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4" r:id="rId25"/>
    <p:sldId id="286" r:id="rId26"/>
    <p:sldId id="285" r:id="rId27"/>
    <p:sldId id="287" r:id="rId28"/>
    <p:sldId id="288" r:id="rId29"/>
    <p:sldId id="289" r:id="rId30"/>
    <p:sldId id="291" r:id="rId31"/>
    <p:sldId id="290" r:id="rId32"/>
    <p:sldId id="292" r:id="rId33"/>
    <p:sldId id="293" r:id="rId34"/>
    <p:sldId id="294" r:id="rId35"/>
    <p:sldId id="295" r:id="rId36"/>
    <p:sldId id="296" r:id="rId37"/>
    <p:sldId id="297" r:id="rId38"/>
    <p:sldId id="299" r:id="rId39"/>
    <p:sldId id="301" r:id="rId40"/>
    <p:sldId id="302" r:id="rId41"/>
    <p:sldId id="300" r:id="rId42"/>
    <p:sldId id="303" r:id="rId43"/>
    <p:sldId id="304" r:id="rId44"/>
    <p:sldId id="305" r:id="rId45"/>
    <p:sldId id="306" r:id="rId46"/>
    <p:sldId id="307" r:id="rId47"/>
    <p:sldId id="308" r:id="rId48"/>
    <p:sldId id="309" r:id="rId49"/>
    <p:sldId id="310" r:id="rId50"/>
    <p:sldId id="311" r:id="rId51"/>
    <p:sldId id="312" r:id="rId52"/>
    <p:sldId id="313" r:id="rId53"/>
    <p:sldId id="28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3CDCE-0397-4C90-9B3D-86011E7884A4}"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D85EB-D3A5-45BA-A7B1-0CA4BAB3F428}" type="slidenum">
              <a:rPr lang="zh-CN" altLang="en-US" smtClean="0"/>
              <a:t>‹#›</a:t>
            </a:fld>
            <a:endParaRPr lang="zh-CN" altLang="en-US"/>
          </a:p>
        </p:txBody>
      </p:sp>
    </p:spTree>
    <p:extLst>
      <p:ext uri="{BB962C8B-B14F-4D97-AF65-F5344CB8AC3E}">
        <p14:creationId xmlns:p14="http://schemas.microsoft.com/office/powerpoint/2010/main" val="109333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基于微服务的应用程序由多个微服务组成。每个微服务可以由许多可用的候选对象执行。以任意一个电子商务应用程序为例。当我们在客户端浏览器上购物时，我们首先搜索我们想要的商品，这可以通过许多站点搜索</a:t>
            </a:r>
            <a:r>
              <a:rPr lang="en-US" altLang="zh-CN" sz="1200" dirty="0" err="1">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来实现。其次，我们将它们添加到购物车中并支付费用。电子支付可以通过调用支付宝、微信</a:t>
            </a:r>
            <a:r>
              <a:rPr lang="en-US" altLang="zh-CN" sz="1200" dirty="0">
                <a:latin typeface="微软雅黑" panose="020B0503020204020204" pitchFamily="34" charset="-122"/>
                <a:ea typeface="微软雅黑" panose="020B0503020204020204" pitchFamily="34" charset="-122"/>
              </a:rPr>
              <a:t>Pay</a:t>
            </a:r>
            <a:r>
              <a:rPr lang="zh-CN" altLang="en-US" sz="1200" dirty="0">
                <a:latin typeface="微软雅黑" panose="020B0503020204020204" pitchFamily="34" charset="-122"/>
                <a:ea typeface="微软雅黑" panose="020B0503020204020204" pitchFamily="34" charset="-122"/>
              </a:rPr>
              <a:t>或</a:t>
            </a:r>
            <a:r>
              <a:rPr lang="en-US" altLang="zh-CN" sz="1200" dirty="0">
                <a:latin typeface="微软雅黑" panose="020B0503020204020204" pitchFamily="34" charset="-122"/>
                <a:ea typeface="微软雅黑" panose="020B0503020204020204" pitchFamily="34" charset="-122"/>
              </a:rPr>
              <a:t>PayPal</a:t>
            </a:r>
            <a:r>
              <a:rPr lang="zh-CN" altLang="en-US" sz="1200" dirty="0">
                <a:latin typeface="微软雅黑" panose="020B0503020204020204" pitchFamily="34" charset="-122"/>
                <a:ea typeface="微软雅黑" panose="020B0503020204020204" pitchFamily="34" charset="-122"/>
              </a:rPr>
              <a:t>的</a:t>
            </a:r>
            <a:r>
              <a:rPr lang="en-US" altLang="zh-CN" sz="1200" dirty="0" err="1">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来完成。之后，我们可以对购买的物品进行审核和评分。</a:t>
            </a:r>
            <a:endParaRPr lang="en-US" altLang="zh-CN" sz="1200" dirty="0">
              <a:latin typeface="微软雅黑" panose="020B0503020204020204" pitchFamily="34" charset="-122"/>
              <a:ea typeface="微软雅黑" panose="020B0503020204020204" pitchFamily="34" charset="-122"/>
            </a:endParaRPr>
          </a:p>
          <a:p>
            <a:r>
              <a:rPr lang="zh-CN" altLang="en-US" dirty="0"/>
              <a:t>在本例中，每个微服务都关注于单个业务功能。此外，考虑的应用程序可能由于捆绑销售而具有复杂的组合结构和前后候选之间的复杂相关性。例如，当我们在淘宝上购物时，只有支付宝支持在线支付。上面例子中的应用程序具有线性结构。作为开始，本文只关注顺序组合应用程序。在实际应用中，一个通用的有向无环图</a:t>
            </a:r>
            <a:r>
              <a:rPr lang="en-US" altLang="zh-CN" dirty="0"/>
              <a:t>(DAG)</a:t>
            </a:r>
            <a:r>
              <a:rPr lang="zh-CN" altLang="en-US" dirty="0"/>
              <a:t>可以通过应用流动分解定理将其分解成几个线性链。</a:t>
            </a:r>
          </a:p>
        </p:txBody>
      </p:sp>
      <p:sp>
        <p:nvSpPr>
          <p:cNvPr id="4" name="灯片编号占位符 3"/>
          <p:cNvSpPr>
            <a:spLocks noGrp="1"/>
          </p:cNvSpPr>
          <p:nvPr>
            <p:ph type="sldNum" sz="quarter" idx="5"/>
          </p:nvPr>
        </p:nvSpPr>
        <p:spPr/>
        <p:txBody>
          <a:bodyPr/>
          <a:lstStyle/>
          <a:p>
            <a:fld id="{8AAD85EB-D3A5-45BA-A7B1-0CA4BAB3F428}" type="slidenum">
              <a:rPr lang="zh-CN" altLang="en-US" smtClean="0"/>
              <a:t>8</a:t>
            </a:fld>
            <a:endParaRPr lang="zh-CN" altLang="en-US"/>
          </a:p>
        </p:txBody>
      </p:sp>
    </p:spTree>
    <p:extLst>
      <p:ext uri="{BB962C8B-B14F-4D97-AF65-F5344CB8AC3E}">
        <p14:creationId xmlns:p14="http://schemas.microsoft.com/office/powerpoint/2010/main" val="1179600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43</a:t>
            </a:fld>
            <a:endParaRPr lang="zh-CN" altLang="en-US"/>
          </a:p>
        </p:txBody>
      </p:sp>
    </p:spTree>
    <p:extLst>
      <p:ext uri="{BB962C8B-B14F-4D97-AF65-F5344CB8AC3E}">
        <p14:creationId xmlns:p14="http://schemas.microsoft.com/office/powerpoint/2010/main" val="965777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44</a:t>
            </a:fld>
            <a:endParaRPr lang="zh-CN" altLang="en-US"/>
          </a:p>
        </p:txBody>
      </p:sp>
    </p:spTree>
    <p:extLst>
      <p:ext uri="{BB962C8B-B14F-4D97-AF65-F5344CB8AC3E}">
        <p14:creationId xmlns:p14="http://schemas.microsoft.com/office/powerpoint/2010/main" val="275350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45</a:t>
            </a:fld>
            <a:endParaRPr lang="zh-CN" altLang="en-US"/>
          </a:p>
        </p:txBody>
      </p:sp>
    </p:spTree>
    <p:extLst>
      <p:ext uri="{BB962C8B-B14F-4D97-AF65-F5344CB8AC3E}">
        <p14:creationId xmlns:p14="http://schemas.microsoft.com/office/powerpoint/2010/main" val="121159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46</a:t>
            </a:fld>
            <a:endParaRPr lang="zh-CN" altLang="en-US"/>
          </a:p>
        </p:txBody>
      </p:sp>
    </p:spTree>
    <p:extLst>
      <p:ext uri="{BB962C8B-B14F-4D97-AF65-F5344CB8AC3E}">
        <p14:creationId xmlns:p14="http://schemas.microsoft.com/office/powerpoint/2010/main" val="2645321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47</a:t>
            </a:fld>
            <a:endParaRPr lang="zh-CN" altLang="en-US"/>
          </a:p>
        </p:txBody>
      </p:sp>
    </p:spTree>
    <p:extLst>
      <p:ext uri="{BB962C8B-B14F-4D97-AF65-F5344CB8AC3E}">
        <p14:creationId xmlns:p14="http://schemas.microsoft.com/office/powerpoint/2010/main" val="3262816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48</a:t>
            </a:fld>
            <a:endParaRPr lang="zh-CN" altLang="en-US"/>
          </a:p>
        </p:txBody>
      </p:sp>
    </p:spTree>
    <p:extLst>
      <p:ext uri="{BB962C8B-B14F-4D97-AF65-F5344CB8AC3E}">
        <p14:creationId xmlns:p14="http://schemas.microsoft.com/office/powerpoint/2010/main" val="49277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49</a:t>
            </a:fld>
            <a:endParaRPr lang="zh-CN" altLang="en-US"/>
          </a:p>
        </p:txBody>
      </p:sp>
    </p:spTree>
    <p:extLst>
      <p:ext uri="{BB962C8B-B14F-4D97-AF65-F5344CB8AC3E}">
        <p14:creationId xmlns:p14="http://schemas.microsoft.com/office/powerpoint/2010/main" val="995829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50</a:t>
            </a:fld>
            <a:endParaRPr lang="zh-CN" altLang="en-US"/>
          </a:p>
        </p:txBody>
      </p:sp>
    </p:spTree>
    <p:extLst>
      <p:ext uri="{BB962C8B-B14F-4D97-AF65-F5344CB8AC3E}">
        <p14:creationId xmlns:p14="http://schemas.microsoft.com/office/powerpoint/2010/main" val="1206289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51</a:t>
            </a:fld>
            <a:endParaRPr lang="zh-CN" altLang="en-US"/>
          </a:p>
        </p:txBody>
      </p:sp>
    </p:spTree>
    <p:extLst>
      <p:ext uri="{BB962C8B-B14F-4D97-AF65-F5344CB8AC3E}">
        <p14:creationId xmlns:p14="http://schemas.microsoft.com/office/powerpoint/2010/main" val="4276446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52</a:t>
            </a:fld>
            <a:endParaRPr lang="zh-CN" altLang="en-US"/>
          </a:p>
        </p:txBody>
      </p:sp>
    </p:spTree>
    <p:extLst>
      <p:ext uri="{BB962C8B-B14F-4D97-AF65-F5344CB8AC3E}">
        <p14:creationId xmlns:p14="http://schemas.microsoft.com/office/powerpoint/2010/main" val="63536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基于微服务的应用程序由多个微服务组成。每个微服务可以由许多可用的候选对象执行。以任意一个电子商务应用程序为例。当我们在客户端浏览器上购物时，我们首先搜索我们想要的商品，这可以通过许多站点搜索</a:t>
            </a:r>
            <a:r>
              <a:rPr lang="en-US" altLang="zh-CN" sz="1200" dirty="0" err="1">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来实现。其次，我们将它们添加到购物车中并支付费用。电子支付可以通过调用支付宝、微信</a:t>
            </a:r>
            <a:r>
              <a:rPr lang="en-US" altLang="zh-CN" sz="1200" dirty="0">
                <a:latin typeface="微软雅黑" panose="020B0503020204020204" pitchFamily="34" charset="-122"/>
                <a:ea typeface="微软雅黑" panose="020B0503020204020204" pitchFamily="34" charset="-122"/>
              </a:rPr>
              <a:t>Pay</a:t>
            </a:r>
            <a:r>
              <a:rPr lang="zh-CN" altLang="en-US" sz="1200" dirty="0">
                <a:latin typeface="微软雅黑" panose="020B0503020204020204" pitchFamily="34" charset="-122"/>
                <a:ea typeface="微软雅黑" panose="020B0503020204020204" pitchFamily="34" charset="-122"/>
              </a:rPr>
              <a:t>或</a:t>
            </a:r>
            <a:r>
              <a:rPr lang="en-US" altLang="zh-CN" sz="1200" dirty="0">
                <a:latin typeface="微软雅黑" panose="020B0503020204020204" pitchFamily="34" charset="-122"/>
                <a:ea typeface="微软雅黑" panose="020B0503020204020204" pitchFamily="34" charset="-122"/>
              </a:rPr>
              <a:t>PayPal</a:t>
            </a:r>
            <a:r>
              <a:rPr lang="zh-CN" altLang="en-US" sz="1200" dirty="0">
                <a:latin typeface="微软雅黑" panose="020B0503020204020204" pitchFamily="34" charset="-122"/>
                <a:ea typeface="微软雅黑" panose="020B0503020204020204" pitchFamily="34" charset="-122"/>
              </a:rPr>
              <a:t>的</a:t>
            </a:r>
            <a:r>
              <a:rPr lang="en-US" altLang="zh-CN" sz="1200" dirty="0" err="1">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来完成。之后，我们可以对购买的物品进行审核和评分。</a:t>
            </a:r>
            <a:endParaRPr lang="en-US" altLang="zh-CN" sz="1200" dirty="0">
              <a:latin typeface="微软雅黑" panose="020B0503020204020204" pitchFamily="34" charset="-122"/>
              <a:ea typeface="微软雅黑" panose="020B0503020204020204" pitchFamily="34" charset="-122"/>
            </a:endParaRPr>
          </a:p>
          <a:p>
            <a:r>
              <a:rPr lang="zh-CN" altLang="en-US" dirty="0"/>
              <a:t>在本例中，每个微服务都关注于单个业务功能。此外，考虑的应用程序可能由于捆绑销售而具有复杂的组合结构和前后候选之间的复杂相关性。例如，当我们在淘宝上购物时，只有支付宝支持在线支付。上面例子中的应用程序具有线性结构。作为开始，本文只关注顺序组合应用程序。在实际应用中，一个通用的有向无环图</a:t>
            </a:r>
            <a:r>
              <a:rPr lang="en-US" altLang="zh-CN" dirty="0"/>
              <a:t>(DAG)</a:t>
            </a:r>
            <a:r>
              <a:rPr lang="zh-CN" altLang="en-US" dirty="0"/>
              <a:t>可以通过应用流动分解定理将其分解成几个线性链。</a:t>
            </a:r>
          </a:p>
        </p:txBody>
      </p:sp>
      <p:sp>
        <p:nvSpPr>
          <p:cNvPr id="4" name="灯片编号占位符 3"/>
          <p:cNvSpPr>
            <a:spLocks noGrp="1"/>
          </p:cNvSpPr>
          <p:nvPr>
            <p:ph type="sldNum" sz="quarter" idx="5"/>
          </p:nvPr>
        </p:nvSpPr>
        <p:spPr/>
        <p:txBody>
          <a:bodyPr/>
          <a:lstStyle/>
          <a:p>
            <a:fld id="{8AAD85EB-D3A5-45BA-A7B1-0CA4BAB3F428}" type="slidenum">
              <a:rPr lang="zh-CN" altLang="en-US" smtClean="0"/>
              <a:t>9</a:t>
            </a:fld>
            <a:endParaRPr lang="zh-CN" altLang="en-US"/>
          </a:p>
        </p:txBody>
      </p:sp>
    </p:spTree>
    <p:extLst>
      <p:ext uri="{BB962C8B-B14F-4D97-AF65-F5344CB8AC3E}">
        <p14:creationId xmlns:p14="http://schemas.microsoft.com/office/powerpoint/2010/main" val="325061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36</a:t>
            </a:fld>
            <a:endParaRPr lang="zh-CN" altLang="en-US"/>
          </a:p>
        </p:txBody>
      </p:sp>
    </p:spTree>
    <p:extLst>
      <p:ext uri="{BB962C8B-B14F-4D97-AF65-F5344CB8AC3E}">
        <p14:creationId xmlns:p14="http://schemas.microsoft.com/office/powerpoint/2010/main" val="423842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37</a:t>
            </a:fld>
            <a:endParaRPr lang="zh-CN" altLang="en-US"/>
          </a:p>
        </p:txBody>
      </p:sp>
    </p:spTree>
    <p:extLst>
      <p:ext uri="{BB962C8B-B14F-4D97-AF65-F5344CB8AC3E}">
        <p14:creationId xmlns:p14="http://schemas.microsoft.com/office/powerpoint/2010/main" val="10890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38</a:t>
            </a:fld>
            <a:endParaRPr lang="zh-CN" altLang="en-US"/>
          </a:p>
        </p:txBody>
      </p:sp>
    </p:spTree>
    <p:extLst>
      <p:ext uri="{BB962C8B-B14F-4D97-AF65-F5344CB8AC3E}">
        <p14:creationId xmlns:p14="http://schemas.microsoft.com/office/powerpoint/2010/main" val="98696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39</a:t>
            </a:fld>
            <a:endParaRPr lang="zh-CN" altLang="en-US"/>
          </a:p>
        </p:txBody>
      </p:sp>
    </p:spTree>
    <p:extLst>
      <p:ext uri="{BB962C8B-B14F-4D97-AF65-F5344CB8AC3E}">
        <p14:creationId xmlns:p14="http://schemas.microsoft.com/office/powerpoint/2010/main" val="155667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40</a:t>
            </a:fld>
            <a:endParaRPr lang="zh-CN" altLang="en-US"/>
          </a:p>
        </p:txBody>
      </p:sp>
    </p:spTree>
    <p:extLst>
      <p:ext uri="{BB962C8B-B14F-4D97-AF65-F5344CB8AC3E}">
        <p14:creationId xmlns:p14="http://schemas.microsoft.com/office/powerpoint/2010/main" val="387666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41</a:t>
            </a:fld>
            <a:endParaRPr lang="zh-CN" altLang="en-US"/>
          </a:p>
        </p:txBody>
      </p:sp>
    </p:spTree>
    <p:extLst>
      <p:ext uri="{BB962C8B-B14F-4D97-AF65-F5344CB8AC3E}">
        <p14:creationId xmlns:p14="http://schemas.microsoft.com/office/powerpoint/2010/main" val="277572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AD85EB-D3A5-45BA-A7B1-0CA4BAB3F428}" type="slidenum">
              <a:rPr lang="zh-CN" altLang="en-US" smtClean="0"/>
              <a:t>42</a:t>
            </a:fld>
            <a:endParaRPr lang="zh-CN" altLang="en-US"/>
          </a:p>
        </p:txBody>
      </p:sp>
    </p:spTree>
    <p:extLst>
      <p:ext uri="{BB962C8B-B14F-4D97-AF65-F5344CB8AC3E}">
        <p14:creationId xmlns:p14="http://schemas.microsoft.com/office/powerpoint/2010/main" val="160339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DBFDE-AA6E-4176-B994-038B7EEFA5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2147F7-682A-42D9-93D6-2932F7094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E734BA-15A5-4AC9-A4C5-7EE81A028A7A}"/>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AA99C9D1-10E5-4789-8861-9E9D8E9EC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9632F1-194B-43EC-85FD-A0FC3385713F}"/>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198765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14A25-C9C8-40C4-8FC8-40B7561BBA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860AC0-A187-4813-BF9C-9ED1A3A70D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E7A249-8CE6-4C3A-B13D-BFFE134006CB}"/>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F587B71D-0317-4984-A6F8-8A04123D2D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479139-6B7D-4DEB-BAD4-4D61A80E7B07}"/>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1318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47C0C1-00B6-42C6-9A28-49209FA0CB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121F4D-8068-4F29-B147-55363C07FC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A29E71-E8DC-4965-B397-5685EC4ED47E}"/>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58462B91-5232-4D65-8FB5-DE50E7AE97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EB9F29-3E85-4380-89C9-ECACCD9F364E}"/>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263479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E740E-345B-4AE6-AD51-7755428C0D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7EC3CC-9296-47B3-978B-7E3A01DE751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312624-10DA-4878-A42D-04306A0781CE}"/>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F65FCC88-17BD-4F74-909B-6D21F2AF4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E51528-7043-4426-969C-10C7C017D277}"/>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368635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83631-E0AA-4AFB-BF35-D3009E7271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FFCDC2-478D-430B-ABC6-1D96F0A1EB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68A91E-6FAC-416C-9155-E8B72CF703D3}"/>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B9D571DB-93C0-42CC-84ED-85D79DA73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328D9D-C687-455D-AE6D-E54686B9D750}"/>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89673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940BE-EE0E-449D-B27A-3ED1A819CA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16984D-F778-4C2F-953A-99FFC033DC7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B6261F-8C57-4DDB-A9BD-8B51ADC897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CC37B6-39DC-4450-AC66-4BC4CB345D92}"/>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C5BA937D-A757-4A96-B4D0-779F752FD2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DFF0CF-40DF-4B25-B73C-1F06E6D9516A}"/>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25201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EFF93-601E-45A7-A5FA-5EE77C1333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4FF761-5D48-496B-8F99-E83419491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E2B3B6-862A-4588-9829-E0540C7329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E074B5E-7480-48F6-913E-A8BD5743B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9BEECB-4CF6-40D8-941A-323FA491A6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565851-394C-4FF4-A877-5050D0CA63A5}"/>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8" name="页脚占位符 7">
            <a:extLst>
              <a:ext uri="{FF2B5EF4-FFF2-40B4-BE49-F238E27FC236}">
                <a16:creationId xmlns:a16="http://schemas.microsoft.com/office/drawing/2014/main" id="{499F1E90-EFA7-48AE-95E0-5064929A0F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C4756D-D4E8-463F-B1E8-52E6AFE7D93F}"/>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190053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A061D-03C1-4167-9295-132FDACB68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F43C79-07E1-43F3-B229-39A8755A7E9A}"/>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4" name="页脚占位符 3">
            <a:extLst>
              <a:ext uri="{FF2B5EF4-FFF2-40B4-BE49-F238E27FC236}">
                <a16:creationId xmlns:a16="http://schemas.microsoft.com/office/drawing/2014/main" id="{02EBF5C4-156F-4399-8441-CE75C5F537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5F2D18-76D1-48C9-95BC-CDD90283B391}"/>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14440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D7A2C6-4DA2-4346-807D-F494EDEED882}"/>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3" name="页脚占位符 2">
            <a:extLst>
              <a:ext uri="{FF2B5EF4-FFF2-40B4-BE49-F238E27FC236}">
                <a16:creationId xmlns:a16="http://schemas.microsoft.com/office/drawing/2014/main" id="{AF6CD395-116A-44F3-B76A-5E4877B726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328407-E3B7-4A6A-966C-3C22038BFC01}"/>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144885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29AA2-1C03-4CA5-BB88-EA16949F7B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DCFAF3-DFCF-4A46-814E-D2B84B63C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A769E3-4F30-4200-8252-83869D8C3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7E23BE-8EF8-46A0-9341-49CCFF3E424E}"/>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CAF9E0FE-7919-4EA1-815A-BAD8BA779A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B299E-7943-4DD8-B71D-DC2E7B5AF4FF}"/>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373034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B337B-248E-4AE2-88EA-9F9AFD8A22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0C4792-69B5-43CB-96B0-63A42D55B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4830E1-3530-4D06-82A8-2CB51ED71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EC1A48-6FF9-4A28-ABA4-1AF32FB07BCE}"/>
              </a:ext>
            </a:extLst>
          </p:cNvPr>
          <p:cNvSpPr>
            <a:spLocks noGrp="1"/>
          </p:cNvSpPr>
          <p:nvPr>
            <p:ph type="dt" sz="half" idx="10"/>
          </p:nvPr>
        </p:nvSpPr>
        <p:spPr/>
        <p:txBody>
          <a:bodyPr/>
          <a:lstStyle/>
          <a:p>
            <a:fld id="{A0CE8F13-6769-4D95-8663-DE453E00F6A9}"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F5275913-BB41-4779-B036-694A332FBC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734C6E-824A-4CC2-A9DB-98EE76DFF105}"/>
              </a:ext>
            </a:extLst>
          </p:cNvPr>
          <p:cNvSpPr>
            <a:spLocks noGrp="1"/>
          </p:cNvSpPr>
          <p:nvPr>
            <p:ph type="sldNum" sz="quarter" idx="12"/>
          </p:nvPr>
        </p:nvSpPr>
        <p:spPr/>
        <p:txBody>
          <a:body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199733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F7180C-D3DA-40AF-A00D-64159EF69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A46412-8304-4048-8E8C-1C562B0DA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DA716F-5881-4570-BE0B-F3E8DC7CBB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8F13-6769-4D95-8663-DE453E00F6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88BA7FF1-4624-4F65-AE5A-13451E789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D85F1D-10B2-46A0-B470-B3F3DC700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AC574-ACDF-45CE-B635-2523DFD606F4}" type="slidenum">
              <a:rPr lang="zh-CN" altLang="en-US" smtClean="0"/>
              <a:t>‹#›</a:t>
            </a:fld>
            <a:endParaRPr lang="zh-CN" altLang="en-US"/>
          </a:p>
        </p:txBody>
      </p:sp>
    </p:spTree>
    <p:extLst>
      <p:ext uri="{BB962C8B-B14F-4D97-AF65-F5344CB8AC3E}">
        <p14:creationId xmlns:p14="http://schemas.microsoft.com/office/powerpoint/2010/main" val="6874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C1A1C-B0E1-42D0-B34D-30992ABBAA00}"/>
              </a:ext>
            </a:extLst>
          </p:cNvPr>
          <p:cNvSpPr>
            <a:spLocks noGrp="1"/>
          </p:cNvSpPr>
          <p:nvPr>
            <p:ph type="ctrTitle"/>
          </p:nvPr>
        </p:nvSpPr>
        <p:spPr>
          <a:xfrm>
            <a:off x="1569076" y="59856"/>
            <a:ext cx="9144000" cy="2387600"/>
          </a:xfrm>
        </p:spPr>
        <p:txBody>
          <a:bodyPr>
            <a:normAutofit/>
          </a:bodyPr>
          <a:lstStyle/>
          <a:p>
            <a:r>
              <a:rPr lang="en-US" altLang="zh-CN" sz="3200" dirty="0">
                <a:latin typeface="微软雅黑" panose="020B0503020204020204" pitchFamily="34" charset="-122"/>
                <a:ea typeface="微软雅黑" panose="020B0503020204020204" pitchFamily="34" charset="-122"/>
              </a:rPr>
              <a:t>Distributed Redundant Placement for</a:t>
            </a:r>
            <a:br>
              <a:rPr lang="en-US" altLang="zh-CN" sz="3200" dirty="0">
                <a:latin typeface="微软雅黑" panose="020B0503020204020204" pitchFamily="34" charset="-122"/>
                <a:ea typeface="微软雅黑" panose="020B0503020204020204" pitchFamily="34" charset="-122"/>
              </a:rPr>
            </a:br>
            <a:r>
              <a:rPr lang="en-US" altLang="zh-CN" sz="3200" dirty="0">
                <a:latin typeface="微软雅黑" panose="020B0503020204020204" pitchFamily="34" charset="-122"/>
                <a:ea typeface="微软雅黑" panose="020B0503020204020204" pitchFamily="34" charset="-122"/>
              </a:rPr>
              <a:t>Microservice-based Applications at the Edge</a:t>
            </a:r>
            <a:endParaRPr lang="zh-CN" altLang="en-US" sz="3200"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69AA4551-D8D0-4BB9-9F34-135BFAFC37B0}"/>
              </a:ext>
            </a:extLst>
          </p:cNvPr>
          <p:cNvSpPr>
            <a:spLocks noGrp="1"/>
          </p:cNvSpPr>
          <p:nvPr>
            <p:ph type="subTitle" idx="1"/>
          </p:nvPr>
        </p:nvSpPr>
        <p:spPr/>
        <p:txBody>
          <a:bodyPr/>
          <a:lstStyle/>
          <a:p>
            <a:r>
              <a:rPr lang="zh-CN" altLang="en-US" dirty="0">
                <a:latin typeface="微软雅黑" panose="020B0503020204020204" pitchFamily="34" charset="-122"/>
                <a:ea typeface="微软雅黑" panose="020B0503020204020204" pitchFamily="34" charset="-122"/>
              </a:rPr>
              <a:t>边缘环境下，微服务应用程序的分布式冗余布局</a:t>
            </a:r>
          </a:p>
        </p:txBody>
      </p:sp>
    </p:spTree>
    <p:extLst>
      <p:ext uri="{BB962C8B-B14F-4D97-AF65-F5344CB8AC3E}">
        <p14:creationId xmlns:p14="http://schemas.microsoft.com/office/powerpoint/2010/main" val="356131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一个例子</a:t>
            </a:r>
          </a:p>
        </p:txBody>
      </p:sp>
      <p:pic>
        <p:nvPicPr>
          <p:cNvPr id="11" name="内容占位符 10">
            <a:extLst>
              <a:ext uri="{FF2B5EF4-FFF2-40B4-BE49-F238E27FC236}">
                <a16:creationId xmlns:a16="http://schemas.microsoft.com/office/drawing/2014/main" id="{D7D22154-2A0B-4200-B0FE-13CB73057589}"/>
              </a:ext>
            </a:extLst>
          </p:cNvPr>
          <p:cNvPicPr>
            <a:picLocks noGrp="1" noChangeAspect="1"/>
          </p:cNvPicPr>
          <p:nvPr>
            <p:ph idx="1"/>
          </p:nvPr>
        </p:nvPicPr>
        <p:blipFill>
          <a:blip r:embed="rId2"/>
          <a:stretch>
            <a:fillRect/>
          </a:stretch>
        </p:blipFill>
        <p:spPr>
          <a:xfrm>
            <a:off x="2543481" y="1530998"/>
            <a:ext cx="6411735" cy="3796003"/>
          </a:xfrm>
          <a:prstGeom prst="rect">
            <a:avLst/>
          </a:prstGeom>
        </p:spPr>
      </p:pic>
    </p:spTree>
    <p:extLst>
      <p:ext uri="{BB962C8B-B14F-4D97-AF65-F5344CB8AC3E}">
        <p14:creationId xmlns:p14="http://schemas.microsoft.com/office/powerpoint/2010/main" val="161511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服务放置实例</a:t>
            </a:r>
          </a:p>
        </p:txBody>
      </p:sp>
      <p:pic>
        <p:nvPicPr>
          <p:cNvPr id="12" name="图片 11">
            <a:extLst>
              <a:ext uri="{FF2B5EF4-FFF2-40B4-BE49-F238E27FC236}">
                <a16:creationId xmlns:a16="http://schemas.microsoft.com/office/drawing/2014/main" id="{093C0F6F-1608-4AB6-A5A4-879F32CA1687}"/>
              </a:ext>
            </a:extLst>
          </p:cNvPr>
          <p:cNvPicPr>
            <a:picLocks noChangeAspect="1"/>
          </p:cNvPicPr>
          <p:nvPr/>
        </p:nvPicPr>
        <p:blipFill>
          <a:blip r:embed="rId2"/>
          <a:stretch>
            <a:fillRect/>
          </a:stretch>
        </p:blipFill>
        <p:spPr>
          <a:xfrm>
            <a:off x="613155" y="2055228"/>
            <a:ext cx="5673882" cy="3674822"/>
          </a:xfrm>
          <a:prstGeom prst="rect">
            <a:avLst/>
          </a:prstGeom>
        </p:spPr>
      </p:pic>
      <p:sp>
        <p:nvSpPr>
          <p:cNvPr id="5" name="文本框 4">
            <a:extLst>
              <a:ext uri="{FF2B5EF4-FFF2-40B4-BE49-F238E27FC236}">
                <a16:creationId xmlns:a16="http://schemas.microsoft.com/office/drawing/2014/main" id="{12885438-01B1-484B-9F00-294554F00718}"/>
              </a:ext>
            </a:extLst>
          </p:cNvPr>
          <p:cNvSpPr txBox="1"/>
          <p:nvPr/>
        </p:nvSpPr>
        <p:spPr>
          <a:xfrm>
            <a:off x="6287037" y="1461752"/>
            <a:ext cx="4717960" cy="4613892"/>
          </a:xfrm>
          <a:prstGeom prst="rect">
            <a:avLst/>
          </a:prstGeom>
          <a:noFill/>
        </p:spPr>
        <p:txBody>
          <a:bodyPr wrap="square" rtlCol="0">
            <a:spAutoFit/>
          </a:bodyPr>
          <a:lstStyle/>
          <a:p>
            <a:pPr>
              <a:lnSpc>
                <a:spcPct val="150000"/>
              </a:lnSpc>
              <a:spcBef>
                <a:spcPts val="1000"/>
              </a:spcBef>
            </a:pPr>
            <a:r>
              <a:rPr lang="zh-CN" altLang="en-US" dirty="0">
                <a:latin typeface="微软雅黑" panose="020B0503020204020204" pitchFamily="34" charset="-122"/>
                <a:ea typeface="微软雅黑" panose="020B0503020204020204" pitchFamily="34" charset="-122"/>
              </a:rPr>
              <a:t>无向连通图由</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SBSs</a:t>
            </a:r>
            <a:r>
              <a:rPr lang="zh-CN" altLang="en-US" dirty="0">
                <a:latin typeface="微软雅黑" panose="020B0503020204020204" pitchFamily="34" charset="-122"/>
                <a:ea typeface="微软雅黑" panose="020B0503020204020204" pitchFamily="34" charset="-122"/>
              </a:rPr>
              <a:t>组成。每个</a:t>
            </a:r>
            <a:r>
              <a:rPr lang="en-US" altLang="zh-CN" dirty="0">
                <a:latin typeface="微软雅黑" panose="020B0503020204020204" pitchFamily="34" charset="-122"/>
                <a:ea typeface="微软雅黑" panose="020B0503020204020204" pitchFamily="34" charset="-122"/>
              </a:rPr>
              <a:t>SBS</a:t>
            </a:r>
            <a:r>
              <a:rPr lang="zh-CN" altLang="en-US" dirty="0">
                <a:latin typeface="微软雅黑" panose="020B0503020204020204" pitchFamily="34" charset="-122"/>
                <a:ea typeface="微软雅黑" panose="020B0503020204020204" pitchFamily="34" charset="-122"/>
              </a:rPr>
              <a:t>中标记的数字是可替换候选项的最大数量。与云数据中心相比，边缘站点的计算和存储资源非常有限，因此存在这种约束。每个</a:t>
            </a:r>
            <a:r>
              <a:rPr lang="en-US" altLang="zh-CN" dirty="0">
                <a:latin typeface="微软雅黑" panose="020B0503020204020204" pitchFamily="34" charset="-122"/>
                <a:ea typeface="微软雅黑" panose="020B0503020204020204" pitchFamily="34" charset="-122"/>
              </a:rPr>
              <a:t>SBS</a:t>
            </a:r>
            <a:r>
              <a:rPr lang="zh-CN" altLang="en-US" dirty="0">
                <a:latin typeface="微软雅黑" panose="020B0503020204020204" pitchFamily="34" charset="-122"/>
                <a:ea typeface="微软雅黑" panose="020B0503020204020204" pitchFamily="34" charset="-122"/>
              </a:rPr>
              <a:t>旁边的方块是已部署的候选项。例如，</a:t>
            </a:r>
            <a:r>
              <a:rPr lang="en-US" altLang="zh-CN" dirty="0">
                <a:latin typeface="微软雅黑" panose="020B0503020204020204" pitchFamily="34" charset="-122"/>
                <a:ea typeface="微软雅黑" panose="020B0503020204020204" pitchFamily="34" charset="-122"/>
              </a:rPr>
              <a:t>SBS1</a:t>
            </a:r>
            <a:r>
              <a:rPr lang="zh-CN" altLang="en-US" dirty="0">
                <a:latin typeface="微软雅黑" panose="020B0503020204020204" pitchFamily="34" charset="-122"/>
                <a:ea typeface="微软雅黑" panose="020B0503020204020204" pitchFamily="34" charset="-122"/>
              </a:rPr>
              <a:t>部署了两个候选程序，</a:t>
            </a:r>
            <a:r>
              <a:rPr lang="en-US" altLang="zh-CN" dirty="0">
                <a:latin typeface="微软雅黑" panose="020B0503020204020204" pitchFamily="34" charset="-122"/>
                <a:ea typeface="微软雅黑" panose="020B0503020204020204" pitchFamily="34" charset="-122"/>
              </a:rPr>
              <a:t>c11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c21</a:t>
            </a:r>
            <a:r>
              <a:rPr lang="zh-CN" altLang="en-US" dirty="0">
                <a:latin typeface="微软雅黑" panose="020B0503020204020204" pitchFamily="34" charset="-122"/>
                <a:ea typeface="微软雅黑" panose="020B0503020204020204" pitchFamily="34" charset="-122"/>
              </a:rPr>
              <a:t>。注意，由于冗余机制，同一个候选包可以部署在多个</a:t>
            </a:r>
            <a:r>
              <a:rPr lang="en-US" altLang="zh-CN" dirty="0">
                <a:latin typeface="微软雅黑" panose="020B0503020204020204" pitchFamily="34" charset="-122"/>
                <a:ea typeface="微软雅黑" panose="020B0503020204020204" pitchFamily="34" charset="-122"/>
              </a:rPr>
              <a:t>SBSs</a:t>
            </a:r>
            <a:r>
              <a:rPr lang="zh-CN" altLang="en-US" dirty="0">
                <a:latin typeface="微软雅黑" panose="020B0503020204020204" pitchFamily="34" charset="-122"/>
                <a:ea typeface="微软雅黑" panose="020B0503020204020204" pitchFamily="34" charset="-122"/>
              </a:rPr>
              <a:t>上。例如，</a:t>
            </a:r>
            <a:r>
              <a:rPr lang="en-US" altLang="zh-CN" dirty="0">
                <a:latin typeface="微软雅黑" panose="020B0503020204020204" pitchFamily="34" charset="-122"/>
                <a:ea typeface="微软雅黑" panose="020B0503020204020204" pitchFamily="34" charset="-122"/>
              </a:rPr>
              <a:t>c21</a:t>
            </a:r>
            <a:r>
              <a:rPr lang="zh-CN" altLang="en-US" dirty="0">
                <a:latin typeface="微软雅黑" panose="020B0503020204020204" pitchFamily="34" charset="-122"/>
                <a:ea typeface="微软雅黑" panose="020B0503020204020204" pitchFamily="34" charset="-122"/>
              </a:rPr>
              <a:t>被分配给</a:t>
            </a:r>
            <a:r>
              <a:rPr lang="en-US" altLang="zh-CN" dirty="0">
                <a:latin typeface="微软雅黑" panose="020B0503020204020204" pitchFamily="34" charset="-122"/>
                <a:ea typeface="微软雅黑" panose="020B0503020204020204" pitchFamily="34" charset="-122"/>
              </a:rPr>
              <a:t>SBS1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SBS2</a:t>
            </a:r>
            <a:r>
              <a:rPr lang="zh-CN" altLang="en-US" dirty="0">
                <a:latin typeface="微软雅黑" panose="020B0503020204020204" pitchFamily="34" charset="-122"/>
                <a:ea typeface="微软雅黑" panose="020B0503020204020204" pitchFamily="34" charset="-122"/>
              </a:rPr>
              <a:t>。每个移动设备的服务请求由最近的</a:t>
            </a:r>
            <a:r>
              <a:rPr lang="en-US" altLang="zh-CN" dirty="0">
                <a:latin typeface="微软雅黑" panose="020B0503020204020204" pitchFamily="34" charset="-122"/>
                <a:ea typeface="微软雅黑" panose="020B0503020204020204" pitchFamily="34" charset="-122"/>
              </a:rPr>
              <a:t>SBS</a:t>
            </a:r>
            <a:r>
              <a:rPr lang="zh-CN" altLang="en-US" dirty="0">
                <a:latin typeface="微软雅黑" panose="020B0503020204020204" pitchFamily="34" charset="-122"/>
                <a:ea typeface="微软雅黑" panose="020B0503020204020204" pitchFamily="34" charset="-122"/>
              </a:rPr>
              <a:t>响应。因此，对于</a:t>
            </a:r>
            <a:r>
              <a:rPr lang="en-US" altLang="zh-CN" dirty="0">
                <a:latin typeface="微软雅黑" panose="020B0503020204020204" pitchFamily="34" charset="-122"/>
                <a:ea typeface="微软雅黑" panose="020B0503020204020204" pitchFamily="34" charset="-122"/>
              </a:rPr>
              <a:t>MD1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MD2, SBS1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SBS5</a:t>
            </a:r>
            <a:r>
              <a:rPr lang="zh-CN" altLang="en-US" dirty="0">
                <a:latin typeface="微软雅黑" panose="020B0503020204020204" pitchFamily="34" charset="-122"/>
                <a:ea typeface="微软雅黑" panose="020B0503020204020204" pitchFamily="34" charset="-122"/>
              </a:rPr>
              <a:t>分别是用于响应的相应</a:t>
            </a:r>
            <a:r>
              <a:rPr lang="en-US" altLang="zh-CN" dirty="0">
                <a:latin typeface="微软雅黑" panose="020B0503020204020204" pitchFamily="34" charset="-122"/>
                <a:ea typeface="微软雅黑" panose="020B0503020204020204" pitchFamily="34" charset="-122"/>
              </a:rPr>
              <a:t>SBS</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0431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响应时间的计算</a:t>
            </a:r>
          </a:p>
        </p:txBody>
      </p:sp>
      <p:pic>
        <p:nvPicPr>
          <p:cNvPr id="12" name="图片 11">
            <a:extLst>
              <a:ext uri="{FF2B5EF4-FFF2-40B4-BE49-F238E27FC236}">
                <a16:creationId xmlns:a16="http://schemas.microsoft.com/office/drawing/2014/main" id="{093C0F6F-1608-4AB6-A5A4-879F32CA1687}"/>
              </a:ext>
            </a:extLst>
          </p:cNvPr>
          <p:cNvPicPr>
            <a:picLocks noChangeAspect="1"/>
          </p:cNvPicPr>
          <p:nvPr/>
        </p:nvPicPr>
        <p:blipFill>
          <a:blip r:embed="rId2"/>
          <a:stretch>
            <a:fillRect/>
          </a:stretch>
        </p:blipFill>
        <p:spPr>
          <a:xfrm>
            <a:off x="-294806" y="1591589"/>
            <a:ext cx="5673882" cy="3674822"/>
          </a:xfrm>
          <a:prstGeom prst="rect">
            <a:avLst/>
          </a:prstGeom>
        </p:spPr>
      </p:pic>
      <p:sp>
        <p:nvSpPr>
          <p:cNvPr id="5" name="文本框 4">
            <a:extLst>
              <a:ext uri="{FF2B5EF4-FFF2-40B4-BE49-F238E27FC236}">
                <a16:creationId xmlns:a16="http://schemas.microsoft.com/office/drawing/2014/main" id="{12885438-01B1-484B-9F00-294554F00718}"/>
              </a:ext>
            </a:extLst>
          </p:cNvPr>
          <p:cNvSpPr txBox="1"/>
          <p:nvPr/>
        </p:nvSpPr>
        <p:spPr>
          <a:xfrm>
            <a:off x="4874654" y="-55208"/>
            <a:ext cx="7317345" cy="6471130"/>
          </a:xfrm>
          <a:prstGeom prst="rect">
            <a:avLst/>
          </a:prstGeom>
          <a:noFill/>
        </p:spPr>
        <p:txBody>
          <a:bodyPr wrap="square" rtlCol="0">
            <a:spAutoFit/>
          </a:bodyPr>
          <a:lstStyle/>
          <a:p>
            <a:pPr>
              <a:lnSpc>
                <a:spcPct val="150000"/>
              </a:lnSpc>
              <a:spcBef>
                <a:spcPts val="1000"/>
              </a:spcBef>
            </a:pPr>
            <a:r>
              <a:rPr lang="zh-CN" altLang="en-US" sz="1600" dirty="0">
                <a:latin typeface="微软雅黑" panose="020B0503020204020204" pitchFamily="34" charset="-122"/>
                <a:ea typeface="微软雅黑" panose="020B0503020204020204" pitchFamily="34" charset="-122"/>
              </a:rPr>
              <a:t>我们假设</a:t>
            </a:r>
            <a:r>
              <a:rPr lang="en-US" altLang="zh-CN" sz="1600" dirty="0">
                <a:latin typeface="微软雅黑" panose="020B0503020204020204" pitchFamily="34" charset="-122"/>
                <a:ea typeface="微软雅黑" panose="020B0503020204020204" pitchFamily="34" charset="-122"/>
              </a:rPr>
              <a:t>MD1</a:t>
            </a:r>
            <a:r>
              <a:rPr lang="zh-CN" altLang="en-US" sz="1600" dirty="0">
                <a:latin typeface="微软雅黑" panose="020B0503020204020204" pitchFamily="34" charset="-122"/>
                <a:ea typeface="微软雅黑" panose="020B0503020204020204" pitchFamily="34" charset="-122"/>
              </a:rPr>
              <a:t>的服务组合方案为图中的红色方案，</a:t>
            </a:r>
            <a:r>
              <a:rPr lang="en-US" altLang="zh-CN" sz="1600" dirty="0">
                <a:latin typeface="微软雅黑" panose="020B0503020204020204" pitchFamily="34" charset="-122"/>
                <a:ea typeface="微软雅黑" panose="020B0503020204020204" pitchFamily="34" charset="-122"/>
              </a:rPr>
              <a:t>MD2</a:t>
            </a:r>
            <a:r>
              <a:rPr lang="zh-CN" altLang="en-US" sz="1600" dirty="0">
                <a:latin typeface="微软雅黑" panose="020B0503020204020204" pitchFamily="34" charset="-122"/>
                <a:ea typeface="微软雅黑" panose="020B0503020204020204" pitchFamily="34" charset="-122"/>
              </a:rPr>
              <a:t>的服务组合方案为蓝色方案。每个候选人内部标记的数字是正在执行的序列。让我们仔细看看</a:t>
            </a:r>
            <a:r>
              <a:rPr lang="en-US" altLang="zh-CN" sz="1600" dirty="0">
                <a:latin typeface="微软雅黑" panose="020B0503020204020204" pitchFamily="34" charset="-122"/>
                <a:ea typeface="微软雅黑" panose="020B0503020204020204" pitchFamily="34" charset="-122"/>
              </a:rPr>
              <a:t>MD1</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1600" dirty="0">
                <a:latin typeface="微软雅黑" panose="020B0503020204020204" pitchFamily="34" charset="-122"/>
                <a:ea typeface="微软雅黑" panose="020B0503020204020204" pitchFamily="34" charset="-122"/>
              </a:rPr>
              <a:t>1.c11:</a:t>
            </a:r>
            <a:r>
              <a:rPr lang="zh-CN" altLang="en-US" sz="1600" dirty="0">
                <a:latin typeface="微软雅黑" panose="020B0503020204020204" pitchFamily="34" charset="-122"/>
                <a:ea typeface="微软雅黑" panose="020B0503020204020204" pitchFamily="34" charset="-122"/>
              </a:rPr>
              <a:t>因为</a:t>
            </a:r>
            <a:r>
              <a:rPr lang="en-US" altLang="zh-CN" sz="1600" dirty="0">
                <a:latin typeface="微软雅黑" panose="020B0503020204020204" pitchFamily="34" charset="-122"/>
                <a:ea typeface="微软雅黑" panose="020B0503020204020204" pitchFamily="34" charset="-122"/>
              </a:rPr>
              <a:t>c11</a:t>
            </a:r>
            <a:r>
              <a:rPr lang="zh-CN" altLang="en-US" sz="1600" dirty="0">
                <a:latin typeface="微软雅黑" panose="020B0503020204020204" pitchFamily="34" charset="-122"/>
                <a:ea typeface="微软雅黑" panose="020B0503020204020204" pitchFamily="34" charset="-122"/>
              </a:rPr>
              <a:t>部署在</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上，所以</a:t>
            </a:r>
            <a:r>
              <a:rPr lang="en-US" altLang="zh-CN" sz="1600" dirty="0">
                <a:latin typeface="微软雅黑" panose="020B0503020204020204" pitchFamily="34" charset="-122"/>
                <a:ea typeface="微软雅黑" panose="020B0503020204020204" pitchFamily="34" charset="-122"/>
              </a:rPr>
              <a:t>c11</a:t>
            </a:r>
            <a:r>
              <a:rPr lang="zh-CN" altLang="en-US" sz="1600" dirty="0">
                <a:latin typeface="微软雅黑" panose="020B0503020204020204" pitchFamily="34" charset="-122"/>
                <a:ea typeface="微软雅黑" panose="020B0503020204020204" pitchFamily="34" charset="-122"/>
              </a:rPr>
              <a:t>的响应时间等于</a:t>
            </a:r>
            <a:r>
              <a:rPr lang="en-US" altLang="zh-CN" sz="1600" dirty="0">
                <a:latin typeface="微软雅黑" panose="020B0503020204020204" pitchFamily="34" charset="-122"/>
                <a:ea typeface="微软雅黑" panose="020B0503020204020204" pitchFamily="34" charset="-122"/>
              </a:rPr>
              <a:t>MD1</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之间的无线访问花费的时间与</a:t>
            </a:r>
            <a:r>
              <a:rPr lang="en-US" altLang="zh-CN" sz="1600" dirty="0">
                <a:latin typeface="微软雅黑" panose="020B0503020204020204" pitchFamily="34" charset="-122"/>
                <a:ea typeface="微软雅黑" panose="020B0503020204020204" pitchFamily="34" charset="-122"/>
              </a:rPr>
              <a:t>c11</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上的处理时间之和。</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1600" dirty="0">
                <a:latin typeface="微软雅黑" panose="020B0503020204020204" pitchFamily="34" charset="-122"/>
                <a:ea typeface="微软雅黑" panose="020B0503020204020204" pitchFamily="34" charset="-122"/>
              </a:rPr>
              <a:t>2.c21:</a:t>
            </a:r>
            <a:r>
              <a:rPr lang="zh-CN" altLang="en-US" sz="1600" dirty="0">
                <a:latin typeface="微软雅黑" panose="020B0503020204020204" pitchFamily="34" charset="-122"/>
                <a:ea typeface="微软雅黑" panose="020B0503020204020204" pitchFamily="34" charset="-122"/>
              </a:rPr>
              <a:t>因为</a:t>
            </a:r>
            <a:r>
              <a:rPr lang="en-US" altLang="zh-CN" sz="1600" dirty="0">
                <a:latin typeface="微软雅黑" panose="020B0503020204020204" pitchFamily="34" charset="-122"/>
                <a:ea typeface="微软雅黑" panose="020B0503020204020204" pitchFamily="34" charset="-122"/>
              </a:rPr>
              <a:t>c21</a:t>
            </a:r>
            <a:r>
              <a:rPr lang="zh-CN" altLang="en-US" sz="1600" dirty="0">
                <a:latin typeface="微软雅黑" panose="020B0503020204020204" pitchFamily="34" charset="-122"/>
                <a:ea typeface="微软雅黑" panose="020B0503020204020204" pitchFamily="34" charset="-122"/>
              </a:rPr>
              <a:t>也可以在</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上找到，所以花费的时间是零。</a:t>
            </a:r>
            <a:r>
              <a:rPr lang="en-US" altLang="zh-CN" sz="1600" dirty="0">
                <a:latin typeface="微软雅黑" panose="020B0503020204020204" pitchFamily="34" charset="-122"/>
                <a:ea typeface="微软雅黑" panose="020B0503020204020204" pitchFamily="34" charset="-122"/>
              </a:rPr>
              <a:t>c21</a:t>
            </a:r>
            <a:r>
              <a:rPr lang="zh-CN" altLang="en-US" sz="1600" dirty="0">
                <a:latin typeface="微软雅黑" panose="020B0503020204020204" pitchFamily="34" charset="-122"/>
                <a:ea typeface="微软雅黑" panose="020B0503020204020204" pitchFamily="34" charset="-122"/>
              </a:rPr>
              <a:t>的响应时间只包括</a:t>
            </a:r>
            <a:r>
              <a:rPr lang="en-US" altLang="zh-CN" sz="1600" dirty="0">
                <a:latin typeface="微软雅黑" panose="020B0503020204020204" pitchFamily="34" charset="-122"/>
                <a:ea typeface="微软雅黑" panose="020B0503020204020204" pitchFamily="34" charset="-122"/>
              </a:rPr>
              <a:t>c21</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上的处理时间。</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c31: c31</a:t>
            </a:r>
            <a:r>
              <a:rPr lang="zh-CN" altLang="en-US" sz="1600" dirty="0">
                <a:latin typeface="微软雅黑" panose="020B0503020204020204" pitchFamily="34" charset="-122"/>
                <a:ea typeface="微软雅黑" panose="020B0503020204020204" pitchFamily="34" charset="-122"/>
              </a:rPr>
              <a:t>只能在</a:t>
            </a:r>
            <a:r>
              <a:rPr lang="en-US" altLang="zh-CN" sz="1600" dirty="0">
                <a:latin typeface="微软雅黑" panose="020B0503020204020204" pitchFamily="34" charset="-122"/>
                <a:ea typeface="微软雅黑" panose="020B0503020204020204" pitchFamily="34" charset="-122"/>
              </a:rPr>
              <a:t>SBS2</a:t>
            </a:r>
            <a:r>
              <a:rPr lang="zh-CN" altLang="en-US" sz="1600" dirty="0">
                <a:latin typeface="微软雅黑" panose="020B0503020204020204" pitchFamily="34" charset="-122"/>
                <a:ea typeface="微软雅黑" panose="020B0503020204020204" pitchFamily="34" charset="-122"/>
              </a:rPr>
              <a:t>上找到，因此它的花费时间等于从</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SBS2</a:t>
            </a:r>
            <a:r>
              <a:rPr lang="zh-CN" altLang="en-US" sz="1600" dirty="0">
                <a:latin typeface="微软雅黑" panose="020B0503020204020204" pitchFamily="34" charset="-122"/>
                <a:ea typeface="微软雅黑" panose="020B0503020204020204" pitchFamily="34" charset="-122"/>
              </a:rPr>
              <a:t>的路由时间。在本文中，我们假设两个节点之间的路由总是选择无向图中最近的路径。因此，只需要一跳</a:t>
            </a:r>
            <a:r>
              <a:rPr lang="en-US" altLang="zh-CN" sz="1600" dirty="0">
                <a:latin typeface="微软雅黑" panose="020B0503020204020204" pitchFamily="34" charset="-122"/>
                <a:ea typeface="微软雅黑" panose="020B0503020204020204" pitchFamily="34" charset="-122"/>
              </a:rPr>
              <a:t>(SBS1→SBS2)</a:t>
            </a:r>
            <a:r>
              <a:rPr lang="zh-CN" altLang="en-US" sz="1600" dirty="0">
                <a:latin typeface="微软雅黑" panose="020B0503020204020204" pitchFamily="34" charset="-122"/>
                <a:ea typeface="微软雅黑" panose="020B0503020204020204" pitchFamily="34" charset="-122"/>
              </a:rPr>
              <a:t>。因此，</a:t>
            </a:r>
            <a:r>
              <a:rPr lang="en-US" altLang="zh-CN" sz="1600" dirty="0">
                <a:latin typeface="微软雅黑" panose="020B0503020204020204" pitchFamily="34" charset="-122"/>
                <a:ea typeface="微软雅黑" panose="020B0503020204020204" pitchFamily="34" charset="-122"/>
              </a:rPr>
              <a:t>c31</a:t>
            </a:r>
            <a:r>
              <a:rPr lang="zh-CN" altLang="en-US" sz="1600" dirty="0">
                <a:latin typeface="微软雅黑" panose="020B0503020204020204" pitchFamily="34" charset="-122"/>
                <a:ea typeface="微软雅黑" panose="020B0503020204020204" pitchFamily="34" charset="-122"/>
              </a:rPr>
              <a:t>的响应时间包括从</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SBS2</a:t>
            </a:r>
            <a:r>
              <a:rPr lang="zh-CN" altLang="en-US" sz="1600" dirty="0">
                <a:latin typeface="微软雅黑" panose="020B0503020204020204" pitchFamily="34" charset="-122"/>
                <a:ea typeface="微软雅黑" panose="020B0503020204020204" pitchFamily="34" charset="-122"/>
              </a:rPr>
              <a:t>的路由时间和</a:t>
            </a:r>
            <a:r>
              <a:rPr lang="en-US" altLang="zh-CN" sz="1600" dirty="0">
                <a:latin typeface="微软雅黑" panose="020B0503020204020204" pitchFamily="34" charset="-122"/>
                <a:ea typeface="微软雅黑" panose="020B0503020204020204" pitchFamily="34" charset="-122"/>
              </a:rPr>
              <a:t>c31</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SBS2</a:t>
            </a:r>
            <a:r>
              <a:rPr lang="zh-CN" altLang="en-US" sz="1600" dirty="0">
                <a:latin typeface="微软雅黑" panose="020B0503020204020204" pitchFamily="34" charset="-122"/>
                <a:ea typeface="微软雅黑" panose="020B0503020204020204" pitchFamily="34" charset="-122"/>
              </a:rPr>
              <a:t>上的处理时间。</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1600" dirty="0">
                <a:latin typeface="微软雅黑" panose="020B0503020204020204" pitchFamily="34" charset="-122"/>
                <a:ea typeface="微软雅黑" panose="020B0503020204020204" pitchFamily="34" charset="-122"/>
              </a:rPr>
              <a:t>c42: c42</a:t>
            </a:r>
            <a:r>
              <a:rPr lang="zh-CN" altLang="en-US" sz="1600" dirty="0">
                <a:latin typeface="微软雅黑" panose="020B0503020204020204" pitchFamily="34" charset="-122"/>
                <a:ea typeface="微软雅黑" panose="020B0503020204020204" pitchFamily="34" charset="-122"/>
              </a:rPr>
              <a:t>只能在</a:t>
            </a:r>
            <a:r>
              <a:rPr lang="en-US" altLang="zh-CN" sz="1600" dirty="0">
                <a:latin typeface="微软雅黑" panose="020B0503020204020204" pitchFamily="34" charset="-122"/>
                <a:ea typeface="微软雅黑" panose="020B0503020204020204" pitchFamily="34" charset="-122"/>
              </a:rPr>
              <a:t>SBS6</a:t>
            </a:r>
            <a:r>
              <a:rPr lang="zh-CN" altLang="en-US" sz="1600" dirty="0">
                <a:latin typeface="微软雅黑" panose="020B0503020204020204" pitchFamily="34" charset="-122"/>
                <a:ea typeface="微软雅黑" panose="020B0503020204020204" pitchFamily="34" charset="-122"/>
              </a:rPr>
              <a:t>上找到。因此，支出需要</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跳</a:t>
            </a:r>
            <a:r>
              <a:rPr lang="en-US" altLang="zh-CN" sz="1600" dirty="0">
                <a:latin typeface="微软雅黑" panose="020B0503020204020204" pitchFamily="34" charset="-122"/>
                <a:ea typeface="微软雅黑" panose="020B0503020204020204" pitchFamily="34" charset="-122"/>
              </a:rPr>
              <a:t>(SBS2→SBS4→SBS6</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SBS2→SBS5→SBS6)</a:t>
            </a:r>
            <a:r>
              <a:rPr lang="zh-CN" altLang="en-US" sz="1600" dirty="0">
                <a:latin typeface="微软雅黑" panose="020B0503020204020204" pitchFamily="34" charset="-122"/>
                <a:ea typeface="微软雅黑" panose="020B0503020204020204" pitchFamily="34" charset="-122"/>
              </a:rPr>
              <a:t>。最后，</a:t>
            </a:r>
            <a:r>
              <a:rPr lang="en-US" altLang="zh-CN" sz="1600" dirty="0">
                <a:latin typeface="微软雅黑" panose="020B0503020204020204" pitchFamily="34" charset="-122"/>
                <a:ea typeface="微软雅黑" panose="020B0503020204020204" pitchFamily="34" charset="-122"/>
              </a:rPr>
              <a:t>c42</a:t>
            </a:r>
            <a:r>
              <a:rPr lang="zh-CN" altLang="en-US" sz="1600" dirty="0">
                <a:latin typeface="微软雅黑" panose="020B0503020204020204" pitchFamily="34" charset="-122"/>
                <a:ea typeface="微软雅黑" panose="020B0503020204020204" pitchFamily="34" charset="-122"/>
              </a:rPr>
              <a:t>的输出需要通过</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传输回</a:t>
            </a:r>
            <a:r>
              <a:rPr lang="en-US" altLang="zh-CN" sz="1600" dirty="0">
                <a:latin typeface="微软雅黑" panose="020B0503020204020204" pitchFamily="34" charset="-122"/>
                <a:ea typeface="微软雅黑" panose="020B0503020204020204" pitchFamily="34" charset="-122"/>
              </a:rPr>
              <a:t>MD1</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SBS6</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的最近路径需要</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跳。有三种选择</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SBS6→SBS4→SBS2→SBS1</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(ii) SBS6→SBS5→SBS2→SBS1</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(iii) SBS6→SBS5→SBS3→SBS1</a:t>
            </a:r>
            <a:r>
              <a:rPr lang="zh-CN" altLang="en-US" sz="1600" dirty="0">
                <a:latin typeface="微软雅黑" panose="020B0503020204020204" pitchFamily="34" charset="-122"/>
                <a:ea typeface="微软雅黑" panose="020B0503020204020204" pitchFamily="34" charset="-122"/>
              </a:rPr>
              <a:t>。因此，</a:t>
            </a:r>
            <a:r>
              <a:rPr lang="en-US" altLang="zh-CN" sz="1600" dirty="0">
                <a:latin typeface="微软雅黑" panose="020B0503020204020204" pitchFamily="34" charset="-122"/>
                <a:ea typeface="微软雅黑" panose="020B0503020204020204" pitchFamily="34" charset="-122"/>
              </a:rPr>
              <a:t>c42</a:t>
            </a:r>
            <a:r>
              <a:rPr lang="zh-CN" altLang="en-US" sz="1600" dirty="0">
                <a:latin typeface="微软雅黑" panose="020B0503020204020204" pitchFamily="34" charset="-122"/>
                <a:ea typeface="微软雅黑" panose="020B0503020204020204" pitchFamily="34" charset="-122"/>
              </a:rPr>
              <a:t>的响应时间包括从</a:t>
            </a:r>
            <a:r>
              <a:rPr lang="en-US" altLang="zh-CN" sz="1600" dirty="0">
                <a:latin typeface="微软雅黑" panose="020B0503020204020204" pitchFamily="34" charset="-122"/>
                <a:ea typeface="微软雅黑" panose="020B0503020204020204" pitchFamily="34" charset="-122"/>
              </a:rPr>
              <a:t>SBS2</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SBS6</a:t>
            </a:r>
            <a:r>
              <a:rPr lang="zh-CN" altLang="en-US" sz="1600" dirty="0">
                <a:latin typeface="微软雅黑" panose="020B0503020204020204" pitchFamily="34" charset="-122"/>
                <a:ea typeface="微软雅黑" panose="020B0503020204020204" pitchFamily="34" charset="-122"/>
              </a:rPr>
              <a:t>的路由时间、</a:t>
            </a:r>
            <a:r>
              <a:rPr lang="en-US" altLang="zh-CN" sz="1600" dirty="0">
                <a:latin typeface="微软雅黑" panose="020B0503020204020204" pitchFamily="34" charset="-122"/>
                <a:ea typeface="微软雅黑" panose="020B0503020204020204" pitchFamily="34" charset="-122"/>
              </a:rPr>
              <a:t>c42</a:t>
            </a: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SBS6</a:t>
            </a:r>
            <a:r>
              <a:rPr lang="zh-CN" altLang="en-US" sz="1600" dirty="0">
                <a:latin typeface="微软雅黑" panose="020B0503020204020204" pitchFamily="34" charset="-122"/>
                <a:ea typeface="微软雅黑" panose="020B0503020204020204" pitchFamily="34" charset="-122"/>
              </a:rPr>
              <a:t>的处理时间、从</a:t>
            </a:r>
            <a:r>
              <a:rPr lang="en-US" altLang="zh-CN" sz="1600" dirty="0">
                <a:latin typeface="微软雅黑" panose="020B0503020204020204" pitchFamily="34" charset="-122"/>
                <a:ea typeface="微软雅黑" panose="020B0503020204020204" pitchFamily="34" charset="-122"/>
              </a:rPr>
              <a:t>SBS6</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的路由时间以及从</a:t>
            </a:r>
            <a:r>
              <a:rPr lang="en-US" altLang="zh-CN" sz="1600" dirty="0">
                <a:latin typeface="微软雅黑" panose="020B0503020204020204" pitchFamily="34" charset="-122"/>
                <a:ea typeface="微软雅黑" panose="020B0503020204020204" pitchFamily="34" charset="-122"/>
              </a:rPr>
              <a:t>SBS1</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MD1</a:t>
            </a:r>
            <a:r>
              <a:rPr lang="zh-CN" altLang="en-US" sz="1600" dirty="0">
                <a:latin typeface="微软雅黑" panose="020B0503020204020204" pitchFamily="34" charset="-122"/>
                <a:ea typeface="微软雅黑" panose="020B0503020204020204" pitchFamily="34" charset="-122"/>
              </a:rPr>
              <a:t>的无线传输时间。</a:t>
            </a:r>
          </a:p>
        </p:txBody>
      </p:sp>
    </p:spTree>
    <p:extLst>
      <p:ext uri="{BB962C8B-B14F-4D97-AF65-F5344CB8AC3E}">
        <p14:creationId xmlns:p14="http://schemas.microsoft.com/office/powerpoint/2010/main" val="2179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响应时间的计算</a:t>
            </a:r>
          </a:p>
        </p:txBody>
      </p:sp>
      <p:pic>
        <p:nvPicPr>
          <p:cNvPr id="12" name="图片 11">
            <a:extLst>
              <a:ext uri="{FF2B5EF4-FFF2-40B4-BE49-F238E27FC236}">
                <a16:creationId xmlns:a16="http://schemas.microsoft.com/office/drawing/2014/main" id="{093C0F6F-1608-4AB6-A5A4-879F32CA1687}"/>
              </a:ext>
            </a:extLst>
          </p:cNvPr>
          <p:cNvPicPr>
            <a:picLocks noChangeAspect="1"/>
          </p:cNvPicPr>
          <p:nvPr/>
        </p:nvPicPr>
        <p:blipFill>
          <a:blip r:embed="rId2"/>
          <a:stretch>
            <a:fillRect/>
          </a:stretch>
        </p:blipFill>
        <p:spPr>
          <a:xfrm>
            <a:off x="162394" y="1591589"/>
            <a:ext cx="5673882" cy="3674822"/>
          </a:xfrm>
          <a:prstGeom prst="rect">
            <a:avLst/>
          </a:prstGeom>
        </p:spPr>
      </p:pic>
      <p:sp>
        <p:nvSpPr>
          <p:cNvPr id="5" name="文本框 4">
            <a:extLst>
              <a:ext uri="{FF2B5EF4-FFF2-40B4-BE49-F238E27FC236}">
                <a16:creationId xmlns:a16="http://schemas.microsoft.com/office/drawing/2014/main" id="{12885438-01B1-484B-9F00-294554F00718}"/>
              </a:ext>
            </a:extLst>
          </p:cNvPr>
          <p:cNvSpPr txBox="1"/>
          <p:nvPr/>
        </p:nvSpPr>
        <p:spPr>
          <a:xfrm>
            <a:off x="5407518" y="1691736"/>
            <a:ext cx="6375041" cy="3870419"/>
          </a:xfrm>
          <a:prstGeom prst="rect">
            <a:avLst/>
          </a:prstGeom>
          <a:noFill/>
        </p:spPr>
        <p:txBody>
          <a:bodyPr wrap="square" rtlCol="0">
            <a:spAutoFit/>
          </a:bodyPr>
          <a:lstStyle/>
          <a:p>
            <a:pPr>
              <a:lnSpc>
                <a:spcPct val="150000"/>
              </a:lnSpc>
              <a:spcBef>
                <a:spcPts val="1000"/>
              </a:spcBef>
            </a:pPr>
            <a:r>
              <a:rPr lang="zh-CN" altLang="en-US" sz="1600" dirty="0">
                <a:latin typeface="微软雅黑" panose="020B0503020204020204" pitchFamily="34" charset="-122"/>
                <a:ea typeface="微软雅黑" panose="020B0503020204020204" pitchFamily="34" charset="-122"/>
              </a:rPr>
              <a:t>此外，还有两种意想不到的情况需要处理。第一个问题是，如果没有</a:t>
            </a:r>
            <a:r>
              <a:rPr lang="en-US" altLang="zh-CN" sz="1600" dirty="0">
                <a:latin typeface="微软雅黑" panose="020B0503020204020204" pitchFamily="34" charset="-122"/>
                <a:ea typeface="微软雅黑" panose="020B0503020204020204" pitchFamily="34" charset="-122"/>
              </a:rPr>
              <a:t>SBS</a:t>
            </a:r>
            <a:r>
              <a:rPr lang="zh-CN" altLang="en-US" sz="1600" dirty="0">
                <a:latin typeface="微软雅黑" panose="020B0503020204020204" pitchFamily="34" charset="-122"/>
                <a:ea typeface="微软雅黑" panose="020B0503020204020204" pitchFamily="34" charset="-122"/>
              </a:rPr>
              <a:t>覆盖移动设备，则</a:t>
            </a:r>
            <a:r>
              <a:rPr lang="en-US" altLang="zh-CN" sz="1600" dirty="0">
                <a:latin typeface="微软雅黑" panose="020B0503020204020204" pitchFamily="34" charset="-122"/>
                <a:ea typeface="微软雅黑" panose="020B0503020204020204" pitchFamily="34" charset="-122"/>
              </a:rPr>
              <a:t>MBS</a:t>
            </a:r>
            <a:r>
              <a:rPr lang="zh-CN" altLang="en-US" sz="1600" dirty="0">
                <a:latin typeface="微软雅黑" panose="020B0503020204020204" pitchFamily="34" charset="-122"/>
                <a:ea typeface="微软雅黑" panose="020B0503020204020204" pitchFamily="34" charset="-122"/>
              </a:rPr>
              <a:t>应该做出响应，所有微服务都由云处理。第二个问题是，如果所需的候选包没有部署在任何</a:t>
            </a:r>
            <a:r>
              <a:rPr lang="en-US" altLang="zh-CN" sz="1600" dirty="0">
                <a:latin typeface="微软雅黑" panose="020B0503020204020204" pitchFamily="34" charset="-122"/>
                <a:ea typeface="微软雅黑" panose="020B0503020204020204" pitchFamily="34" charset="-122"/>
              </a:rPr>
              <a:t>SBS</a:t>
            </a:r>
            <a:r>
              <a:rPr lang="zh-CN" altLang="en-US" sz="1600" dirty="0">
                <a:latin typeface="微软雅黑" panose="020B0503020204020204" pitchFamily="34" charset="-122"/>
                <a:ea typeface="微软雅黑" panose="020B0503020204020204" pitchFamily="34" charset="-122"/>
              </a:rPr>
              <a:t>上，那么应该建立从处理最后一个候选包的</a:t>
            </a:r>
            <a:r>
              <a:rPr lang="en-US" altLang="zh-CN" sz="1600" dirty="0">
                <a:latin typeface="微软雅黑" panose="020B0503020204020204" pitchFamily="34" charset="-122"/>
                <a:ea typeface="微软雅黑" panose="020B0503020204020204" pitchFamily="34" charset="-122"/>
              </a:rPr>
              <a:t>SBS</a:t>
            </a:r>
            <a:r>
              <a:rPr lang="zh-CN" altLang="en-US" sz="1600" dirty="0">
                <a:latin typeface="微软雅黑" panose="020B0503020204020204" pitchFamily="34" charset="-122"/>
                <a:ea typeface="微软雅黑" panose="020B0503020204020204" pitchFamily="34" charset="-122"/>
              </a:rPr>
              <a:t>到云的通信链接。这个候选服务和剩余微服务的所有候选服务都将在云上处理。对于这些情况，响应时间的计算方法有所不同。显然，更好的服务放置策略可以减少花费的时间。我们的工作是找到一个服务放置策略来最小化所有移动设备的响应时间。需要确定的不仅是每个候选对象需要多少个实例，还包括放置这些实例的边缘站点。</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1000"/>
              </a:spcBef>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10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rPr>
              <a:t>描述相关的微服务，见论文</a:t>
            </a:r>
          </a:p>
        </p:txBody>
      </p:sp>
    </p:spTree>
    <p:extLst>
      <p:ext uri="{BB962C8B-B14F-4D97-AF65-F5344CB8AC3E}">
        <p14:creationId xmlns:p14="http://schemas.microsoft.com/office/powerpoint/2010/main" val="192379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10.</a:t>
            </a:r>
            <a:r>
              <a:rPr lang="zh-CN" altLang="en-US" sz="3200" dirty="0">
                <a:latin typeface="微软雅黑" panose="020B0503020204020204" pitchFamily="34" charset="-122"/>
                <a:ea typeface="微软雅黑" panose="020B0503020204020204" pitchFamily="34" charset="-122"/>
              </a:rPr>
              <a:t>计算响应时间，见论文</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2249142"/>
          </a:xfrm>
          <a:prstGeom prst="rect">
            <a:avLst/>
          </a:prstGeom>
          <a:noFill/>
        </p:spPr>
        <p:txBody>
          <a:bodyPr wrap="square" rtlCol="0">
            <a:spAutoFit/>
          </a:bodyPr>
          <a:lstStyle/>
          <a:p>
            <a:pPr>
              <a:lnSpc>
                <a:spcPct val="150000"/>
              </a:lnSpc>
              <a:spcBef>
                <a:spcPts val="1000"/>
              </a:spcBef>
            </a:pPr>
            <a:r>
              <a:rPr lang="zh-CN" altLang="en-US" dirty="0">
                <a:latin typeface="微软雅黑" panose="020B0503020204020204" pitchFamily="34" charset="-122"/>
                <a:ea typeface="微软雅黑" panose="020B0503020204020204" pitchFamily="34" charset="-122"/>
              </a:rPr>
              <a:t>一个候选对象的响应时间包括数据上行传输时间、服务执行时间和数据下行传输时间。上传的数据主要是编码的服务请求和配置，输出主要是成功执行服务的反馈或调用下一个候选对象的请求。如果所有请求都在访问网络中响应，那么大部分时间都花在</a:t>
            </a:r>
            <a:r>
              <a:rPr lang="en-US" altLang="zh-CN" dirty="0">
                <a:latin typeface="微软雅黑" panose="020B0503020204020204" pitchFamily="34" charset="-122"/>
                <a:ea typeface="微软雅黑" panose="020B0503020204020204" pitchFamily="34" charset="-122"/>
              </a:rPr>
              <a:t>SBSs</a:t>
            </a:r>
            <a:r>
              <a:rPr lang="zh-CN" altLang="en-US" dirty="0">
                <a:latin typeface="微软雅黑" panose="020B0503020204020204" pitchFamily="34" charset="-122"/>
                <a:ea typeface="微软雅黑" panose="020B0503020204020204" pitchFamily="34" charset="-122"/>
              </a:rPr>
              <a:t>之间的多跳路由上。注意，除最后一个外，每个候选的数据上行传输时间等于其前一个微服务的候选的数据下行传输时间。</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dirty="0">
                <a:latin typeface="微软雅黑" panose="020B0503020204020204" pitchFamily="34" charset="-122"/>
                <a:ea typeface="微软雅黑" panose="020B0503020204020204" pitchFamily="34" charset="-122"/>
              </a:rPr>
              <a:t>具体计算见论文</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04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11.</a:t>
            </a:r>
            <a:r>
              <a:rPr lang="zh-CN" altLang="en-US" sz="3200" dirty="0">
                <a:latin typeface="微软雅黑" panose="020B0503020204020204" pitchFamily="34" charset="-122"/>
                <a:ea typeface="微软雅黑" panose="020B0503020204020204" pitchFamily="34" charset="-122"/>
              </a:rPr>
              <a:t>本文的假设</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5255093"/>
          </a:xfrm>
          <a:prstGeom prst="rect">
            <a:avLst/>
          </a:prstGeom>
          <a:noFill/>
        </p:spPr>
        <p:txBody>
          <a:bodyPr wrap="square" rtlCol="0">
            <a:spAutoFit/>
          </a:bodyPr>
          <a:lstStyle/>
          <a:p>
            <a:pPr>
              <a:lnSpc>
                <a:spcPct val="150000"/>
              </a:lnSpc>
              <a:spcBef>
                <a:spcPts val="1000"/>
              </a:spcBef>
            </a:pPr>
            <a:r>
              <a:rPr lang="zh-CN" altLang="en-US" dirty="0">
                <a:latin typeface="微软雅黑" panose="020B0503020204020204" pitchFamily="34" charset="-122"/>
                <a:ea typeface="微软雅黑" panose="020B0503020204020204" pitchFamily="34" charset="-122"/>
              </a:rPr>
              <a:t>本文的假设总结如下。</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我们假设边点可以形成无向连通图。在</a:t>
            </a:r>
            <a:r>
              <a:rPr lang="en-US" altLang="zh-CN" dirty="0">
                <a:latin typeface="微软雅黑" panose="020B0503020204020204" pitchFamily="34" charset="-122"/>
                <a:ea typeface="微软雅黑" panose="020B0503020204020204" pitchFamily="34" charset="-122"/>
              </a:rPr>
              <a:t>MEC</a:t>
            </a:r>
            <a:r>
              <a:rPr lang="zh-CN" altLang="en-US" dirty="0">
                <a:latin typeface="微软雅黑" panose="020B0503020204020204" pitchFamily="34" charset="-122"/>
                <a:ea typeface="微软雅黑" panose="020B0503020204020204" pitchFamily="34" charset="-122"/>
              </a:rPr>
              <a:t>中，这一假设是合理且常用的，特别是在网络切片的研究中。</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我们假设它是对移动设备的初始微服务作出响应的最接近的</a:t>
            </a:r>
            <a:r>
              <a:rPr lang="en-US" altLang="zh-CN" dirty="0">
                <a:latin typeface="微软雅黑" panose="020B0503020204020204" pitchFamily="34" charset="-122"/>
                <a:ea typeface="微软雅黑" panose="020B0503020204020204" pitchFamily="34" charset="-122"/>
              </a:rPr>
              <a:t>SBS</a:t>
            </a:r>
            <a:r>
              <a:rPr lang="zh-CN" altLang="en-US" dirty="0">
                <a:latin typeface="微软雅黑" panose="020B0503020204020204" pitchFamily="34" charset="-122"/>
                <a:ea typeface="微软雅黑" panose="020B0503020204020204" pitchFamily="34" charset="-122"/>
              </a:rPr>
              <a:t>。这个假设是原始的，并且被广泛使用，因为它导致了最小的第一步通信成本。</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我们只考虑线性结构的复合应用。正如我们所提到的，一般的</a:t>
            </a:r>
            <a:r>
              <a:rPr lang="en-US" altLang="zh-CN" dirty="0">
                <a:latin typeface="微软雅黑" panose="020B0503020204020204" pitchFamily="34" charset="-122"/>
                <a:ea typeface="微软雅黑" panose="020B0503020204020204" pitchFamily="34" charset="-122"/>
              </a:rPr>
              <a:t>DAG</a:t>
            </a:r>
            <a:r>
              <a:rPr lang="zh-CN" altLang="en-US" dirty="0">
                <a:latin typeface="微软雅黑" panose="020B0503020204020204" pitchFamily="34" charset="-122"/>
                <a:ea typeface="微软雅黑" panose="020B0503020204020204" pitchFamily="34" charset="-122"/>
              </a:rPr>
              <a:t>可以分解成几个线性链，因此我们把扩展留给以后的工作。</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我们假设路由花费的时间与跳数成正比。在</a:t>
            </a:r>
            <a:r>
              <a:rPr lang="en-US" altLang="zh-CN" dirty="0">
                <a:latin typeface="微软雅黑" panose="020B0503020204020204" pitchFamily="34" charset="-122"/>
                <a:ea typeface="微软雅黑" panose="020B0503020204020204" pitchFamily="34" charset="-122"/>
              </a:rPr>
              <a:t>MEC</a:t>
            </a:r>
            <a:r>
              <a:rPr lang="zh-CN" altLang="en-US" dirty="0">
                <a:latin typeface="微软雅黑" panose="020B0503020204020204" pitchFamily="34" charset="-122"/>
                <a:ea typeface="微软雅黑" panose="020B0503020204020204" pitchFamily="34" charset="-122"/>
              </a:rPr>
              <a:t>中，</a:t>
            </a:r>
            <a:r>
              <a:rPr lang="en-US" altLang="zh-CN" dirty="0" err="1">
                <a:latin typeface="微软雅黑" panose="020B0503020204020204" pitchFamily="34" charset="-122"/>
                <a:ea typeface="微软雅黑" panose="020B0503020204020204" pitchFamily="34" charset="-122"/>
              </a:rPr>
              <a:t>HetNet</a:t>
            </a:r>
            <a:r>
              <a:rPr lang="zh-CN" altLang="en-US" dirty="0">
                <a:latin typeface="微软雅黑" panose="020B0503020204020204" pitchFamily="34" charset="-122"/>
                <a:ea typeface="微软雅黑" panose="020B0503020204020204" pitchFamily="34" charset="-122"/>
              </a:rPr>
              <a:t>是一个给定的区域，其范围在几十公里以内。传输时间主要花在路由和传输上。因此，这个假设是合理的。</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我们假设回程只能通过</a:t>
            </a:r>
            <a:r>
              <a:rPr lang="en-US" altLang="zh-CN" dirty="0">
                <a:latin typeface="微软雅黑" panose="020B0503020204020204" pitchFamily="34" charset="-122"/>
                <a:ea typeface="微软雅黑" panose="020B0503020204020204" pitchFamily="34" charset="-122"/>
              </a:rPr>
              <a:t>MBS</a:t>
            </a:r>
            <a:r>
              <a:rPr lang="zh-CN" altLang="en-US" dirty="0">
                <a:latin typeface="微软雅黑" panose="020B0503020204020204" pitchFamily="34" charset="-122"/>
                <a:ea typeface="微软雅黑" panose="020B0503020204020204" pitchFamily="34" charset="-122"/>
              </a:rPr>
              <a:t>中转。在</a:t>
            </a:r>
            <a:r>
              <a:rPr lang="en-US" altLang="zh-CN" dirty="0">
                <a:latin typeface="微软雅黑" panose="020B0503020204020204" pitchFamily="34" charset="-122"/>
                <a:ea typeface="微软雅黑" panose="020B0503020204020204" pitchFamily="34" charset="-122"/>
              </a:rPr>
              <a:t>5G</a:t>
            </a:r>
            <a:r>
              <a:rPr lang="zh-CN" altLang="en-US" dirty="0">
                <a:latin typeface="微软雅黑" panose="020B0503020204020204" pitchFamily="34" charset="-122"/>
                <a:ea typeface="微软雅黑" panose="020B0503020204020204" pitchFamily="34" charset="-122"/>
              </a:rPr>
              <a:t>通信中，有多种回程选择。我们的假设是简化最后一个微服务选择对象的问题公式。</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67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12.</a:t>
            </a:r>
            <a:r>
              <a:rPr lang="zh-CN" altLang="en-US" sz="3200" dirty="0">
                <a:latin typeface="微软雅黑" panose="020B0503020204020204" pitchFamily="34" charset="-122"/>
                <a:ea typeface="微软雅黑" panose="020B0503020204020204" pitchFamily="34" charset="-122"/>
              </a:rPr>
              <a:t>本文的工作</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3177601"/>
          </a:xfrm>
          <a:prstGeom prst="rect">
            <a:avLst/>
          </a:prstGeom>
          <a:noFill/>
        </p:spPr>
        <p:txBody>
          <a:bodyPr wrap="square" rtlCol="0">
            <a:spAutoFit/>
          </a:bodyPr>
          <a:lstStyle/>
          <a:p>
            <a:pPr>
              <a:lnSpc>
                <a:spcPct val="150000"/>
              </a:lnSpc>
              <a:spcBef>
                <a:spcPts val="1000"/>
              </a:spcBef>
            </a:pPr>
            <a:r>
              <a:rPr lang="zh-CN" altLang="en-US" dirty="0">
                <a:latin typeface="微软雅黑" panose="020B0503020204020204" pitchFamily="34" charset="-122"/>
                <a:ea typeface="微软雅黑" panose="020B0503020204020204" pitchFamily="34" charset="-122"/>
              </a:rPr>
              <a:t>我们的工作是找到一个最佳的冗余放置策略，以在</a:t>
            </a:r>
            <a:r>
              <a:rPr lang="en-US" altLang="zh-CN" dirty="0">
                <a:latin typeface="微软雅黑" panose="020B0503020204020204" pitchFamily="34" charset="-122"/>
                <a:ea typeface="微软雅黑" panose="020B0503020204020204" pitchFamily="34" charset="-122"/>
              </a:rPr>
              <a:t>SBSs</a:t>
            </a:r>
            <a:r>
              <a:rPr lang="zh-CN" altLang="en-US" dirty="0">
                <a:latin typeface="微软雅黑" panose="020B0503020204020204" pitchFamily="34" charset="-122"/>
                <a:ea typeface="微软雅黑" panose="020B0503020204020204" pitchFamily="34" charset="-122"/>
              </a:rPr>
              <a:t>有限的能力下最小化总延迟。</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dirty="0">
                <a:latin typeface="微软雅黑" panose="020B0503020204020204" pitchFamily="34" charset="-122"/>
                <a:ea typeface="微软雅黑" panose="020B0503020204020204" pitchFamily="34" charset="-122"/>
              </a:rPr>
              <a:t>算法一：</a:t>
            </a:r>
            <a:r>
              <a:rPr lang="en-US" altLang="zh-CN" dirty="0">
                <a:latin typeface="微软雅黑" panose="020B0503020204020204" pitchFamily="34" charset="-122"/>
                <a:ea typeface="微软雅黑" panose="020B0503020204020204" pitchFamily="34" charset="-122"/>
              </a:rPr>
              <a:t> SAA-based Redundant Placement (SAA-RP)</a:t>
            </a: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SAA</a:t>
            </a:r>
            <a:r>
              <a:rPr lang="zh-CN" altLang="en-US" dirty="0">
                <a:latin typeface="微软雅黑" panose="020B0503020204020204" pitchFamily="34" charset="-122"/>
                <a:ea typeface="微软雅黑" panose="020B0503020204020204" pitchFamily="34" charset="-122"/>
              </a:rPr>
              <a:t>就是模拟退火</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dirty="0">
                <a:latin typeface="微软雅黑" panose="020B0503020204020204" pitchFamily="34" charset="-122"/>
                <a:ea typeface="微软雅黑" panose="020B0503020204020204" pitchFamily="34" charset="-122"/>
              </a:rPr>
              <a:t>算法二：</a:t>
            </a:r>
            <a:r>
              <a:rPr lang="en-US" altLang="zh-CN" dirty="0">
                <a:latin typeface="微软雅黑" panose="020B0503020204020204" pitchFamily="34" charset="-122"/>
                <a:ea typeface="微软雅黑" panose="020B0503020204020204" pitchFamily="34" charset="-122"/>
              </a:rPr>
              <a:t>The GASS Algorithm</a:t>
            </a:r>
          </a:p>
          <a:p>
            <a:pPr>
              <a:lnSpc>
                <a:spcPct val="150000"/>
              </a:lnSpc>
              <a:spcBef>
                <a:spcPts val="1000"/>
              </a:spcBef>
            </a:pPr>
            <a:r>
              <a:rPr lang="en-US" altLang="zh-CN" dirty="0">
                <a:latin typeface="微软雅黑" panose="020B0503020204020204" pitchFamily="34" charset="-122"/>
                <a:ea typeface="微软雅黑" panose="020B0503020204020204" pitchFamily="34" charset="-122"/>
              </a:rPr>
              <a:t>GA</a:t>
            </a:r>
            <a:r>
              <a:rPr lang="zh-CN" altLang="en-US" dirty="0">
                <a:latin typeface="微软雅黑" panose="020B0503020204020204" pitchFamily="34" charset="-122"/>
                <a:ea typeface="微软雅黑" panose="020B0503020204020204" pitchFamily="34" charset="-122"/>
              </a:rPr>
              <a:t>就是遗传算法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937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13.</a:t>
            </a:r>
            <a:r>
              <a:rPr lang="zh-CN" altLang="en-US" sz="3200" dirty="0">
                <a:latin typeface="微软雅黑" panose="020B0503020204020204" pitchFamily="34" charset="-122"/>
                <a:ea typeface="微软雅黑" panose="020B0503020204020204" pitchFamily="34" charset="-122"/>
              </a:rPr>
              <a:t>符号的含义</a:t>
            </a:r>
          </a:p>
        </p:txBody>
      </p:sp>
      <p:pic>
        <p:nvPicPr>
          <p:cNvPr id="5" name="图片 4">
            <a:extLst>
              <a:ext uri="{FF2B5EF4-FFF2-40B4-BE49-F238E27FC236}">
                <a16:creationId xmlns:a16="http://schemas.microsoft.com/office/drawing/2014/main" id="{F6F4262B-BF74-46D8-8DFD-767E3D4EF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16" y="1252497"/>
            <a:ext cx="4829210" cy="5605503"/>
          </a:xfrm>
          <a:prstGeom prst="rect">
            <a:avLst/>
          </a:prstGeom>
        </p:spPr>
      </p:pic>
      <p:sp>
        <p:nvSpPr>
          <p:cNvPr id="6" name="文本框 5">
            <a:extLst>
              <a:ext uri="{FF2B5EF4-FFF2-40B4-BE49-F238E27FC236}">
                <a16:creationId xmlns:a16="http://schemas.microsoft.com/office/drawing/2014/main" id="{1BCCFBCC-47C2-4F04-9A71-002977170E66}"/>
              </a:ext>
            </a:extLst>
          </p:cNvPr>
          <p:cNvSpPr txBox="1"/>
          <p:nvPr/>
        </p:nvSpPr>
        <p:spPr>
          <a:xfrm>
            <a:off x="4666262" y="3179989"/>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a:t>q</a:t>
            </a:r>
            <a:r>
              <a:rPr lang="zh-CN" altLang="en-US" sz="1400" dirty="0"/>
              <a:t>个微服务的候选者的数量</a:t>
            </a:r>
          </a:p>
        </p:txBody>
      </p:sp>
      <p:sp>
        <p:nvSpPr>
          <p:cNvPr id="8" name="文本框 7">
            <a:extLst>
              <a:ext uri="{FF2B5EF4-FFF2-40B4-BE49-F238E27FC236}">
                <a16:creationId xmlns:a16="http://schemas.microsoft.com/office/drawing/2014/main" id="{548BC5CB-BA90-4909-9355-E590ECC466F0}"/>
              </a:ext>
            </a:extLst>
          </p:cNvPr>
          <p:cNvSpPr txBox="1"/>
          <p:nvPr/>
        </p:nvSpPr>
        <p:spPr>
          <a:xfrm>
            <a:off x="4889496" y="2855307"/>
            <a:ext cx="6053071" cy="584775"/>
          </a:xfrm>
          <a:prstGeom prst="rect">
            <a:avLst/>
          </a:prstGeom>
          <a:noFill/>
        </p:spPr>
        <p:txBody>
          <a:bodyPr wrap="square" rtlCol="0">
            <a:spAutoFit/>
          </a:bodyPr>
          <a:lstStyle/>
          <a:p>
            <a:endParaRPr lang="en-US" altLang="zh-CN" dirty="0"/>
          </a:p>
          <a:p>
            <a:r>
              <a:rPr lang="zh-CN" altLang="en-US" sz="1400" dirty="0"/>
              <a:t>可以跟第</a:t>
            </a:r>
            <a:r>
              <a:rPr lang="en-US" altLang="zh-CN" sz="1400" dirty="0"/>
              <a:t>j</a:t>
            </a:r>
            <a:r>
              <a:rPr lang="zh-CN" altLang="en-US" sz="1400" dirty="0"/>
              <a:t>个微基站相连的移动设备</a:t>
            </a:r>
          </a:p>
        </p:txBody>
      </p:sp>
      <p:sp>
        <p:nvSpPr>
          <p:cNvPr id="10" name="文本框 9">
            <a:extLst>
              <a:ext uri="{FF2B5EF4-FFF2-40B4-BE49-F238E27FC236}">
                <a16:creationId xmlns:a16="http://schemas.microsoft.com/office/drawing/2014/main" id="{22FCEE82-6F96-4CCD-9FA7-3D87FC3D8348}"/>
              </a:ext>
            </a:extLst>
          </p:cNvPr>
          <p:cNvSpPr txBox="1"/>
          <p:nvPr/>
        </p:nvSpPr>
        <p:spPr>
          <a:xfrm>
            <a:off x="5434702" y="1879183"/>
            <a:ext cx="6053071" cy="584775"/>
          </a:xfrm>
          <a:prstGeom prst="rect">
            <a:avLst/>
          </a:prstGeom>
          <a:noFill/>
        </p:spPr>
        <p:txBody>
          <a:bodyPr wrap="square" rtlCol="0">
            <a:spAutoFit/>
          </a:bodyPr>
          <a:lstStyle/>
          <a:p>
            <a:endParaRPr lang="en-US" altLang="zh-CN" dirty="0"/>
          </a:p>
          <a:p>
            <a:r>
              <a:rPr lang="zh-CN" altLang="en-US" sz="1400" dirty="0"/>
              <a:t>应用的微服务的数量</a:t>
            </a:r>
          </a:p>
        </p:txBody>
      </p:sp>
      <p:sp>
        <p:nvSpPr>
          <p:cNvPr id="12" name="文本框 11">
            <a:extLst>
              <a:ext uri="{FF2B5EF4-FFF2-40B4-BE49-F238E27FC236}">
                <a16:creationId xmlns:a16="http://schemas.microsoft.com/office/drawing/2014/main" id="{1478D2AC-FFFB-40D0-B6E3-54FA106DB4E3}"/>
              </a:ext>
            </a:extLst>
          </p:cNvPr>
          <p:cNvSpPr txBox="1"/>
          <p:nvPr/>
        </p:nvSpPr>
        <p:spPr>
          <a:xfrm>
            <a:off x="5041896" y="2189661"/>
            <a:ext cx="6053071" cy="584775"/>
          </a:xfrm>
          <a:prstGeom prst="rect">
            <a:avLst/>
          </a:prstGeom>
          <a:noFill/>
        </p:spPr>
        <p:txBody>
          <a:bodyPr wrap="square" rtlCol="0">
            <a:spAutoFit/>
          </a:bodyPr>
          <a:lstStyle/>
          <a:p>
            <a:endParaRPr lang="en-US" altLang="zh-CN" dirty="0"/>
          </a:p>
          <a:p>
            <a:r>
              <a:rPr lang="zh-CN" altLang="en-US" sz="1400" dirty="0"/>
              <a:t>应用的第</a:t>
            </a:r>
            <a:r>
              <a:rPr lang="en-US" altLang="zh-CN" sz="1400" dirty="0"/>
              <a:t>q</a:t>
            </a:r>
            <a:r>
              <a:rPr lang="zh-CN" altLang="en-US" sz="1400" dirty="0"/>
              <a:t>个微服务</a:t>
            </a:r>
          </a:p>
        </p:txBody>
      </p:sp>
      <p:sp>
        <p:nvSpPr>
          <p:cNvPr id="14" name="文本框 13">
            <a:extLst>
              <a:ext uri="{FF2B5EF4-FFF2-40B4-BE49-F238E27FC236}">
                <a16:creationId xmlns:a16="http://schemas.microsoft.com/office/drawing/2014/main" id="{BBE1574B-015E-4162-BB9B-BA111AB33A7D}"/>
              </a:ext>
            </a:extLst>
          </p:cNvPr>
          <p:cNvSpPr txBox="1"/>
          <p:nvPr/>
        </p:nvSpPr>
        <p:spPr>
          <a:xfrm>
            <a:off x="5112730" y="2503289"/>
            <a:ext cx="6053071" cy="584775"/>
          </a:xfrm>
          <a:prstGeom prst="rect">
            <a:avLst/>
          </a:prstGeom>
          <a:noFill/>
        </p:spPr>
        <p:txBody>
          <a:bodyPr wrap="square" rtlCol="0">
            <a:spAutoFit/>
          </a:bodyPr>
          <a:lstStyle/>
          <a:p>
            <a:endParaRPr lang="en-US" altLang="zh-CN" dirty="0"/>
          </a:p>
          <a:p>
            <a:r>
              <a:rPr lang="zh-CN" altLang="en-US" sz="1400" dirty="0"/>
              <a:t>可以跟第</a:t>
            </a:r>
            <a:r>
              <a:rPr lang="en-US" altLang="zh-CN" sz="1400" dirty="0" err="1"/>
              <a:t>i</a:t>
            </a:r>
            <a:r>
              <a:rPr lang="zh-CN" altLang="en-US" sz="1400" dirty="0"/>
              <a:t>个移动设备相连的微基站</a:t>
            </a:r>
          </a:p>
        </p:txBody>
      </p:sp>
      <p:sp>
        <p:nvSpPr>
          <p:cNvPr id="18" name="文本框 17">
            <a:extLst>
              <a:ext uri="{FF2B5EF4-FFF2-40B4-BE49-F238E27FC236}">
                <a16:creationId xmlns:a16="http://schemas.microsoft.com/office/drawing/2014/main" id="{EFD2A7A5-84C3-4B48-98B5-9776D5CD9F53}"/>
              </a:ext>
            </a:extLst>
          </p:cNvPr>
          <p:cNvSpPr txBox="1"/>
          <p:nvPr/>
        </p:nvSpPr>
        <p:spPr>
          <a:xfrm>
            <a:off x="4889496" y="1637368"/>
            <a:ext cx="6053071" cy="584775"/>
          </a:xfrm>
          <a:prstGeom prst="rect">
            <a:avLst/>
          </a:prstGeom>
          <a:noFill/>
        </p:spPr>
        <p:txBody>
          <a:bodyPr wrap="square" rtlCol="0">
            <a:spAutoFit/>
          </a:bodyPr>
          <a:lstStyle/>
          <a:p>
            <a:endParaRPr lang="en-US" altLang="zh-CN" dirty="0"/>
          </a:p>
          <a:p>
            <a:r>
              <a:rPr lang="zh-CN" altLang="en-US" sz="1400" dirty="0"/>
              <a:t>移动设备的数量</a:t>
            </a:r>
          </a:p>
        </p:txBody>
      </p:sp>
      <p:sp>
        <p:nvSpPr>
          <p:cNvPr id="20" name="文本框 19">
            <a:extLst>
              <a:ext uri="{FF2B5EF4-FFF2-40B4-BE49-F238E27FC236}">
                <a16:creationId xmlns:a16="http://schemas.microsoft.com/office/drawing/2014/main" id="{F6C58F2F-4A00-4412-98E7-824559385263}"/>
              </a:ext>
            </a:extLst>
          </p:cNvPr>
          <p:cNvSpPr txBox="1"/>
          <p:nvPr/>
        </p:nvSpPr>
        <p:spPr>
          <a:xfrm>
            <a:off x="5041896" y="3439894"/>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a:t>q</a:t>
            </a:r>
            <a:r>
              <a:rPr lang="zh-CN" altLang="en-US" sz="1400" dirty="0"/>
              <a:t>个微服务的第</a:t>
            </a:r>
            <a:r>
              <a:rPr lang="en-US" altLang="zh-CN" sz="1400" dirty="0"/>
              <a:t>c</a:t>
            </a:r>
            <a:r>
              <a:rPr lang="zh-CN" altLang="en-US" sz="1400" dirty="0"/>
              <a:t>个候选者</a:t>
            </a:r>
          </a:p>
        </p:txBody>
      </p:sp>
      <p:sp>
        <p:nvSpPr>
          <p:cNvPr id="22" name="文本框 21">
            <a:extLst>
              <a:ext uri="{FF2B5EF4-FFF2-40B4-BE49-F238E27FC236}">
                <a16:creationId xmlns:a16="http://schemas.microsoft.com/office/drawing/2014/main" id="{5591F162-610B-4F2E-ADCD-B9D938E773FE}"/>
              </a:ext>
            </a:extLst>
          </p:cNvPr>
          <p:cNvSpPr txBox="1"/>
          <p:nvPr/>
        </p:nvSpPr>
        <p:spPr>
          <a:xfrm>
            <a:off x="5112730" y="3661808"/>
            <a:ext cx="6053071" cy="584775"/>
          </a:xfrm>
          <a:prstGeom prst="rect">
            <a:avLst/>
          </a:prstGeom>
          <a:noFill/>
        </p:spPr>
        <p:txBody>
          <a:bodyPr wrap="square" rtlCol="0">
            <a:spAutoFit/>
          </a:bodyPr>
          <a:lstStyle/>
          <a:p>
            <a:endParaRPr lang="en-US" altLang="zh-CN" dirty="0"/>
          </a:p>
          <a:p>
            <a:r>
              <a:rPr lang="zh-CN" altLang="en-US" sz="1400" dirty="0"/>
              <a:t>部署了第</a:t>
            </a:r>
            <a:r>
              <a:rPr lang="en-US" altLang="zh-CN" sz="1400" dirty="0"/>
              <a:t>q</a:t>
            </a:r>
            <a:r>
              <a:rPr lang="zh-CN" altLang="en-US" sz="1400" dirty="0"/>
              <a:t>个微服务的第</a:t>
            </a:r>
            <a:r>
              <a:rPr lang="en-US" altLang="zh-CN" sz="1400" dirty="0"/>
              <a:t>c</a:t>
            </a:r>
            <a:r>
              <a:rPr lang="zh-CN" altLang="en-US" sz="1400" dirty="0"/>
              <a:t>个候选者的微基站集合</a:t>
            </a:r>
          </a:p>
        </p:txBody>
      </p:sp>
      <p:sp>
        <p:nvSpPr>
          <p:cNvPr id="26" name="文本框 25">
            <a:extLst>
              <a:ext uri="{FF2B5EF4-FFF2-40B4-BE49-F238E27FC236}">
                <a16:creationId xmlns:a16="http://schemas.microsoft.com/office/drawing/2014/main" id="{78BE0A4E-98F1-4FF5-A1F7-DE0905656309}"/>
              </a:ext>
            </a:extLst>
          </p:cNvPr>
          <p:cNvSpPr txBox="1"/>
          <p:nvPr/>
        </p:nvSpPr>
        <p:spPr>
          <a:xfrm>
            <a:off x="5527628" y="3953259"/>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a:t>q</a:t>
            </a:r>
            <a:r>
              <a:rPr lang="zh-CN" altLang="en-US" sz="1400" dirty="0"/>
              <a:t>个微服务的随机事件，第</a:t>
            </a:r>
            <a:r>
              <a:rPr lang="en-US" altLang="zh-CN" sz="1400" dirty="0"/>
              <a:t>c</a:t>
            </a:r>
            <a:r>
              <a:rPr lang="zh-CN" altLang="en-US" sz="1400" dirty="0"/>
              <a:t>个候选者被选中执行</a:t>
            </a:r>
          </a:p>
        </p:txBody>
      </p:sp>
      <p:sp>
        <p:nvSpPr>
          <p:cNvPr id="28" name="文本框 27">
            <a:extLst>
              <a:ext uri="{FF2B5EF4-FFF2-40B4-BE49-F238E27FC236}">
                <a16:creationId xmlns:a16="http://schemas.microsoft.com/office/drawing/2014/main" id="{64757282-BF23-411B-89B5-3816D77BDADC}"/>
              </a:ext>
            </a:extLst>
          </p:cNvPr>
          <p:cNvSpPr txBox="1"/>
          <p:nvPr/>
        </p:nvSpPr>
        <p:spPr>
          <a:xfrm>
            <a:off x="5041896" y="4223403"/>
            <a:ext cx="6053071" cy="584775"/>
          </a:xfrm>
          <a:prstGeom prst="rect">
            <a:avLst/>
          </a:prstGeom>
          <a:noFill/>
        </p:spPr>
        <p:txBody>
          <a:bodyPr wrap="square" rtlCol="0">
            <a:spAutoFit/>
          </a:bodyPr>
          <a:lstStyle/>
          <a:p>
            <a:endParaRPr lang="en-US" altLang="zh-CN" dirty="0"/>
          </a:p>
          <a:p>
            <a:r>
              <a:rPr lang="zh-CN" altLang="en-US" sz="1400" dirty="0"/>
              <a:t>与第</a:t>
            </a:r>
            <a:r>
              <a:rPr lang="en-US" altLang="zh-CN" sz="1400" dirty="0" err="1"/>
              <a:t>i</a:t>
            </a:r>
            <a:r>
              <a:rPr lang="zh-CN" altLang="en-US" sz="1400" dirty="0"/>
              <a:t>个移动设备最接近的微基站</a:t>
            </a:r>
          </a:p>
        </p:txBody>
      </p:sp>
      <p:sp>
        <p:nvSpPr>
          <p:cNvPr id="30" name="文本框 29">
            <a:extLst>
              <a:ext uri="{FF2B5EF4-FFF2-40B4-BE49-F238E27FC236}">
                <a16:creationId xmlns:a16="http://schemas.microsoft.com/office/drawing/2014/main" id="{B0DE5D46-85A4-4276-9393-0462075CE690}"/>
              </a:ext>
            </a:extLst>
          </p:cNvPr>
          <p:cNvSpPr txBox="1"/>
          <p:nvPr/>
        </p:nvSpPr>
        <p:spPr>
          <a:xfrm>
            <a:off x="5433628" y="4430222"/>
            <a:ext cx="6053071" cy="584775"/>
          </a:xfrm>
          <a:prstGeom prst="rect">
            <a:avLst/>
          </a:prstGeom>
          <a:noFill/>
        </p:spPr>
        <p:txBody>
          <a:bodyPr wrap="square" rtlCol="0">
            <a:spAutoFit/>
          </a:bodyPr>
          <a:lstStyle/>
          <a:p>
            <a:endParaRPr lang="en-US" altLang="zh-CN" dirty="0"/>
          </a:p>
          <a:p>
            <a:r>
              <a:rPr lang="zh-CN" altLang="en-US" sz="1400" dirty="0"/>
              <a:t>真正处理第</a:t>
            </a:r>
            <a:r>
              <a:rPr lang="en-US" altLang="zh-CN" sz="1400" dirty="0"/>
              <a:t>q</a:t>
            </a:r>
            <a:r>
              <a:rPr lang="zh-CN" altLang="en-US" sz="1400" dirty="0"/>
              <a:t>个微服务的第</a:t>
            </a:r>
            <a:r>
              <a:rPr lang="en-US" altLang="zh-CN" sz="1400" dirty="0"/>
              <a:t>c</a:t>
            </a:r>
            <a:r>
              <a:rPr lang="zh-CN" altLang="en-US" sz="1400" dirty="0"/>
              <a:t>个候选者的微基站</a:t>
            </a:r>
          </a:p>
        </p:txBody>
      </p:sp>
      <p:sp>
        <p:nvSpPr>
          <p:cNvPr id="32" name="文本框 31">
            <a:extLst>
              <a:ext uri="{FF2B5EF4-FFF2-40B4-BE49-F238E27FC236}">
                <a16:creationId xmlns:a16="http://schemas.microsoft.com/office/drawing/2014/main" id="{0DD6CF9D-B700-4808-9774-ABFB9FBC0C11}"/>
              </a:ext>
            </a:extLst>
          </p:cNvPr>
          <p:cNvSpPr txBox="1"/>
          <p:nvPr/>
        </p:nvSpPr>
        <p:spPr>
          <a:xfrm>
            <a:off x="5339628" y="4757192"/>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err="1"/>
              <a:t>i</a:t>
            </a:r>
            <a:r>
              <a:rPr lang="zh-CN" altLang="en-US" sz="1400" dirty="0"/>
              <a:t>个移动设备和第</a:t>
            </a:r>
            <a:r>
              <a:rPr lang="en-US" altLang="zh-CN" sz="1400" dirty="0"/>
              <a:t>j</a:t>
            </a:r>
            <a:r>
              <a:rPr lang="zh-CN" altLang="en-US" sz="1400" dirty="0"/>
              <a:t>个微基站的欧几里得距离</a:t>
            </a:r>
          </a:p>
        </p:txBody>
      </p:sp>
      <p:sp>
        <p:nvSpPr>
          <p:cNvPr id="37" name="文本框 36">
            <a:extLst>
              <a:ext uri="{FF2B5EF4-FFF2-40B4-BE49-F238E27FC236}">
                <a16:creationId xmlns:a16="http://schemas.microsoft.com/office/drawing/2014/main" id="{648E7CEC-0363-40CD-AB12-BA568B132E84}"/>
              </a:ext>
            </a:extLst>
          </p:cNvPr>
          <p:cNvSpPr txBox="1"/>
          <p:nvPr/>
        </p:nvSpPr>
        <p:spPr>
          <a:xfrm>
            <a:off x="5112730" y="5108081"/>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a:t>q</a:t>
            </a:r>
            <a:r>
              <a:rPr lang="zh-CN" altLang="en-US" sz="1400" dirty="0"/>
              <a:t>个微服务的第</a:t>
            </a:r>
            <a:r>
              <a:rPr lang="en-US" altLang="zh-CN" sz="1400" dirty="0"/>
              <a:t>c</a:t>
            </a:r>
            <a:r>
              <a:rPr lang="zh-CN" altLang="en-US" sz="1400" dirty="0"/>
              <a:t>个候选者的数据上行传输时间</a:t>
            </a:r>
          </a:p>
        </p:txBody>
      </p:sp>
      <p:sp>
        <p:nvSpPr>
          <p:cNvPr id="39" name="文本框 38">
            <a:extLst>
              <a:ext uri="{FF2B5EF4-FFF2-40B4-BE49-F238E27FC236}">
                <a16:creationId xmlns:a16="http://schemas.microsoft.com/office/drawing/2014/main" id="{11F908A3-5BE6-4282-86FA-F737A951180C}"/>
              </a:ext>
            </a:extLst>
          </p:cNvPr>
          <p:cNvSpPr txBox="1"/>
          <p:nvPr/>
        </p:nvSpPr>
        <p:spPr>
          <a:xfrm>
            <a:off x="5041895" y="5425406"/>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a:t>q</a:t>
            </a:r>
            <a:r>
              <a:rPr lang="zh-CN" altLang="en-US" sz="1400" dirty="0"/>
              <a:t>个微服务的第</a:t>
            </a:r>
            <a:r>
              <a:rPr lang="en-US" altLang="zh-CN" sz="1400" dirty="0"/>
              <a:t>c</a:t>
            </a:r>
            <a:r>
              <a:rPr lang="zh-CN" altLang="en-US" sz="1400" dirty="0"/>
              <a:t>个候选者在真正处理其的微基站上的执行时间</a:t>
            </a:r>
          </a:p>
        </p:txBody>
      </p:sp>
      <p:sp>
        <p:nvSpPr>
          <p:cNvPr id="41" name="文本框 40">
            <a:extLst>
              <a:ext uri="{FF2B5EF4-FFF2-40B4-BE49-F238E27FC236}">
                <a16:creationId xmlns:a16="http://schemas.microsoft.com/office/drawing/2014/main" id="{74CD6939-2505-4FFA-8E4B-FE9A2AEDB8EC}"/>
              </a:ext>
            </a:extLst>
          </p:cNvPr>
          <p:cNvSpPr txBox="1"/>
          <p:nvPr/>
        </p:nvSpPr>
        <p:spPr>
          <a:xfrm>
            <a:off x="5041894" y="5742731"/>
            <a:ext cx="6053071" cy="584775"/>
          </a:xfrm>
          <a:prstGeom prst="rect">
            <a:avLst/>
          </a:prstGeom>
          <a:noFill/>
        </p:spPr>
        <p:txBody>
          <a:bodyPr wrap="square" rtlCol="0">
            <a:spAutoFit/>
          </a:bodyPr>
          <a:lstStyle/>
          <a:p>
            <a:endParaRPr lang="en-US" altLang="zh-CN" dirty="0"/>
          </a:p>
          <a:p>
            <a:r>
              <a:rPr lang="zh-CN" altLang="en-US" sz="1400" dirty="0"/>
              <a:t>第</a:t>
            </a:r>
            <a:r>
              <a:rPr lang="en-US" altLang="zh-CN" sz="1400" dirty="0"/>
              <a:t>j1</a:t>
            </a:r>
            <a:r>
              <a:rPr lang="zh-CN" altLang="en-US" sz="1400" dirty="0"/>
              <a:t>个微基站和第</a:t>
            </a:r>
            <a:r>
              <a:rPr lang="en-US" altLang="zh-CN" sz="1400" dirty="0"/>
              <a:t>j2</a:t>
            </a:r>
            <a:r>
              <a:rPr lang="zh-CN" altLang="en-US" sz="1400" dirty="0"/>
              <a:t>个微基站之间的跳数</a:t>
            </a:r>
          </a:p>
        </p:txBody>
      </p:sp>
      <p:sp>
        <p:nvSpPr>
          <p:cNvPr id="43" name="文本框 42">
            <a:extLst>
              <a:ext uri="{FF2B5EF4-FFF2-40B4-BE49-F238E27FC236}">
                <a16:creationId xmlns:a16="http://schemas.microsoft.com/office/drawing/2014/main" id="{2D31DE96-A82B-4086-A66B-7C8D9B41E97F}"/>
              </a:ext>
            </a:extLst>
          </p:cNvPr>
          <p:cNvSpPr txBox="1"/>
          <p:nvPr/>
        </p:nvSpPr>
        <p:spPr>
          <a:xfrm>
            <a:off x="5433628" y="6101703"/>
            <a:ext cx="6053071" cy="523220"/>
          </a:xfrm>
          <a:prstGeom prst="rect">
            <a:avLst/>
          </a:prstGeom>
          <a:noFill/>
        </p:spPr>
        <p:txBody>
          <a:bodyPr wrap="square" rtlCol="0">
            <a:spAutoFit/>
          </a:bodyPr>
          <a:lstStyle/>
          <a:p>
            <a:endParaRPr lang="en-US" altLang="zh-CN" sz="1400" dirty="0"/>
          </a:p>
          <a:p>
            <a:r>
              <a:rPr lang="zh-CN" altLang="en-US" sz="1400" dirty="0"/>
              <a:t>可以部署在第</a:t>
            </a:r>
            <a:r>
              <a:rPr lang="en-US" altLang="zh-CN" sz="1400" dirty="0"/>
              <a:t>j</a:t>
            </a:r>
            <a:r>
              <a:rPr lang="zh-CN" altLang="en-US" sz="1400" dirty="0"/>
              <a:t>个微基站上的最大微服务实例数</a:t>
            </a:r>
            <a:endParaRPr lang="en-US" altLang="zh-CN" dirty="0"/>
          </a:p>
        </p:txBody>
      </p:sp>
      <p:sp>
        <p:nvSpPr>
          <p:cNvPr id="45" name="文本框 44">
            <a:extLst>
              <a:ext uri="{FF2B5EF4-FFF2-40B4-BE49-F238E27FC236}">
                <a16:creationId xmlns:a16="http://schemas.microsoft.com/office/drawing/2014/main" id="{16A8CD5C-0A11-4501-A16C-B8F23A240794}"/>
              </a:ext>
            </a:extLst>
          </p:cNvPr>
          <p:cNvSpPr txBox="1"/>
          <p:nvPr/>
        </p:nvSpPr>
        <p:spPr>
          <a:xfrm>
            <a:off x="4868214" y="1442638"/>
            <a:ext cx="6053071" cy="584775"/>
          </a:xfrm>
          <a:prstGeom prst="rect">
            <a:avLst/>
          </a:prstGeom>
          <a:noFill/>
        </p:spPr>
        <p:txBody>
          <a:bodyPr wrap="square" rtlCol="0">
            <a:spAutoFit/>
          </a:bodyPr>
          <a:lstStyle/>
          <a:p>
            <a:endParaRPr lang="en-US" altLang="zh-CN" dirty="0"/>
          </a:p>
          <a:p>
            <a:r>
              <a:rPr lang="zh-CN" altLang="en-US" sz="1400" dirty="0"/>
              <a:t>微基站的数量</a:t>
            </a:r>
          </a:p>
        </p:txBody>
      </p:sp>
    </p:spTree>
    <p:extLst>
      <p:ext uri="{BB962C8B-B14F-4D97-AF65-F5344CB8AC3E}">
        <p14:creationId xmlns:p14="http://schemas.microsoft.com/office/powerpoint/2010/main" val="76906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14.</a:t>
            </a:r>
            <a:r>
              <a:rPr lang="zh-CN" altLang="en-US" sz="3200" dirty="0">
                <a:latin typeface="微软雅黑" panose="020B0503020204020204" pitchFamily="34" charset="-122"/>
                <a:ea typeface="微软雅黑" panose="020B0503020204020204" pitchFamily="34" charset="-122"/>
              </a:rPr>
              <a:t>环境介绍</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4540538"/>
          </a:xfrm>
          <a:prstGeom prst="rect">
            <a:avLst/>
          </a:prstGeom>
          <a:noFill/>
        </p:spPr>
        <p:txBody>
          <a:bodyPr wrap="square" rtlCol="0">
            <a:spAutoFit/>
          </a:bodyPr>
          <a:lstStyle/>
          <a:p>
            <a:pPr>
              <a:lnSpc>
                <a:spcPct val="150000"/>
              </a:lnSpc>
              <a:spcBef>
                <a:spcPts val="1000"/>
              </a:spcBef>
            </a:pPr>
            <a:r>
              <a:rPr lang="zh-CN" altLang="en-US" sz="2800" dirty="0">
                <a:latin typeface="微软雅黑" panose="020B0503020204020204" pitchFamily="34" charset="-122"/>
                <a:ea typeface="微软雅黑" panose="020B0503020204020204" pitchFamily="34" charset="-122"/>
              </a:rPr>
              <a:t>异构网络由</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个移动设备和</a:t>
            </a:r>
            <a:r>
              <a:rPr lang="en-US" altLang="zh-CN"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个微基站构成以及一个宏基站构成，用</a:t>
            </a:r>
            <a:r>
              <a:rPr lang="en-US" altLang="zh-CN" sz="2800" dirty="0">
                <a:latin typeface="微软雅黑" panose="020B0503020204020204" pitchFamily="34" charset="-122"/>
                <a:ea typeface="微软雅黑" panose="020B0503020204020204" pitchFamily="34" charset="-122"/>
              </a:rPr>
              <a:t>Mi</a:t>
            </a:r>
            <a:r>
              <a:rPr lang="zh-CN" altLang="en-US" sz="2800" dirty="0">
                <a:latin typeface="微软雅黑" panose="020B0503020204020204" pitchFamily="34" charset="-122"/>
                <a:ea typeface="微软雅黑" panose="020B0503020204020204" pitchFamily="34" charset="-122"/>
              </a:rPr>
              <a:t>代表覆盖第</a:t>
            </a:r>
            <a:r>
              <a:rPr lang="en-US" altLang="zh-CN" sz="2800" dirty="0" err="1">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个移动设备的微基站，用 </a:t>
            </a:r>
            <a:r>
              <a:rPr lang="en-US" altLang="zh-CN" sz="2800" dirty="0">
                <a:latin typeface="微软雅黑" panose="020B0503020204020204" pitchFamily="34" charset="-122"/>
                <a:ea typeface="微软雅黑" panose="020B0503020204020204" pitchFamily="34" charset="-122"/>
              </a:rPr>
              <a:t>Nj</a:t>
            </a:r>
            <a:r>
              <a:rPr lang="zh-CN" altLang="en-US" sz="2800" dirty="0">
                <a:latin typeface="微软雅黑" panose="020B0503020204020204" pitchFamily="34" charset="-122"/>
                <a:ea typeface="微软雅黑" panose="020B0503020204020204" pitchFamily="34" charset="-122"/>
              </a:rPr>
              <a:t>代表被第</a:t>
            </a:r>
            <a:r>
              <a:rPr lang="en-US" altLang="zh-CN" sz="2800" dirty="0">
                <a:latin typeface="微软雅黑" panose="020B0503020204020204" pitchFamily="34" charset="-122"/>
                <a:ea typeface="微软雅黑" panose="020B0503020204020204" pitchFamily="34" charset="-122"/>
              </a:rPr>
              <a:t>j</a:t>
            </a:r>
            <a:r>
              <a:rPr lang="zh-CN" altLang="en-US" sz="2800" dirty="0">
                <a:latin typeface="微软雅黑" panose="020B0503020204020204" pitchFamily="34" charset="-122"/>
                <a:ea typeface="微软雅黑" panose="020B0503020204020204" pitchFamily="34" charset="-122"/>
              </a:rPr>
              <a:t>个微基站覆盖的移动设备。这里，来自移动设备的服务请求由其最近的可用微基站响应，否则由宏基站响应。也就是说，不在用户的服务由哪个微基站响应上做文章。这里的宏基站具有无处不在的信号，可以跟每个移动设备相连。微基站和宏基站都跟骨干网相连。</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22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问题和方案</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p:txBody>
          <a:bodyPr>
            <a:normAutofit/>
          </a:bodyPr>
          <a:lstStyle/>
          <a:p>
            <a:pPr marL="0" indent="0">
              <a:lnSpc>
                <a:spcPct val="70000"/>
              </a:lnSpc>
              <a:buNone/>
            </a:pPr>
            <a:r>
              <a:rPr lang="zh-CN" altLang="en-US"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a:p>
            <a:pPr>
              <a:lnSpc>
                <a:spcPct val="70000"/>
              </a:lnSpc>
            </a:pPr>
            <a:endParaRPr lang="en-US" altLang="zh-CN" sz="2000" dirty="0">
              <a:latin typeface="微软雅黑" panose="020B0503020204020204" pitchFamily="34" charset="-122"/>
              <a:ea typeface="微软雅黑" panose="020B0503020204020204" pitchFamily="34" charset="-122"/>
            </a:endParaRPr>
          </a:p>
          <a:p>
            <a:pPr>
              <a:lnSpc>
                <a:spcPct val="70000"/>
              </a:lnSpc>
            </a:pPr>
            <a:r>
              <a:rPr lang="zh-CN" altLang="en-US" sz="2000" dirty="0">
                <a:latin typeface="微软雅黑" panose="020B0503020204020204" pitchFamily="34" charset="-122"/>
                <a:ea typeface="微软雅黑" panose="020B0503020204020204" pitchFamily="34" charset="-122"/>
              </a:rPr>
              <a:t>当前的服务放置策略没有考虑服务的复合属性</a:t>
            </a:r>
            <a:endParaRPr lang="en-US" altLang="zh-CN" sz="2000" dirty="0">
              <a:latin typeface="微软雅黑" panose="020B0503020204020204" pitchFamily="34" charset="-122"/>
              <a:ea typeface="微软雅黑" panose="020B0503020204020204" pitchFamily="34" charset="-122"/>
            </a:endParaRPr>
          </a:p>
          <a:p>
            <a:pPr>
              <a:lnSpc>
                <a:spcPct val="70000"/>
              </a:lnSpc>
            </a:pPr>
            <a:endParaRPr lang="en-US" altLang="zh-CN" sz="2000" dirty="0">
              <a:latin typeface="微软雅黑" panose="020B0503020204020204" pitchFamily="34" charset="-122"/>
              <a:ea typeface="微软雅黑" panose="020B0503020204020204" pitchFamily="34" charset="-122"/>
            </a:endParaRPr>
          </a:p>
          <a:p>
            <a:pPr>
              <a:lnSpc>
                <a:spcPct val="70000"/>
              </a:lnSpc>
            </a:pPr>
            <a:r>
              <a:rPr lang="zh-CN" altLang="en-US" sz="2000" dirty="0">
                <a:latin typeface="微软雅黑" panose="020B0503020204020204" pitchFamily="34" charset="-122"/>
                <a:ea typeface="微软雅黑" panose="020B0503020204020204" pitchFamily="34" charset="-122"/>
              </a:rPr>
              <a:t>边缘环境没有以前的环境稳定，因此，高可用性得不到保证</a:t>
            </a:r>
            <a:endParaRPr lang="en-US" altLang="zh-CN" sz="2000" dirty="0">
              <a:latin typeface="微软雅黑" panose="020B0503020204020204" pitchFamily="34" charset="-122"/>
              <a:ea typeface="微软雅黑" panose="020B0503020204020204" pitchFamily="34" charset="-122"/>
            </a:endParaRPr>
          </a:p>
          <a:p>
            <a:pPr>
              <a:lnSpc>
                <a:spcPct val="70000"/>
              </a:lnSpc>
            </a:pPr>
            <a:endParaRPr lang="en-US" altLang="zh-CN" sz="2000" dirty="0">
              <a:latin typeface="微软雅黑" panose="020B0503020204020204" pitchFamily="34" charset="-122"/>
              <a:ea typeface="微软雅黑" panose="020B0503020204020204" pitchFamily="34" charset="-122"/>
            </a:endParaRPr>
          </a:p>
          <a:p>
            <a:pPr marL="0" indent="0">
              <a:lnSpc>
                <a:spcPct val="70000"/>
              </a:lnSpc>
              <a:buNone/>
            </a:pPr>
            <a:r>
              <a:rPr lang="zh-CN" altLang="en-US" sz="2000" dirty="0">
                <a:latin typeface="微软雅黑" panose="020B0503020204020204" pitchFamily="34" charset="-122"/>
                <a:ea typeface="微软雅黑" panose="020B0503020204020204" pitchFamily="34" charset="-122"/>
              </a:rPr>
              <a:t>方案：</a:t>
            </a:r>
            <a:endParaRPr lang="en-US" altLang="zh-CN" sz="2000" dirty="0">
              <a:latin typeface="微软雅黑" panose="020B0503020204020204" pitchFamily="34" charset="-122"/>
              <a:ea typeface="微软雅黑" panose="020B0503020204020204" pitchFamily="34" charset="-122"/>
            </a:endParaRPr>
          </a:p>
          <a:p>
            <a:pPr marL="0" indent="0">
              <a:lnSpc>
                <a:spcPct val="70000"/>
              </a:lnSpc>
              <a:buNone/>
            </a:pPr>
            <a:endParaRPr lang="en-US" altLang="zh-CN" sz="2000" dirty="0">
              <a:latin typeface="微软雅黑" panose="020B0503020204020204" pitchFamily="34" charset="-122"/>
              <a:ea typeface="微软雅黑" panose="020B0503020204020204" pitchFamily="34" charset="-122"/>
            </a:endParaRPr>
          </a:p>
          <a:p>
            <a:pPr>
              <a:lnSpc>
                <a:spcPct val="70000"/>
              </a:lnSpc>
            </a:pPr>
            <a:r>
              <a:rPr lang="zh-CN" altLang="en-US" sz="2000" dirty="0">
                <a:latin typeface="微软雅黑" panose="020B0503020204020204" pitchFamily="34" charset="-122"/>
                <a:ea typeface="微软雅黑" panose="020B0503020204020204" pitchFamily="34" charset="-122"/>
              </a:rPr>
              <a:t>考虑具有顺序组合结构的基于微服务的应用程序</a:t>
            </a:r>
            <a:endParaRPr lang="en-US" altLang="zh-CN" sz="2000" dirty="0">
              <a:latin typeface="微软雅黑" panose="020B0503020204020204" pitchFamily="34" charset="-122"/>
              <a:ea typeface="微软雅黑" panose="020B0503020204020204" pitchFamily="34" charset="-122"/>
            </a:endParaRPr>
          </a:p>
          <a:p>
            <a:pPr>
              <a:lnSpc>
                <a:spcPct val="70000"/>
              </a:lnSpc>
            </a:pPr>
            <a:endParaRPr lang="en-US" altLang="zh-CN" sz="2000" dirty="0">
              <a:latin typeface="微软雅黑" panose="020B0503020204020204" pitchFamily="34" charset="-122"/>
              <a:ea typeface="微软雅黑" panose="020B0503020204020204" pitchFamily="34" charset="-122"/>
            </a:endParaRPr>
          </a:p>
          <a:p>
            <a:pPr>
              <a:lnSpc>
                <a:spcPct val="70000"/>
              </a:lnSpc>
            </a:pPr>
            <a:r>
              <a:rPr lang="zh-CN" altLang="en-US" sz="2000" dirty="0">
                <a:latin typeface="微软雅黑" panose="020B0503020204020204" pitchFamily="34" charset="-122"/>
                <a:ea typeface="微软雅黑" panose="020B0503020204020204" pitchFamily="34" charset="-122"/>
              </a:rPr>
              <a:t>提出了一种分布式冗余布局框架</a:t>
            </a:r>
            <a:r>
              <a:rPr lang="en-US" altLang="zh-CN" sz="2000" dirty="0">
                <a:latin typeface="微软雅黑" panose="020B0503020204020204" pitchFamily="34" charset="-122"/>
                <a:ea typeface="微软雅黑" panose="020B0503020204020204" pitchFamily="34" charset="-122"/>
              </a:rPr>
              <a:t>SAA-RP</a:t>
            </a:r>
            <a:r>
              <a:rPr lang="zh-CN" altLang="en-US" sz="2000" dirty="0">
                <a:latin typeface="微软雅黑" panose="020B0503020204020204" pitchFamily="34" charset="-122"/>
                <a:ea typeface="微软雅黑" panose="020B0503020204020204" pitchFamily="34" charset="-122"/>
              </a:rPr>
              <a:t>和一种</a:t>
            </a:r>
            <a:r>
              <a:rPr lang="en-US" altLang="zh-CN" sz="2000" dirty="0">
                <a:latin typeface="微软雅黑" panose="020B0503020204020204" pitchFamily="34" charset="-122"/>
                <a:ea typeface="微软雅黑" panose="020B0503020204020204" pitchFamily="34" charset="-122"/>
              </a:rPr>
              <a:t>GA-based Server Selection (GASS)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98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15.</a:t>
            </a:r>
            <a:r>
              <a:rPr lang="zh-CN" altLang="en-US" sz="3200" dirty="0">
                <a:latin typeface="微软雅黑" panose="020B0503020204020204" pitchFamily="34" charset="-122"/>
                <a:ea typeface="微软雅黑" panose="020B0503020204020204" pitchFamily="34" charset="-122"/>
              </a:rPr>
              <a:t>描述相关微服务</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1002647"/>
          </a:xfrm>
          <a:prstGeom prst="rect">
            <a:avLst/>
          </a:prstGeom>
          <a:noFill/>
        </p:spPr>
        <p:txBody>
          <a:bodyPr wrap="square" rtlCol="0">
            <a:spAutoFit/>
          </a:bodyPr>
          <a:lstStyle/>
          <a:p>
            <a:pPr>
              <a:lnSpc>
                <a:spcPct val="150000"/>
              </a:lnSpc>
              <a:spcBef>
                <a:spcPts val="1000"/>
              </a:spcBef>
            </a:pPr>
            <a:r>
              <a:rPr lang="zh-CN" altLang="en-US" dirty="0">
                <a:latin typeface="微软雅黑" panose="020B0503020204020204" pitchFamily="34" charset="-122"/>
                <a:ea typeface="微软雅黑" panose="020B0503020204020204" pitchFamily="34" charset="-122"/>
              </a:rPr>
              <a:t>对于每个对于每个移动设备，其选择的候选对象可以描述为</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元组：</a:t>
            </a:r>
            <a:endParaRPr lang="en-US" altLang="zh-CN"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C05581A-04D1-4F56-980F-E249A602C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3" y="1963075"/>
            <a:ext cx="8713884" cy="1149806"/>
          </a:xfrm>
          <a:prstGeom prst="rect">
            <a:avLst/>
          </a:prstGeom>
        </p:spPr>
      </p:pic>
      <p:sp>
        <p:nvSpPr>
          <p:cNvPr id="6" name="文本框 5">
            <a:extLst>
              <a:ext uri="{FF2B5EF4-FFF2-40B4-BE49-F238E27FC236}">
                <a16:creationId xmlns:a16="http://schemas.microsoft.com/office/drawing/2014/main" id="{CC4F4315-D31D-498A-9326-9BBB7FF62EB8}"/>
              </a:ext>
            </a:extLst>
          </p:cNvPr>
          <p:cNvSpPr txBox="1"/>
          <p:nvPr/>
        </p:nvSpPr>
        <p:spPr>
          <a:xfrm>
            <a:off x="1066800" y="3483429"/>
            <a:ext cx="7932057"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CQ</a:t>
            </a:r>
            <a:r>
              <a:rPr lang="zh-CN" altLang="en-US" dirty="0">
                <a:latin typeface="微软雅黑" panose="020B0503020204020204" pitchFamily="34" charset="-122"/>
                <a:ea typeface="微软雅黑" panose="020B0503020204020204" pitchFamily="34" charset="-122"/>
              </a:rPr>
              <a:t>是第</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个微服务的候选者的数量</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是被选中执行</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7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16.</a:t>
            </a:r>
            <a:r>
              <a:rPr lang="zh-CN" altLang="en-US" sz="3200" dirty="0">
                <a:latin typeface="微软雅黑" panose="020B0503020204020204" pitchFamily="34" charset="-122"/>
                <a:ea typeface="微软雅黑" panose="020B0503020204020204" pitchFamily="34" charset="-122"/>
              </a:rPr>
              <a:t>组合服务相关性</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458908"/>
          </a:xfrm>
          <a:prstGeom prst="rect">
            <a:avLst/>
          </a:prstGeom>
          <a:noFill/>
        </p:spPr>
        <p:txBody>
          <a:bodyPr wrap="square" rtlCol="0">
            <a:spAutoFit/>
          </a:bodyPr>
          <a:lstStyle/>
          <a:p>
            <a:pPr>
              <a:lnSpc>
                <a:spcPct val="150000"/>
              </a:lnSpc>
              <a:spcBef>
                <a:spcPts val="1000"/>
              </a:spcBef>
            </a:pPr>
            <a:r>
              <a:rPr lang="zh-CN" altLang="en-US" dirty="0">
                <a:latin typeface="微软雅黑" panose="020B0503020204020204" pitchFamily="34" charset="-122"/>
                <a:ea typeface="微软雅黑" panose="020B0503020204020204" pitchFamily="34" charset="-122"/>
              </a:rPr>
              <a:t>顺序复合应用程序可能在前后候选者之间存在相关性：</a:t>
            </a:r>
            <a:endParaRPr lang="en-US" altLang="zh-CN"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C4F4315-D31D-498A-9326-9BBB7FF62EB8}"/>
              </a:ext>
            </a:extLst>
          </p:cNvPr>
          <p:cNvSpPr txBox="1"/>
          <p:nvPr/>
        </p:nvSpPr>
        <p:spPr>
          <a:xfrm>
            <a:off x="6727371" y="1997675"/>
            <a:ext cx="4927601"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一个应用程序由一串微服务组成，这串微服务可能是不同的，比如</a:t>
            </a:r>
            <a:r>
              <a:rPr lang="en-US" altLang="zh-CN" dirty="0">
                <a:latin typeface="微软雅黑" panose="020B0503020204020204" pitchFamily="34" charset="-122"/>
                <a:ea typeface="微软雅黑" panose="020B0503020204020204" pitchFamily="34" charset="-122"/>
              </a:rPr>
              <a:t>a1,b1,c1,d1</a:t>
            </a:r>
            <a:r>
              <a:rPr lang="zh-CN" altLang="en-US" dirty="0">
                <a:latin typeface="微软雅黑" panose="020B0503020204020204" pitchFamily="34" charset="-122"/>
                <a:ea typeface="微软雅黑" panose="020B0503020204020204" pitchFamily="34" charset="-122"/>
              </a:rPr>
              <a:t>或者是</a:t>
            </a:r>
            <a:r>
              <a:rPr lang="en-US" altLang="zh-CN" dirty="0">
                <a:latin typeface="微软雅黑" panose="020B0503020204020204" pitchFamily="34" charset="-122"/>
                <a:ea typeface="微软雅黑" panose="020B0503020204020204" pitchFamily="34" charset="-122"/>
              </a:rPr>
              <a:t>a2,b2,c2,d2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a2</a:t>
            </a:r>
            <a:r>
              <a:rPr lang="zh-CN" altLang="en-US" dirty="0">
                <a:latin typeface="微软雅黑" panose="020B0503020204020204" pitchFamily="34" charset="-122"/>
                <a:ea typeface="微软雅黑" panose="020B0503020204020204" pitchFamily="34" charset="-122"/>
              </a:rPr>
              <a:t>就是微服务</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的两个候选者），由于微服务之间可能存在相关性，比如微服务</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选择候选者</a:t>
            </a:r>
            <a:r>
              <a:rPr lang="en-US" altLang="zh-CN" dirty="0">
                <a:latin typeface="微软雅黑" panose="020B0503020204020204" pitchFamily="34" charset="-122"/>
                <a:ea typeface="微软雅黑" panose="020B0503020204020204" pitchFamily="34" charset="-122"/>
              </a:rPr>
              <a:t>a1</a:t>
            </a:r>
            <a:r>
              <a:rPr lang="zh-CN" altLang="en-US" dirty="0">
                <a:latin typeface="微软雅黑" panose="020B0503020204020204" pitchFamily="34" charset="-122"/>
                <a:ea typeface="微软雅黑" panose="020B0503020204020204" pitchFamily="34" charset="-122"/>
              </a:rPr>
              <a:t>的时候，微服务</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必须选择候选者</a:t>
            </a:r>
            <a:r>
              <a:rPr lang="en-US" altLang="zh-CN" dirty="0">
                <a:latin typeface="微软雅黑" panose="020B0503020204020204" pitchFamily="34" charset="-122"/>
                <a:ea typeface="微软雅黑" panose="020B0503020204020204" pitchFamily="34" charset="-122"/>
              </a:rPr>
              <a:t>b1</a:t>
            </a:r>
            <a:r>
              <a:rPr lang="zh-CN" altLang="en-US" dirty="0">
                <a:latin typeface="微软雅黑" panose="020B0503020204020204" pitchFamily="34" charset="-122"/>
                <a:ea typeface="微软雅黑" panose="020B0503020204020204" pitchFamily="34" charset="-122"/>
              </a:rPr>
              <a:t>，微服务</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选择候选者</a:t>
            </a:r>
            <a:r>
              <a:rPr lang="en-US" altLang="zh-CN" dirty="0">
                <a:latin typeface="微软雅黑" panose="020B0503020204020204" pitchFamily="34" charset="-122"/>
                <a:ea typeface="微软雅黑" panose="020B0503020204020204" pitchFamily="34" charset="-122"/>
              </a:rPr>
              <a:t>b1</a:t>
            </a:r>
            <a:r>
              <a:rPr lang="zh-CN" altLang="en-US" dirty="0">
                <a:latin typeface="微软雅黑" panose="020B0503020204020204" pitchFamily="34" charset="-122"/>
                <a:ea typeface="微软雅黑" panose="020B0503020204020204" pitchFamily="34" charset="-122"/>
              </a:rPr>
              <a:t>的时候，微服务</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必须选择候选者</a:t>
            </a:r>
            <a:r>
              <a:rPr lang="en-US" altLang="zh-CN" dirty="0">
                <a:latin typeface="微软雅黑" panose="020B0503020204020204" pitchFamily="34" charset="-122"/>
                <a:ea typeface="微软雅黑" panose="020B0503020204020204" pitchFamily="34" charset="-122"/>
              </a:rPr>
              <a:t>c1</a:t>
            </a:r>
          </a:p>
        </p:txBody>
      </p:sp>
      <p:pic>
        <p:nvPicPr>
          <p:cNvPr id="7" name="图片 6">
            <a:extLst>
              <a:ext uri="{FF2B5EF4-FFF2-40B4-BE49-F238E27FC236}">
                <a16:creationId xmlns:a16="http://schemas.microsoft.com/office/drawing/2014/main" id="{A8FB01A7-C439-47A7-A37D-F96FCDD2F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02" y="1997675"/>
            <a:ext cx="6061469" cy="3271010"/>
          </a:xfrm>
          <a:prstGeom prst="rect">
            <a:avLst/>
          </a:prstGeom>
        </p:spPr>
      </p:pic>
    </p:spTree>
    <p:extLst>
      <p:ext uri="{BB962C8B-B14F-4D97-AF65-F5344CB8AC3E}">
        <p14:creationId xmlns:p14="http://schemas.microsoft.com/office/powerpoint/2010/main" val="252522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17.</a:t>
            </a:r>
            <a:r>
              <a:rPr lang="zh-CN" altLang="en-US" sz="3200" dirty="0">
                <a:latin typeface="微软雅黑" panose="020B0503020204020204" pitchFamily="34" charset="-122"/>
                <a:ea typeface="微软雅黑" panose="020B0503020204020204" pitchFamily="34" charset="-122"/>
              </a:rPr>
              <a:t>计算响应时间</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3351046"/>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一个候选者的响应时间由数据上行传输时间，服务执行时间和数据下行传输时间组成。上传的数据主要是经过编码的服务请求和配置，而输出主要是对服务成功执行的反馈或调用下一个候选的请求。如果所有请求都在接入网内得到响应，那么大部分时间都花在</a:t>
            </a:r>
            <a:r>
              <a:rPr lang="en-US" altLang="zh-CN" sz="2400" dirty="0" err="1">
                <a:latin typeface="微软雅黑" panose="020B0503020204020204" pitchFamily="34" charset="-122"/>
                <a:ea typeface="微软雅黑" panose="020B0503020204020204" pitchFamily="34" charset="-122"/>
              </a:rPr>
              <a:t>sbs</a:t>
            </a:r>
            <a:r>
              <a:rPr lang="zh-CN" altLang="en-US" sz="2400" dirty="0">
                <a:latin typeface="微软雅黑" panose="020B0503020204020204" pitchFamily="34" charset="-122"/>
                <a:ea typeface="微软雅黑" panose="020B0503020204020204" pitchFamily="34" charset="-122"/>
              </a:rPr>
              <a:t>之间的多跳路由上。除了最后一个，每个候选者的数据上行链路传输时间等于其先前微服务的候选者的数据下行链路传输时间。</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6563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18.</a:t>
            </a:r>
            <a:r>
              <a:rPr lang="zh-CN" altLang="en-US" sz="3200" dirty="0">
                <a:latin typeface="微软雅黑" panose="020B0503020204020204" pitchFamily="34" charset="-122"/>
                <a:ea typeface="微软雅黑" panose="020B0503020204020204" pitchFamily="34" charset="-122"/>
              </a:rPr>
              <a:t>初始候选者</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4843762"/>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对于第</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个移动设备的初始微服务</a:t>
            </a:r>
            <a:r>
              <a:rPr lang="en-US" altLang="zh-CN" sz="2400" dirty="0">
                <a:latin typeface="微软雅黑" panose="020B0503020204020204" pitchFamily="34" charset="-122"/>
                <a:ea typeface="微软雅黑" panose="020B0503020204020204" pitchFamily="34" charset="-122"/>
              </a:rPr>
              <a:t>t1</a:t>
            </a:r>
            <a:r>
              <a:rPr lang="zh-CN" altLang="en-US" sz="2400" dirty="0">
                <a:latin typeface="微软雅黑" panose="020B0503020204020204" pitchFamily="34" charset="-122"/>
                <a:ea typeface="微软雅黑" panose="020B0503020204020204" pitchFamily="34" charset="-122"/>
              </a:rPr>
              <a:t>，它的候选者：</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如果第</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个移动设备没有被任何一个微基站覆盖，即</a:t>
            </a:r>
            <a:r>
              <a:rPr lang="en-US" altLang="zh-CN" sz="2400" dirty="0">
                <a:latin typeface="微软雅黑" panose="020B0503020204020204" pitchFamily="34" charset="-122"/>
                <a:ea typeface="微软雅黑" panose="020B0503020204020204" pitchFamily="34" charset="-122"/>
              </a:rPr>
              <a:t>Mi=</a:t>
            </a:r>
            <a:r>
              <a:rPr lang="zh-CN" altLang="en-US" sz="2400" dirty="0">
                <a:latin typeface="微软雅黑" panose="020B0503020204020204" pitchFamily="34" charset="-122"/>
                <a:ea typeface="微软雅黑" panose="020B0503020204020204" pitchFamily="34" charset="-122"/>
              </a:rPr>
              <a:t>空集，请求必须由</a:t>
            </a:r>
            <a:r>
              <a:rPr lang="en-US" altLang="zh-CN" sz="2400" dirty="0">
                <a:latin typeface="微软雅黑" panose="020B0503020204020204" pitchFamily="34" charset="-122"/>
                <a:ea typeface="微软雅黑" panose="020B0503020204020204" pitchFamily="34" charset="-122"/>
              </a:rPr>
              <a:t>MBS</a:t>
            </a:r>
            <a:r>
              <a:rPr lang="zh-CN" altLang="en-US" sz="2400" dirty="0">
                <a:latin typeface="微软雅黑" panose="020B0503020204020204" pitchFamily="34" charset="-122"/>
                <a:ea typeface="微软雅黑" panose="020B0503020204020204" pitchFamily="34" charset="-122"/>
              </a:rPr>
              <a:t>响应，并由云数据中心处理，也就是说需要通过骨干网。</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Mi</a:t>
            </a:r>
            <a:r>
              <a:rPr lang="zh-CN" altLang="en-US" sz="2400" dirty="0">
                <a:latin typeface="微软雅黑" panose="020B0503020204020204" pitchFamily="34" charset="-122"/>
                <a:ea typeface="微软雅黑" panose="020B0503020204020204" pitchFamily="34" charset="-122"/>
              </a:rPr>
              <a:t>不等于空集，且离该移动设备距离最近的微基站上部署了候选者，那么无需跳数，请求直接被最近的微基站处理。</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Mi</a:t>
            </a:r>
            <a:r>
              <a:rPr lang="zh-CN" altLang="en-US" sz="2400" dirty="0">
                <a:latin typeface="微软雅黑" panose="020B0503020204020204" pitchFamily="34" charset="-122"/>
                <a:ea typeface="微软雅黑" panose="020B0503020204020204" pitchFamily="34" charset="-122"/>
              </a:rPr>
              <a:t>不等于空集，且离该移动设备距离最近的微基站上没有部署候选者，那么请求将被距离最近的微基站响应但是被部署了候选者的微基站处理，距离最近的微基站选择部署了候选者的微基站的原则，是跳数最少</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1855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18.</a:t>
            </a:r>
            <a:r>
              <a:rPr lang="zh-CN" altLang="en-US" sz="3200" dirty="0">
                <a:latin typeface="微软雅黑" panose="020B0503020204020204" pitchFamily="34" charset="-122"/>
                <a:ea typeface="微软雅黑" panose="020B0503020204020204" pitchFamily="34" charset="-122"/>
              </a:rPr>
              <a:t>初始候选者</a:t>
            </a:r>
          </a:p>
        </p:txBody>
      </p:sp>
      <p:pic>
        <p:nvPicPr>
          <p:cNvPr id="5" name="图片 4">
            <a:extLst>
              <a:ext uri="{FF2B5EF4-FFF2-40B4-BE49-F238E27FC236}">
                <a16:creationId xmlns:a16="http://schemas.microsoft.com/office/drawing/2014/main" id="{1621ADAF-4789-42B2-A401-8BD4B9FF5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346" y="2221163"/>
            <a:ext cx="8313312" cy="1422598"/>
          </a:xfrm>
          <a:prstGeom prst="rect">
            <a:avLst/>
          </a:prstGeom>
        </p:spPr>
      </p:pic>
    </p:spTree>
    <p:extLst>
      <p:ext uri="{BB962C8B-B14F-4D97-AF65-F5344CB8AC3E}">
        <p14:creationId xmlns:p14="http://schemas.microsoft.com/office/powerpoint/2010/main" val="283646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18.</a:t>
            </a:r>
            <a:r>
              <a:rPr lang="zh-CN" altLang="en-US" sz="3200" dirty="0">
                <a:latin typeface="微软雅黑" panose="020B0503020204020204" pitchFamily="34" charset="-122"/>
                <a:ea typeface="微软雅黑" panose="020B0503020204020204" pitchFamily="34" charset="-122"/>
              </a:rPr>
              <a:t>初始候选者</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91673" y="1461752"/>
            <a:ext cx="10013324" cy="2797048"/>
          </a:xfrm>
          <a:prstGeom prst="rect">
            <a:avLst/>
          </a:prstGeom>
          <a:noFill/>
        </p:spPr>
        <p:txBody>
          <a:bodyPr wrap="square" rtlCol="0">
            <a:spAutoFit/>
          </a:bodyPr>
          <a:lstStyle/>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d(</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表示</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之间带宽的倒数，显然，在无线接入上花费的时间与链路的带宽成反比。此外，路由的时间开销与源节点和目的节点之间的跳数成正比。</a:t>
            </a:r>
            <a:r>
              <a:rPr lang="en-US" altLang="zh-CN" sz="2400" dirty="0">
                <a:latin typeface="微软雅黑" panose="020B0503020204020204" pitchFamily="34" charset="-122"/>
                <a:ea typeface="微软雅黑" panose="020B0503020204020204" pitchFamily="34" charset="-122"/>
              </a:rPr>
              <a:t>Tb</a:t>
            </a:r>
            <a:r>
              <a:rPr lang="zh-CN" altLang="en-US" sz="2400" dirty="0">
                <a:latin typeface="微软雅黑" panose="020B0503020204020204" pitchFamily="34" charset="-122"/>
                <a:ea typeface="微软雅黑" panose="020B0503020204020204" pitchFamily="34" charset="-122"/>
              </a:rPr>
              <a:t>是骨干网传输时间，</a:t>
            </a:r>
            <a:r>
              <a:rPr lang="en-US" altLang="zh-CN" sz="2400" dirty="0">
                <a:latin typeface="微软雅黑" panose="020B0503020204020204" pitchFamily="34" charset="-122"/>
                <a:ea typeface="微软雅黑" panose="020B0503020204020204" pitchFamily="34" charset="-122"/>
              </a:rPr>
              <a:t>α</a:t>
            </a:r>
            <a:r>
              <a:rPr lang="zh-CN" altLang="en-US" sz="2400" dirty="0">
                <a:latin typeface="微软雅黑" panose="020B0503020204020204" pitchFamily="34" charset="-122"/>
                <a:ea typeface="微软雅黑" panose="020B0503020204020204" pitchFamily="34" charset="-122"/>
              </a:rPr>
              <a:t>是从每个移动设备到初始候选设备的输入数据流的大小（以位为单位），</a:t>
            </a:r>
            <a:r>
              <a:rPr lang="en-US" altLang="zh-CN" sz="2400" dirty="0">
                <a:latin typeface="微软雅黑" panose="020B0503020204020204" pitchFamily="34" charset="-122"/>
                <a:ea typeface="微软雅黑" panose="020B0503020204020204" pitchFamily="34" charset="-122"/>
              </a:rPr>
              <a:t>β</a:t>
            </a:r>
            <a:r>
              <a:rPr lang="zh-CN" altLang="en-US" sz="2400" dirty="0">
                <a:latin typeface="微软雅黑" panose="020B0503020204020204" pitchFamily="34" charset="-122"/>
                <a:ea typeface="微软雅黑" panose="020B0503020204020204" pitchFamily="34" charset="-122"/>
              </a:rPr>
              <a:t>表示</a:t>
            </a:r>
            <a:r>
              <a:rPr lang="en-US" altLang="zh-CN" sz="2400" dirty="0">
                <a:latin typeface="微软雅黑" panose="020B0503020204020204" pitchFamily="34" charset="-122"/>
                <a:ea typeface="微软雅黑" panose="020B0503020204020204" pitchFamily="34" charset="-122"/>
              </a:rPr>
              <a:t>SBS</a:t>
            </a:r>
            <a:r>
              <a:rPr lang="zh-CN" altLang="en-US" sz="2400" dirty="0">
                <a:latin typeface="微软雅黑" panose="020B0503020204020204" pitchFamily="34" charset="-122"/>
                <a:ea typeface="微软雅黑" panose="020B0503020204020204" pitchFamily="34" charset="-122"/>
              </a:rPr>
              <a:t>之间有线连接速率的正常数。数据上行传输时间的公式如下：</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E2C883F5-47CA-4164-AD3B-3177AA61A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608880"/>
            <a:ext cx="5043524" cy="933457"/>
          </a:xfrm>
          <a:prstGeom prst="rect">
            <a:avLst/>
          </a:prstGeom>
        </p:spPr>
      </p:pic>
      <p:pic>
        <p:nvPicPr>
          <p:cNvPr id="11" name="图片 10">
            <a:extLst>
              <a:ext uri="{FF2B5EF4-FFF2-40B4-BE49-F238E27FC236}">
                <a16:creationId xmlns:a16="http://schemas.microsoft.com/office/drawing/2014/main" id="{456836AE-9CE8-48AE-9E2F-DAB6C336A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74" y="4258800"/>
            <a:ext cx="9925123" cy="1181109"/>
          </a:xfrm>
          <a:prstGeom prst="rect">
            <a:avLst/>
          </a:prstGeom>
        </p:spPr>
      </p:pic>
    </p:spTree>
    <p:extLst>
      <p:ext uri="{BB962C8B-B14F-4D97-AF65-F5344CB8AC3E}">
        <p14:creationId xmlns:p14="http://schemas.microsoft.com/office/powerpoint/2010/main" val="187757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19.</a:t>
            </a:r>
            <a:r>
              <a:rPr lang="zh-CN" altLang="en-US" sz="3200" dirty="0">
                <a:latin typeface="微软雅黑" panose="020B0503020204020204" pitchFamily="34" charset="-122"/>
                <a:ea typeface="微软雅黑" panose="020B0503020204020204" pitchFamily="34" charset="-122"/>
              </a:rPr>
              <a:t>中间候选者</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47572" y="3429000"/>
            <a:ext cx="10013324" cy="1689052"/>
          </a:xfrm>
          <a:prstGeom prst="rect">
            <a:avLst/>
          </a:prstGeom>
          <a:noFill/>
        </p:spPr>
        <p:txBody>
          <a:bodyPr wrap="square" rtlCol="0">
            <a:spAutoFit/>
          </a:bodyPr>
          <a:lstStyle/>
          <a:p>
            <a:pPr>
              <a:lnSpc>
                <a:spcPct val="150000"/>
              </a:lnSpc>
              <a:spcBef>
                <a:spcPts val="1000"/>
              </a:spcBef>
            </a:pP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是移动设备，接下来出现的是第</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个微服务的第</a:t>
            </a:r>
            <a:r>
              <a:rPr lang="en-US" altLang="zh-CN" sz="2400" dirty="0" err="1">
                <a:latin typeface="微软雅黑" panose="020B0503020204020204" pitchFamily="34" charset="-122"/>
                <a:ea typeface="微软雅黑" panose="020B0503020204020204" pitchFamily="34" charset="-122"/>
              </a:rPr>
              <a:t>cq</a:t>
            </a:r>
            <a:r>
              <a:rPr lang="zh-CN" altLang="en-US" sz="2400" dirty="0">
                <a:latin typeface="微软雅黑" panose="020B0503020204020204" pitchFamily="34" charset="-122"/>
                <a:ea typeface="微软雅黑" panose="020B0503020204020204" pitchFamily="34" charset="-122"/>
              </a:rPr>
              <a:t>个候选者，然后是第</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个微服务。下图是的分析是针对，真正处理第</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个微服务的第</a:t>
            </a:r>
            <a:r>
              <a:rPr lang="en-US" altLang="zh-CN" sz="2400" dirty="0" err="1">
                <a:latin typeface="微软雅黑" panose="020B0503020204020204" pitchFamily="34" charset="-122"/>
                <a:ea typeface="微软雅黑" panose="020B0503020204020204" pitchFamily="34" charset="-122"/>
              </a:rPr>
              <a:t>cq</a:t>
            </a:r>
            <a:r>
              <a:rPr lang="zh-CN" altLang="en-US" sz="2400" dirty="0">
                <a:latin typeface="微软雅黑" panose="020B0503020204020204" pitchFamily="34" charset="-122"/>
                <a:ea typeface="微软雅黑" panose="020B0503020204020204" pitchFamily="34" charset="-122"/>
              </a:rPr>
              <a:t>个候选者的微基站：</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C09AA882-AB5C-4C02-A020-F6F7A862F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72" y="1690688"/>
            <a:ext cx="4938749" cy="1404948"/>
          </a:xfrm>
          <a:prstGeom prst="rect">
            <a:avLst/>
          </a:prstGeom>
        </p:spPr>
      </p:pic>
      <p:pic>
        <p:nvPicPr>
          <p:cNvPr id="11" name="图片 10">
            <a:extLst>
              <a:ext uri="{FF2B5EF4-FFF2-40B4-BE49-F238E27FC236}">
                <a16:creationId xmlns:a16="http://schemas.microsoft.com/office/drawing/2014/main" id="{F325DC94-8201-4B1D-B730-DA6104874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10" y="5368917"/>
            <a:ext cx="10072761" cy="1123958"/>
          </a:xfrm>
          <a:prstGeom prst="rect">
            <a:avLst/>
          </a:prstGeom>
        </p:spPr>
      </p:pic>
    </p:spTree>
    <p:extLst>
      <p:ext uri="{BB962C8B-B14F-4D97-AF65-F5344CB8AC3E}">
        <p14:creationId xmlns:p14="http://schemas.microsoft.com/office/powerpoint/2010/main" val="295915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19.</a:t>
            </a:r>
            <a:r>
              <a:rPr lang="zh-CN" altLang="en-US" sz="3200" dirty="0">
                <a:latin typeface="微软雅黑" panose="020B0503020204020204" pitchFamily="34" charset="-122"/>
                <a:ea typeface="微软雅黑" panose="020B0503020204020204" pitchFamily="34" charset="-122"/>
              </a:rPr>
              <a:t>中间候选者</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484290"/>
            <a:ext cx="10013324" cy="4843762"/>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接下来计算中间候选者的响应时间：</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）如果处理前一个微服务的候选者的微基站上有此时这个微服务的候选者，那么前一个候选者的数据下行运输时间</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当前候选者的数据上行运输时间</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                                                               ，因为微基站不需要跳</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）如果处理前一个微服务的候选者的微基站上没有此时这个微服务的候选者，就有下面几种情况：</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EC9E80A-85F7-4586-8AB5-8D88BE4CCB9C}"/>
              </a:ext>
            </a:extLst>
          </p:cNvPr>
          <p:cNvPicPr>
            <a:picLocks noChangeAspect="1"/>
          </p:cNvPicPr>
          <p:nvPr/>
        </p:nvPicPr>
        <p:blipFill>
          <a:blip r:embed="rId2"/>
          <a:stretch>
            <a:fillRect/>
          </a:stretch>
        </p:blipFill>
        <p:spPr>
          <a:xfrm>
            <a:off x="3154049" y="3288053"/>
            <a:ext cx="5381625" cy="533400"/>
          </a:xfrm>
          <a:prstGeom prst="rect">
            <a:avLst/>
          </a:prstGeom>
        </p:spPr>
      </p:pic>
    </p:spTree>
    <p:extLst>
      <p:ext uri="{BB962C8B-B14F-4D97-AF65-F5344CB8AC3E}">
        <p14:creationId xmlns:p14="http://schemas.microsoft.com/office/powerpoint/2010/main" val="38189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19.</a:t>
            </a:r>
            <a:r>
              <a:rPr lang="zh-CN" altLang="en-US" sz="3200" dirty="0">
                <a:latin typeface="微软雅黑" panose="020B0503020204020204" pitchFamily="34" charset="-122"/>
                <a:ea typeface="微软雅黑" panose="020B0503020204020204" pitchFamily="34" charset="-122"/>
              </a:rPr>
              <a:t>中间候选者</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484290"/>
            <a:ext cx="10013324" cy="5269519"/>
          </a:xfrm>
          <a:prstGeom prst="rect">
            <a:avLst/>
          </a:prstGeom>
          <a:noFill/>
        </p:spPr>
        <p:txBody>
          <a:bodyPr wrap="square" rtlCol="0">
            <a:spAutoFit/>
          </a:bodyPr>
          <a:lstStyle/>
          <a:p>
            <a:pPr marL="457200" indent="-457200">
              <a:lnSpc>
                <a:spcPct val="150000"/>
              </a:lnSpc>
              <a:spcBef>
                <a:spcPts val="1000"/>
              </a:spcBef>
              <a:buFont typeface="+mj-ea"/>
              <a:buAutoNum type="circleNumDbPlain"/>
            </a:pPr>
            <a:r>
              <a:rPr lang="zh-CN" altLang="en-US" sz="2400" dirty="0">
                <a:latin typeface="微软雅黑" panose="020B0503020204020204" pitchFamily="34" charset="-122"/>
                <a:ea typeface="微软雅黑" panose="020B0503020204020204" pitchFamily="34" charset="-122"/>
              </a:rPr>
              <a:t>如果前一个微服务的候选者是被云处理中心处理的，那么当前的微服务的请求也将直接被云处理而不需要回程，此时，当前微服务的数据下行运输时间也为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spcBef>
                <a:spcPts val="1000"/>
              </a:spcBef>
              <a:buFont typeface="+mj-ea"/>
              <a:buAutoNum type="circleNumDbPlain"/>
            </a:pPr>
            <a:r>
              <a:rPr lang="zh-CN" altLang="en-US" sz="2400" dirty="0">
                <a:latin typeface="微软雅黑" panose="020B0503020204020204" pitchFamily="34" charset="-122"/>
                <a:ea typeface="微软雅黑" panose="020B0503020204020204" pitchFamily="34" charset="-122"/>
              </a:rPr>
              <a:t>如果前一个微服务的候选者得到了微基站的处理，但是当前微服务的候选者没有部署在当前网络的任何微基站上，那么当前微服务的请求将通过骨干网传输被云数据中心响应。</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spcBef>
                <a:spcPts val="1000"/>
              </a:spcBef>
              <a:buFont typeface="+mj-ea"/>
              <a:buAutoNum type="circleNumDbPlain"/>
            </a:pPr>
            <a:r>
              <a:rPr lang="zh-CN" altLang="en-US" sz="2400" dirty="0">
                <a:latin typeface="微软雅黑" panose="020B0503020204020204" pitchFamily="34" charset="-122"/>
                <a:ea typeface="微软雅黑" panose="020B0503020204020204" pitchFamily="34" charset="-122"/>
              </a:rPr>
              <a:t>如果前一个微服务的候选者和当前的微服务的候选者都可以被当前的微基站处理但是处理前一个的微基站不能处理当前的，这时就需要找出前一个微基站到可以处理当前微服务请求的微基站的最短距离。</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2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19.</a:t>
            </a:r>
            <a:r>
              <a:rPr lang="zh-CN" altLang="en-US" sz="3200" dirty="0">
                <a:latin typeface="微软雅黑" panose="020B0503020204020204" pitchFamily="34" charset="-122"/>
                <a:ea typeface="微软雅黑" panose="020B0503020204020204" pitchFamily="34" charset="-122"/>
              </a:rPr>
              <a:t>中间候选者</a:t>
            </a:r>
          </a:p>
        </p:txBody>
      </p:sp>
      <p:pic>
        <p:nvPicPr>
          <p:cNvPr id="5" name="图片 4">
            <a:extLst>
              <a:ext uri="{FF2B5EF4-FFF2-40B4-BE49-F238E27FC236}">
                <a16:creationId xmlns:a16="http://schemas.microsoft.com/office/drawing/2014/main" id="{B1EA9595-63B3-4521-9354-59F34DF7E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57" y="2876761"/>
            <a:ext cx="11167486" cy="1104477"/>
          </a:xfrm>
          <a:prstGeom prst="rect">
            <a:avLst/>
          </a:prstGeom>
        </p:spPr>
      </p:pic>
    </p:spTree>
    <p:extLst>
      <p:ext uri="{BB962C8B-B14F-4D97-AF65-F5344CB8AC3E}">
        <p14:creationId xmlns:p14="http://schemas.microsoft.com/office/powerpoint/2010/main" val="381878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方案思想</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p:txBody>
          <a:bodyPr>
            <a:normAutofit/>
          </a:bodyPr>
          <a:lstStyle/>
          <a:p>
            <a:pPr marL="0" indent="0">
              <a:buNone/>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考虑微服务请求的不确定性，提出了一个随机优化问题，然后决定每个微服务的部署方式、实例数量以及放置位置。基准策略在两个场景中实现，其中分别允许和不允许冗余。基于真实数据集的数值结果验证了</a:t>
            </a:r>
            <a:r>
              <a:rPr lang="en-US" altLang="zh-CN" sz="2000" dirty="0">
                <a:latin typeface="微软雅黑" panose="020B0503020204020204" pitchFamily="34" charset="-122"/>
                <a:ea typeface="微软雅黑" panose="020B0503020204020204" pitchFamily="34" charset="-122"/>
              </a:rPr>
              <a:t>GASS</a:t>
            </a:r>
            <a:r>
              <a:rPr lang="zh-CN" altLang="en-US" sz="2000" dirty="0">
                <a:latin typeface="微软雅黑" panose="020B0503020204020204" pitchFamily="34" charset="-122"/>
                <a:ea typeface="微软雅黑" panose="020B0503020204020204" pitchFamily="34" charset="-122"/>
              </a:rPr>
              <a:t>显著优于所有基准策略。</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冗余、服务放置、多址边缘计算、复合服务（也就是服务组合）、样本平均近似</a:t>
            </a:r>
          </a:p>
        </p:txBody>
      </p:sp>
    </p:spTree>
    <p:extLst>
      <p:ext uri="{BB962C8B-B14F-4D97-AF65-F5344CB8AC3E}">
        <p14:creationId xmlns:p14="http://schemas.microsoft.com/office/powerpoint/2010/main" val="104726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20.</a:t>
            </a:r>
            <a:r>
              <a:rPr lang="zh-CN" altLang="en-US" sz="3200" dirty="0">
                <a:latin typeface="微软雅黑" panose="020B0503020204020204" pitchFamily="34" charset="-122"/>
                <a:ea typeface="微软雅黑" panose="020B0503020204020204" pitchFamily="34" charset="-122"/>
              </a:rPr>
              <a:t>最后候选者</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484290"/>
            <a:ext cx="10013324" cy="6079998"/>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最后候选者的数据上行时间公式还是像前面的公式（</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）一样计算，但是此时，需要计算数据下行时间公式了。分如下几种情况：</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）如果最后候选者不是被微基站处理的，那么其是被云数据中心处理，那么处理结果需要从云数据中心返回移动设备。</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）如果是被微基站处理的，那么结果将从最后一个微基站回到初始处理的微基站。</a:t>
            </a:r>
            <a:r>
              <a:rPr lang="en-US" altLang="zh-CN" sz="2400" dirty="0">
                <a:latin typeface="微软雅黑" panose="020B0503020204020204" pitchFamily="34" charset="-122"/>
                <a:ea typeface="微软雅黑" panose="020B0503020204020204" pitchFamily="34" charset="-122"/>
              </a:rPr>
              <a:t>Tb</a:t>
            </a:r>
            <a:r>
              <a:rPr lang="zh-CN" altLang="en-US" sz="2400" dirty="0">
                <a:latin typeface="微软雅黑" panose="020B0503020204020204" pitchFamily="34" charset="-122"/>
                <a:ea typeface="微软雅黑" panose="020B0503020204020204" pitchFamily="34" charset="-122"/>
              </a:rPr>
              <a:t>是骨干网传输时间，</a:t>
            </a:r>
            <a:r>
              <a:rPr lang="en-US" altLang="zh-CN" sz="2400" dirty="0">
                <a:latin typeface="微软雅黑" panose="020B0503020204020204" pitchFamily="34" charset="-122"/>
                <a:ea typeface="微软雅黑" panose="020B0503020204020204" pitchFamily="34" charset="-122"/>
              </a:rPr>
              <a:t>α</a:t>
            </a:r>
            <a:r>
              <a:rPr lang="zh-CN" altLang="en-US" sz="2400" dirty="0">
                <a:latin typeface="微软雅黑" panose="020B0503020204020204" pitchFamily="34" charset="-122"/>
                <a:ea typeface="微软雅黑" panose="020B0503020204020204" pitchFamily="34" charset="-122"/>
              </a:rPr>
              <a:t>是从每个移动设备到初始候选设备的输入数据流的大小（以位为单位），</a:t>
            </a:r>
            <a:r>
              <a:rPr lang="en-US" altLang="zh-CN" sz="2400" dirty="0">
                <a:latin typeface="微软雅黑" panose="020B0503020204020204" pitchFamily="34" charset="-122"/>
                <a:ea typeface="微软雅黑" panose="020B0503020204020204" pitchFamily="34" charset="-122"/>
              </a:rPr>
              <a:t>β</a:t>
            </a:r>
            <a:r>
              <a:rPr lang="zh-CN" altLang="en-US" sz="2400" dirty="0">
                <a:latin typeface="微软雅黑" panose="020B0503020204020204" pitchFamily="34" charset="-122"/>
                <a:ea typeface="微软雅黑" panose="020B0503020204020204" pitchFamily="34" charset="-122"/>
              </a:rPr>
              <a:t>表示</a:t>
            </a:r>
            <a:r>
              <a:rPr lang="en-US" altLang="zh-CN" sz="2400" dirty="0">
                <a:latin typeface="微软雅黑" panose="020B0503020204020204" pitchFamily="34" charset="-122"/>
                <a:ea typeface="微软雅黑" panose="020B0503020204020204" pitchFamily="34" charset="-122"/>
              </a:rPr>
              <a:t>SBS</a:t>
            </a:r>
            <a:r>
              <a:rPr lang="zh-CN" altLang="en-US" sz="2400" dirty="0">
                <a:latin typeface="微软雅黑" panose="020B0503020204020204" pitchFamily="34" charset="-122"/>
                <a:ea typeface="微软雅黑" panose="020B0503020204020204" pitchFamily="34" charset="-122"/>
              </a:rPr>
              <a:t>之间有线连接速率的正常数。</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38A6685-D3B8-427E-8FD9-7E2730E3F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77" y="6154735"/>
            <a:ext cx="10015611" cy="676280"/>
          </a:xfrm>
          <a:prstGeom prst="rect">
            <a:avLst/>
          </a:prstGeom>
        </p:spPr>
      </p:pic>
      <p:sp>
        <p:nvSpPr>
          <p:cNvPr id="6" name="文本框 5">
            <a:extLst>
              <a:ext uri="{FF2B5EF4-FFF2-40B4-BE49-F238E27FC236}">
                <a16:creationId xmlns:a16="http://schemas.microsoft.com/office/drawing/2014/main" id="{43893202-8CE8-4567-A7E1-DDF951B87D43}"/>
              </a:ext>
            </a:extLst>
          </p:cNvPr>
          <p:cNvSpPr txBox="1"/>
          <p:nvPr/>
        </p:nvSpPr>
        <p:spPr>
          <a:xfrm>
            <a:off x="7585655" y="5625296"/>
            <a:ext cx="4359500"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这里的</a:t>
            </a:r>
            <a:r>
              <a:rPr lang="en-US" altLang="zh-CN" sz="2400" dirty="0">
                <a:latin typeface="微软雅黑" panose="020B0503020204020204" pitchFamily="34" charset="-122"/>
                <a:ea typeface="微软雅黑" panose="020B0503020204020204" pitchFamily="34" charset="-122"/>
              </a:rPr>
              <a:t>d(</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是指宏基站，后面有假设，就是说回程都从宏基站回</a:t>
            </a:r>
            <a:endParaRPr lang="zh-CN" altLang="en-US" dirty="0"/>
          </a:p>
        </p:txBody>
      </p:sp>
    </p:spTree>
    <p:extLst>
      <p:ext uri="{BB962C8B-B14F-4D97-AF65-F5344CB8AC3E}">
        <p14:creationId xmlns:p14="http://schemas.microsoft.com/office/powerpoint/2010/main" val="314545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365126"/>
            <a:ext cx="6109952" cy="446244"/>
          </a:xfrm>
        </p:spPr>
        <p:txBody>
          <a:bodyPr>
            <a:normAutofit fontScale="90000"/>
          </a:bodyPr>
          <a:lstStyle/>
          <a:p>
            <a:r>
              <a:rPr lang="en-US" altLang="zh-CN" sz="3200" dirty="0">
                <a:latin typeface="微软雅黑" panose="020B0503020204020204" pitchFamily="34" charset="-122"/>
                <a:ea typeface="微软雅黑" panose="020B0503020204020204" pitchFamily="34" charset="-122"/>
              </a:rPr>
              <a:t>21.</a:t>
            </a:r>
            <a:r>
              <a:rPr lang="zh-CN" altLang="en-US" sz="3200" dirty="0">
                <a:latin typeface="微软雅黑" panose="020B0503020204020204" pitchFamily="34" charset="-122"/>
                <a:ea typeface="微软雅黑" panose="020B0503020204020204" pitchFamily="34" charset="-122"/>
              </a:rPr>
              <a:t>总时间公式</a:t>
            </a:r>
          </a:p>
        </p:txBody>
      </p:sp>
      <p:pic>
        <p:nvPicPr>
          <p:cNvPr id="8" name="图片 7">
            <a:extLst>
              <a:ext uri="{FF2B5EF4-FFF2-40B4-BE49-F238E27FC236}">
                <a16:creationId xmlns:a16="http://schemas.microsoft.com/office/drawing/2014/main" id="{8CF08BA3-6C1B-4689-91DA-505528C06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12" y="1464364"/>
            <a:ext cx="10667642" cy="2264070"/>
          </a:xfrm>
          <a:prstGeom prst="rect">
            <a:avLst/>
          </a:prstGeom>
        </p:spPr>
      </p:pic>
    </p:spTree>
    <p:extLst>
      <p:ext uri="{BB962C8B-B14F-4D97-AF65-F5344CB8AC3E}">
        <p14:creationId xmlns:p14="http://schemas.microsoft.com/office/powerpoint/2010/main" val="225892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22.</a:t>
            </a:r>
            <a:r>
              <a:rPr lang="zh-CN" altLang="en-US" sz="3200" dirty="0">
                <a:latin typeface="微软雅黑" panose="020B0503020204020204" pitchFamily="34" charset="-122"/>
                <a:ea typeface="微软雅黑" panose="020B0503020204020204" pitchFamily="34" charset="-122"/>
              </a:rPr>
              <a:t>网络</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484290"/>
            <a:ext cx="10013324" cy="5654240"/>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）我们假设边和点可以形成一个无向连通图。</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）我们假设是最近的</a:t>
            </a:r>
            <a:r>
              <a:rPr lang="en-US" altLang="zh-CN" sz="2400" dirty="0">
                <a:latin typeface="微软雅黑" panose="020B0503020204020204" pitchFamily="34" charset="-122"/>
                <a:ea typeface="微软雅黑" panose="020B0503020204020204" pitchFamily="34" charset="-122"/>
              </a:rPr>
              <a:t>SBS</a:t>
            </a:r>
            <a:r>
              <a:rPr lang="zh-CN" altLang="en-US" sz="2400" dirty="0">
                <a:latin typeface="微软雅黑" panose="020B0503020204020204" pitchFamily="34" charset="-122"/>
                <a:ea typeface="微软雅黑" panose="020B0503020204020204" pitchFamily="34" charset="-122"/>
              </a:rPr>
              <a:t>响应移动设备的初始微服务。</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）我们只考虑线性结构的复合应用。如前所述，一般的</a:t>
            </a:r>
            <a:r>
              <a:rPr lang="en-US" altLang="zh-CN" sz="2400" dirty="0">
                <a:latin typeface="微软雅黑" panose="020B0503020204020204" pitchFamily="34" charset="-122"/>
                <a:ea typeface="微软雅黑" panose="020B0503020204020204" pitchFamily="34" charset="-122"/>
              </a:rPr>
              <a:t>DAG</a:t>
            </a:r>
            <a:r>
              <a:rPr lang="zh-CN" altLang="en-US" sz="2400" dirty="0">
                <a:latin typeface="微软雅黑" panose="020B0503020204020204" pitchFamily="34" charset="-122"/>
                <a:ea typeface="微软雅黑" panose="020B0503020204020204" pitchFamily="34" charset="-122"/>
              </a:rPr>
              <a:t>可以分解成几个线性链，因此我们将扩展留给未来的工作。</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）我们假设路由所花费的时间与跳数成正比。在</a:t>
            </a:r>
            <a:r>
              <a:rPr lang="en-US" altLang="zh-CN" sz="2400" dirty="0">
                <a:latin typeface="微软雅黑" panose="020B0503020204020204" pitchFamily="34" charset="-122"/>
                <a:ea typeface="微软雅黑" panose="020B0503020204020204" pitchFamily="34" charset="-122"/>
              </a:rPr>
              <a:t>MEC</a:t>
            </a:r>
            <a:r>
              <a:rPr lang="zh-CN" altLang="en-US" sz="2400" dirty="0">
                <a:latin typeface="微软雅黑" panose="020B0503020204020204" pitchFamily="34" charset="-122"/>
                <a:ea typeface="微软雅黑" panose="020B0503020204020204" pitchFamily="34" charset="-122"/>
              </a:rPr>
              <a:t>中，</a:t>
            </a:r>
            <a:r>
              <a:rPr lang="en-US" altLang="zh-CN" sz="2400" dirty="0" err="1">
                <a:latin typeface="微软雅黑" panose="020B0503020204020204" pitchFamily="34" charset="-122"/>
                <a:ea typeface="微软雅黑" panose="020B0503020204020204" pitchFamily="34" charset="-122"/>
              </a:rPr>
              <a:t>HetNet</a:t>
            </a:r>
            <a:r>
              <a:rPr lang="zh-CN" altLang="en-US" sz="2400" dirty="0">
                <a:latin typeface="微软雅黑" panose="020B0503020204020204" pitchFamily="34" charset="-122"/>
                <a:ea typeface="微软雅黑" panose="020B0503020204020204" pitchFamily="34" charset="-122"/>
              </a:rPr>
              <a:t>是指射程在几十公里以内的给定区域。传输时间主要花在路由和传输上。</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）我们假设回程只能通过</a:t>
            </a:r>
            <a:r>
              <a:rPr lang="en-US" altLang="zh-CN" sz="2400" dirty="0">
                <a:latin typeface="微软雅黑" panose="020B0503020204020204" pitchFamily="34" charset="-122"/>
                <a:ea typeface="微软雅黑" panose="020B0503020204020204" pitchFamily="34" charset="-122"/>
              </a:rPr>
              <a:t>MBS</a:t>
            </a:r>
            <a:r>
              <a:rPr lang="zh-CN" altLang="en-US" sz="2400" dirty="0">
                <a:latin typeface="微软雅黑" panose="020B0503020204020204" pitchFamily="34" charset="-122"/>
                <a:ea typeface="微软雅黑" panose="020B0503020204020204" pitchFamily="34" charset="-122"/>
              </a:rPr>
              <a:t>传输。</a:t>
            </a:r>
            <a:r>
              <a:rPr lang="en-US" altLang="zh-CN" sz="2400" dirty="0" err="1">
                <a:latin typeface="微软雅黑" panose="020B0503020204020204" pitchFamily="34" charset="-122"/>
                <a:ea typeface="微软雅黑" panose="020B0503020204020204" pitchFamily="34" charset="-122"/>
              </a:rPr>
              <a:t>bachaul</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5G</a:t>
            </a:r>
            <a:r>
              <a:rPr lang="zh-CN" altLang="en-US" sz="2400" dirty="0">
                <a:latin typeface="微软雅黑" panose="020B0503020204020204" pitchFamily="34" charset="-122"/>
                <a:ea typeface="微软雅黑" panose="020B0503020204020204" pitchFamily="34" charset="-122"/>
              </a:rPr>
              <a:t>通信领域有多种选择。我们假设简化最后一个微服务的候选问题。</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581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23.</a:t>
            </a:r>
            <a:r>
              <a:rPr lang="zh-CN" altLang="en-US" sz="3200" dirty="0">
                <a:latin typeface="微软雅黑" panose="020B0503020204020204" pitchFamily="34" charset="-122"/>
                <a:ea typeface="微软雅黑" panose="020B0503020204020204" pitchFamily="34" charset="-122"/>
              </a:rPr>
              <a:t>任务</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484290"/>
            <a:ext cx="10013324" cy="1135054"/>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我们的工作是在</a:t>
            </a:r>
            <a:r>
              <a:rPr lang="en-US" altLang="zh-CN" sz="2400" dirty="0">
                <a:latin typeface="微软雅黑" panose="020B0503020204020204" pitchFamily="34" charset="-122"/>
                <a:ea typeface="微软雅黑" panose="020B0503020204020204" pitchFamily="34" charset="-122"/>
              </a:rPr>
              <a:t>SBS</a:t>
            </a:r>
            <a:r>
              <a:rPr lang="zh-CN" altLang="en-US" sz="2400" dirty="0">
                <a:latin typeface="微软雅黑" panose="020B0503020204020204" pitchFamily="34" charset="-122"/>
                <a:ea typeface="微软雅黑" panose="020B0503020204020204" pitchFamily="34" charset="-122"/>
              </a:rPr>
              <a:t>有限的性能下找到一个最优的冗余放置策略，以最小化总的延迟。</a:t>
            </a:r>
            <a:r>
              <a:rPr lang="en-US" altLang="zh-CN" sz="2400" dirty="0" err="1">
                <a:latin typeface="微软雅黑" panose="020B0503020204020204" pitchFamily="34" charset="-122"/>
                <a:ea typeface="微软雅黑" panose="020B0503020204020204" pitchFamily="34" charset="-122"/>
              </a:rPr>
              <a:t>bj</a:t>
            </a:r>
            <a:r>
              <a:rPr lang="zh-CN" altLang="en-US" sz="2400" dirty="0">
                <a:latin typeface="微软雅黑" panose="020B0503020204020204" pitchFamily="34" charset="-122"/>
                <a:ea typeface="微软雅黑" panose="020B0503020204020204" pitchFamily="34" charset="-122"/>
              </a:rPr>
              <a:t>是网络中的</a:t>
            </a:r>
            <a:r>
              <a:rPr lang="en-US" altLang="zh-CN" sz="2400" dirty="0">
                <a:latin typeface="微软雅黑" panose="020B0503020204020204" pitchFamily="34" charset="-122"/>
                <a:ea typeface="微软雅黑" panose="020B0503020204020204" pitchFamily="34" charset="-122"/>
              </a:rPr>
              <a:t>SBS</a:t>
            </a:r>
            <a:r>
              <a:rPr lang="zh-CN" altLang="en-US" sz="2400" dirty="0">
                <a:latin typeface="微软雅黑" panose="020B0503020204020204" pitchFamily="34" charset="-122"/>
                <a:ea typeface="微软雅黑" panose="020B0503020204020204" pitchFamily="34" charset="-122"/>
              </a:rPr>
              <a:t>个数。</a:t>
            </a: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4C1C1B5-F15F-4775-8CB5-DB36487EC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659" y="2707066"/>
            <a:ext cx="6649715" cy="3741934"/>
          </a:xfrm>
          <a:prstGeom prst="rect">
            <a:avLst/>
          </a:prstGeom>
        </p:spPr>
      </p:pic>
    </p:spTree>
    <p:extLst>
      <p:ext uri="{BB962C8B-B14F-4D97-AF65-F5344CB8AC3E}">
        <p14:creationId xmlns:p14="http://schemas.microsoft.com/office/powerpoint/2010/main" val="3764741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24.</a:t>
            </a:r>
            <a:r>
              <a:rPr lang="zh-CN" altLang="en-US" sz="3200" dirty="0">
                <a:latin typeface="微软雅黑" panose="020B0503020204020204" pitchFamily="34" charset="-122"/>
                <a:ea typeface="微软雅黑" panose="020B0503020204020204" pitchFamily="34" charset="-122"/>
              </a:rPr>
              <a:t>算法</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484290"/>
            <a:ext cx="10013324" cy="2243050"/>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在本节中，我们将详细介绍</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的算法。首先，我们将决策变量重新编码为</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，以缩小可行域的大小。在此基础上，我们提出了</a:t>
            </a:r>
            <a:r>
              <a:rPr lang="en-US" altLang="zh-CN" sz="2400" dirty="0">
                <a:latin typeface="微软雅黑" panose="020B0503020204020204" pitchFamily="34" charset="-122"/>
                <a:ea typeface="微软雅黑" panose="020B0503020204020204" pitchFamily="34" charset="-122"/>
              </a:rPr>
              <a:t>SAARP</a:t>
            </a:r>
            <a:r>
              <a:rPr lang="zh-CN" altLang="en-US" sz="2400" dirty="0">
                <a:latin typeface="微软雅黑" panose="020B0503020204020204" pitchFamily="34" charset="-122"/>
                <a:ea typeface="微软雅黑" panose="020B0503020204020204" pitchFamily="34" charset="-122"/>
              </a:rPr>
              <a:t>框架。它包括一个子程序，名为基于遗传算法的服务器选择（</a:t>
            </a: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）算法。具体情况如下。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722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25.</a:t>
            </a:r>
            <a:r>
              <a:rPr lang="zh-CN" altLang="en-US" sz="3200" dirty="0">
                <a:latin typeface="微软雅黑" panose="020B0503020204020204" pitchFamily="34" charset="-122"/>
                <a:ea typeface="微软雅黑" panose="020B0503020204020204" pitchFamily="34" charset="-122"/>
              </a:rPr>
              <a:t>变量编码</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130121"/>
            <a:ext cx="10013324" cy="5910721"/>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用一个公式来表示第</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个移动设备所选服务组合方案上的随机向量：</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其中</a:t>
            </a:r>
            <a:r>
              <a:rPr lang="en-US" altLang="zh-CN" sz="2400" dirty="0" err="1">
                <a:latin typeface="微软雅黑" panose="020B0503020204020204" pitchFamily="34" charset="-122"/>
                <a:ea typeface="微软雅黑" panose="020B0503020204020204" pitchFamily="34" charset="-122"/>
              </a:rPr>
              <a:t>canIdx</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tq</a:t>
            </a:r>
            <a:r>
              <a:rPr lang="zh-CN" altLang="en-US" sz="2400" dirty="0">
                <a:latin typeface="微软雅黑" panose="020B0503020204020204" pitchFamily="34" charset="-122"/>
                <a:ea typeface="微软雅黑" panose="020B0503020204020204" pitchFamily="34" charset="-122"/>
              </a:rPr>
              <a:t>）返回第</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个微服务的所选候选的索引。</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））从不同的角度描述同一事物视角。</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然后，我们使用如下公式表示全局随机向量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通过考虑所有移动设备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用如下公式编码全局部署矢量，</a:t>
            </a:r>
            <a:r>
              <a:rPr lang="en-US" altLang="zh-CN" sz="2400" dirty="0">
                <a:latin typeface="微软雅黑" panose="020B0503020204020204" pitchFamily="34" charset="-122"/>
                <a:ea typeface="微软雅黑" panose="020B0503020204020204" pitchFamily="34" charset="-122"/>
              </a:rPr>
              <a:t>x(</a:t>
            </a:r>
            <a:r>
              <a:rPr lang="en-US" altLang="zh-CN" sz="2400" dirty="0" err="1">
                <a:latin typeface="微软雅黑" panose="020B0503020204020204" pitchFamily="34" charset="-122"/>
                <a:ea typeface="微软雅黑" panose="020B0503020204020204" pitchFamily="34" charset="-122"/>
              </a:rPr>
              <a:t>bj</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是微基站</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的部署矢量，这个部署矢量的长度为</a:t>
            </a:r>
            <a:r>
              <a:rPr lang="en-US" altLang="zh-CN" sz="2400" dirty="0" err="1">
                <a:latin typeface="微软雅黑" panose="020B0503020204020204" pitchFamily="34" charset="-122"/>
                <a:ea typeface="微软雅黑" panose="020B0503020204020204" pitchFamily="34" charset="-122"/>
              </a:rPr>
              <a:t>bj</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x(</a:t>
            </a:r>
            <a:r>
              <a:rPr lang="en-US" altLang="zh-CN" sz="2400" dirty="0" err="1">
                <a:latin typeface="微软雅黑" panose="020B0503020204020204" pitchFamily="34" charset="-122"/>
                <a:ea typeface="微软雅黑" panose="020B0503020204020204" pitchFamily="34" charset="-122"/>
              </a:rPr>
              <a:t>bj</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的长度为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，就意味着微基站没有部署任何候选者：</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04A797F-F3A2-49D5-9BAC-C3B0B550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042" y="2178105"/>
            <a:ext cx="3309962" cy="338140"/>
          </a:xfrm>
          <a:prstGeom prst="rect">
            <a:avLst/>
          </a:prstGeom>
        </p:spPr>
      </p:pic>
      <p:pic>
        <p:nvPicPr>
          <p:cNvPr id="9" name="图片 8">
            <a:extLst>
              <a:ext uri="{FF2B5EF4-FFF2-40B4-BE49-F238E27FC236}">
                <a16:creationId xmlns:a16="http://schemas.microsoft.com/office/drawing/2014/main" id="{CEE03168-CF02-4A67-A6AF-F88924AA3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890" y="5013302"/>
            <a:ext cx="2736428" cy="338140"/>
          </a:xfrm>
          <a:prstGeom prst="rect">
            <a:avLst/>
          </a:prstGeom>
        </p:spPr>
      </p:pic>
      <p:pic>
        <p:nvPicPr>
          <p:cNvPr id="11" name="图片 10">
            <a:extLst>
              <a:ext uri="{FF2B5EF4-FFF2-40B4-BE49-F238E27FC236}">
                <a16:creationId xmlns:a16="http://schemas.microsoft.com/office/drawing/2014/main" id="{5156C882-EBAB-4A3F-8F8A-7A7429343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4212" y="6398128"/>
            <a:ext cx="2420650" cy="338140"/>
          </a:xfrm>
          <a:prstGeom prst="rect">
            <a:avLst/>
          </a:prstGeom>
        </p:spPr>
      </p:pic>
    </p:spTree>
    <p:extLst>
      <p:ext uri="{BB962C8B-B14F-4D97-AF65-F5344CB8AC3E}">
        <p14:creationId xmlns:p14="http://schemas.microsoft.com/office/powerpoint/2010/main" val="910089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25.</a:t>
            </a:r>
            <a:r>
              <a:rPr lang="zh-CN" altLang="en-US" sz="3200" dirty="0">
                <a:latin typeface="微软雅黑" panose="020B0503020204020204" pitchFamily="34" charset="-122"/>
                <a:ea typeface="微软雅黑" panose="020B0503020204020204" pitchFamily="34" charset="-122"/>
              </a:rPr>
              <a:t>变量编码</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130121"/>
            <a:ext cx="10013324" cy="1263295"/>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重组：</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0C8EBD6-BEA2-4B48-9E98-98C83C155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273" y="1690688"/>
            <a:ext cx="5129250" cy="2186003"/>
          </a:xfrm>
          <a:prstGeom prst="rect">
            <a:avLst/>
          </a:prstGeom>
        </p:spPr>
      </p:pic>
      <p:sp>
        <p:nvSpPr>
          <p:cNvPr id="6" name="文本框 5">
            <a:extLst>
              <a:ext uri="{FF2B5EF4-FFF2-40B4-BE49-F238E27FC236}">
                <a16:creationId xmlns:a16="http://schemas.microsoft.com/office/drawing/2014/main" id="{94C255EB-E879-4FAD-B9DB-6A71EEAE5AB7}"/>
              </a:ext>
            </a:extLst>
          </p:cNvPr>
          <p:cNvSpPr txBox="1"/>
          <p:nvPr/>
        </p:nvSpPr>
        <p:spPr>
          <a:xfrm>
            <a:off x="838200" y="4256468"/>
            <a:ext cx="7217535" cy="1938992"/>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，是微基站上的部署矢量（微基站上部署了哪些候选者），</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，是移动设备需要请求的微服务矢量，</a:t>
            </a:r>
            <a:r>
              <a:rPr lang="en-US" altLang="zh-CN" sz="2400" dirty="0">
                <a:latin typeface="微软雅黑" panose="020B0503020204020204" pitchFamily="34" charset="-122"/>
                <a:ea typeface="微软雅黑" panose="020B0503020204020204" pitchFamily="34" charset="-122"/>
              </a:rPr>
              <a:t>p2</a:t>
            </a:r>
            <a:r>
              <a:rPr lang="zh-CN" altLang="en-US" sz="2400" dirty="0">
                <a:latin typeface="微软雅黑" panose="020B0503020204020204" pitchFamily="34" charset="-122"/>
                <a:ea typeface="微软雅黑" panose="020B0503020204020204" pitchFamily="34" charset="-122"/>
              </a:rPr>
              <a:t>是一个随机离散优化问题，自变量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虽然有限，但是非常大，而且，还涉及到一个不确定随机向量</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的概率分布</a:t>
            </a:r>
          </a:p>
        </p:txBody>
      </p:sp>
    </p:spTree>
    <p:extLst>
      <p:ext uri="{BB962C8B-B14F-4D97-AF65-F5344CB8AC3E}">
        <p14:creationId xmlns:p14="http://schemas.microsoft.com/office/powerpoint/2010/main" val="3161221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26.SAA-RP</a:t>
            </a:r>
            <a:r>
              <a:rPr lang="zh-CN" altLang="en-US" sz="3200" dirty="0">
                <a:latin typeface="微软雅黑" panose="020B0503020204020204" pitchFamily="34" charset="-122"/>
                <a:ea typeface="微软雅黑" panose="020B0503020204020204" pitchFamily="34" charset="-122"/>
              </a:rPr>
              <a:t>框架</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130121"/>
            <a:ext cx="10013324" cy="3735766"/>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首先，</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是外部产生的，所以对</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的绝对不会影响</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的分布，相当于</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是移动设备的选择，而微基站上微服务的部署方式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，不会影响移动设备的选择。我们可以将样本平均近似（</a:t>
            </a:r>
            <a:r>
              <a:rPr lang="en-US" altLang="zh-CN" sz="2400" dirty="0">
                <a:latin typeface="微软雅黑" panose="020B0503020204020204" pitchFamily="34" charset="-122"/>
                <a:ea typeface="微软雅黑" panose="020B0503020204020204" pitchFamily="34" charset="-122"/>
              </a:rPr>
              <a:t>SAA</a:t>
            </a:r>
            <a:r>
              <a:rPr lang="zh-CN" altLang="en-US" sz="2400" dirty="0">
                <a:latin typeface="微软雅黑" panose="020B0503020204020204" pitchFamily="34" charset="-122"/>
                <a:ea typeface="微软雅黑" panose="020B0503020204020204" pitchFamily="34" charset="-122"/>
              </a:rPr>
              <a:t>）方法应用于</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来处理不确定性。</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SAA</a:t>
            </a:r>
            <a:r>
              <a:rPr lang="zh-CN" altLang="en-US" sz="2400" dirty="0">
                <a:latin typeface="微软雅黑" panose="020B0503020204020204" pitchFamily="34" charset="-122"/>
                <a:ea typeface="微软雅黑" panose="020B0503020204020204" pitchFamily="34" charset="-122"/>
              </a:rPr>
              <a:t>是一种经典的基于蒙特卡罗模拟的方法。（</a:t>
            </a:r>
            <a:r>
              <a:rPr lang="en-US" altLang="zh-CN" sz="2400" dirty="0">
                <a:latin typeface="微软雅黑" panose="020B0503020204020204" pitchFamily="34" charset="-122"/>
                <a:ea typeface="微软雅黑" panose="020B0503020204020204" pitchFamily="34" charset="-122"/>
              </a:rPr>
              <a:t>SAA</a:t>
            </a:r>
            <a:r>
              <a:rPr lang="zh-CN" altLang="en-US" sz="2400" dirty="0">
                <a:latin typeface="微软雅黑" panose="020B0503020204020204" pitchFamily="34" charset="-122"/>
                <a:ea typeface="微软雅黑" panose="020B0503020204020204" pitchFamily="34" charset="-122"/>
              </a:rPr>
              <a:t>就是模拟退火算法）</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609C1E2-61E0-444A-9801-52A4C44F6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7376"/>
            <a:ext cx="4895747" cy="1325563"/>
          </a:xfrm>
          <a:prstGeom prst="rect">
            <a:avLst/>
          </a:prstGeom>
        </p:spPr>
      </p:pic>
      <p:pic>
        <p:nvPicPr>
          <p:cNvPr id="9" name="图片 8">
            <a:extLst>
              <a:ext uri="{FF2B5EF4-FFF2-40B4-BE49-F238E27FC236}">
                <a16:creationId xmlns:a16="http://schemas.microsoft.com/office/drawing/2014/main" id="{7FD49E9F-A2F6-4B6E-9D31-C3885C163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871142"/>
            <a:ext cx="2961181" cy="958029"/>
          </a:xfrm>
          <a:prstGeom prst="rect">
            <a:avLst/>
          </a:prstGeom>
        </p:spPr>
      </p:pic>
      <p:sp>
        <p:nvSpPr>
          <p:cNvPr id="10" name="文本框 9">
            <a:extLst>
              <a:ext uri="{FF2B5EF4-FFF2-40B4-BE49-F238E27FC236}">
                <a16:creationId xmlns:a16="http://schemas.microsoft.com/office/drawing/2014/main" id="{F0F7F260-E89F-42F9-A00D-E2B57C606D35}"/>
              </a:ext>
            </a:extLst>
          </p:cNvPr>
          <p:cNvSpPr txBox="1"/>
          <p:nvPr/>
        </p:nvSpPr>
        <p:spPr>
          <a:xfrm>
            <a:off x="933907" y="5181062"/>
            <a:ext cx="8123274"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通过蒙特卡罗抽样，借助大数定律，当</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足够大时，上面两个式子是相等的。</a:t>
            </a:r>
          </a:p>
        </p:txBody>
      </p:sp>
    </p:spTree>
    <p:extLst>
      <p:ext uri="{BB962C8B-B14F-4D97-AF65-F5344CB8AC3E}">
        <p14:creationId xmlns:p14="http://schemas.microsoft.com/office/powerpoint/2010/main" val="826179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26.</a:t>
            </a:r>
            <a:r>
              <a:rPr lang="zh-CN" altLang="en-US" sz="3200" dirty="0">
                <a:latin typeface="微软雅黑" panose="020B0503020204020204" pitchFamily="34" charset="-122"/>
                <a:ea typeface="微软雅黑" panose="020B0503020204020204" pitchFamily="34" charset="-122"/>
              </a:rPr>
              <a:t>模拟退火算法的思想</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018504" y="1349062"/>
            <a:ext cx="10013324" cy="1885131"/>
          </a:xfrm>
          <a:prstGeom prst="rect">
            <a:avLst/>
          </a:prstGeom>
          <a:noFill/>
        </p:spPr>
        <p:txBody>
          <a:bodyPr wrap="square" rtlCol="0">
            <a:spAutoFit/>
          </a:bodyPr>
          <a:lstStyle/>
          <a:p>
            <a:pPr>
              <a:lnSpc>
                <a:spcPct val="150000"/>
              </a:lnSpc>
              <a:spcBef>
                <a:spcPts val="1000"/>
              </a:spcBef>
            </a:pPr>
            <a:r>
              <a:rPr lang="zh-CN" altLang="en-US" sz="2000" dirty="0">
                <a:latin typeface="微软雅黑" panose="020B0503020204020204" pitchFamily="34" charset="-122"/>
                <a:ea typeface="微软雅黑" panose="020B0503020204020204" pitchFamily="34" charset="-122"/>
              </a:rPr>
              <a:t>模拟退火算法</a:t>
            </a:r>
            <a:r>
              <a:rPr lang="en-US" altLang="zh-CN" sz="2000" dirty="0">
                <a:latin typeface="微软雅黑" panose="020B0503020204020204" pitchFamily="34" charset="-122"/>
                <a:ea typeface="微软雅黑" panose="020B0503020204020204" pitchFamily="34" charset="-122"/>
              </a:rPr>
              <a:t>(Simulated Annealing Algorithm, SAA)</a:t>
            </a:r>
            <a:r>
              <a:rPr lang="zh-CN" altLang="en-US" sz="2000" dirty="0">
                <a:latin typeface="微软雅黑" panose="020B0503020204020204" pitchFamily="34" charset="-122"/>
                <a:ea typeface="微软雅黑" panose="020B0503020204020204" pitchFamily="34" charset="-122"/>
              </a:rPr>
              <a:t>的思想借鉴于固体的退火原理，当固体的温度很高的时候，内能比较大，固体的内部粒子处于快速无序运动，当温度慢慢降低的过程中，固体的内能减小，粒子的慢慢趋于有序，最终，当固体处于常温时，内能达到最小，此时，粒子最为稳定。模拟退火算法便是基于这样的原理设计而成</a:t>
            </a:r>
            <a:r>
              <a:rPr lang="zh-CN" altLang="en-US" dirty="0"/>
              <a:t>。</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772B82E-11E4-4E16-BF49-D49BBC512A61}"/>
              </a:ext>
            </a:extLst>
          </p:cNvPr>
          <p:cNvPicPr>
            <a:picLocks noChangeAspect="1"/>
          </p:cNvPicPr>
          <p:nvPr/>
        </p:nvPicPr>
        <p:blipFill>
          <a:blip r:embed="rId3"/>
          <a:stretch>
            <a:fillRect/>
          </a:stretch>
        </p:blipFill>
        <p:spPr>
          <a:xfrm>
            <a:off x="2320948" y="3429000"/>
            <a:ext cx="5953125" cy="1762125"/>
          </a:xfrm>
          <a:prstGeom prst="rect">
            <a:avLst/>
          </a:prstGeom>
        </p:spPr>
      </p:pic>
      <p:sp>
        <p:nvSpPr>
          <p:cNvPr id="5" name="文本框 4">
            <a:extLst>
              <a:ext uri="{FF2B5EF4-FFF2-40B4-BE49-F238E27FC236}">
                <a16:creationId xmlns:a16="http://schemas.microsoft.com/office/drawing/2014/main" id="{CF5ECBF2-71EB-46AD-B986-CFE862C35CE1}"/>
              </a:ext>
            </a:extLst>
          </p:cNvPr>
          <p:cNvSpPr txBox="1"/>
          <p:nvPr/>
        </p:nvSpPr>
        <p:spPr>
          <a:xfrm>
            <a:off x="1018504" y="5385932"/>
            <a:ext cx="10058400" cy="923330"/>
          </a:xfrm>
          <a:prstGeom prst="rect">
            <a:avLst/>
          </a:prstGeom>
          <a:noFill/>
        </p:spPr>
        <p:txBody>
          <a:bodyPr wrap="square" rtlCol="0">
            <a:spAutoFit/>
          </a:bodyPr>
          <a:lstStyle/>
          <a:p>
            <a:r>
              <a:rPr lang="zh-CN" altLang="en-US" dirty="0"/>
              <a:t>模拟退火算法从某一较高的温度出发，这个温度称为初始温度，伴随着温度参数的不断下降，算法中的解趋于稳定，但是，可能这样的稳定解是一个局部最优解，此时，模拟退火算法中会以一定的概率跳出这样的局部最优解，以寻找目标函数的全局最优解。</a:t>
            </a:r>
          </a:p>
        </p:txBody>
      </p:sp>
    </p:spTree>
    <p:extLst>
      <p:ext uri="{BB962C8B-B14F-4D97-AF65-F5344CB8AC3E}">
        <p14:creationId xmlns:p14="http://schemas.microsoft.com/office/powerpoint/2010/main" val="3269422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26.</a:t>
            </a:r>
            <a:r>
              <a:rPr lang="zh-CN" altLang="en-US" sz="3200" dirty="0">
                <a:latin typeface="微软雅黑" panose="020B0503020204020204" pitchFamily="34" charset="-122"/>
                <a:ea typeface="微软雅黑" panose="020B0503020204020204" pitchFamily="34" charset="-122"/>
              </a:rPr>
              <a:t>模拟退火算法</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018504" y="1349062"/>
            <a:ext cx="10013324" cy="5505482"/>
          </a:xfrm>
          <a:prstGeom prst="rect">
            <a:avLst/>
          </a:prstGeom>
          <a:noFill/>
        </p:spPr>
        <p:txBody>
          <a:bodyPr wrap="square" rtlCol="0">
            <a:spAutoFit/>
          </a:bodyPr>
          <a:lstStyle/>
          <a:p>
            <a:pPr>
              <a:lnSpc>
                <a:spcPct val="150000"/>
              </a:lnSpc>
              <a:spcBef>
                <a:spcPts val="1000"/>
              </a:spcBef>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随机挑选一个单元</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，并给它一个随机的位移，求出系统因此而产生的能量变化</a:t>
            </a:r>
            <a:r>
              <a:rPr lang="en-US" altLang="zh-CN" sz="2000" dirty="0" err="1">
                <a:latin typeface="微软雅黑" panose="020B0503020204020204" pitchFamily="34" charset="-122"/>
                <a:ea typeface="微软雅黑" panose="020B0503020204020204" pitchFamily="34" charset="-122"/>
              </a:rPr>
              <a:t>ΔEk</a:t>
            </a:r>
            <a:r>
              <a:rPr lang="zh-CN" altLang="en-US" sz="2000" dirty="0">
                <a:latin typeface="微软雅黑" panose="020B0503020204020204" pitchFamily="34" charset="-122"/>
                <a:ea typeface="微软雅黑" panose="020B0503020204020204" pitchFamily="34" charset="-122"/>
              </a:rPr>
              <a:t>。</a:t>
            </a:r>
          </a:p>
          <a:p>
            <a:pPr>
              <a:lnSpc>
                <a:spcPct val="150000"/>
              </a:lnSpc>
              <a:spcBef>
                <a:spcPts val="1000"/>
              </a:spcBef>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ΔEk⩽0</a:t>
            </a:r>
            <a:r>
              <a:rPr lang="zh-CN" altLang="en-US" sz="2000" dirty="0">
                <a:latin typeface="微软雅黑" panose="020B0503020204020204" pitchFamily="34" charset="-122"/>
                <a:ea typeface="微软雅黑" panose="020B0503020204020204" pitchFamily="34" charset="-122"/>
              </a:rPr>
              <a:t>，该位移可采纳，而变化后的系统状态可作为下次变化的起点；</a:t>
            </a:r>
          </a:p>
          <a:p>
            <a:pPr>
              <a:lnSpc>
                <a:spcPct val="150000"/>
              </a:lnSpc>
              <a:spcBef>
                <a:spcPts val="1000"/>
              </a:spcBef>
            </a:pPr>
            <a:r>
              <a:rPr lang="zh-CN" altLang="en-US" sz="2000" dirty="0">
                <a:latin typeface="微软雅黑" panose="020B0503020204020204" pitchFamily="34" charset="-122"/>
                <a:ea typeface="微软雅黑" panose="020B0503020204020204" pitchFamily="34" charset="-122"/>
              </a:rPr>
              <a:t>若</a:t>
            </a:r>
            <a:r>
              <a:rPr lang="en-US" altLang="zh-CN" sz="2000" dirty="0" err="1">
                <a:latin typeface="微软雅黑" panose="020B0503020204020204" pitchFamily="34" charset="-122"/>
                <a:ea typeface="微软雅黑" panose="020B0503020204020204" pitchFamily="34" charset="-122"/>
              </a:rPr>
              <a:t>ΔEk</a:t>
            </a:r>
            <a:r>
              <a:rPr lang="en-US" altLang="zh-CN" sz="2000" dirty="0">
                <a:latin typeface="微软雅黑" panose="020B0503020204020204" pitchFamily="34" charset="-122"/>
                <a:ea typeface="微软雅黑" panose="020B0503020204020204" pitchFamily="34" charset="-122"/>
              </a:rPr>
              <a:t>&gt;0</a:t>
            </a:r>
            <a:r>
              <a:rPr lang="zh-CN" altLang="en-US" sz="2000" dirty="0">
                <a:latin typeface="微软雅黑" panose="020B0503020204020204" pitchFamily="34" charset="-122"/>
                <a:ea typeface="微软雅黑" panose="020B0503020204020204" pitchFamily="34" charset="-122"/>
              </a:rPr>
              <a:t>，位移后的状态可采纳的概率为：</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式中</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为温度，然后从</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区间均匀分布的随机数中挑选一个数</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，若</a:t>
            </a:r>
            <a:r>
              <a:rPr lang="en-US" altLang="zh-CN" sz="2400" dirty="0">
                <a:latin typeface="微软雅黑" panose="020B0503020204020204" pitchFamily="34" charset="-122"/>
                <a:ea typeface="微软雅黑" panose="020B0503020204020204" pitchFamily="34" charset="-122"/>
              </a:rPr>
              <a:t>R&lt;</a:t>
            </a:r>
            <a:r>
              <a:rPr lang="en-US" altLang="zh-CN" sz="2400" dirty="0" err="1">
                <a:latin typeface="微软雅黑" panose="020B0503020204020204" pitchFamily="34" charset="-122"/>
                <a:ea typeface="微软雅黑" panose="020B0503020204020204" pitchFamily="34" charset="-122"/>
              </a:rPr>
              <a:t>Pk</a:t>
            </a:r>
            <a:r>
              <a:rPr lang="zh-CN" altLang="en-US" sz="2400" dirty="0">
                <a:latin typeface="微软雅黑" panose="020B0503020204020204" pitchFamily="34" charset="-122"/>
                <a:ea typeface="微软雅黑" panose="020B0503020204020204" pitchFamily="34" charset="-122"/>
              </a:rPr>
              <a:t>，则将变化后的状态作为下次的起点；否则，将变化前的状态作为下次的起点。</a:t>
            </a:r>
          </a:p>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转第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步继续执行，直到平衡状态为止。</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B43042F-C5E8-43DF-A4FF-4F45918529E0}"/>
              </a:ext>
            </a:extLst>
          </p:cNvPr>
          <p:cNvPicPr>
            <a:picLocks noChangeAspect="1"/>
          </p:cNvPicPr>
          <p:nvPr/>
        </p:nvPicPr>
        <p:blipFill>
          <a:blip r:embed="rId3"/>
          <a:stretch>
            <a:fillRect/>
          </a:stretch>
        </p:blipFill>
        <p:spPr>
          <a:xfrm>
            <a:off x="3790882" y="3222602"/>
            <a:ext cx="3000375" cy="1095375"/>
          </a:xfrm>
          <a:prstGeom prst="rect">
            <a:avLst/>
          </a:prstGeom>
        </p:spPr>
      </p:pic>
    </p:spTree>
    <p:extLst>
      <p:ext uri="{BB962C8B-B14F-4D97-AF65-F5344CB8AC3E}">
        <p14:creationId xmlns:p14="http://schemas.microsoft.com/office/powerpoint/2010/main" val="223261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几个关键点</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p:txBody>
          <a:bodyPr>
            <a:normAutofit/>
          </a:bodyPr>
          <a:lstStyle/>
          <a:p>
            <a:pPr marL="0" indent="0">
              <a:buNone/>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骨干传输耗时，因此有边缘架构的出现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冗余、服务放置、多址边缘计算、复合服务（也就是服务组合）、样本平均近似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与应用程序解耦的每个微服务都可以打包成一个</a:t>
            </a:r>
            <a:r>
              <a:rPr lang="en-US" altLang="zh-CN" sz="2000" dirty="0">
                <a:latin typeface="微软雅黑" panose="020B0503020204020204" pitchFamily="34" charset="-122"/>
                <a:ea typeface="微软雅黑" panose="020B0503020204020204" pitchFamily="34" charset="-122"/>
              </a:rPr>
              <a:t>Docker</a:t>
            </a:r>
            <a:r>
              <a:rPr lang="zh-CN" altLang="en-US" sz="2000" dirty="0">
                <a:latin typeface="微软雅黑" panose="020B0503020204020204" pitchFamily="34" charset="-122"/>
                <a:ea typeface="微软雅黑" panose="020B0503020204020204" pitchFamily="34" charset="-122"/>
              </a:rPr>
              <a:t>映像，每个微服务实例都是一个</a:t>
            </a:r>
            <a:r>
              <a:rPr lang="en-US" altLang="zh-CN" sz="2000" dirty="0">
                <a:latin typeface="微软雅黑" panose="020B0503020204020204" pitchFamily="34" charset="-122"/>
                <a:ea typeface="微软雅黑" panose="020B0503020204020204" pitchFamily="34" charset="-122"/>
              </a:rPr>
              <a:t>Docker</a:t>
            </a:r>
            <a:r>
              <a:rPr lang="zh-CN" altLang="en-US" sz="2000" dirty="0">
                <a:latin typeface="微软雅黑" panose="020B0503020204020204" pitchFamily="34" charset="-122"/>
                <a:ea typeface="微软雅黑" panose="020B0503020204020204" pitchFamily="34" charset="-122"/>
              </a:rPr>
              <a:t>容器。</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Kubernetes</a:t>
            </a:r>
            <a:r>
              <a:rPr lang="zh-CN" altLang="en-US" sz="2000" dirty="0">
                <a:latin typeface="微软雅黑" panose="020B0503020204020204" pitchFamily="34" charset="-122"/>
                <a:ea typeface="微软雅黑" panose="020B0503020204020204" pitchFamily="34" charset="-122"/>
              </a:rPr>
              <a:t>适合通过利用分布式优势来构建云本地应用程序，因为它可以在管理可用性的同时隐藏微服务编排的复杂性</a:t>
            </a:r>
          </a:p>
        </p:txBody>
      </p:sp>
    </p:spTree>
    <p:extLst>
      <p:ext uri="{BB962C8B-B14F-4D97-AF65-F5344CB8AC3E}">
        <p14:creationId xmlns:p14="http://schemas.microsoft.com/office/powerpoint/2010/main" val="200308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26.</a:t>
            </a:r>
            <a:r>
              <a:rPr lang="zh-CN" altLang="en-US" sz="3200" dirty="0">
                <a:latin typeface="微软雅黑" panose="020B0503020204020204" pitchFamily="34" charset="-122"/>
                <a:ea typeface="微软雅黑" panose="020B0503020204020204" pitchFamily="34" charset="-122"/>
              </a:rPr>
              <a:t>模拟退火算法</a:t>
            </a:r>
          </a:p>
        </p:txBody>
      </p:sp>
      <p:pic>
        <p:nvPicPr>
          <p:cNvPr id="2050" name="Picture 2">
            <a:extLst>
              <a:ext uri="{FF2B5EF4-FFF2-40B4-BE49-F238E27FC236}">
                <a16:creationId xmlns:a16="http://schemas.microsoft.com/office/drawing/2014/main" id="{99B9A729-0F12-4382-89BF-E0C0C0A6D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917" y="625475"/>
            <a:ext cx="43815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83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26.SAA-RP</a:t>
            </a:r>
            <a:r>
              <a:rPr lang="zh-CN" altLang="en-US" sz="3200" dirty="0">
                <a:latin typeface="微软雅黑" panose="020B0503020204020204" pitchFamily="34" charset="-122"/>
                <a:ea typeface="微软雅黑" panose="020B0503020204020204" pitchFamily="34" charset="-122"/>
              </a:rPr>
              <a:t>框架（基于</a:t>
            </a:r>
            <a:r>
              <a:rPr lang="en-US" altLang="zh-CN" sz="3200" dirty="0">
                <a:latin typeface="微软雅黑" panose="020B0503020204020204" pitchFamily="34" charset="-122"/>
                <a:ea typeface="微软雅黑" panose="020B0503020204020204" pitchFamily="34" charset="-122"/>
              </a:rPr>
              <a:t>SAA</a:t>
            </a:r>
            <a:r>
              <a:rPr lang="zh-CN" altLang="en-US" sz="3200" dirty="0">
                <a:latin typeface="微软雅黑" panose="020B0503020204020204" pitchFamily="34" charset="-122"/>
                <a:ea typeface="微软雅黑" panose="020B0503020204020204" pitchFamily="34" charset="-122"/>
              </a:rPr>
              <a:t>的冗余配置（</a:t>
            </a:r>
            <a:r>
              <a:rPr lang="en-US" altLang="zh-CN" sz="3200" dirty="0">
                <a:latin typeface="微软雅黑" panose="020B0503020204020204" pitchFamily="34" charset="-122"/>
                <a:ea typeface="微软雅黑" panose="020B0503020204020204" pitchFamily="34" charset="-122"/>
              </a:rPr>
              <a:t>SAA-RP</a:t>
            </a:r>
            <a:r>
              <a:rPr lang="zh-CN" altLang="en-US" sz="3200" dirty="0">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A8D8146B-22CF-4D4E-85BC-E43E5B03E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27" y="1257259"/>
            <a:ext cx="4981611" cy="5600741"/>
          </a:xfrm>
          <a:prstGeom prst="rect">
            <a:avLst/>
          </a:prstGeom>
        </p:spPr>
      </p:pic>
      <p:sp>
        <p:nvSpPr>
          <p:cNvPr id="7" name="文本框 6">
            <a:extLst>
              <a:ext uri="{FF2B5EF4-FFF2-40B4-BE49-F238E27FC236}">
                <a16:creationId xmlns:a16="http://schemas.microsoft.com/office/drawing/2014/main" id="{CCF04F27-53FC-43AD-B0F8-411107BEF07B}"/>
              </a:ext>
            </a:extLst>
          </p:cNvPr>
          <p:cNvSpPr txBox="1"/>
          <p:nvPr/>
        </p:nvSpPr>
        <p:spPr>
          <a:xfrm>
            <a:off x="6025166" y="1506022"/>
            <a:ext cx="5926428" cy="440120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首先需要适当地选择样本</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和次</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，随着样本</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数量的增大，最优问题</a:t>
            </a:r>
            <a:r>
              <a:rPr lang="en-US" altLang="zh-CN" sz="2000" dirty="0">
                <a:latin typeface="微软雅黑" panose="020B0503020204020204" pitchFamily="34" charset="-122"/>
                <a:ea typeface="微软雅黑" panose="020B0503020204020204" pitchFamily="34" charset="-122"/>
              </a:rPr>
              <a:t>P2</a:t>
            </a:r>
            <a:r>
              <a:rPr lang="zh-CN" altLang="en-US" sz="2000" dirty="0">
                <a:latin typeface="微软雅黑" panose="020B0503020204020204" pitchFamily="34" charset="-122"/>
                <a:ea typeface="微软雅黑" panose="020B0503020204020204" pitchFamily="34" charset="-122"/>
              </a:rPr>
              <a:t>将收敛到</a:t>
            </a:r>
            <a:r>
              <a:rPr lang="en-US" altLang="zh-CN" sz="2000" dirty="0">
                <a:latin typeface="微软雅黑" panose="020B0503020204020204" pitchFamily="34" charset="-122"/>
                <a:ea typeface="微软雅黑" panose="020B0503020204020204" pitchFamily="34" charset="-122"/>
              </a:rPr>
              <a:t>p1,</a:t>
            </a:r>
            <a:r>
              <a:rPr lang="zh-CN" altLang="en-US" sz="2000" dirty="0">
                <a:latin typeface="微软雅黑" panose="020B0503020204020204" pitchFamily="34" charset="-122"/>
                <a:ea typeface="微软雅黑" panose="020B0503020204020204" pitchFamily="34" charset="-122"/>
              </a:rPr>
              <a:t>然而，求解</a:t>
            </a:r>
            <a:r>
              <a:rPr lang="en-US" altLang="zh-CN" sz="2000" dirty="0">
                <a:latin typeface="微软雅黑" panose="020B0503020204020204" pitchFamily="34" charset="-122"/>
                <a:ea typeface="微软雅黑" panose="020B0503020204020204" pitchFamily="34" charset="-122"/>
              </a:rPr>
              <a:t>p2</a:t>
            </a:r>
            <a:r>
              <a:rPr lang="zh-CN" altLang="en-US" sz="2000" dirty="0">
                <a:latin typeface="微软雅黑" panose="020B0503020204020204" pitchFamily="34" charset="-122"/>
                <a:ea typeface="微软雅黑" panose="020B0503020204020204" pitchFamily="34" charset="-122"/>
              </a:rPr>
              <a:t>的计算复杂度在样本量</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中最少呈线性增长，甚至呈指数增长，因此，在选择</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时，应考虑到最优性的性质与计算量的权衡。次</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是用来获取</a:t>
            </a:r>
            <a:r>
              <a:rPr lang="en-US" altLang="zh-CN" sz="2000" dirty="0">
                <a:latin typeface="微软雅黑" panose="020B0503020204020204" pitchFamily="34" charset="-122"/>
                <a:ea typeface="微软雅黑" panose="020B0503020204020204" pitchFamily="34" charset="-122"/>
              </a:rPr>
              <a:t>p1</a:t>
            </a:r>
            <a:r>
              <a:rPr lang="zh-CN" altLang="en-US" sz="2000" dirty="0">
                <a:latin typeface="微软雅黑" panose="020B0503020204020204" pitchFamily="34" charset="-122"/>
                <a:ea typeface="微软雅黑" panose="020B0503020204020204" pitchFamily="34" charset="-122"/>
              </a:rPr>
              <a:t>的近似值（用获得的</a:t>
            </a:r>
            <a:r>
              <a:rPr lang="en-US" altLang="zh-CN" sz="2000" dirty="0">
                <a:latin typeface="微软雅黑" panose="020B0503020204020204" pitchFamily="34" charset="-122"/>
                <a:ea typeface="微软雅黑" panose="020B0503020204020204" pitchFamily="34" charset="-122"/>
              </a:rPr>
              <a:t>p2</a:t>
            </a:r>
            <a:r>
              <a:rPr lang="zh-CN" altLang="en-US" sz="2000" dirty="0">
                <a:latin typeface="微软雅黑" panose="020B0503020204020204" pitchFamily="34" charset="-122"/>
                <a:ea typeface="微软雅黑" panose="020B0503020204020204" pitchFamily="34" charset="-122"/>
              </a:rPr>
              <a:t>的结果获取），为了获得一个精确的近似值，需要使得次</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相对较大，也就是次</a:t>
            </a:r>
            <a:r>
              <a:rPr lang="en-US" altLang="zh-CN" sz="2000" dirty="0">
                <a:latin typeface="微软雅黑" panose="020B0503020204020204" pitchFamily="34" charset="-122"/>
                <a:ea typeface="微软雅黑" panose="020B0503020204020204" pitchFamily="34" charset="-122"/>
              </a:rPr>
              <a:t>R&gt;&gt;R</a:t>
            </a:r>
            <a:r>
              <a:rPr lang="zh-CN" altLang="en-US" sz="2000" dirty="0">
                <a:latin typeface="微软雅黑" panose="020B0503020204020204" pitchFamily="34" charset="-122"/>
                <a:ea typeface="微软雅黑" panose="020B0503020204020204" pitchFamily="34" charset="-122"/>
              </a:rPr>
              <a:t>。我们使用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副本重复生成和求解</a:t>
            </a:r>
            <a:r>
              <a:rPr lang="en-US" altLang="zh-CN" sz="2000" dirty="0">
                <a:latin typeface="微软雅黑" panose="020B0503020204020204" pitchFamily="34" charset="-122"/>
                <a:ea typeface="微软雅黑" panose="020B0503020204020204" pitchFamily="34" charset="-122"/>
              </a:rPr>
              <a:t>p2</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从步骤</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到步骤</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，我们调用</a:t>
            </a:r>
            <a:r>
              <a:rPr lang="en-US" altLang="zh-CN" sz="2000" dirty="0">
                <a:latin typeface="微软雅黑" panose="020B0503020204020204" pitchFamily="34" charset="-122"/>
                <a:ea typeface="微软雅黑" panose="020B0503020204020204" pitchFamily="34" charset="-122"/>
              </a:rPr>
              <a:t>GASS</a:t>
            </a:r>
            <a:r>
              <a:rPr lang="zh-CN" altLang="en-US" sz="2000" dirty="0">
                <a:latin typeface="微软雅黑" panose="020B0503020204020204" pitchFamily="34" charset="-122"/>
                <a:ea typeface="微软雅黑" panose="020B0503020204020204" pitchFamily="34" charset="-122"/>
              </a:rPr>
              <a:t>算法来获得</a:t>
            </a:r>
            <a:r>
              <a:rPr lang="en-US" altLang="zh-CN" sz="2000" dirty="0">
                <a:latin typeface="微软雅黑" panose="020B0503020204020204" pitchFamily="34" charset="-122"/>
                <a:ea typeface="微软雅黑" panose="020B0503020204020204" pitchFamily="34" charset="-122"/>
              </a:rPr>
              <a:t>p2</a:t>
            </a:r>
            <a:r>
              <a:rPr lang="zh-CN" altLang="en-US" sz="2000" dirty="0">
                <a:latin typeface="微软雅黑" panose="020B0503020204020204" pitchFamily="34" charset="-122"/>
                <a:ea typeface="微软雅黑" panose="020B0503020204020204" pitchFamily="34" charset="-122"/>
              </a:rPr>
              <a:t>的渐近最优解，并记录到目前为止的最佳解结果。从步骤</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到步骤</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，我们估计每个复制的</a:t>
            </a:r>
            <a:r>
              <a:rPr lang="en-US" altLang="zh-CN" sz="2000" dirty="0">
                <a:latin typeface="微软雅黑" panose="020B0503020204020204" pitchFamily="34" charset="-122"/>
                <a:ea typeface="微软雅黑" panose="020B0503020204020204" pitchFamily="34" charset="-122"/>
              </a:rPr>
              <a:t>p1</a:t>
            </a:r>
            <a:r>
              <a:rPr lang="zh-CN" altLang="en-US" sz="2000" dirty="0">
                <a:latin typeface="微软雅黑" panose="020B0503020204020204" pitchFamily="34" charset="-122"/>
                <a:ea typeface="微软雅黑" panose="020B0503020204020204" pitchFamily="34" charset="-122"/>
              </a:rPr>
              <a:t>的真实值，然后，将这些估计值与</a:t>
            </a:r>
            <a:r>
              <a:rPr lang="en-US" altLang="zh-CN" sz="2000" dirty="0">
                <a:latin typeface="微软雅黑" panose="020B0503020204020204" pitchFamily="34" charset="-122"/>
                <a:ea typeface="微软雅黑" panose="020B0503020204020204" pitchFamily="34" charset="-122"/>
              </a:rPr>
              <a:t>p2</a:t>
            </a:r>
            <a:r>
              <a:rPr lang="zh-CN" altLang="en-US" sz="2000" dirty="0">
                <a:latin typeface="微软雅黑" panose="020B0503020204020204" pitchFamily="34" charset="-122"/>
                <a:ea typeface="微软雅黑" panose="020B0503020204020204" pitchFamily="34" charset="-122"/>
              </a:rPr>
              <a:t>最优解的平均值进行比较。如果最大间隙小于公差，</a:t>
            </a:r>
            <a:r>
              <a:rPr lang="en-US" altLang="zh-CN" sz="2000" dirty="0">
                <a:latin typeface="微软雅黑" panose="020B0503020204020204" pitchFamily="34" charset="-122"/>
                <a:ea typeface="微软雅黑" panose="020B0503020204020204" pitchFamily="34" charset="-122"/>
              </a:rPr>
              <a:t>SAA-RP</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个复制中的最佳解，算法终止，否则增加</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和次</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并重新钻取。</a:t>
            </a:r>
          </a:p>
        </p:txBody>
      </p:sp>
    </p:spTree>
    <p:extLst>
      <p:ext uri="{BB962C8B-B14F-4D97-AF65-F5344CB8AC3E}">
        <p14:creationId xmlns:p14="http://schemas.microsoft.com/office/powerpoint/2010/main" val="2783904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27.GASS</a:t>
            </a:r>
            <a:r>
              <a:rPr lang="zh-CN" altLang="en-US" sz="3200" dirty="0">
                <a:latin typeface="微软雅黑" panose="020B0503020204020204" pitchFamily="34" charset="-122"/>
                <a:ea typeface="微软雅黑" panose="020B0503020204020204" pitchFamily="34" charset="-122"/>
              </a:rPr>
              <a:t>算法</a:t>
            </a:r>
          </a:p>
        </p:txBody>
      </p:sp>
      <p:sp>
        <p:nvSpPr>
          <p:cNvPr id="4" name="文本框 3">
            <a:extLst>
              <a:ext uri="{FF2B5EF4-FFF2-40B4-BE49-F238E27FC236}">
                <a16:creationId xmlns:a16="http://schemas.microsoft.com/office/drawing/2014/main" id="{B65898B0-1224-48B5-99E7-C308C5C680B5}"/>
              </a:ext>
            </a:extLst>
          </p:cNvPr>
          <p:cNvSpPr txBox="1"/>
          <p:nvPr/>
        </p:nvSpPr>
        <p:spPr>
          <a:xfrm>
            <a:off x="838200" y="1130121"/>
            <a:ext cx="10013324" cy="2371290"/>
          </a:xfrm>
          <a:prstGeom prst="rect">
            <a:avLst/>
          </a:prstGeom>
          <a:noFill/>
        </p:spPr>
        <p:txBody>
          <a:bodyPr wrap="square" rtlCol="0">
            <a:spAutoFit/>
          </a:bodyPr>
          <a:lstStyle/>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是基于著名的遗传算法</a:t>
            </a:r>
            <a:r>
              <a:rPr lang="en-US" altLang="zh-CN" sz="2400" dirty="0">
                <a:latin typeface="微软雅黑" panose="020B0503020204020204" pitchFamily="34" charset="-122"/>
                <a:ea typeface="微软雅黑" panose="020B0503020204020204" pitchFamily="34" charset="-122"/>
              </a:rPr>
              <a:t>GA</a:t>
            </a:r>
            <a:r>
              <a:rPr lang="zh-CN" altLang="en-US" sz="2400" dirty="0">
                <a:latin typeface="微软雅黑" panose="020B0503020204020204" pitchFamily="34" charset="-122"/>
                <a:ea typeface="微软雅黑" panose="020B0503020204020204" pitchFamily="34" charset="-122"/>
              </a:rPr>
              <a:t>实现的，首先，我们初始化必要的参数，包括种群规模</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、迭代次数</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、交叉概率</a:t>
            </a:r>
            <a:r>
              <a:rPr lang="en-US" altLang="zh-CN" sz="2400" dirty="0">
                <a:latin typeface="微软雅黑" panose="020B0503020204020204" pitchFamily="34" charset="-122"/>
                <a:ea typeface="微软雅黑" panose="020B0503020204020204" pitchFamily="34" charset="-122"/>
              </a:rPr>
              <a:t>pc</a:t>
            </a:r>
            <a:r>
              <a:rPr lang="zh-CN" altLang="en-US" sz="2400" dirty="0">
                <a:latin typeface="微软雅黑" panose="020B0503020204020204" pitchFamily="34" charset="-122"/>
                <a:ea typeface="微软雅黑" panose="020B0503020204020204" pitchFamily="34" charset="-122"/>
              </a:rPr>
              <a:t>和变异概率</a:t>
            </a:r>
            <a:r>
              <a:rPr lang="en-US" altLang="zh-CN" sz="2400" dirty="0">
                <a:latin typeface="微软雅黑" panose="020B0503020204020204" pitchFamily="34" charset="-122"/>
                <a:ea typeface="微软雅黑" panose="020B0503020204020204" pitchFamily="34" charset="-122"/>
              </a:rPr>
              <a:t>pm</a:t>
            </a:r>
            <a:r>
              <a:rPr lang="zh-CN" altLang="en-US" sz="2400" dirty="0">
                <a:latin typeface="微软雅黑" panose="020B0503020204020204" pitchFamily="34" charset="-122"/>
                <a:ea typeface="微软雅黑" panose="020B0503020204020204" pitchFamily="34" charset="-122"/>
              </a:rPr>
              <a:t>。然后，我们从域</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随机生成初始种群。</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320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27.GASS</a:t>
            </a:r>
            <a:r>
              <a:rPr lang="zh-CN" altLang="en-US" sz="3200" dirty="0">
                <a:latin typeface="微软雅黑" panose="020B0503020204020204" pitchFamily="34" charset="-122"/>
                <a:ea typeface="微软雅黑" panose="020B0503020204020204" pitchFamily="34" charset="-122"/>
              </a:rPr>
              <a:t>算法</a:t>
            </a:r>
          </a:p>
        </p:txBody>
      </p:sp>
      <p:sp>
        <p:nvSpPr>
          <p:cNvPr id="4" name="文本框 3">
            <a:extLst>
              <a:ext uri="{FF2B5EF4-FFF2-40B4-BE49-F238E27FC236}">
                <a16:creationId xmlns:a16="http://schemas.microsoft.com/office/drawing/2014/main" id="{B65898B0-1224-48B5-99E7-C308C5C680B5}"/>
              </a:ext>
            </a:extLst>
          </p:cNvPr>
          <p:cNvSpPr txBox="1"/>
          <p:nvPr/>
        </p:nvSpPr>
        <p:spPr>
          <a:xfrm>
            <a:off x="5403760" y="1452093"/>
            <a:ext cx="5717146" cy="5013039"/>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从第</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步到第</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步，</a:t>
            </a: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执行交叉操作，在这个操作的开始，</a:t>
            </a: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检查是否需要执行交叉。如果是的话，</a:t>
            </a: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会根据它们的适应值选择最好的两条染色体。这样，从位置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bj</a:t>
            </a:r>
            <a:r>
              <a:rPr lang="zh-CN" altLang="en-US" sz="2400" dirty="0">
                <a:latin typeface="微软雅黑" panose="020B0503020204020204" pitchFamily="34" charset="-122"/>
                <a:ea typeface="微软雅黑" panose="020B0503020204020204" pitchFamily="34" charset="-122"/>
              </a:rPr>
              <a:t>）开始交换</a:t>
            </a:r>
            <a:r>
              <a:rPr lang="en-US" altLang="zh-CN" sz="2400" dirty="0">
                <a:latin typeface="微软雅黑" panose="020B0503020204020204" pitchFamily="34" charset="-122"/>
                <a:ea typeface="微软雅黑" panose="020B0503020204020204" pitchFamily="34" charset="-122"/>
              </a:rPr>
              <a:t>xp1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xp2</a:t>
            </a:r>
            <a:r>
              <a:rPr lang="zh-CN" altLang="en-US" sz="2400" dirty="0">
                <a:latin typeface="微软雅黑" panose="020B0503020204020204" pitchFamily="34" charset="-122"/>
                <a:ea typeface="微软雅黑" panose="020B0503020204020204" pitchFamily="34" charset="-122"/>
              </a:rPr>
              <a:t>的后半部分。从步骤</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执行突变操作。在这个操作开始时，它根据突变概率</a:t>
            </a:r>
            <a:r>
              <a:rPr lang="en-US" altLang="zh-CN" sz="2400" dirty="0">
                <a:latin typeface="微软雅黑" panose="020B0503020204020204" pitchFamily="34" charset="-122"/>
                <a:ea typeface="微软雅黑" panose="020B0503020204020204" pitchFamily="34" charset="-122"/>
              </a:rPr>
              <a:t>pm</a:t>
            </a:r>
            <a:r>
              <a:rPr lang="zh-CN" altLang="en-US" sz="2400" dirty="0">
                <a:latin typeface="微软雅黑" panose="020B0503020204020204" pitchFamily="34" charset="-122"/>
                <a:ea typeface="微软雅黑" panose="020B0503020204020204" pitchFamily="34" charset="-122"/>
              </a:rPr>
              <a:t>来检查每个染色体是否可以突变。最后，只有适应值最好的染色体才能返回。</a:t>
            </a: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BE8B839-88CA-44F9-B3B9-702396E66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98" y="1155879"/>
            <a:ext cx="4191031" cy="5443577"/>
          </a:xfrm>
          <a:prstGeom prst="rect">
            <a:avLst/>
          </a:prstGeom>
        </p:spPr>
      </p:pic>
    </p:spTree>
    <p:extLst>
      <p:ext uri="{BB962C8B-B14F-4D97-AF65-F5344CB8AC3E}">
        <p14:creationId xmlns:p14="http://schemas.microsoft.com/office/powerpoint/2010/main" val="2878984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28.</a:t>
            </a:r>
            <a:r>
              <a:rPr lang="zh-CN" altLang="en-US" sz="3200" dirty="0">
                <a:latin typeface="微软雅黑" panose="020B0503020204020204" pitchFamily="34" charset="-122"/>
                <a:ea typeface="微软雅黑" panose="020B0503020204020204" pitchFamily="34" charset="-122"/>
              </a:rPr>
              <a:t>优点</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65915" y="1452093"/>
            <a:ext cx="10154991" cy="4161524"/>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SAA-RP</a:t>
            </a:r>
            <a:r>
              <a:rPr lang="zh-CN" altLang="en-US" sz="2400" dirty="0">
                <a:latin typeface="微软雅黑" panose="020B0503020204020204" pitchFamily="34" charset="-122"/>
                <a:ea typeface="微软雅黑" panose="020B0503020204020204" pitchFamily="34" charset="-122"/>
              </a:rPr>
              <a:t>没有在线部署。它可以定期重新运行，以跟踪最终用户的服务需求模式。在每个期间，例如一个月或一个季度，可以收集最终用户的微服务组合偏好（在隐私授权下）。根据</a:t>
            </a:r>
            <a:r>
              <a:rPr lang="en-US" altLang="zh-CN" sz="2400" dirty="0">
                <a:latin typeface="微软雅黑" panose="020B0503020204020204" pitchFamily="34" charset="-122"/>
                <a:ea typeface="微软雅黑" panose="020B0503020204020204" pitchFamily="34" charset="-122"/>
              </a:rPr>
              <a:t>SAA-RP</a:t>
            </a:r>
            <a:r>
              <a:rPr lang="zh-CN" altLang="en-US" sz="2400" dirty="0">
                <a:latin typeface="微软雅黑" panose="020B0503020204020204" pitchFamily="34" charset="-122"/>
                <a:ea typeface="微软雅黑" panose="020B0503020204020204" pitchFamily="34" charset="-122"/>
              </a:rPr>
              <a:t>的结果可以对</a:t>
            </a:r>
            <a:r>
              <a:rPr lang="en-US" altLang="zh-CN" sz="2400" dirty="0">
                <a:latin typeface="微软雅黑" panose="020B0503020204020204" pitchFamily="34" charset="-122"/>
                <a:ea typeface="微软雅黑" panose="020B0503020204020204" pitchFamily="34" charset="-122"/>
              </a:rPr>
              <a:t>Pods</a:t>
            </a:r>
            <a:r>
              <a:rPr lang="zh-CN" altLang="en-US" sz="2400" dirty="0">
                <a:latin typeface="微软雅黑" panose="020B0503020204020204" pitchFamily="34" charset="-122"/>
                <a:ea typeface="微软雅黑" panose="020B0503020204020204" pitchFamily="34" charset="-122"/>
              </a:rPr>
              <a:t>进行重构，这个过程可以通过</a:t>
            </a:r>
            <a:r>
              <a:rPr lang="en-US" altLang="zh-CN" sz="2400" dirty="0">
                <a:latin typeface="微软雅黑" panose="020B0503020204020204" pitchFamily="34" charset="-122"/>
                <a:ea typeface="微软雅黑" panose="020B0503020204020204" pitchFamily="34" charset="-122"/>
              </a:rPr>
              <a:t>Kubernetes</a:t>
            </a:r>
            <a:r>
              <a:rPr lang="zh-CN" altLang="en-US" sz="2400" dirty="0">
                <a:latin typeface="微软雅黑" panose="020B0503020204020204" pitchFamily="34" charset="-122"/>
                <a:ea typeface="微软雅黑" panose="020B0503020204020204" pitchFamily="34" charset="-122"/>
              </a:rPr>
              <a:t>的滚动升级来实现。</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GASS</a:t>
            </a:r>
            <a:r>
              <a:rPr lang="zh-CN" altLang="en-US" sz="2400" dirty="0">
                <a:latin typeface="微软雅黑" panose="020B0503020204020204" pitchFamily="34" charset="-122"/>
                <a:ea typeface="微软雅黑" panose="020B0503020204020204" pitchFamily="34" charset="-122"/>
              </a:rPr>
              <a:t>算法采用重编码的决策变量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，操作简单，收敛速度快。</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SAA-RP</a:t>
            </a:r>
            <a:r>
              <a:rPr lang="zh-CN" altLang="en-US" sz="2400" dirty="0">
                <a:latin typeface="微软雅黑" panose="020B0503020204020204" pitchFamily="34" charset="-122"/>
                <a:ea typeface="微软雅黑" panose="020B0503020204020204" pitchFamily="34" charset="-122"/>
              </a:rPr>
              <a:t>同时考虑了终端用户的服务请求模式和分布式节点的异构性。</a:t>
            </a:r>
            <a:r>
              <a:rPr lang="en-US" altLang="zh-CN" sz="2400" dirty="0">
                <a:latin typeface="微软雅黑" panose="020B0503020204020204" pitchFamily="34" charset="-122"/>
                <a:ea typeface="微软雅黑" panose="020B0503020204020204" pitchFamily="34" charset="-122"/>
              </a:rPr>
              <a:t>SAA-RP</a:t>
            </a:r>
            <a:r>
              <a:rPr lang="zh-CN" altLang="en-US" sz="2400" dirty="0">
                <a:latin typeface="微软雅黑" panose="020B0503020204020204" pitchFamily="34" charset="-122"/>
                <a:ea typeface="微软雅黑" panose="020B0503020204020204" pitchFamily="34" charset="-122"/>
              </a:rPr>
              <a:t>朝着异构边缘的资源编排方向发展。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533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29.</a:t>
            </a:r>
            <a:r>
              <a:rPr lang="zh-CN" altLang="en-US" sz="3200" dirty="0">
                <a:latin typeface="微软雅黑" panose="020B0503020204020204" pitchFamily="34" charset="-122"/>
                <a:ea typeface="微软雅黑" panose="020B0503020204020204" pitchFamily="34" charset="-122"/>
              </a:rPr>
              <a:t>基准政策</a:t>
            </a:r>
          </a:p>
        </p:txBody>
      </p:sp>
      <p:sp>
        <p:nvSpPr>
          <p:cNvPr id="4" name="文本框 3">
            <a:extLst>
              <a:ext uri="{FF2B5EF4-FFF2-40B4-BE49-F238E27FC236}">
                <a16:creationId xmlns:a16="http://schemas.microsoft.com/office/drawing/2014/main" id="{B65898B0-1224-48B5-99E7-C308C5C680B5}"/>
              </a:ext>
            </a:extLst>
          </p:cNvPr>
          <p:cNvSpPr txBox="1"/>
          <p:nvPr/>
        </p:nvSpPr>
        <p:spPr>
          <a:xfrm>
            <a:off x="965915" y="1452093"/>
            <a:ext cx="10154991" cy="2243050"/>
          </a:xfrm>
          <a:prstGeom prst="rect">
            <a:avLst/>
          </a:prstGeom>
          <a:noFill/>
        </p:spPr>
        <p:txBody>
          <a:bodyPr wrap="square" rtlCol="0">
            <a:spAutoFit/>
          </a:bodyPr>
          <a:lstStyle/>
          <a:p>
            <a:pPr>
              <a:lnSpc>
                <a:spcPct val="150000"/>
              </a:lnSpc>
              <a:spcBef>
                <a:spcPts val="1000"/>
              </a:spcBef>
            </a:pPr>
            <a:r>
              <a:rPr lang="zh-CN" altLang="en-US" sz="2400" dirty="0">
                <a:latin typeface="微软雅黑" panose="020B0503020204020204" pitchFamily="34" charset="-122"/>
                <a:ea typeface="微软雅黑" panose="020B0503020204020204" pitchFamily="34" charset="-122"/>
              </a:rPr>
              <a:t>该方法与几个有代表性的基线和最先进的算法</a:t>
            </a:r>
            <a:r>
              <a:rPr lang="en-US" altLang="zh-CN" sz="2400" dirty="0" err="1">
                <a:latin typeface="微软雅黑" panose="020B0503020204020204" pitchFamily="34" charset="-122"/>
                <a:ea typeface="微软雅黑" panose="020B0503020204020204" pitchFamily="34" charset="-122"/>
              </a:rPr>
              <a:t>GenDoc</a:t>
            </a:r>
            <a:r>
              <a:rPr lang="zh-CN" altLang="en-US" sz="2400" dirty="0">
                <a:latin typeface="微软雅黑" panose="020B0503020204020204" pitchFamily="34" charset="-122"/>
                <a:ea typeface="微软雅黑" panose="020B0503020204020204" pitchFamily="34" charset="-122"/>
              </a:rPr>
              <a:t>进行了比较。基线在两种情况下执行，而</a:t>
            </a:r>
            <a:r>
              <a:rPr lang="en-US" altLang="zh-CN" sz="2400" dirty="0" err="1">
                <a:latin typeface="微软雅黑" panose="020B0503020204020204" pitchFamily="34" charset="-122"/>
                <a:ea typeface="微软雅黑" panose="020B0503020204020204" pitchFamily="34" charset="-122"/>
              </a:rPr>
              <a:t>GenDoc</a:t>
            </a:r>
            <a:r>
              <a:rPr lang="zh-CN" altLang="en-US" sz="2400" dirty="0">
                <a:latin typeface="微软雅黑" panose="020B0503020204020204" pitchFamily="34" charset="-122"/>
                <a:ea typeface="微软雅黑" panose="020B0503020204020204" pitchFamily="34" charset="-122"/>
              </a:rPr>
              <a:t>按中的定义执行。第一种方案不允许冗余，也就是说一个候选者指允许分配给一个微基站。第二种方案允许冗余。两种中，每种方法都运行</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次返回平均值。</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0858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30.</a:t>
            </a:r>
            <a:r>
              <a:rPr lang="zh-CN" altLang="en-US" sz="3200" dirty="0">
                <a:latin typeface="微软雅黑" panose="020B0503020204020204" pitchFamily="34" charset="-122"/>
                <a:ea typeface="微软雅黑" panose="020B0503020204020204" pitchFamily="34" charset="-122"/>
              </a:rPr>
              <a:t>随机放置策略</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1689052"/>
          </a:xfrm>
          <a:prstGeom prst="rect">
            <a:avLst/>
          </a:prstGeom>
          <a:noFill/>
        </p:spPr>
        <p:txBody>
          <a:bodyPr wrap="square" rtlCol="0">
            <a:spAutoFit/>
          </a:bodyPr>
          <a:lstStyle/>
          <a:p>
            <a:pPr>
              <a:lnSpc>
                <a:spcPct val="150000"/>
              </a:lnSpc>
              <a:spcBef>
                <a:spcPts val="1000"/>
              </a:spcBef>
            </a:pP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是应用的微服务的数量，</a:t>
            </a:r>
            <a:r>
              <a:rPr lang="en-US" altLang="zh-CN" sz="2400" dirty="0" err="1">
                <a:latin typeface="微软雅黑" panose="020B0503020204020204" pitchFamily="34" charset="-122"/>
                <a:ea typeface="微软雅黑" panose="020B0503020204020204" pitchFamily="34" charset="-122"/>
              </a:rPr>
              <a:t>Cq</a:t>
            </a:r>
            <a:r>
              <a:rPr lang="zh-CN" altLang="en-US" sz="2400" dirty="0">
                <a:latin typeface="微软雅黑" panose="020B0503020204020204" pitchFamily="34" charset="-122"/>
                <a:ea typeface="微软雅黑" panose="020B0503020204020204" pitchFamily="34" charset="-122"/>
              </a:rPr>
              <a:t>是第</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个微服务的候选者的数量，</a:t>
            </a:r>
            <a:r>
              <a:rPr lang="en-US" altLang="zh-CN" sz="2400" dirty="0" err="1">
                <a:latin typeface="微软雅黑" panose="020B0503020204020204" pitchFamily="34" charset="-122"/>
                <a:ea typeface="微软雅黑" panose="020B0503020204020204" pitchFamily="34" charset="-122"/>
              </a:rPr>
              <a:t>bj</a:t>
            </a:r>
            <a:r>
              <a:rPr lang="zh-CN" altLang="en-US" sz="2400" dirty="0">
                <a:latin typeface="微软雅黑" panose="020B0503020204020204" pitchFamily="34" charset="-122"/>
                <a:ea typeface="微软雅黑" panose="020B0503020204020204" pitchFamily="34" charset="-122"/>
              </a:rPr>
              <a:t>是可以部署在第</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个微基站上的最大微服务实例数，一直运行，直到没有可用的微基站</a:t>
            </a: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32403D7-3C72-4CDC-BACA-611F88596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68" y="1525066"/>
            <a:ext cx="7902181" cy="1102216"/>
          </a:xfrm>
          <a:prstGeom prst="rect">
            <a:avLst/>
          </a:prstGeom>
        </p:spPr>
      </p:pic>
      <p:pic>
        <p:nvPicPr>
          <p:cNvPr id="7" name="图片 6">
            <a:extLst>
              <a:ext uri="{FF2B5EF4-FFF2-40B4-BE49-F238E27FC236}">
                <a16:creationId xmlns:a16="http://schemas.microsoft.com/office/drawing/2014/main" id="{1DCE65ED-F01B-40D0-AA1D-220C74FCF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809" y="4694754"/>
            <a:ext cx="5663099" cy="865286"/>
          </a:xfrm>
          <a:prstGeom prst="rect">
            <a:avLst/>
          </a:prstGeom>
        </p:spPr>
      </p:pic>
      <p:pic>
        <p:nvPicPr>
          <p:cNvPr id="9" name="图片 8">
            <a:extLst>
              <a:ext uri="{FF2B5EF4-FFF2-40B4-BE49-F238E27FC236}">
                <a16:creationId xmlns:a16="http://schemas.microsoft.com/office/drawing/2014/main" id="{1E959A06-6165-4948-8A3A-5E999CB6C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253" y="5693189"/>
            <a:ext cx="5686586" cy="676349"/>
          </a:xfrm>
          <a:prstGeom prst="rect">
            <a:avLst/>
          </a:prstGeom>
        </p:spPr>
      </p:pic>
    </p:spTree>
    <p:extLst>
      <p:ext uri="{BB962C8B-B14F-4D97-AF65-F5344CB8AC3E}">
        <p14:creationId xmlns:p14="http://schemas.microsoft.com/office/powerpoint/2010/main" val="4103899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31.</a:t>
            </a:r>
            <a:r>
              <a:rPr lang="zh-CN" altLang="en-US" sz="3200" dirty="0">
                <a:latin typeface="微软雅黑" panose="020B0503020204020204" pitchFamily="34" charset="-122"/>
                <a:ea typeface="微软雅黑" panose="020B0503020204020204" pitchFamily="34" charset="-122"/>
              </a:rPr>
              <a:t>遗传算法</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581057"/>
          </a:xfrm>
          <a:prstGeom prst="rect">
            <a:avLst/>
          </a:prstGeom>
          <a:noFill/>
        </p:spPr>
        <p:txBody>
          <a:bodyPr wrap="square" rtlCol="0">
            <a:spAutoFit/>
          </a:bodyPr>
          <a:lstStyle/>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9FD781C-8789-47C7-85EE-B1D0DEADF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52" y="1250427"/>
            <a:ext cx="6798301" cy="1822066"/>
          </a:xfrm>
          <a:prstGeom prst="rect">
            <a:avLst/>
          </a:prstGeom>
        </p:spPr>
      </p:pic>
    </p:spTree>
    <p:extLst>
      <p:ext uri="{BB962C8B-B14F-4D97-AF65-F5344CB8AC3E}">
        <p14:creationId xmlns:p14="http://schemas.microsoft.com/office/powerpoint/2010/main" val="4193419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32.</a:t>
            </a:r>
            <a:r>
              <a:rPr lang="zh-CN" altLang="en-US" sz="3200" dirty="0">
                <a:latin typeface="微软雅黑" panose="020B0503020204020204" pitchFamily="34" charset="-122"/>
                <a:ea typeface="微软雅黑" panose="020B0503020204020204" pitchFamily="34" charset="-122"/>
              </a:rPr>
              <a:t>贪心算法</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581057"/>
          </a:xfrm>
          <a:prstGeom prst="rect">
            <a:avLst/>
          </a:prstGeom>
          <a:noFill/>
        </p:spPr>
        <p:txBody>
          <a:bodyPr wrap="square" rtlCol="0">
            <a:spAutoFit/>
          </a:bodyPr>
          <a:lstStyle/>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51B5E7E-5D8D-4E75-B1EC-6F60432F1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029" y="1400913"/>
            <a:ext cx="6564659" cy="1413121"/>
          </a:xfrm>
          <a:prstGeom prst="rect">
            <a:avLst/>
          </a:prstGeom>
        </p:spPr>
      </p:pic>
    </p:spTree>
    <p:extLst>
      <p:ext uri="{BB962C8B-B14F-4D97-AF65-F5344CB8AC3E}">
        <p14:creationId xmlns:p14="http://schemas.microsoft.com/office/powerpoint/2010/main" val="21645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33.GenDoc</a:t>
            </a:r>
            <a:endParaRPr lang="zh-CN" altLang="en-US" sz="32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581057"/>
          </a:xfrm>
          <a:prstGeom prst="rect">
            <a:avLst/>
          </a:prstGeom>
          <a:noFill/>
        </p:spPr>
        <p:txBody>
          <a:bodyPr wrap="square" rtlCol="0">
            <a:spAutoFit/>
          </a:bodyPr>
          <a:lstStyle/>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17F8E02-F233-4786-AB85-31439FE44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70" y="1463311"/>
            <a:ext cx="7193120" cy="1745028"/>
          </a:xfrm>
          <a:prstGeom prst="rect">
            <a:avLst/>
          </a:prstGeom>
        </p:spPr>
      </p:pic>
    </p:spTree>
    <p:extLst>
      <p:ext uri="{BB962C8B-B14F-4D97-AF65-F5344CB8AC3E}">
        <p14:creationId xmlns:p14="http://schemas.microsoft.com/office/powerpoint/2010/main" val="36548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实例</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p:txBody>
          <a:bodyPr>
            <a:normAutofit fontScale="85000" lnSpcReduction="10000"/>
          </a:bodyPr>
          <a:lstStyle/>
          <a:p>
            <a:pPr marL="0" indent="0">
              <a:buNone/>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电子支付，作为一个组合服务的微服务，可以是贝宝支付、微信支付或者支付宝支付等等，把以上这种支付叫做服务的候选者，这种情况使得服务放置更加复杂化，因为候选者的实例都需要放置，这扩大了问题。</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为了解决这个问题，本文提出了一个分布式冗余放置框架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基于样本平均近似的冗余布局</a:t>
            </a:r>
            <a:r>
              <a:rPr lang="en-US" altLang="zh-CN" sz="2000" dirty="0">
                <a:latin typeface="微软雅黑" panose="020B0503020204020204" pitchFamily="34" charset="-122"/>
                <a:ea typeface="微软雅黑" panose="020B0503020204020204" pitchFamily="34" charset="-122"/>
              </a:rPr>
              <a:t>(SAA-RP)</a:t>
            </a:r>
            <a:r>
              <a:rPr lang="zh-CN" altLang="en-US" sz="2000" dirty="0">
                <a:latin typeface="微软雅黑" panose="020B0503020204020204" pitchFamily="34" charset="-122"/>
                <a:ea typeface="微软雅黑" panose="020B0503020204020204" pitchFamily="34" charset="-122"/>
              </a:rPr>
              <a:t>，这是一种适合分布式边缘的分布式布局方案。冗余是</a:t>
            </a:r>
            <a:r>
              <a:rPr lang="en-US" altLang="zh-CN" sz="2000" dirty="0">
                <a:latin typeface="微软雅黑" panose="020B0503020204020204" pitchFamily="34" charset="-122"/>
                <a:ea typeface="微软雅黑" panose="020B0503020204020204" pitchFamily="34" charset="-122"/>
              </a:rPr>
              <a:t>SAA-RP</a:t>
            </a:r>
            <a:r>
              <a:rPr lang="zh-CN" altLang="en-US" sz="2000" dirty="0">
                <a:latin typeface="微软雅黑" panose="020B0503020204020204" pitchFamily="34" charset="-122"/>
                <a:ea typeface="微软雅黑" panose="020B0503020204020204" pitchFamily="34" charset="-122"/>
              </a:rPr>
              <a:t>的核心，它允许将一个候选对象发送到多个边缘站点。通过创建多个候选实例，可以提高对服务请求的响应速度。具体地说，它减少了当一个候选站点只被分配到一个边缘站点时发生长时间延迟的风险。通过在多个边缘站点部署一个候选站点，可以平衡来自不同位置的不同最终用户的请求，从而确保服务的高可用性和提供平台的健壮性。</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41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34.</a:t>
            </a:r>
            <a:r>
              <a:rPr lang="zh-CN" altLang="en-US" sz="3200" dirty="0">
                <a:latin typeface="微软雅黑" panose="020B0503020204020204" pitchFamily="34" charset="-122"/>
                <a:ea typeface="微软雅黑" panose="020B0503020204020204" pitchFamily="34" charset="-122"/>
              </a:rPr>
              <a:t>参数</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581057"/>
          </a:xfrm>
          <a:prstGeom prst="rect">
            <a:avLst/>
          </a:prstGeom>
          <a:noFill/>
        </p:spPr>
        <p:txBody>
          <a:bodyPr wrap="square" rtlCol="0">
            <a:spAutoFit/>
          </a:bodyPr>
          <a:lstStyle/>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359DA76-58E7-4014-834F-0BEC30558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07" y="898772"/>
            <a:ext cx="6354433" cy="4445960"/>
          </a:xfrm>
          <a:prstGeom prst="rect">
            <a:avLst/>
          </a:prstGeom>
        </p:spPr>
      </p:pic>
      <p:sp>
        <p:nvSpPr>
          <p:cNvPr id="7" name="文本框 6">
            <a:extLst>
              <a:ext uri="{FF2B5EF4-FFF2-40B4-BE49-F238E27FC236}">
                <a16:creationId xmlns:a16="http://schemas.microsoft.com/office/drawing/2014/main" id="{F935F7AF-73E7-45AC-A206-928A2A563CDF}"/>
              </a:ext>
            </a:extLst>
          </p:cNvPr>
          <p:cNvSpPr txBox="1"/>
          <p:nvPr/>
        </p:nvSpPr>
        <p:spPr>
          <a:xfrm>
            <a:off x="6010724" y="75350"/>
            <a:ext cx="5891393" cy="812530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微服务的数量   </a:t>
            </a:r>
            <a:r>
              <a:rPr lang="en-US" altLang="zh-CN" dirty="0" err="1">
                <a:latin typeface="微软雅黑" panose="020B0503020204020204" pitchFamily="34" charset="-122"/>
                <a:ea typeface="微软雅黑" panose="020B0503020204020204" pitchFamily="34" charset="-122"/>
              </a:rPr>
              <a:t>Cq</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个微服务的候选者数量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移动设备的数量   </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是微基站的数量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bl</a:t>
            </a:r>
            <a:r>
              <a:rPr lang="zh-CN" altLang="en-US" dirty="0">
                <a:latin typeface="微软雅黑" panose="020B0503020204020204" pitchFamily="34" charset="-122"/>
                <a:ea typeface="微软雅黑" panose="020B0503020204020204" pitchFamily="34" charset="-122"/>
              </a:rPr>
              <a:t> 是</a:t>
            </a:r>
            <a:r>
              <a:rPr lang="en-US" altLang="zh-CN" dirty="0" err="1">
                <a:latin typeface="微软雅黑" panose="020B0503020204020204" pitchFamily="34" charset="-122"/>
                <a:ea typeface="微软雅黑" panose="020B0503020204020204" pitchFamily="34" charset="-122"/>
              </a:rPr>
              <a:t>bj</a:t>
            </a:r>
            <a:r>
              <a:rPr lang="zh-CN" altLang="en-US" dirty="0">
                <a:latin typeface="微软雅黑" panose="020B0503020204020204" pitchFamily="34" charset="-122"/>
                <a:ea typeface="微软雅黑" panose="020B0503020204020204" pitchFamily="34" charset="-122"/>
              </a:rPr>
              <a:t>的最小数目    </a:t>
            </a:r>
            <a:r>
              <a:rPr lang="en-US" altLang="zh-CN" dirty="0" err="1">
                <a:latin typeface="微软雅黑" panose="020B0503020204020204" pitchFamily="34" charset="-122"/>
                <a:ea typeface="微软雅黑" panose="020B0503020204020204" pitchFamily="34" charset="-122"/>
              </a:rPr>
              <a:t>bu</a:t>
            </a:r>
            <a:r>
              <a:rPr lang="zh-CN" altLang="en-US" dirty="0">
                <a:latin typeface="微软雅黑" panose="020B0503020204020204" pitchFamily="34" charset="-122"/>
                <a:ea typeface="微软雅黑" panose="020B0503020204020204" pitchFamily="34" charset="-122"/>
              </a:rPr>
              <a:t>是</a:t>
            </a:r>
            <a:r>
              <a:rPr lang="en-US" altLang="zh-CN" dirty="0" err="1">
                <a:latin typeface="微软雅黑" panose="020B0503020204020204" pitchFamily="34" charset="-122"/>
                <a:ea typeface="微软雅黑" panose="020B0503020204020204" pitchFamily="34" charset="-122"/>
              </a:rPr>
              <a:t>bj</a:t>
            </a:r>
            <a:r>
              <a:rPr lang="zh-CN" altLang="en-US" dirty="0">
                <a:latin typeface="微软雅黑" panose="020B0503020204020204" pitchFamily="34" charset="-122"/>
                <a:ea typeface="微软雅黑" panose="020B0503020204020204" pitchFamily="34" charset="-122"/>
              </a:rPr>
              <a:t>的最大数目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是每个移动设备到初始候选设备的输入数据流的大小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β</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SBS</a:t>
            </a:r>
            <a:r>
              <a:rPr lang="zh-CN" altLang="en-US" dirty="0">
                <a:latin typeface="微软雅黑" panose="020B0503020204020204" pitchFamily="34" charset="-122"/>
                <a:ea typeface="微软雅黑" panose="020B0503020204020204" pitchFamily="34" charset="-122"/>
              </a:rPr>
              <a:t>之间有线连接速率的正常数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Tb</a:t>
            </a:r>
            <a:r>
              <a:rPr lang="zh-CN" altLang="en-US" dirty="0">
                <a:latin typeface="微软雅黑" panose="020B0503020204020204" pitchFamily="34" charset="-122"/>
                <a:ea typeface="微软雅黑" panose="020B0503020204020204" pitchFamily="34" charset="-122"/>
              </a:rPr>
              <a:t>是骨干传输网的传输时间</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Texe</a:t>
            </a:r>
            <a:r>
              <a:rPr lang="zh-CN" altLang="en-US" dirty="0">
                <a:latin typeface="微软雅黑" panose="020B0503020204020204" pitchFamily="34" charset="-122"/>
                <a:ea typeface="微软雅黑" panose="020B0503020204020204" pitchFamily="34" charset="-122"/>
              </a:rPr>
              <a:t>是微基站处理某个候选者的执行时间</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Signal radius</a:t>
            </a:r>
            <a:r>
              <a:rPr lang="zh-CN" altLang="en-US" dirty="0">
                <a:latin typeface="微软雅黑" panose="020B0503020204020204" pitchFamily="34" charset="-122"/>
                <a:ea typeface="微软雅黑" panose="020B0503020204020204" pitchFamily="34" charset="-122"/>
              </a:rPr>
              <a:t>是信号半径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是样本数</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次</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是一个比较大的样本数，用来在</a:t>
            </a:r>
            <a:r>
              <a:rPr lang="en-US" altLang="zh-CN" dirty="0">
                <a:latin typeface="微软雅黑" panose="020B0503020204020204" pitchFamily="34" charset="-122"/>
                <a:ea typeface="微软雅黑" panose="020B0503020204020204" pitchFamily="34" charset="-122"/>
              </a:rPr>
              <a:t>SAA</a:t>
            </a:r>
            <a:r>
              <a:rPr lang="zh-CN" altLang="en-US" dirty="0">
                <a:latin typeface="微软雅黑" panose="020B0503020204020204" pitchFamily="34" charset="-122"/>
                <a:ea typeface="微软雅黑" panose="020B0503020204020204" pitchFamily="34" charset="-122"/>
              </a:rPr>
              <a:t>中估计值</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是复制数  </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就是一种科学表示法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GASS</a:t>
            </a:r>
            <a:r>
              <a:rPr lang="zh-CN" altLang="en-US" dirty="0">
                <a:latin typeface="微软雅黑" panose="020B0503020204020204" pitchFamily="34" charset="-122"/>
                <a:ea typeface="微软雅黑" panose="020B0503020204020204" pitchFamily="34" charset="-122"/>
              </a:rPr>
              <a:t>的初始化大小   </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GASS</a:t>
            </a:r>
            <a:r>
              <a:rPr lang="zh-CN" altLang="en-US" dirty="0">
                <a:latin typeface="微软雅黑" panose="020B0503020204020204" pitchFamily="34" charset="-122"/>
                <a:ea typeface="微软雅黑" panose="020B0503020204020204" pitchFamily="34" charset="-122"/>
              </a:rPr>
              <a:t>的迭代数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Pm</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GASS</a:t>
            </a:r>
            <a:r>
              <a:rPr lang="zh-CN" altLang="en-US" dirty="0">
                <a:latin typeface="微软雅黑" panose="020B0503020204020204" pitchFamily="34" charset="-122"/>
                <a:ea typeface="微软雅黑" panose="020B0503020204020204" pitchFamily="34" charset="-122"/>
              </a:rPr>
              <a:t>的变异概率 </a:t>
            </a:r>
            <a:r>
              <a:rPr lang="en-US" altLang="zh-CN" dirty="0">
                <a:latin typeface="微软雅黑" panose="020B0503020204020204" pitchFamily="34" charset="-122"/>
                <a:ea typeface="微软雅黑" panose="020B0503020204020204" pitchFamily="34" charset="-122"/>
              </a:rPr>
              <a:t>  Pc</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GASS</a:t>
            </a:r>
            <a:r>
              <a:rPr lang="zh-CN" altLang="en-US" dirty="0">
                <a:latin typeface="微软雅黑" panose="020B0503020204020204" pitchFamily="34" charset="-122"/>
                <a:ea typeface="微软雅黑" panose="020B0503020204020204" pitchFamily="34" charset="-122"/>
              </a:rPr>
              <a:t>的交叉概率</a:t>
            </a:r>
            <a:endParaRPr lang="en-US" altLang="zh-CN" dirty="0">
              <a:latin typeface="微软雅黑" panose="020B0503020204020204" pitchFamily="34" charset="-122"/>
              <a:ea typeface="微软雅黑" panose="020B0503020204020204" pitchFamily="34" charset="-122"/>
            </a:endParaRPr>
          </a:p>
          <a:p>
            <a:endParaRPr lang="en-US" altLang="zh-CN" dirty="0"/>
          </a:p>
          <a:p>
            <a:endParaRPr lang="en-US" altLang="zh-CN" dirty="0"/>
          </a:p>
          <a:p>
            <a:endParaRPr lang="en-US" altLang="zh-CN" dirty="0"/>
          </a:p>
          <a:p>
            <a:endParaRPr lang="en-US" altLang="zh-CN" dirty="0"/>
          </a:p>
          <a:p>
            <a:r>
              <a:rPr lang="en-US" altLang="zh-CN" dirty="0"/>
              <a:t> </a:t>
            </a:r>
            <a:endParaRPr lang="zh-CN" altLang="en-US" dirty="0"/>
          </a:p>
        </p:txBody>
      </p:sp>
    </p:spTree>
    <p:extLst>
      <p:ext uri="{BB962C8B-B14F-4D97-AF65-F5344CB8AC3E}">
        <p14:creationId xmlns:p14="http://schemas.microsoft.com/office/powerpoint/2010/main" val="1156563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en-US" altLang="zh-CN" sz="3200" dirty="0">
                <a:latin typeface="微软雅黑" panose="020B0503020204020204" pitchFamily="34" charset="-122"/>
                <a:ea typeface="微软雅黑" panose="020B0503020204020204" pitchFamily="34" charset="-122"/>
              </a:rPr>
              <a:t>34.</a:t>
            </a:r>
            <a:r>
              <a:rPr lang="zh-CN" altLang="en-US" sz="3200" dirty="0">
                <a:latin typeface="微软雅黑" panose="020B0503020204020204" pitchFamily="34" charset="-122"/>
                <a:ea typeface="微软雅黑" panose="020B0503020204020204" pitchFamily="34" charset="-122"/>
              </a:rPr>
              <a:t>参数</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581057"/>
          </a:xfrm>
          <a:prstGeom prst="rect">
            <a:avLst/>
          </a:prstGeom>
          <a:noFill/>
        </p:spPr>
        <p:txBody>
          <a:bodyPr wrap="square" rtlCol="0">
            <a:spAutoFit/>
          </a:bodyPr>
          <a:lstStyle/>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359DA76-58E7-4014-834F-0BEC30558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07" y="898772"/>
            <a:ext cx="6354433" cy="4445960"/>
          </a:xfrm>
          <a:prstGeom prst="rect">
            <a:avLst/>
          </a:prstGeom>
        </p:spPr>
      </p:pic>
      <p:sp>
        <p:nvSpPr>
          <p:cNvPr id="7" name="文本框 6">
            <a:extLst>
              <a:ext uri="{FF2B5EF4-FFF2-40B4-BE49-F238E27FC236}">
                <a16:creationId xmlns:a16="http://schemas.microsoft.com/office/drawing/2014/main" id="{F935F7AF-73E7-45AC-A206-928A2A563CDF}"/>
              </a:ext>
            </a:extLst>
          </p:cNvPr>
          <p:cNvSpPr txBox="1"/>
          <p:nvPr/>
        </p:nvSpPr>
        <p:spPr>
          <a:xfrm>
            <a:off x="6010724" y="2007181"/>
            <a:ext cx="5891393" cy="5139869"/>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数据的初始化</a:t>
            </a:r>
            <a:r>
              <a:rPr lang="zh-CN" altLang="en-US" sz="2000" dirty="0">
                <a:latin typeface="微软雅黑" panose="020B0503020204020204" pitchFamily="34" charset="-122"/>
                <a:ea typeface="微软雅黑" panose="020B0503020204020204" pitchFamily="34" charset="-122"/>
              </a:rPr>
              <a:t>：应用程序</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中的微服务数量默认设置为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，对于每个微服务</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，其候选服务的数量都从整数区间采样</a:t>
            </a:r>
            <a:r>
              <a:rPr lang="en-US" altLang="zh-CN" sz="2000" dirty="0">
                <a:latin typeface="微软雅黑" panose="020B0503020204020204" pitchFamily="34" charset="-122"/>
                <a:ea typeface="微软雅黑" panose="020B0503020204020204" pitchFamily="34" charset="-122"/>
              </a:rPr>
              <a:t>[2,5]</a:t>
            </a:r>
            <a:r>
              <a:rPr lang="zh-CN" altLang="en-US" sz="2000" dirty="0">
                <a:latin typeface="微软雅黑" panose="020B0503020204020204" pitchFamily="34" charset="-122"/>
                <a:ea typeface="微软雅黑" panose="020B0503020204020204" pitchFamily="34" charset="-122"/>
              </a:rPr>
              <a:t>，考虑到微服务组合没有常用的数据集，这里的是每个用户自己随机选定自己请求的微服务组合，但是要遵循前面说的组合服务相关性的规则</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另外说这里的数据包含</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实验基于</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数据集中包含的墨尔本</a:t>
            </a:r>
            <a:r>
              <a:rPr lang="en-US" altLang="zh-CN" sz="2000" dirty="0">
                <a:latin typeface="微软雅黑" panose="020B0503020204020204" pitchFamily="34" charset="-122"/>
                <a:ea typeface="微软雅黑" panose="020B0503020204020204" pitchFamily="34" charset="-122"/>
              </a:rPr>
              <a:t>CBD</a:t>
            </a:r>
            <a:r>
              <a:rPr lang="zh-CN" altLang="en-US" sz="2000" dirty="0">
                <a:latin typeface="微软雅黑" panose="020B0503020204020204" pitchFamily="34" charset="-122"/>
                <a:ea typeface="微软雅黑" panose="020B0503020204020204" pitchFamily="34" charset="-122"/>
              </a:rPr>
              <a:t>区域内基站和终端用户的地理位置信息进行，就是地理位置。</a:t>
            </a:r>
            <a:r>
              <a:rPr lang="en-US" altLang="zh-CN" sz="2000" dirty="0">
                <a:latin typeface="微软雅黑" panose="020B0503020204020204" pitchFamily="34" charset="-122"/>
                <a:ea typeface="微软雅黑" panose="020B0503020204020204" pitchFamily="34" charset="-122"/>
              </a:rPr>
              <a:t>500</a:t>
            </a:r>
            <a:r>
              <a:rPr lang="zh-CN" altLang="en-US" sz="2000" dirty="0">
                <a:latin typeface="微软雅黑" panose="020B0503020204020204" pitchFamily="34" charset="-122"/>
                <a:ea typeface="微软雅黑" panose="020B0503020204020204" pitchFamily="34" charset="-122"/>
              </a:rPr>
              <a:t>个用户和</a:t>
            </a:r>
            <a:r>
              <a:rPr lang="en-US" altLang="zh-CN" sz="2000" dirty="0">
                <a:latin typeface="微软雅黑" panose="020B0503020204020204" pitchFamily="34" charset="-122"/>
                <a:ea typeface="微软雅黑" panose="020B0503020204020204" pitchFamily="34" charset="-122"/>
              </a:rPr>
              <a:t>40</a:t>
            </a:r>
            <a:r>
              <a:rPr lang="zh-CN" altLang="en-US" sz="2000" dirty="0">
                <a:latin typeface="微软雅黑" panose="020B0503020204020204" pitchFamily="34" charset="-122"/>
                <a:ea typeface="微软雅黑" panose="020B0503020204020204" pitchFamily="34" charset="-122"/>
              </a:rPr>
              <a:t>个微基站，对每个</a:t>
            </a:r>
            <a:r>
              <a:rPr lang="en-US" altLang="zh-CN" sz="2000" dirty="0">
                <a:latin typeface="微软雅黑" panose="020B0503020204020204" pitchFamily="34" charset="-122"/>
                <a:ea typeface="微软雅黑" panose="020B0503020204020204" pitchFamily="34" charset="-122"/>
              </a:rPr>
              <a:t>SBS</a:t>
            </a:r>
            <a:r>
              <a:rPr lang="zh-CN" altLang="en-US" sz="2000" dirty="0">
                <a:latin typeface="微软雅黑" panose="020B0503020204020204" pitchFamily="34" charset="-122"/>
                <a:ea typeface="微软雅黑" panose="020B0503020204020204" pitchFamily="34" charset="-122"/>
              </a:rPr>
              <a:t>的覆盖半径从</a:t>
            </a:r>
            <a:r>
              <a:rPr lang="en-US" altLang="zh-CN" sz="2000" dirty="0">
                <a:latin typeface="微软雅黑" panose="020B0503020204020204" pitchFamily="34" charset="-122"/>
                <a:ea typeface="微软雅黑" panose="020B0503020204020204" pitchFamily="34" charset="-122"/>
              </a:rPr>
              <a:t>[200,600]</a:t>
            </a:r>
            <a:r>
              <a:rPr lang="zh-CN" altLang="en-US" sz="2000" dirty="0">
                <a:latin typeface="微软雅黑" panose="020B0503020204020204" pitchFamily="34" charset="-122"/>
                <a:ea typeface="微软雅黑" panose="020B0503020204020204" pitchFamily="34" charset="-122"/>
              </a:rPr>
              <a:t>米进行均匀采样，另外还有，两个微基站之间，最大的跳数不能超过</a:t>
            </a:r>
            <a:r>
              <a:rPr lang="en-US" altLang="zh-CN" sz="2000" dirty="0">
                <a:latin typeface="微软雅黑" panose="020B0503020204020204" pitchFamily="34" charset="-122"/>
                <a:ea typeface="微软雅黑" panose="020B0503020204020204" pitchFamily="34" charset="-122"/>
              </a:rPr>
              <a:t>4</a:t>
            </a:r>
          </a:p>
          <a:p>
            <a:endParaRPr lang="en-US" altLang="zh-CN" sz="1600" dirty="0"/>
          </a:p>
          <a:p>
            <a:endParaRPr lang="en-US" altLang="zh-CN" dirty="0"/>
          </a:p>
          <a:p>
            <a:endParaRPr lang="en-US" altLang="zh-CN" dirty="0"/>
          </a:p>
          <a:p>
            <a:endParaRPr lang="en-US" altLang="zh-CN" dirty="0"/>
          </a:p>
          <a:p>
            <a:r>
              <a:rPr lang="en-US" altLang="zh-CN" dirty="0"/>
              <a:t> </a:t>
            </a:r>
            <a:endParaRPr lang="zh-CN" altLang="en-US" dirty="0"/>
          </a:p>
        </p:txBody>
      </p:sp>
    </p:spTree>
    <p:extLst>
      <p:ext uri="{BB962C8B-B14F-4D97-AF65-F5344CB8AC3E}">
        <p14:creationId xmlns:p14="http://schemas.microsoft.com/office/powerpoint/2010/main" val="1746045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a:xfrm>
            <a:off x="838200" y="75350"/>
            <a:ext cx="10515600" cy="1325563"/>
          </a:xfrm>
        </p:spPr>
        <p:txBody>
          <a:bodyPr>
            <a:normAutofit/>
          </a:bodyPr>
          <a:lstStyle/>
          <a:p>
            <a:r>
              <a:rPr lang="zh-CN" altLang="en-US" sz="3200" dirty="0">
                <a:latin typeface="微软雅黑" panose="020B0503020204020204" pitchFamily="34" charset="-122"/>
                <a:ea typeface="微软雅黑" panose="020B0503020204020204" pitchFamily="34" charset="-122"/>
              </a:rPr>
              <a:t>思路</a:t>
            </a:r>
          </a:p>
        </p:txBody>
      </p:sp>
      <p:sp>
        <p:nvSpPr>
          <p:cNvPr id="4" name="文本框 3">
            <a:extLst>
              <a:ext uri="{FF2B5EF4-FFF2-40B4-BE49-F238E27FC236}">
                <a16:creationId xmlns:a16="http://schemas.microsoft.com/office/drawing/2014/main" id="{B65898B0-1224-48B5-99E7-C308C5C680B5}"/>
              </a:ext>
            </a:extLst>
          </p:cNvPr>
          <p:cNvSpPr txBox="1"/>
          <p:nvPr/>
        </p:nvSpPr>
        <p:spPr>
          <a:xfrm>
            <a:off x="1198809" y="2627282"/>
            <a:ext cx="10154991" cy="581057"/>
          </a:xfrm>
          <a:prstGeom prst="rect">
            <a:avLst/>
          </a:prstGeom>
          <a:noFill/>
        </p:spPr>
        <p:txBody>
          <a:bodyPr wrap="square" rtlCol="0">
            <a:spAutoFit/>
          </a:bodyPr>
          <a:lstStyle/>
          <a:p>
            <a:pPr>
              <a:lnSpc>
                <a:spcPct val="150000"/>
              </a:lnSpc>
              <a:spcBef>
                <a:spcPts val="1000"/>
              </a:spcBef>
            </a:pP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935F7AF-73E7-45AC-A206-928A2A563CDF}"/>
              </a:ext>
            </a:extLst>
          </p:cNvPr>
          <p:cNvSpPr txBox="1"/>
          <p:nvPr/>
        </p:nvSpPr>
        <p:spPr>
          <a:xfrm>
            <a:off x="753414" y="2007181"/>
            <a:ext cx="11148703" cy="378565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这篇论文是用户请求一个应用，然后服务组合链已经定好了，然后微基站响应每一个微服务，怎么在微基站上部署微服务使得响应时间最快。</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可以是用户只是请求一个应用，服务组合链还没定好，跟用户连接的第一个微基站来决定服务组合链。</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可以是用户完成一个应用，但是每个微服务都请求一次</a:t>
            </a:r>
            <a:endParaRPr lang="en-US" altLang="zh-CN" sz="2400" dirty="0">
              <a:latin typeface="微软雅黑" panose="020B0503020204020204" pitchFamily="34" charset="-122"/>
              <a:ea typeface="微软雅黑" panose="020B0503020204020204" pitchFamily="34" charset="-122"/>
            </a:endParaRPr>
          </a:p>
          <a:p>
            <a:endParaRPr lang="en-US" altLang="zh-CN" dirty="0"/>
          </a:p>
          <a:p>
            <a:endParaRPr lang="en-US" altLang="zh-CN" dirty="0"/>
          </a:p>
          <a:p>
            <a:endParaRPr lang="en-US" altLang="zh-CN" dirty="0"/>
          </a:p>
          <a:p>
            <a:r>
              <a:rPr lang="en-US" altLang="zh-CN" dirty="0"/>
              <a:t> </a:t>
            </a:r>
            <a:endParaRPr lang="zh-CN" altLang="en-US" dirty="0"/>
          </a:p>
        </p:txBody>
      </p:sp>
    </p:spTree>
    <p:extLst>
      <p:ext uri="{BB962C8B-B14F-4D97-AF65-F5344CB8AC3E}">
        <p14:creationId xmlns:p14="http://schemas.microsoft.com/office/powerpoint/2010/main" val="3238455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08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6.SAA-RP</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p:txBody>
          <a:bodyPr>
            <a:normAutofit lnSpcReduction="10000"/>
          </a:bodyPr>
          <a:lstStyle/>
          <a:p>
            <a:pPr marL="0" indent="0">
              <a:buNone/>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在基于微服务的通用链式应用程序的边缘对分布式放置场景进行了建模，并设计了一个分布式冗余放置框架</a:t>
            </a:r>
            <a:r>
              <a:rPr lang="en-US" altLang="zh-CN" sz="2000" dirty="0">
                <a:latin typeface="微软雅黑" panose="020B0503020204020204" pitchFamily="34" charset="-122"/>
                <a:ea typeface="微软雅黑" panose="020B0503020204020204" pitchFamily="34" charset="-122"/>
              </a:rPr>
              <a:t>SAA-RP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SAA-RP</a:t>
            </a:r>
            <a:r>
              <a:rPr lang="zh-CN" altLang="en-US" sz="2000" dirty="0">
                <a:latin typeface="微软雅黑" panose="020B0503020204020204" pitchFamily="34" charset="-122"/>
                <a:ea typeface="微软雅黑" panose="020B0503020204020204" pitchFamily="34" charset="-122"/>
              </a:rPr>
              <a:t>可以决定每个候选人应该被分配多少实例和放置它们的边缘站点。它弥补了</a:t>
            </a:r>
            <a:r>
              <a:rPr lang="en-US" altLang="zh-CN" sz="2000" dirty="0">
                <a:latin typeface="微软雅黑" panose="020B0503020204020204" pitchFamily="34" charset="-122"/>
                <a:ea typeface="微软雅黑" panose="020B0503020204020204" pitchFamily="34" charset="-122"/>
              </a:rPr>
              <a:t>Kubernetes</a:t>
            </a:r>
            <a:r>
              <a:rPr lang="zh-CN" altLang="en-US" sz="2000" dirty="0">
                <a:latin typeface="微软雅黑" panose="020B0503020204020204" pitchFamily="34" charset="-122"/>
                <a:ea typeface="微软雅黑" panose="020B0503020204020204" pitchFamily="34" charset="-122"/>
              </a:rPr>
              <a:t>的默认调度器，即</a:t>
            </a:r>
            <a:r>
              <a:rPr lang="en-US" altLang="zh-CN" sz="2000" dirty="0" err="1">
                <a:latin typeface="微软雅黑" panose="020B0503020204020204" pitchFamily="34" charset="-122"/>
                <a:ea typeface="微软雅黑" panose="020B0503020204020204" pitchFamily="34" charset="-122"/>
              </a:rPr>
              <a:t>kube</a:t>
            </a:r>
            <a:r>
              <a:rPr lang="en-US" altLang="zh-CN" sz="2000" dirty="0">
                <a:latin typeface="微软雅黑" panose="020B0503020204020204" pitchFamily="34" charset="-122"/>
                <a:ea typeface="微软雅黑" panose="020B0503020204020204" pitchFamily="34" charset="-122"/>
              </a:rPr>
              <a:t>-scheduler</a:t>
            </a:r>
            <a:r>
              <a:rPr lang="zh-CN" altLang="en-US" sz="2000" dirty="0">
                <a:latin typeface="微软雅黑" panose="020B0503020204020204" pitchFamily="34" charset="-122"/>
                <a:ea typeface="微软雅黑" panose="020B0503020204020204" pitchFamily="34" charset="-122"/>
              </a:rPr>
              <a:t>在遇到</a:t>
            </a:r>
            <a:r>
              <a:rPr lang="en-US" altLang="zh-CN" sz="2000" dirty="0">
                <a:latin typeface="微软雅黑" panose="020B0503020204020204" pitchFamily="34" charset="-122"/>
                <a:ea typeface="微软雅黑" panose="020B0503020204020204" pitchFamily="34" charset="-122"/>
              </a:rPr>
              <a:t>MEC</a:t>
            </a:r>
            <a:r>
              <a:rPr lang="zh-CN" altLang="en-US" sz="2000" dirty="0">
                <a:latin typeface="微软雅黑" panose="020B0503020204020204" pitchFamily="34" charset="-122"/>
                <a:ea typeface="微软雅黑" panose="020B0503020204020204" pitchFamily="34" charset="-122"/>
              </a:rPr>
              <a:t>时的不足。</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考虑了终端用户服务请求的不确定性和边缘站点的多样性，构造了一个随机优化问题。在对终端用户服务请求进行长期观测的基础上，采用抽样和平均的方法逼近随机问题。</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基于真实的</a:t>
            </a:r>
            <a:r>
              <a:rPr lang="en-US" altLang="zh-CN" sz="2000" dirty="0">
                <a:latin typeface="微软雅黑" panose="020B0503020204020204" pitchFamily="34" charset="-122"/>
                <a:ea typeface="微软雅黑" panose="020B0503020204020204" pitchFamily="34" charset="-122"/>
              </a:rPr>
              <a:t>EUA</a:t>
            </a:r>
            <a:r>
              <a:rPr lang="zh-CN" altLang="en-US" sz="2000" dirty="0">
                <a:latin typeface="微软雅黑" panose="020B0503020204020204" pitchFamily="34" charset="-122"/>
                <a:ea typeface="微软雅黑" panose="020B0503020204020204" pitchFamily="34" charset="-122"/>
              </a:rPr>
              <a:t>数据集进行了仿真。并对算法的最优性和收敛速度进行了性能分析。通过与几种典型的基准策略的比较，验证了该算法的实用性和优越性。</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664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7.</a:t>
            </a:r>
            <a:r>
              <a:rPr lang="zh-CN" altLang="en-US" sz="3200" dirty="0">
                <a:latin typeface="微软雅黑" panose="020B0503020204020204" pitchFamily="34" charset="-122"/>
                <a:ea typeface="微软雅黑" panose="020B0503020204020204" pitchFamily="34" charset="-122"/>
              </a:rPr>
              <a:t>异构网络</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a:xfrm>
            <a:off x="838200" y="1378039"/>
            <a:ext cx="10515600" cy="4798924"/>
          </a:xfrm>
        </p:spPr>
        <p:txBody>
          <a:bodyPr>
            <a:norm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pre-5g</a:t>
            </a:r>
            <a:r>
              <a:rPr lang="zh-CN" altLang="en-US" sz="2000" dirty="0">
                <a:latin typeface="微软雅黑" panose="020B0503020204020204" pitchFamily="34" charset="-122"/>
                <a:ea typeface="微软雅黑" panose="020B0503020204020204" pitchFamily="34" charset="-122"/>
              </a:rPr>
              <a:t>异构网络</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HetNet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的典型场景，这是在边缘放置冗余服务的物理基础。</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85BBD4B-1949-4916-B347-610B5A9145ED}"/>
              </a:ext>
            </a:extLst>
          </p:cNvPr>
          <p:cNvPicPr>
            <a:picLocks noChangeAspect="1"/>
          </p:cNvPicPr>
          <p:nvPr/>
        </p:nvPicPr>
        <p:blipFill>
          <a:blip r:embed="rId2"/>
          <a:stretch>
            <a:fillRect/>
          </a:stretch>
        </p:blipFill>
        <p:spPr>
          <a:xfrm>
            <a:off x="1217062" y="1929470"/>
            <a:ext cx="7012538" cy="4928530"/>
          </a:xfrm>
          <a:prstGeom prst="rect">
            <a:avLst/>
          </a:prstGeom>
        </p:spPr>
      </p:pic>
      <p:sp>
        <p:nvSpPr>
          <p:cNvPr id="5" name="文本框 4">
            <a:extLst>
              <a:ext uri="{FF2B5EF4-FFF2-40B4-BE49-F238E27FC236}">
                <a16:creationId xmlns:a16="http://schemas.microsoft.com/office/drawing/2014/main" id="{C75A8ADB-E363-4107-BABC-422AB25C06A1}"/>
              </a:ext>
            </a:extLst>
          </p:cNvPr>
          <p:cNvSpPr txBox="1"/>
          <p:nvPr/>
        </p:nvSpPr>
        <p:spPr>
          <a:xfrm>
            <a:off x="8776951" y="2601532"/>
            <a:ext cx="3187521" cy="4062651"/>
          </a:xfrm>
          <a:prstGeom prst="rect">
            <a:avLst/>
          </a:prstGeom>
          <a:noFill/>
        </p:spPr>
        <p:txBody>
          <a:bodyPr wrap="square" rtlCol="0">
            <a:spAutoFit/>
          </a:bodyPr>
          <a:lstStyle/>
          <a:p>
            <a:pPr algn="just"/>
            <a:r>
              <a:rPr lang="zh-CN" altLang="en-US" sz="1600" dirty="0">
                <a:latin typeface="微软雅黑" panose="020B0503020204020204" pitchFamily="34" charset="-122"/>
                <a:ea typeface="微软雅黑" panose="020B0503020204020204" pitchFamily="34" charset="-122"/>
              </a:rPr>
              <a:t>对于给定的区域，接入网的无线基础设施可以简化为一个宏基站</a:t>
            </a:r>
            <a:r>
              <a:rPr lang="en-US" altLang="zh-CN" sz="1600" dirty="0">
                <a:latin typeface="微软雅黑" panose="020B0503020204020204" pitchFamily="34" charset="-122"/>
                <a:ea typeface="微软雅黑" panose="020B0503020204020204" pitchFamily="34" charset="-122"/>
              </a:rPr>
              <a:t>(MBS)</a:t>
            </a:r>
            <a:r>
              <a:rPr lang="zh-CN" altLang="en-US" sz="1600" dirty="0">
                <a:latin typeface="微软雅黑" panose="020B0503020204020204" pitchFamily="34" charset="-122"/>
                <a:ea typeface="微软雅黑" panose="020B0503020204020204" pitchFamily="34" charset="-122"/>
              </a:rPr>
              <a:t>和几个小单元基站</a:t>
            </a:r>
            <a:r>
              <a:rPr lang="en-US" altLang="zh-CN" sz="1600" dirty="0">
                <a:latin typeface="微软雅黑" panose="020B0503020204020204" pitchFamily="34" charset="-122"/>
                <a:ea typeface="微软雅黑" panose="020B0503020204020204" pitchFamily="34" charset="-122"/>
              </a:rPr>
              <a:t>(SBSs)</a:t>
            </a:r>
            <a:r>
              <a:rPr lang="zh-CN" altLang="en-US" dirty="0"/>
              <a:t>。</a:t>
            </a:r>
            <a:r>
              <a:rPr lang="en-US" altLang="zh-CN" sz="1600" dirty="0">
                <a:latin typeface="微软雅黑" panose="020B0503020204020204" pitchFamily="34" charset="-122"/>
                <a:ea typeface="微软雅黑" panose="020B0503020204020204" pitchFamily="34" charset="-122"/>
              </a:rPr>
              <a:t>MBS</a:t>
            </a:r>
            <a:r>
              <a:rPr lang="zh-CN" altLang="en-US" sz="1600" dirty="0">
                <a:latin typeface="微软雅黑" panose="020B0503020204020204" pitchFamily="34" charset="-122"/>
                <a:ea typeface="微软雅黑" panose="020B0503020204020204" pitchFamily="34" charset="-122"/>
              </a:rPr>
              <a:t>在任何</a:t>
            </a:r>
            <a:r>
              <a:rPr lang="en-US" altLang="zh-CN" sz="1600" dirty="0" err="1">
                <a:latin typeface="微软雅黑" panose="020B0503020204020204" pitchFamily="34" charset="-122"/>
                <a:ea typeface="微软雅黑" panose="020B0503020204020204" pitchFamily="34" charset="-122"/>
              </a:rPr>
              <a:t>HetNet</a:t>
            </a:r>
            <a:r>
              <a:rPr lang="zh-CN" altLang="en-US" sz="1600" dirty="0">
                <a:latin typeface="微软雅黑" panose="020B0503020204020204" pitchFamily="34" charset="-122"/>
                <a:ea typeface="微软雅黑" panose="020B0503020204020204" pitchFamily="34" charset="-122"/>
              </a:rPr>
              <a:t>中都是不可缺少的，以提供无处不在的覆盖和支持能力，其单元半径从</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公里到</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公里不等。可以将</a:t>
            </a:r>
            <a:r>
              <a:rPr lang="en-US" altLang="zh-CN" sz="1600" dirty="0" err="1">
                <a:latin typeface="微软雅黑" panose="020B0503020204020204" pitchFamily="34" charset="-122"/>
                <a:ea typeface="微软雅黑" panose="020B0503020204020204" pitchFamily="34" charset="-122"/>
              </a:rPr>
              <a:t>WiFi</a:t>
            </a:r>
            <a:r>
              <a:rPr lang="zh-CN" altLang="en-US" sz="1600" dirty="0">
                <a:latin typeface="微软雅黑" panose="020B0503020204020204" pitchFamily="34" charset="-122"/>
                <a:ea typeface="微软雅黑" panose="020B0503020204020204" pitchFamily="34" charset="-122"/>
              </a:rPr>
              <a:t>接入点、路由器和网关视为简化的</a:t>
            </a:r>
            <a:r>
              <a:rPr lang="en-US" altLang="zh-CN" sz="1600" dirty="0">
                <a:latin typeface="微软雅黑" panose="020B0503020204020204" pitchFamily="34" charset="-122"/>
                <a:ea typeface="微软雅黑" panose="020B0503020204020204" pitchFamily="34" charset="-122"/>
              </a:rPr>
              <a:t>SBSs</a:t>
            </a:r>
            <a:r>
              <a:rPr lang="zh-CN" altLang="en-US" sz="1600" dirty="0">
                <a:latin typeface="微软雅黑" panose="020B0503020204020204" pitchFamily="34" charset="-122"/>
                <a:ea typeface="微软雅黑" panose="020B0503020204020204" pitchFamily="34" charset="-122"/>
              </a:rPr>
              <a:t>。它们的覆盖半径从</a:t>
            </a:r>
            <a:r>
              <a:rPr lang="en-US" altLang="zh-CN" sz="1600" dirty="0">
                <a:latin typeface="微软雅黑" panose="020B0503020204020204" pitchFamily="34" charset="-122"/>
                <a:ea typeface="微软雅黑" panose="020B0503020204020204" pitchFamily="34" charset="-122"/>
              </a:rPr>
              <a:t>0.01</a:t>
            </a:r>
            <a:r>
              <a:rPr lang="zh-CN" altLang="en-US" sz="1600" dirty="0">
                <a:latin typeface="微软雅黑" panose="020B0503020204020204" pitchFamily="34" charset="-122"/>
                <a:ea typeface="微软雅黑" panose="020B0503020204020204" pitchFamily="34" charset="-122"/>
              </a:rPr>
              <a:t>公里到</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公里。</a:t>
            </a:r>
            <a:r>
              <a:rPr lang="en-US" altLang="zh-CN" sz="1600" dirty="0">
                <a:latin typeface="微软雅黑" panose="020B0503020204020204" pitchFamily="34" charset="-122"/>
                <a:ea typeface="微软雅黑" panose="020B0503020204020204" pitchFamily="34" charset="-122"/>
              </a:rPr>
              <a:t>SBSs</a:t>
            </a:r>
            <a:r>
              <a:rPr lang="zh-CN" altLang="en-US" sz="1600" dirty="0">
                <a:latin typeface="微软雅黑" panose="020B0503020204020204" pitchFamily="34" charset="-122"/>
                <a:ea typeface="微软雅黑" panose="020B0503020204020204" pitchFamily="34" charset="-122"/>
              </a:rPr>
              <a:t>可以在逻辑上相互连接，以传输信令、广播消息和选择路由。合理地假设每个</a:t>
            </a:r>
            <a:r>
              <a:rPr lang="en-US" altLang="zh-CN" sz="1600" dirty="0">
                <a:latin typeface="微软雅黑" panose="020B0503020204020204" pitchFamily="34" charset="-122"/>
                <a:ea typeface="微软雅黑" panose="020B0503020204020204" pitchFamily="34" charset="-122"/>
              </a:rPr>
              <a:t>SBS</a:t>
            </a:r>
            <a:r>
              <a:rPr lang="zh-CN" altLang="en-US" sz="1600" dirty="0">
                <a:latin typeface="微软雅黑" panose="020B0503020204020204" pitchFamily="34" charset="-122"/>
                <a:ea typeface="微软雅黑" panose="020B0503020204020204" pitchFamily="34" charset="-122"/>
              </a:rPr>
              <a:t>都是可以相互访问的，以形成无向连接图。每个</a:t>
            </a:r>
            <a:r>
              <a:rPr lang="en-US" altLang="zh-CN" sz="1600" dirty="0">
                <a:latin typeface="微软雅黑" panose="020B0503020204020204" pitchFamily="34" charset="-122"/>
                <a:ea typeface="微软雅黑" panose="020B0503020204020204" pitchFamily="34" charset="-122"/>
              </a:rPr>
              <a:t>SBS</a:t>
            </a:r>
            <a:r>
              <a:rPr lang="zh-CN" altLang="en-US" sz="1600" dirty="0">
                <a:latin typeface="微软雅黑" panose="020B0503020204020204" pitchFamily="34" charset="-122"/>
                <a:ea typeface="微软雅黑" panose="020B0503020204020204" pitchFamily="34" charset="-122"/>
              </a:rPr>
              <a:t>都附带一个相应的小型数据中心，用于部署微服务和分配资源。</a:t>
            </a:r>
          </a:p>
        </p:txBody>
      </p:sp>
    </p:spTree>
    <p:extLst>
      <p:ext uri="{BB962C8B-B14F-4D97-AF65-F5344CB8AC3E}">
        <p14:creationId xmlns:p14="http://schemas.microsoft.com/office/powerpoint/2010/main" val="24879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微服务的响应时间</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a:xfrm>
            <a:off x="838200" y="1378039"/>
            <a:ext cx="10515600" cy="5114836"/>
          </a:xfrm>
        </p:spPr>
        <p:txBody>
          <a:bodyPr>
            <a:normAutofit/>
          </a:body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在我们的场景中，每个移动设备将其服务请求发送到最近的</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，以获取已建立链接的最强信号。但是，如果没有可访问的</a:t>
            </a:r>
            <a:r>
              <a:rPr lang="en-US" altLang="zh-CN" sz="1800" dirty="0">
                <a:latin typeface="微软雅黑" panose="020B0503020204020204" pitchFamily="34" charset="-122"/>
                <a:ea typeface="微软雅黑" panose="020B0503020204020204" pitchFamily="34" charset="-122"/>
              </a:rPr>
              <a:t>SBSs</a:t>
            </a:r>
            <a:r>
              <a:rPr lang="zh-CN" altLang="en-US" sz="1800" dirty="0">
                <a:latin typeface="微软雅黑" panose="020B0503020204020204" pitchFamily="34" charset="-122"/>
                <a:ea typeface="微软雅黑" panose="020B0503020204020204" pitchFamily="34" charset="-122"/>
              </a:rPr>
              <a:t>，则请求必须由</a:t>
            </a:r>
            <a:r>
              <a:rPr lang="en-US" altLang="zh-CN" sz="1800" dirty="0">
                <a:latin typeface="微软雅黑" panose="020B0503020204020204" pitchFamily="34" charset="-122"/>
                <a:ea typeface="微软雅黑" panose="020B0503020204020204" pitchFamily="34" charset="-122"/>
              </a:rPr>
              <a:t>MBS</a:t>
            </a:r>
            <a:r>
              <a:rPr lang="zh-CN" altLang="en-US" sz="1800" dirty="0">
                <a:latin typeface="微软雅黑" panose="020B0503020204020204" pitchFamily="34" charset="-122"/>
                <a:ea typeface="微软雅黑" panose="020B0503020204020204" pitchFamily="34" charset="-122"/>
              </a:rPr>
              <a:t>响应并由云数据中心处理。下面讨论第一个微服务的响应状态的所有可能性。</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所请求的候选对象部署在所选择的</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中。它将立即由这个</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处理。</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被请求的候选对象不是部署在最近的</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，而是可以在其他</a:t>
            </a:r>
            <a:r>
              <a:rPr lang="en-US" altLang="zh-CN" sz="1800" dirty="0">
                <a:latin typeface="微软雅黑" panose="020B0503020204020204" pitchFamily="34" charset="-122"/>
                <a:ea typeface="微软雅黑" panose="020B0503020204020204" pitchFamily="34" charset="-122"/>
              </a:rPr>
              <a:t>SBSs</a:t>
            </a:r>
            <a:r>
              <a:rPr lang="zh-CN" altLang="en-US" sz="1800" dirty="0">
                <a:latin typeface="微软雅黑" panose="020B0503020204020204" pitchFamily="34" charset="-122"/>
                <a:ea typeface="微软雅黑" panose="020B0503020204020204" pitchFamily="34" charset="-122"/>
              </a:rPr>
              <a:t>上访问，这会导致</a:t>
            </a:r>
            <a:r>
              <a:rPr lang="en-US" altLang="zh-CN" sz="1800" dirty="0">
                <a:latin typeface="微软雅黑" panose="020B0503020204020204" pitchFamily="34" charset="-122"/>
                <a:ea typeface="微软雅黑" panose="020B0503020204020204" pitchFamily="34" charset="-122"/>
              </a:rPr>
              <a:t>SBSs</a:t>
            </a:r>
            <a:r>
              <a:rPr lang="zh-CN" altLang="en-US" sz="1800" dirty="0">
                <a:latin typeface="微软雅黑" panose="020B0503020204020204" pitchFamily="34" charset="-122"/>
                <a:ea typeface="微软雅黑" panose="020B0503020204020204" pitchFamily="34" charset="-122"/>
              </a:rPr>
              <a:t>之间的多跳传输，直到另一个</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响应该请求。也就是说，请求将遍历</a:t>
            </a:r>
            <a:r>
              <a:rPr lang="en-US" altLang="zh-CN" sz="1800" dirty="0" err="1">
                <a:latin typeface="微软雅黑" panose="020B0503020204020204" pitchFamily="34" charset="-122"/>
                <a:ea typeface="微软雅黑" panose="020B0503020204020204" pitchFamily="34" charset="-122"/>
              </a:rPr>
              <a:t>HetNet</a:t>
            </a:r>
            <a:r>
              <a:rPr lang="zh-CN" altLang="en-US" sz="1800" dirty="0">
                <a:latin typeface="微软雅黑" panose="020B0503020204020204" pitchFamily="34" charset="-122"/>
                <a:ea typeface="微软雅黑" panose="020B0503020204020204" pitchFamily="34" charset="-122"/>
              </a:rPr>
              <a:t>，直到由部署所需候选者的</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响应它。</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被请求的候选者没有部署在</a:t>
            </a:r>
            <a:r>
              <a:rPr lang="en-US" altLang="zh-CN" sz="1800" dirty="0" err="1">
                <a:latin typeface="微软雅黑" panose="020B0503020204020204" pitchFamily="34" charset="-122"/>
                <a:ea typeface="微软雅黑" panose="020B0503020204020204" pitchFamily="34" charset="-122"/>
              </a:rPr>
              <a:t>HetNet</a:t>
            </a:r>
            <a:r>
              <a:rPr lang="zh-CN" altLang="en-US" sz="1800" dirty="0">
                <a:latin typeface="微软雅黑" panose="020B0503020204020204" pitchFamily="34" charset="-122"/>
                <a:ea typeface="微软雅黑" panose="020B0503020204020204" pitchFamily="34" charset="-122"/>
              </a:rPr>
              <a:t>中的任何</a:t>
            </a:r>
            <a:r>
              <a:rPr lang="en-US" altLang="zh-CN" sz="1800" dirty="0">
                <a:latin typeface="微软雅黑" panose="020B0503020204020204" pitchFamily="34" charset="-122"/>
                <a:ea typeface="微软雅黑" panose="020B0503020204020204" pitchFamily="34" charset="-122"/>
              </a:rPr>
              <a:t>SBSs</a:t>
            </a:r>
            <a:r>
              <a:rPr lang="zh-CN" altLang="en-US" sz="1800" dirty="0">
                <a:latin typeface="微软雅黑" panose="020B0503020204020204" pitchFamily="34" charset="-122"/>
                <a:ea typeface="微软雅黑" panose="020B0503020204020204" pitchFamily="34" charset="-122"/>
              </a:rPr>
              <a:t>上。它只能通过主干传输由云处理。</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02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6307E-EEB9-4145-B8BE-120460D5813B}"/>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8.</a:t>
            </a:r>
            <a:r>
              <a:rPr lang="zh-CN" altLang="en-US" sz="3200" dirty="0">
                <a:latin typeface="微软雅黑" panose="020B0503020204020204" pitchFamily="34" charset="-122"/>
                <a:ea typeface="微软雅黑" panose="020B0503020204020204" pitchFamily="34" charset="-122"/>
              </a:rPr>
              <a:t>微服务的响应时间</a:t>
            </a:r>
          </a:p>
        </p:txBody>
      </p:sp>
      <p:sp>
        <p:nvSpPr>
          <p:cNvPr id="3" name="内容占位符 2">
            <a:extLst>
              <a:ext uri="{FF2B5EF4-FFF2-40B4-BE49-F238E27FC236}">
                <a16:creationId xmlns:a16="http://schemas.microsoft.com/office/drawing/2014/main" id="{5CD38CE7-99CF-4384-B89D-1182AC3B75EA}"/>
              </a:ext>
            </a:extLst>
          </p:cNvPr>
          <p:cNvSpPr>
            <a:spLocks noGrp="1"/>
          </p:cNvSpPr>
          <p:nvPr>
            <p:ph idx="1"/>
          </p:nvPr>
        </p:nvSpPr>
        <p:spPr>
          <a:xfrm>
            <a:off x="838200" y="1378039"/>
            <a:ext cx="10515600" cy="5114836"/>
          </a:xfrm>
        </p:spPr>
        <p:txBody>
          <a:bodyPr>
            <a:normAutofit/>
          </a:body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对于后续的微服务，响应状态也面临着多种可能性</a:t>
            </a:r>
            <a:r>
              <a:rPr lang="en-US" altLang="zh-CN" sz="1800" dirty="0">
                <a:latin typeface="微软雅黑" panose="020B0503020204020204" pitchFamily="34" charset="-122"/>
                <a:ea typeface="微软雅黑" panose="020B0503020204020204" pitchFamily="34" charset="-122"/>
              </a:rPr>
              <a:t>:</a:t>
            </a:r>
          </a:p>
          <a:p>
            <a:pPr marL="0" indent="0">
              <a:lnSpc>
                <a:spcPct val="150000"/>
              </a:lnSpc>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前面的候选对象由</a:t>
            </a:r>
            <a:r>
              <a:rPr lang="en-US" altLang="zh-CN" sz="1800" dirty="0">
                <a:latin typeface="微软雅黑" panose="020B0503020204020204" pitchFamily="34" charset="-122"/>
                <a:ea typeface="微软雅黑" panose="020B0503020204020204" pitchFamily="34" charset="-122"/>
              </a:rPr>
              <a:t>SBS</a:t>
            </a:r>
            <a:r>
              <a:rPr lang="zh-CN" altLang="en-US" sz="1800" dirty="0">
                <a:latin typeface="微软雅黑" panose="020B0503020204020204" pitchFamily="34" charset="-122"/>
                <a:ea typeface="微软雅黑" panose="020B0503020204020204" pitchFamily="34" charset="-122"/>
              </a:rPr>
              <a:t>处理。在这种情况下，对于这个微服务的候选对象，如果它的实例可以在</a:t>
            </a:r>
            <a:r>
              <a:rPr lang="en-US" altLang="zh-CN" sz="1800" dirty="0" err="1">
                <a:latin typeface="微软雅黑" panose="020B0503020204020204" pitchFamily="34" charset="-122"/>
                <a:ea typeface="微软雅黑" panose="020B0503020204020204" pitchFamily="34" charset="-122"/>
              </a:rPr>
              <a:t>HetNet</a:t>
            </a:r>
            <a:r>
              <a:rPr lang="zh-CN" altLang="en-US" sz="1800" dirty="0">
                <a:latin typeface="微软雅黑" panose="020B0503020204020204" pitchFamily="34" charset="-122"/>
                <a:ea typeface="微软雅黑" panose="020B0503020204020204" pitchFamily="34" charset="-122"/>
              </a:rPr>
              <a:t>中找到，则需要多跳传输。否则，它必须被云处理。</a:t>
            </a:r>
          </a:p>
          <a:p>
            <a:pPr marL="0" indent="0">
              <a:lnSpc>
                <a:spcPct val="150000"/>
              </a:lnSpc>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前一个候选对象由云处理。在这种情况下，后续微服务的候选对象应该总是由云响应，而不是不必要的回程。</a:t>
            </a:r>
          </a:p>
          <a:p>
            <a:pPr marL="0" indent="0">
              <a:lnSpc>
                <a:spcPct val="150000"/>
              </a:lnSpc>
              <a:buNone/>
            </a:pPr>
            <a:r>
              <a:rPr lang="zh-CN" altLang="en-US" sz="1800" dirty="0">
                <a:latin typeface="微软雅黑" panose="020B0503020204020204" pitchFamily="34" charset="-122"/>
                <a:ea typeface="微软雅黑" panose="020B0503020204020204" pitchFamily="34" charset="-122"/>
              </a:rPr>
              <a:t>我们的工作是找到一个最佳的冗余安置策略，同时考虑资源占用和响应时间之间的权衡。我们应该知道哪些候选人可能是多余的，以及在哪里部署他们。</a:t>
            </a:r>
          </a:p>
        </p:txBody>
      </p:sp>
    </p:spTree>
    <p:extLst>
      <p:ext uri="{BB962C8B-B14F-4D97-AF65-F5344CB8AC3E}">
        <p14:creationId xmlns:p14="http://schemas.microsoft.com/office/powerpoint/2010/main" val="1339028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5862</Words>
  <Application>Microsoft Office PowerPoint</Application>
  <PresentationFormat>宽屏</PresentationFormat>
  <Paragraphs>276</Paragraphs>
  <Slides>53</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等线</vt:lpstr>
      <vt:lpstr>等线 Light</vt:lpstr>
      <vt:lpstr>微软雅黑</vt:lpstr>
      <vt:lpstr>Arial</vt:lpstr>
      <vt:lpstr>Office 主题​​</vt:lpstr>
      <vt:lpstr>Distributed Redundant Placement for Microservice-based Applications at the Edge</vt:lpstr>
      <vt:lpstr>1.问题和方案</vt:lpstr>
      <vt:lpstr>2.方案思想</vt:lpstr>
      <vt:lpstr>3.几个关键点</vt:lpstr>
      <vt:lpstr>5.实例</vt:lpstr>
      <vt:lpstr>6.SAA-RP</vt:lpstr>
      <vt:lpstr>7.异构网络</vt:lpstr>
      <vt:lpstr>8.微服务的响应时间</vt:lpstr>
      <vt:lpstr>8.微服务的响应时间</vt:lpstr>
      <vt:lpstr>8.一个例子</vt:lpstr>
      <vt:lpstr>8.服务放置实例</vt:lpstr>
      <vt:lpstr>8.响应时间的计算</vt:lpstr>
      <vt:lpstr>8.响应时间的计算</vt:lpstr>
      <vt:lpstr>9.描述相关的微服务，见论文</vt:lpstr>
      <vt:lpstr>10.计算响应时间，见论文</vt:lpstr>
      <vt:lpstr>11.本文的假设</vt:lpstr>
      <vt:lpstr>12.本文的工作</vt:lpstr>
      <vt:lpstr>13.符号的含义</vt:lpstr>
      <vt:lpstr>14.环境介绍</vt:lpstr>
      <vt:lpstr>15.描述相关微服务</vt:lpstr>
      <vt:lpstr>16.组合服务相关性</vt:lpstr>
      <vt:lpstr>17.计算响应时间</vt:lpstr>
      <vt:lpstr>18.初始候选者</vt:lpstr>
      <vt:lpstr>18.初始候选者</vt:lpstr>
      <vt:lpstr>18.初始候选者</vt:lpstr>
      <vt:lpstr>19.中间候选者</vt:lpstr>
      <vt:lpstr>19.中间候选者</vt:lpstr>
      <vt:lpstr>19.中间候选者</vt:lpstr>
      <vt:lpstr>19.中间候选者</vt:lpstr>
      <vt:lpstr>20.最后候选者</vt:lpstr>
      <vt:lpstr>21.总时间公式</vt:lpstr>
      <vt:lpstr>22.网络</vt:lpstr>
      <vt:lpstr>23.任务</vt:lpstr>
      <vt:lpstr>24.算法</vt:lpstr>
      <vt:lpstr>25.变量编码</vt:lpstr>
      <vt:lpstr>25.变量编码</vt:lpstr>
      <vt:lpstr>26.SAA-RP框架</vt:lpstr>
      <vt:lpstr>26.模拟退火算法的思想</vt:lpstr>
      <vt:lpstr>26.模拟退火算法</vt:lpstr>
      <vt:lpstr>26.模拟退火算法</vt:lpstr>
      <vt:lpstr>26.SAA-RP框架（基于SAA的冗余配置（SAA-RP））</vt:lpstr>
      <vt:lpstr>27.GASS算法</vt:lpstr>
      <vt:lpstr>27.GASS算法</vt:lpstr>
      <vt:lpstr>28.优点</vt:lpstr>
      <vt:lpstr>29.基准政策</vt:lpstr>
      <vt:lpstr>30.随机放置策略</vt:lpstr>
      <vt:lpstr>31.遗传算法</vt:lpstr>
      <vt:lpstr>32.贪心算法</vt:lpstr>
      <vt:lpstr>33.GenDoc</vt:lpstr>
      <vt:lpstr>34.参数</vt:lpstr>
      <vt:lpstr>34.参数</vt:lpstr>
      <vt:lpstr>思路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Redundant Placement for Microservice-based Applications at the Edge</dc:title>
  <dc:creator>X W</dc:creator>
  <cp:lastModifiedBy>X W</cp:lastModifiedBy>
  <cp:revision>110</cp:revision>
  <dcterms:created xsi:type="dcterms:W3CDTF">2020-05-29T07:08:05Z</dcterms:created>
  <dcterms:modified xsi:type="dcterms:W3CDTF">2020-07-24T13:00:28Z</dcterms:modified>
</cp:coreProperties>
</file>