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2"/>
  </p:notesMasterIdLst>
  <p:sldIdLst>
    <p:sldId id="256" r:id="rId2"/>
    <p:sldId id="257" r:id="rId3"/>
    <p:sldId id="347" r:id="rId4"/>
    <p:sldId id="348" r:id="rId5"/>
    <p:sldId id="260" r:id="rId6"/>
    <p:sldId id="262" r:id="rId7"/>
    <p:sldId id="263" r:id="rId8"/>
    <p:sldId id="349" r:id="rId9"/>
    <p:sldId id="268" r:id="rId10"/>
    <p:sldId id="266" r:id="rId11"/>
  </p:sldIdLst>
  <p:sldSz cx="9144000" cy="5143500" type="screen16x9"/>
  <p:notesSz cx="6858000" cy="9144000"/>
  <p:embeddedFontLst>
    <p:embeddedFont>
      <p:font typeface="Crimson Text" panose="020B0604020202020204" charset="0"/>
      <p:regular r:id="rId13"/>
      <p:bold r:id="rId14"/>
      <p:italic r:id="rId15"/>
      <p:boldItalic r:id="rId16"/>
    </p:embeddedFont>
    <p:embeddedFont>
      <p:font typeface="DM Sans" pitchFamily="2" charset="0"/>
      <p:regular r:id="rId17"/>
    </p:embeddedFont>
    <p:embeddedFont>
      <p:font typeface="Lato" panose="020F0502020204030203" pitchFamily="34" charset="0"/>
      <p:regular r:id="rId18"/>
      <p:bold r:id="rId19"/>
      <p:italic r:id="rId20"/>
      <p:boldItalic r:id="rId21"/>
    </p:embeddedFont>
    <p:embeddedFont>
      <p:font typeface="Libre Baskerville" panose="02000000000000000000" pitchFamily="2" charset="0"/>
      <p:regular r:id="rId22"/>
    </p:embeddedFont>
    <p:embeddedFont>
      <p:font typeface="Montserrat" panose="00000500000000000000" pitchFamily="2" charset="0"/>
      <p:regular r:id="rId23"/>
      <p:bold r:id="rId24"/>
      <p:italic r:id="rId25"/>
      <p:boldItalic r:id="rId26"/>
    </p:embeddedFont>
    <p:embeddedFont>
      <p:font typeface="Vidaloka"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M TEJA" initials="GT" lastIdx="1" clrIdx="0">
    <p:extLst>
      <p:ext uri="{19B8F6BF-5375-455C-9EA6-DF929625EA0E}">
        <p15:presenceInfo xmlns:p15="http://schemas.microsoft.com/office/powerpoint/2012/main" userId="62577ee133f86f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DEB2B5-250A-4748-9422-6F13D4CF20A6}">
  <a:tblStyle styleId="{18DEB2B5-250A-4748-9422-6F13D4CF20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6DBF1517-0CA6-32A4-7F04-827AEBB950FF}"/>
            </a:ext>
          </a:extLst>
        </p:cNvPr>
        <p:cNvGrpSpPr/>
        <p:nvPr/>
      </p:nvGrpSpPr>
      <p:grpSpPr>
        <a:xfrm>
          <a:off x="0" y="0"/>
          <a:ext cx="0" cy="0"/>
          <a:chOff x="0" y="0"/>
          <a:chExt cx="0" cy="0"/>
        </a:xfrm>
      </p:grpSpPr>
      <p:sp>
        <p:nvSpPr>
          <p:cNvPr id="485" name="Google Shape;485;gcc7554a049_0_358:notes">
            <a:extLst>
              <a:ext uri="{FF2B5EF4-FFF2-40B4-BE49-F238E27FC236}">
                <a16:creationId xmlns:a16="http://schemas.microsoft.com/office/drawing/2014/main" id="{1E7673FE-9AD0-27D8-2A25-FA5BA18D68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a:extLst>
              <a:ext uri="{FF2B5EF4-FFF2-40B4-BE49-F238E27FC236}">
                <a16:creationId xmlns:a16="http://schemas.microsoft.com/office/drawing/2014/main" id="{3FBC3D62-0686-1F0C-5FD7-DB211018E9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172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1" r:id="rId8"/>
    <p:sldLayoutId id="2147483663" r:id="rId9"/>
    <p:sldLayoutId id="2147483696" r:id="rId10"/>
    <p:sldLayoutId id="2147483697" r:id="rId11"/>
    <p:sldLayoutId id="2147483698" r:id="rId12"/>
    <p:sldLayoutId id="214748369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algn="l"/>
            <a:r>
              <a:rPr lang="en-US" sz="2000" dirty="0">
                <a:solidFill>
                  <a:schemeClr val="bg1">
                    <a:lumMod val="25000"/>
                  </a:schemeClr>
                </a:solidFill>
                <a:latin typeface="Vidaloka" panose="020B0604020202020204" charset="0"/>
                <a:ea typeface="Libre Baskerville" pitchFamily="34" charset="-122"/>
                <a:cs typeface="Libre Baskerville" pitchFamily="34" charset="-120"/>
              </a:rPr>
              <a:t>Infosys Springboard </a:t>
            </a:r>
            <a:br>
              <a:rPr lang="en-US" sz="2000" dirty="0">
                <a:solidFill>
                  <a:schemeClr val="bg1">
                    <a:lumMod val="25000"/>
                  </a:schemeClr>
                </a:solidFill>
                <a:latin typeface="Vidaloka" panose="020B0604020202020204" charset="0"/>
                <a:ea typeface="Libre Baskerville" pitchFamily="34" charset="-122"/>
                <a:cs typeface="Libre Baskerville" pitchFamily="34" charset="-120"/>
              </a:rPr>
            </a:br>
            <a:br>
              <a:rPr lang="en-US" sz="2000" dirty="0">
                <a:solidFill>
                  <a:schemeClr val="bg1">
                    <a:lumMod val="25000"/>
                  </a:schemeClr>
                </a:solidFill>
                <a:latin typeface="Vidaloka" panose="020B0604020202020204" charset="0"/>
                <a:ea typeface="Libre Baskerville" pitchFamily="34" charset="-122"/>
                <a:cs typeface="Libre Baskerville" pitchFamily="34" charset="-120"/>
              </a:rPr>
            </a:br>
            <a:r>
              <a:rPr lang="en-US" sz="3200" dirty="0">
                <a:solidFill>
                  <a:schemeClr val="bg1">
                    <a:lumMod val="25000"/>
                  </a:schemeClr>
                </a:solidFill>
                <a:latin typeface="Vidaloka" panose="020B0604020202020204" charset="0"/>
                <a:ea typeface="Libre Baskerville" pitchFamily="34" charset="-122"/>
                <a:cs typeface="Libre Baskerville" pitchFamily="34" charset="-120"/>
              </a:rPr>
              <a:t>AI-Driven Supply Chain Disruption Predictor &amp; Inventory Optimization</a:t>
            </a:r>
            <a:br>
              <a:rPr lang="en-US" sz="3200" dirty="0">
                <a:latin typeface="Vidaloka" panose="020B0604020202020204" charset="0"/>
              </a:rPr>
            </a:br>
            <a:endParaRPr sz="3200"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err="1"/>
              <a:t>Dhakshaya</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66272"/>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r>
              <a:rPr lang="en-US" sz="3200" dirty="0">
                <a:solidFill>
                  <a:schemeClr val="bg1">
                    <a:lumMod val="25000"/>
                  </a:schemeClr>
                </a:solidFill>
                <a:latin typeface="Vidaloka" panose="020B0604020202020204" charset="0"/>
                <a:ea typeface="Fira Mono Medium" pitchFamily="34" charset="-122"/>
                <a:cs typeface="Fira Mono Medium" pitchFamily="34" charset="-120"/>
              </a:rPr>
              <a:t>Why Chocolate</a:t>
            </a:r>
            <a:r>
              <a:rPr lang="en-IN" sz="2000" b="1" dirty="0">
                <a:solidFill>
                  <a:schemeClr val="bg1">
                    <a:lumMod val="25000"/>
                  </a:schemeClr>
                </a:solidFill>
                <a:latin typeface="Vidaloka" panose="020B0604020202020204" charset="0"/>
                <a:ea typeface="Fira Mono Medium" pitchFamily="34" charset="-122"/>
                <a:cs typeface="Fira Mono Medium" pitchFamily="34" charset="-120"/>
              </a:rPr>
              <a:t> </a:t>
            </a:r>
            <a:r>
              <a:rPr lang="en-IN" sz="3200" dirty="0">
                <a:solidFill>
                  <a:schemeClr val="bg1">
                    <a:lumMod val="25000"/>
                  </a:schemeClr>
                </a:solidFill>
                <a:latin typeface="Vidaloka" panose="020B0604020202020204" charset="0"/>
                <a:ea typeface="Fira Mono Medium" pitchFamily="34" charset="-122"/>
                <a:cs typeface="Fira Mono Medium" pitchFamily="34" charset="-120"/>
              </a:rPr>
              <a:t>SCM</a:t>
            </a:r>
            <a:br>
              <a:rPr lang="en-IN" sz="2000" b="1" dirty="0"/>
            </a:br>
            <a:br>
              <a:rPr lang="en-US" sz="3200" dirty="0">
                <a:solidFill>
                  <a:schemeClr val="bg1">
                    <a:lumMod val="25000"/>
                  </a:schemeClr>
                </a:solidFill>
                <a:latin typeface="Vidaloka" panose="020B0604020202020204" charset="0"/>
              </a:rPr>
            </a:br>
            <a:endParaRPr lang="en-US" dirty="0">
              <a:solidFill>
                <a:schemeClr val="bg1">
                  <a:lumMod val="25000"/>
                </a:schemeClr>
              </a:solidFill>
              <a:latin typeface="Vidaloka" panose="020B0604020202020204" charset="0"/>
            </a:endParaRPr>
          </a:p>
        </p:txBody>
      </p:sp>
      <p:sp>
        <p:nvSpPr>
          <p:cNvPr id="489" name="Google Shape;489;p60"/>
          <p:cNvSpPr txBox="1">
            <a:spLocks noGrp="1"/>
          </p:cNvSpPr>
          <p:nvPr>
            <p:ph type="body" idx="1"/>
          </p:nvPr>
        </p:nvSpPr>
        <p:spPr>
          <a:xfrm>
            <a:off x="713250" y="1861929"/>
            <a:ext cx="7717500" cy="14577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chocolate industry is heavily dependent on cocoa production, which gets affected by climate change, price fluctuations, and supply chain issues. The raw materials over here, cocoa, are affected by droughts, the diseases and the political instability in the major producing areas (Ghana and Ivory Coast, etc.). In this regard, traditional supply chain systems are not aided with predictive analytics, thus leading to poor inventory management and loss of revenues. </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sz="2000" dirty="0">
                <a:latin typeface="Vidaloka" panose="020B0604020202020204" charset="0"/>
              </a:rPr>
              <a:t>Goal:</a:t>
            </a:r>
            <a:r>
              <a:rPr lang="en-US" dirty="0"/>
              <a:t> Enabling AI to predict disruptions and optimize inventory decisions in the chocolate supply chain.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613964B7-11B8-39BB-B844-8BD51DFFBE00}"/>
            </a:ext>
          </a:extLst>
        </p:cNvPr>
        <p:cNvGrpSpPr/>
        <p:nvPr/>
      </p:nvGrpSpPr>
      <p:grpSpPr>
        <a:xfrm>
          <a:off x="0" y="0"/>
          <a:ext cx="0" cy="0"/>
          <a:chOff x="0" y="0"/>
          <a:chExt cx="0" cy="0"/>
        </a:xfrm>
      </p:grpSpPr>
      <p:sp>
        <p:nvSpPr>
          <p:cNvPr id="488" name="Google Shape;488;p60">
            <a:extLst>
              <a:ext uri="{FF2B5EF4-FFF2-40B4-BE49-F238E27FC236}">
                <a16:creationId xmlns:a16="http://schemas.microsoft.com/office/drawing/2014/main" id="{3F63FC7A-1A45-BF34-3B5D-7EF6ACFF5A38}"/>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r>
              <a:rPr lang="en-US" sz="3200" dirty="0">
                <a:solidFill>
                  <a:schemeClr val="bg1">
                    <a:lumMod val="25000"/>
                  </a:schemeClr>
                </a:solidFill>
                <a:latin typeface="Vidaloka" panose="020B0604020202020204" charset="0"/>
                <a:ea typeface="Fira Mono Medium" pitchFamily="34" charset="-122"/>
                <a:cs typeface="Fira Mono Medium" pitchFamily="34" charset="-120"/>
              </a:rPr>
              <a:t>Issues Researched</a:t>
            </a:r>
            <a:br>
              <a:rPr lang="en-US" sz="3200" dirty="0">
                <a:solidFill>
                  <a:schemeClr val="bg1">
                    <a:lumMod val="25000"/>
                  </a:schemeClr>
                </a:solidFill>
                <a:latin typeface="Vidaloka" panose="020B0604020202020204" charset="0"/>
              </a:rPr>
            </a:br>
            <a:br>
              <a:rPr lang="en-IN" sz="3200" b="1" dirty="0">
                <a:solidFill>
                  <a:schemeClr val="bg1">
                    <a:lumMod val="25000"/>
                  </a:schemeClr>
                </a:solidFill>
                <a:latin typeface="Vidaloka" panose="020B0604020202020204" charset="0"/>
              </a:rPr>
            </a:br>
            <a:br>
              <a:rPr lang="en-US" sz="3200" dirty="0">
                <a:solidFill>
                  <a:schemeClr val="bg1">
                    <a:lumMod val="25000"/>
                  </a:schemeClr>
                </a:solidFill>
                <a:latin typeface="Vidaloka" panose="020B0604020202020204" charset="0"/>
              </a:rPr>
            </a:br>
            <a:endParaRPr lang="en-US" sz="3200" dirty="0">
              <a:solidFill>
                <a:schemeClr val="bg1">
                  <a:lumMod val="25000"/>
                </a:schemeClr>
              </a:solidFill>
              <a:latin typeface="Vidaloka" panose="020B0604020202020204" charset="0"/>
            </a:endParaRPr>
          </a:p>
        </p:txBody>
      </p:sp>
      <p:sp>
        <p:nvSpPr>
          <p:cNvPr id="489" name="Google Shape;489;p60">
            <a:extLst>
              <a:ext uri="{FF2B5EF4-FFF2-40B4-BE49-F238E27FC236}">
                <a16:creationId xmlns:a16="http://schemas.microsoft.com/office/drawing/2014/main" id="{B1913DE8-30BF-C46D-03A6-005115E7802E}"/>
              </a:ext>
            </a:extLst>
          </p:cNvPr>
          <p:cNvSpPr txBox="1">
            <a:spLocks noGrp="1"/>
          </p:cNvSpPr>
          <p:nvPr>
            <p:ph type="body" idx="1"/>
          </p:nvPr>
        </p:nvSpPr>
        <p:spPr>
          <a:xfrm>
            <a:off x="1006806" y="1186071"/>
            <a:ext cx="7423943" cy="3578086"/>
          </a:xfrm>
          <a:prstGeom prst="rect">
            <a:avLst/>
          </a:prstGeom>
        </p:spPr>
        <p:txBody>
          <a:bodyPr spcFirstLastPara="1" wrap="square" lIns="91425" tIns="91425" rIns="91425" bIns="91425" anchor="t" anchorCtr="0">
            <a:noAutofit/>
          </a:bodyPr>
          <a:lstStyle/>
          <a:p>
            <a:pPr marL="0" indent="0">
              <a:lnSpc>
                <a:spcPts val="2750"/>
              </a:lnSpc>
              <a:buNone/>
            </a:pPr>
            <a:r>
              <a:rPr lang="en-US" sz="2000" dirty="0">
                <a:solidFill>
                  <a:schemeClr val="bg1">
                    <a:lumMod val="25000"/>
                  </a:schemeClr>
                </a:solidFill>
                <a:latin typeface="Vidaloka" panose="020B0604020202020204" charset="0"/>
              </a:rPr>
              <a:t>Climate Change</a:t>
            </a:r>
          </a:p>
          <a:p>
            <a:pPr marL="0" indent="0">
              <a:lnSpc>
                <a:spcPts val="2750"/>
              </a:lnSpc>
              <a:buNone/>
            </a:pPr>
            <a:r>
              <a:rPr lang="en-US" dirty="0">
                <a:solidFill>
                  <a:schemeClr val="bg1">
                    <a:lumMod val="25000"/>
                  </a:schemeClr>
                </a:solidFill>
                <a:latin typeface="Montserrat" panose="00000500000000000000" pitchFamily="2" charset="0"/>
                <a:ea typeface="Fira Sans" pitchFamily="34" charset="-122"/>
                <a:cs typeface="Fira Sans" pitchFamily="34" charset="-120"/>
              </a:rPr>
              <a:t>              </a:t>
            </a:r>
            <a:r>
              <a:rPr lang="en-US" sz="1100" dirty="0">
                <a:solidFill>
                  <a:schemeClr val="tx1">
                    <a:lumMod val="85000"/>
                    <a:lumOff val="15000"/>
                  </a:schemeClr>
                </a:solidFill>
                <a:latin typeface="Montserrat" panose="00000500000000000000" pitchFamily="2" charset="0"/>
                <a:ea typeface="Fira Sans" pitchFamily="34" charset="-122"/>
                <a:cs typeface="Fira Sans" pitchFamily="34" charset="-120"/>
              </a:rPr>
              <a:t>Rising temperatures, droughts, and crop diseases affect cocoa production.</a:t>
            </a:r>
            <a:endParaRPr lang="en-US" dirty="0">
              <a:solidFill>
                <a:schemeClr val="tx1">
                  <a:lumMod val="85000"/>
                  <a:lumOff val="15000"/>
                </a:schemeClr>
              </a:solidFill>
              <a:latin typeface="Montserrat" panose="00000500000000000000" pitchFamily="2" charset="0"/>
            </a:endParaRPr>
          </a:p>
          <a:p>
            <a:pPr marL="0" indent="0">
              <a:lnSpc>
                <a:spcPts val="2750"/>
              </a:lnSpc>
              <a:buNone/>
            </a:pPr>
            <a:r>
              <a:rPr lang="en-US" sz="2000" dirty="0">
                <a:solidFill>
                  <a:schemeClr val="bg1">
                    <a:lumMod val="25000"/>
                  </a:schemeClr>
                </a:solidFill>
                <a:latin typeface="Vidaloka" panose="020B0604020202020204" charset="0"/>
              </a:rPr>
              <a:t>Price Fluctuations</a:t>
            </a:r>
          </a:p>
          <a:p>
            <a:pPr marL="457200" lvl="1" indent="0">
              <a:lnSpc>
                <a:spcPts val="2750"/>
              </a:lnSpc>
              <a:buNone/>
            </a:pPr>
            <a:r>
              <a:rPr lang="en-US" sz="1100" dirty="0">
                <a:solidFill>
                  <a:schemeClr val="tx1">
                    <a:lumMod val="85000"/>
                    <a:lumOff val="15000"/>
                  </a:schemeClr>
                </a:solidFill>
                <a:latin typeface="Montserrat" panose="00000500000000000000" pitchFamily="2" charset="0"/>
                <a:ea typeface="Fira Sans" pitchFamily="34" charset="-122"/>
                <a:cs typeface="Fira Sans" pitchFamily="34" charset="-120"/>
              </a:rPr>
              <a:t>Global cocoa prices are unstable due to economic and political instability.</a:t>
            </a:r>
            <a:endParaRPr lang="en-US" sz="2000" dirty="0">
              <a:solidFill>
                <a:schemeClr val="bg1">
                  <a:lumMod val="25000"/>
                </a:schemeClr>
              </a:solidFill>
              <a:latin typeface="Vidaloka" panose="020B0604020202020204" charset="0"/>
            </a:endParaRPr>
          </a:p>
          <a:p>
            <a:pPr marL="0" indent="0">
              <a:lnSpc>
                <a:spcPts val="2750"/>
              </a:lnSpc>
              <a:buNone/>
            </a:pPr>
            <a:r>
              <a:rPr lang="en-US" sz="2000" dirty="0">
                <a:solidFill>
                  <a:schemeClr val="bg1">
                    <a:lumMod val="25000"/>
                  </a:schemeClr>
                </a:solidFill>
                <a:latin typeface="Vidaloka" panose="020B0604020202020204" charset="0"/>
              </a:rPr>
              <a:t>Supply Chain Delay</a:t>
            </a:r>
          </a:p>
          <a:p>
            <a:pPr marL="0" indent="0">
              <a:lnSpc>
                <a:spcPts val="2750"/>
              </a:lnSpc>
              <a:buNone/>
            </a:pPr>
            <a:r>
              <a:rPr lang="en-US" dirty="0">
                <a:solidFill>
                  <a:schemeClr val="tx1">
                    <a:lumMod val="85000"/>
                    <a:lumOff val="15000"/>
                  </a:schemeClr>
                </a:solidFill>
                <a:latin typeface="Montserrat" panose="00000500000000000000" pitchFamily="2" charset="0"/>
                <a:ea typeface="Fira Sans" pitchFamily="34" charset="-122"/>
                <a:cs typeface="Fira Sans" pitchFamily="34" charset="-120"/>
              </a:rPr>
              <a:t>            Shipping disruptions, port congestion, and transportation failures lead to stock shortages.</a:t>
            </a:r>
            <a:endParaRPr lang="en-US" sz="2000" dirty="0">
              <a:solidFill>
                <a:schemeClr val="bg1">
                  <a:lumMod val="25000"/>
                </a:schemeClr>
              </a:solidFill>
              <a:latin typeface="Vidaloka" panose="020B0604020202020204" charset="0"/>
            </a:endParaRPr>
          </a:p>
          <a:p>
            <a:pPr marL="0" indent="0">
              <a:lnSpc>
                <a:spcPts val="2750"/>
              </a:lnSpc>
              <a:buNone/>
            </a:pPr>
            <a:r>
              <a:rPr lang="en-US" sz="2000" dirty="0">
                <a:solidFill>
                  <a:schemeClr val="bg1">
                    <a:lumMod val="25000"/>
                  </a:schemeClr>
                </a:solidFill>
                <a:latin typeface="Vidaloka" panose="020B0604020202020204" charset="0"/>
              </a:rPr>
              <a:t>Lack of Real-Time Monitoring</a:t>
            </a:r>
          </a:p>
          <a:p>
            <a:pPr marL="0" indent="0">
              <a:lnSpc>
                <a:spcPts val="2750"/>
              </a:lnSpc>
              <a:buNone/>
            </a:pPr>
            <a:r>
              <a:rPr lang="en-US" dirty="0">
                <a:solidFill>
                  <a:schemeClr val="tx1">
                    <a:lumMod val="85000"/>
                    <a:lumOff val="15000"/>
                  </a:schemeClr>
                </a:solidFill>
                <a:latin typeface="Montserrat" panose="00000500000000000000" pitchFamily="2" charset="0"/>
                <a:ea typeface="Fira Sans" pitchFamily="34" charset="-122"/>
                <a:cs typeface="Fira Sans" pitchFamily="34" charset="-120"/>
              </a:rPr>
              <a:t>            Traditional inventory systems are often slow to respond to market risks.</a:t>
            </a:r>
            <a:endParaRPr lang="en-US" dirty="0">
              <a:solidFill>
                <a:schemeClr val="tx1">
                  <a:lumMod val="85000"/>
                  <a:lumOff val="15000"/>
                </a:schemeClr>
              </a:solidFill>
              <a:latin typeface="Montserrat" panose="00000500000000000000" pitchFamily="2" charset="0"/>
            </a:endParaRPr>
          </a:p>
          <a:p>
            <a:pPr marL="0" indent="0">
              <a:lnSpc>
                <a:spcPts val="2750"/>
              </a:lnSpc>
              <a:buNone/>
            </a:pPr>
            <a:endParaRPr lang="en-US" sz="2000" dirty="0">
              <a:solidFill>
                <a:schemeClr val="bg1">
                  <a:lumMod val="25000"/>
                </a:schemeClr>
              </a:solidFill>
              <a:latin typeface="Vidaloka" panose="020B0604020202020204" charset="0"/>
            </a:endParaRPr>
          </a:p>
          <a:p>
            <a:pPr marL="0" indent="0">
              <a:lnSpc>
                <a:spcPts val="2750"/>
              </a:lnSpc>
              <a:buNone/>
            </a:pPr>
            <a:endParaRPr lang="en-US" sz="2000" dirty="0">
              <a:solidFill>
                <a:schemeClr val="bg1">
                  <a:lumMod val="25000"/>
                </a:schemeClr>
              </a:solidFill>
              <a:latin typeface="Vidaloka" panose="020B0604020202020204" charset="0"/>
            </a:endParaRPr>
          </a:p>
          <a:p>
            <a:pPr marL="0" indent="0">
              <a:lnSpc>
                <a:spcPts val="2750"/>
              </a:lnSpc>
              <a:buNone/>
            </a:pPr>
            <a:endParaRPr lang="en-US" sz="1100" dirty="0"/>
          </a:p>
          <a:p>
            <a:pPr marL="0" indent="0" algn="ctr">
              <a:buSzPts val="1100"/>
              <a:buNone/>
            </a:pPr>
            <a:br>
              <a:rPr lang="en-US" dirty="0"/>
            </a:br>
            <a:endParaRPr lang="en-US" sz="1100" dirty="0"/>
          </a:p>
          <a:p>
            <a:pPr marL="0" lvl="0" indent="0" algn="ctr" rtl="0">
              <a:spcBef>
                <a:spcPts val="0"/>
              </a:spcBef>
              <a:spcAft>
                <a:spcPts val="0"/>
              </a:spcAft>
              <a:buClr>
                <a:schemeClr val="dk1"/>
              </a:buClr>
              <a:buSzPts val="1100"/>
              <a:buFont typeface="Arial"/>
              <a:buNone/>
            </a:pPr>
            <a:br>
              <a:rPr lang="en-US" dirty="0"/>
            </a:br>
            <a:br>
              <a:rPr lang="en-US" dirty="0"/>
            </a:br>
            <a:endParaRPr lang="en-US" dirty="0"/>
          </a:p>
        </p:txBody>
      </p:sp>
      <p:sp>
        <p:nvSpPr>
          <p:cNvPr id="24" name="Text 2">
            <a:extLst>
              <a:ext uri="{FF2B5EF4-FFF2-40B4-BE49-F238E27FC236}">
                <a16:creationId xmlns:a16="http://schemas.microsoft.com/office/drawing/2014/main" id="{31096F49-389A-B4F6-A7C4-5368FFE0101D}"/>
              </a:ext>
            </a:extLst>
          </p:cNvPr>
          <p:cNvSpPr/>
          <p:nvPr/>
        </p:nvSpPr>
        <p:spPr>
          <a:xfrm>
            <a:off x="1006808" y="1200120"/>
            <a:ext cx="202406" cy="337423"/>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31" name="Text 6">
            <a:extLst>
              <a:ext uri="{FF2B5EF4-FFF2-40B4-BE49-F238E27FC236}">
                <a16:creationId xmlns:a16="http://schemas.microsoft.com/office/drawing/2014/main" id="{68C68720-C706-8DFA-AC6F-27D1167BE7B0}"/>
              </a:ext>
            </a:extLst>
          </p:cNvPr>
          <p:cNvSpPr/>
          <p:nvPr/>
        </p:nvSpPr>
        <p:spPr>
          <a:xfrm>
            <a:off x="1006806" y="2077838"/>
            <a:ext cx="202406" cy="337423"/>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33" name="Text 10">
            <a:extLst>
              <a:ext uri="{FF2B5EF4-FFF2-40B4-BE49-F238E27FC236}">
                <a16:creationId xmlns:a16="http://schemas.microsoft.com/office/drawing/2014/main" id="{3CFBB64A-A0E1-8179-6921-AD7EED1386F9}"/>
              </a:ext>
            </a:extLst>
          </p:cNvPr>
          <p:cNvSpPr/>
          <p:nvPr/>
        </p:nvSpPr>
        <p:spPr>
          <a:xfrm>
            <a:off x="1006806" y="3048066"/>
            <a:ext cx="202406" cy="337423"/>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35" name="Text 14">
            <a:extLst>
              <a:ext uri="{FF2B5EF4-FFF2-40B4-BE49-F238E27FC236}">
                <a16:creationId xmlns:a16="http://schemas.microsoft.com/office/drawing/2014/main" id="{BCF1BBF9-B698-9701-0227-EE44CBA07819}"/>
              </a:ext>
            </a:extLst>
          </p:cNvPr>
          <p:cNvSpPr/>
          <p:nvPr/>
        </p:nvSpPr>
        <p:spPr>
          <a:xfrm>
            <a:off x="1006806" y="3907595"/>
            <a:ext cx="202406" cy="337423"/>
          </a:xfrm>
          <a:prstGeom prst="rect">
            <a:avLst/>
          </a:prstGeom>
          <a:noFill/>
          <a:ln/>
        </p:spPr>
        <p:txBody>
          <a:bodyPr wrap="none" lIns="0" tIns="0" rIns="0" bIns="0" rtlCol="0" anchor="t"/>
          <a:lstStyle/>
          <a:p>
            <a:pPr marL="0" indent="0" algn="ctr">
              <a:lnSpc>
                <a:spcPts val="2650"/>
              </a:lnSpc>
              <a:buNone/>
            </a:pPr>
            <a:endParaRPr lang="en-US" sz="2650" dirty="0"/>
          </a:p>
        </p:txBody>
      </p:sp>
    </p:spTree>
    <p:extLst>
      <p:ext uri="{BB962C8B-B14F-4D97-AF65-F5344CB8AC3E}">
        <p14:creationId xmlns:p14="http://schemas.microsoft.com/office/powerpoint/2010/main" val="326638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0">
            <a:extLst>
              <a:ext uri="{FF2B5EF4-FFF2-40B4-BE49-F238E27FC236}">
                <a16:creationId xmlns:a16="http://schemas.microsoft.com/office/drawing/2014/main" id="{6EB4E630-B9E6-E2C1-E64F-ACD1570A0E1C}"/>
              </a:ext>
            </a:extLst>
          </p:cNvPr>
          <p:cNvSpPr/>
          <p:nvPr/>
        </p:nvSpPr>
        <p:spPr>
          <a:xfrm>
            <a:off x="295756" y="277302"/>
            <a:ext cx="7334237" cy="532926"/>
          </a:xfrm>
          <a:prstGeom prst="rect">
            <a:avLst/>
          </a:prstGeom>
          <a:noFill/>
          <a:ln/>
        </p:spPr>
        <p:txBody>
          <a:bodyPr wrap="none" lIns="0" tIns="0" rIns="0" bIns="0" rtlCol="0" anchor="t"/>
          <a:lstStyle/>
          <a:p>
            <a:pPr marL="0" indent="0">
              <a:lnSpc>
                <a:spcPts val="5200"/>
              </a:lnSpc>
              <a:buNone/>
            </a:pPr>
            <a:r>
              <a:rPr lang="en-US" sz="2800" dirty="0">
                <a:solidFill>
                  <a:srgbClr val="5C4E3D"/>
                </a:solidFill>
                <a:latin typeface="Libre Baskerville" pitchFamily="34" charset="0"/>
                <a:ea typeface="Libre Baskerville" pitchFamily="34" charset="-122"/>
                <a:cs typeface="Libre Baskerville" pitchFamily="34" charset="-120"/>
              </a:rPr>
              <a:t>Solution Approach </a:t>
            </a:r>
            <a:endParaRPr lang="en-US" sz="2800" dirty="0"/>
          </a:p>
        </p:txBody>
      </p:sp>
      <p:sp>
        <p:nvSpPr>
          <p:cNvPr id="16" name="Shape 1">
            <a:extLst>
              <a:ext uri="{FF2B5EF4-FFF2-40B4-BE49-F238E27FC236}">
                <a16:creationId xmlns:a16="http://schemas.microsoft.com/office/drawing/2014/main" id="{50AFD308-27BA-3DF3-22E1-940F3727D0BD}"/>
              </a:ext>
            </a:extLst>
          </p:cNvPr>
          <p:cNvSpPr/>
          <p:nvPr/>
        </p:nvSpPr>
        <p:spPr>
          <a:xfrm>
            <a:off x="182871" y="1782788"/>
            <a:ext cx="8108717" cy="45719"/>
          </a:xfrm>
          <a:prstGeom prst="roundRect">
            <a:avLst>
              <a:gd name="adj" fmla="val 390698"/>
            </a:avLst>
          </a:prstGeom>
          <a:solidFill>
            <a:srgbClr val="DDD3BA"/>
          </a:solidFill>
          <a:ln/>
        </p:spPr>
      </p:sp>
      <p:sp>
        <p:nvSpPr>
          <p:cNvPr id="17" name="Shape 2">
            <a:extLst>
              <a:ext uri="{FF2B5EF4-FFF2-40B4-BE49-F238E27FC236}">
                <a16:creationId xmlns:a16="http://schemas.microsoft.com/office/drawing/2014/main" id="{FC16C4EF-0AF1-5311-B08C-972C7D9A15CC}"/>
              </a:ext>
            </a:extLst>
          </p:cNvPr>
          <p:cNvSpPr/>
          <p:nvPr/>
        </p:nvSpPr>
        <p:spPr>
          <a:xfrm>
            <a:off x="753312" y="1769387"/>
            <a:ext cx="45719" cy="596904"/>
          </a:xfrm>
          <a:prstGeom prst="roundRect">
            <a:avLst>
              <a:gd name="adj" fmla="val 390698"/>
            </a:avLst>
          </a:prstGeom>
          <a:solidFill>
            <a:srgbClr val="DDD3BA"/>
          </a:solidFill>
          <a:ln/>
        </p:spPr>
      </p:sp>
      <p:sp>
        <p:nvSpPr>
          <p:cNvPr id="18" name="Shape 3">
            <a:extLst>
              <a:ext uri="{FF2B5EF4-FFF2-40B4-BE49-F238E27FC236}">
                <a16:creationId xmlns:a16="http://schemas.microsoft.com/office/drawing/2014/main" id="{CD1ACFA9-3661-13EF-D8A1-2EEB8DC9B155}"/>
              </a:ext>
            </a:extLst>
          </p:cNvPr>
          <p:cNvSpPr/>
          <p:nvPr/>
        </p:nvSpPr>
        <p:spPr>
          <a:xfrm>
            <a:off x="566743" y="1543592"/>
            <a:ext cx="382381" cy="383676"/>
          </a:xfrm>
          <a:prstGeom prst="roundRect">
            <a:avLst>
              <a:gd name="adj" fmla="val 18669"/>
            </a:avLst>
          </a:prstGeom>
          <a:solidFill>
            <a:srgbClr val="F7EDD4"/>
          </a:solidFill>
          <a:ln w="7620">
            <a:solidFill>
              <a:srgbClr val="DDD3BA"/>
            </a:solidFill>
            <a:prstDash val="solid"/>
          </a:ln>
        </p:spPr>
      </p:sp>
      <p:sp>
        <p:nvSpPr>
          <p:cNvPr id="19" name="Text 4">
            <a:extLst>
              <a:ext uri="{FF2B5EF4-FFF2-40B4-BE49-F238E27FC236}">
                <a16:creationId xmlns:a16="http://schemas.microsoft.com/office/drawing/2014/main" id="{580C1AFF-047F-A25D-B694-A7BD7797290B}"/>
              </a:ext>
            </a:extLst>
          </p:cNvPr>
          <p:cNvSpPr/>
          <p:nvPr/>
        </p:nvSpPr>
        <p:spPr>
          <a:xfrm>
            <a:off x="711844" y="1623244"/>
            <a:ext cx="113725" cy="255816"/>
          </a:xfrm>
          <a:prstGeom prst="rect">
            <a:avLst/>
          </a:prstGeom>
          <a:noFill/>
          <a:ln/>
        </p:spPr>
        <p:txBody>
          <a:bodyPr wrap="none" lIns="0" tIns="0" rIns="0" bIns="0" rtlCol="0" anchor="t"/>
          <a:lstStyle/>
          <a:p>
            <a:pPr marL="0" indent="0" algn="ctr">
              <a:lnSpc>
                <a:spcPts val="2500"/>
              </a:lnSpc>
              <a:buNone/>
            </a:pPr>
            <a:r>
              <a:rPr lang="en-US" sz="2500" dirty="0">
                <a:solidFill>
                  <a:srgbClr val="454240"/>
                </a:solidFill>
                <a:latin typeface="Libre Baskerville" pitchFamily="34" charset="0"/>
                <a:ea typeface="Libre Baskerville" pitchFamily="34" charset="-122"/>
                <a:cs typeface="Libre Baskerville" pitchFamily="34" charset="-120"/>
              </a:rPr>
              <a:t>1</a:t>
            </a:r>
            <a:endParaRPr lang="en-US" sz="2500" dirty="0"/>
          </a:p>
        </p:txBody>
      </p:sp>
      <p:sp>
        <p:nvSpPr>
          <p:cNvPr id="20" name="Text 5">
            <a:extLst>
              <a:ext uri="{FF2B5EF4-FFF2-40B4-BE49-F238E27FC236}">
                <a16:creationId xmlns:a16="http://schemas.microsoft.com/office/drawing/2014/main" id="{B928035C-F18C-748A-85FE-84C2D2166AD2}"/>
              </a:ext>
            </a:extLst>
          </p:cNvPr>
          <p:cNvSpPr/>
          <p:nvPr/>
        </p:nvSpPr>
        <p:spPr>
          <a:xfrm>
            <a:off x="182870" y="2739693"/>
            <a:ext cx="1431455" cy="533021"/>
          </a:xfrm>
          <a:prstGeom prst="rect">
            <a:avLst/>
          </a:prstGeom>
          <a:noFill/>
          <a:ln/>
        </p:spPr>
        <p:txBody>
          <a:bodyPr wrap="square" lIns="0" tIns="0" rIns="0" bIns="0" rtlCol="0" anchor="t"/>
          <a:lstStyle/>
          <a:p>
            <a:pPr marL="0" indent="0" algn="ctr">
              <a:lnSpc>
                <a:spcPts val="2600"/>
              </a:lnSpc>
              <a:buNone/>
            </a:pPr>
            <a:r>
              <a:rPr lang="en-US" sz="1200" dirty="0">
                <a:solidFill>
                  <a:srgbClr val="454240"/>
                </a:solidFill>
                <a:latin typeface="Libre Baskerville" pitchFamily="34" charset="0"/>
                <a:ea typeface="Libre Baskerville" pitchFamily="34" charset="-122"/>
                <a:cs typeface="Libre Baskerville" pitchFamily="34" charset="-120"/>
              </a:rPr>
              <a:t>Step 1: Data Collection</a:t>
            </a:r>
            <a:endParaRPr lang="en-US" sz="1200" dirty="0"/>
          </a:p>
        </p:txBody>
      </p:sp>
      <p:sp>
        <p:nvSpPr>
          <p:cNvPr id="21" name="Text 6">
            <a:extLst>
              <a:ext uri="{FF2B5EF4-FFF2-40B4-BE49-F238E27FC236}">
                <a16:creationId xmlns:a16="http://schemas.microsoft.com/office/drawing/2014/main" id="{354DA094-3A90-AB7A-038B-73C115418CEC}"/>
              </a:ext>
            </a:extLst>
          </p:cNvPr>
          <p:cNvSpPr/>
          <p:nvPr/>
        </p:nvSpPr>
        <p:spPr>
          <a:xfrm>
            <a:off x="182870" y="3531816"/>
            <a:ext cx="1431456" cy="818439"/>
          </a:xfrm>
          <a:prstGeom prst="rect">
            <a:avLst/>
          </a:prstGeom>
          <a:noFill/>
          <a:ln/>
        </p:spPr>
        <p:txBody>
          <a:bodyPr wrap="square" lIns="0" tIns="0" rIns="0" bIns="0" rtlCol="0" anchor="t"/>
          <a:lstStyle/>
          <a:p>
            <a:pPr marL="0" indent="0" algn="ctr">
              <a:lnSpc>
                <a:spcPts val="2650"/>
              </a:lnSpc>
              <a:buNone/>
            </a:pPr>
            <a:r>
              <a:rPr lang="en-US" sz="1100" dirty="0">
                <a:solidFill>
                  <a:srgbClr val="454240"/>
                </a:solidFill>
                <a:latin typeface="DM Sans" pitchFamily="34" charset="0"/>
                <a:ea typeface="DM Sans" pitchFamily="34" charset="-122"/>
                <a:cs typeface="DM Sans" pitchFamily="34" charset="-120"/>
              </a:rPr>
              <a:t>Fetch real-time news data using NewsAPI &amp; OpenAI API</a:t>
            </a:r>
            <a:endParaRPr lang="en-US" sz="1100" dirty="0"/>
          </a:p>
        </p:txBody>
      </p:sp>
      <p:sp>
        <p:nvSpPr>
          <p:cNvPr id="22" name="Shape 7">
            <a:extLst>
              <a:ext uri="{FF2B5EF4-FFF2-40B4-BE49-F238E27FC236}">
                <a16:creationId xmlns:a16="http://schemas.microsoft.com/office/drawing/2014/main" id="{DC233056-0A3D-32EC-3D14-897409077E0D}"/>
              </a:ext>
            </a:extLst>
          </p:cNvPr>
          <p:cNvSpPr/>
          <p:nvPr/>
        </p:nvSpPr>
        <p:spPr>
          <a:xfrm>
            <a:off x="2972755" y="1865841"/>
            <a:ext cx="45719" cy="596904"/>
          </a:xfrm>
          <a:prstGeom prst="roundRect">
            <a:avLst>
              <a:gd name="adj" fmla="val 390698"/>
            </a:avLst>
          </a:prstGeom>
          <a:solidFill>
            <a:srgbClr val="DDD3BA"/>
          </a:solidFill>
          <a:ln/>
        </p:spPr>
      </p:sp>
      <p:sp>
        <p:nvSpPr>
          <p:cNvPr id="23" name="Shape 8">
            <a:extLst>
              <a:ext uri="{FF2B5EF4-FFF2-40B4-BE49-F238E27FC236}">
                <a16:creationId xmlns:a16="http://schemas.microsoft.com/office/drawing/2014/main" id="{8BA5779D-B131-4969-4569-CEF8BF88C2DC}"/>
              </a:ext>
            </a:extLst>
          </p:cNvPr>
          <p:cNvSpPr/>
          <p:nvPr/>
        </p:nvSpPr>
        <p:spPr>
          <a:xfrm>
            <a:off x="2794284" y="1557552"/>
            <a:ext cx="382381" cy="383676"/>
          </a:xfrm>
          <a:prstGeom prst="roundRect">
            <a:avLst>
              <a:gd name="adj" fmla="val 18669"/>
            </a:avLst>
          </a:prstGeom>
          <a:solidFill>
            <a:srgbClr val="F7EDD4"/>
          </a:solidFill>
          <a:ln w="7620">
            <a:solidFill>
              <a:srgbClr val="DDD3BA"/>
            </a:solidFill>
            <a:prstDash val="solid"/>
          </a:ln>
        </p:spPr>
      </p:sp>
      <p:sp>
        <p:nvSpPr>
          <p:cNvPr id="24" name="Text 9">
            <a:extLst>
              <a:ext uri="{FF2B5EF4-FFF2-40B4-BE49-F238E27FC236}">
                <a16:creationId xmlns:a16="http://schemas.microsoft.com/office/drawing/2014/main" id="{CE620104-F165-39E1-0939-BB92E73FABDB}"/>
              </a:ext>
            </a:extLst>
          </p:cNvPr>
          <p:cNvSpPr/>
          <p:nvPr/>
        </p:nvSpPr>
        <p:spPr>
          <a:xfrm>
            <a:off x="2939778" y="1621482"/>
            <a:ext cx="157121" cy="255816"/>
          </a:xfrm>
          <a:prstGeom prst="rect">
            <a:avLst/>
          </a:prstGeom>
          <a:noFill/>
          <a:ln/>
        </p:spPr>
        <p:txBody>
          <a:bodyPr wrap="none" lIns="0" tIns="0" rIns="0" bIns="0" rtlCol="0" anchor="t"/>
          <a:lstStyle/>
          <a:p>
            <a:pPr marL="0" indent="0" algn="ctr">
              <a:lnSpc>
                <a:spcPts val="2500"/>
              </a:lnSpc>
              <a:buNone/>
            </a:pPr>
            <a:r>
              <a:rPr lang="en-US" sz="2500" dirty="0">
                <a:solidFill>
                  <a:srgbClr val="454240"/>
                </a:solidFill>
                <a:latin typeface="Libre Baskerville" pitchFamily="34" charset="0"/>
                <a:ea typeface="Libre Baskerville" pitchFamily="34" charset="-122"/>
                <a:cs typeface="Libre Baskerville" pitchFamily="34" charset="-120"/>
              </a:rPr>
              <a:t>2</a:t>
            </a:r>
            <a:endParaRPr lang="en-US" sz="2500" dirty="0"/>
          </a:p>
        </p:txBody>
      </p:sp>
      <p:sp>
        <p:nvSpPr>
          <p:cNvPr id="25" name="Text 10">
            <a:extLst>
              <a:ext uri="{FF2B5EF4-FFF2-40B4-BE49-F238E27FC236}">
                <a16:creationId xmlns:a16="http://schemas.microsoft.com/office/drawing/2014/main" id="{4E646874-57DF-FC02-F8E9-B7C049CB084D}"/>
              </a:ext>
            </a:extLst>
          </p:cNvPr>
          <p:cNvSpPr/>
          <p:nvPr/>
        </p:nvSpPr>
        <p:spPr>
          <a:xfrm>
            <a:off x="2097328" y="2688646"/>
            <a:ext cx="2158674" cy="533021"/>
          </a:xfrm>
          <a:prstGeom prst="rect">
            <a:avLst/>
          </a:prstGeom>
          <a:noFill/>
          <a:ln/>
        </p:spPr>
        <p:txBody>
          <a:bodyPr wrap="square" lIns="0" tIns="0" rIns="0" bIns="0" rtlCol="0" anchor="t"/>
          <a:lstStyle/>
          <a:p>
            <a:pPr marL="0" indent="0" algn="ctr">
              <a:lnSpc>
                <a:spcPts val="2600"/>
              </a:lnSpc>
              <a:buNone/>
            </a:pPr>
            <a:r>
              <a:rPr lang="en-US" sz="1200" dirty="0">
                <a:solidFill>
                  <a:srgbClr val="454240"/>
                </a:solidFill>
                <a:latin typeface="Libre Baskerville" pitchFamily="34" charset="0"/>
                <a:ea typeface="Libre Baskerville" pitchFamily="34" charset="-122"/>
                <a:cs typeface="Libre Baskerville" pitchFamily="34" charset="-120"/>
              </a:rPr>
              <a:t>Step 2: Sentiment &amp; Risk Analysis</a:t>
            </a:r>
            <a:endParaRPr lang="en-US" sz="1200" dirty="0"/>
          </a:p>
        </p:txBody>
      </p:sp>
      <p:sp>
        <p:nvSpPr>
          <p:cNvPr id="26" name="Text 11">
            <a:extLst>
              <a:ext uri="{FF2B5EF4-FFF2-40B4-BE49-F238E27FC236}">
                <a16:creationId xmlns:a16="http://schemas.microsoft.com/office/drawing/2014/main" id="{47899F62-3F07-D0C2-5E70-5EDC0430DE68}"/>
              </a:ext>
            </a:extLst>
          </p:cNvPr>
          <p:cNvSpPr/>
          <p:nvPr/>
        </p:nvSpPr>
        <p:spPr>
          <a:xfrm>
            <a:off x="2097328" y="3507632"/>
            <a:ext cx="2158674" cy="818439"/>
          </a:xfrm>
          <a:prstGeom prst="rect">
            <a:avLst/>
          </a:prstGeom>
          <a:noFill/>
          <a:ln/>
        </p:spPr>
        <p:txBody>
          <a:bodyPr wrap="square" lIns="0" tIns="0" rIns="0" bIns="0" rtlCol="0" anchor="t"/>
          <a:lstStyle/>
          <a:p>
            <a:pPr marL="0" indent="0" algn="ctr">
              <a:lnSpc>
                <a:spcPts val="2650"/>
              </a:lnSpc>
              <a:buNone/>
            </a:pPr>
            <a:r>
              <a:rPr lang="en-US" sz="1100" dirty="0">
                <a:solidFill>
                  <a:srgbClr val="454240"/>
                </a:solidFill>
                <a:latin typeface="DM Sans" pitchFamily="34" charset="0"/>
                <a:ea typeface="DM Sans" pitchFamily="34" charset="-122"/>
                <a:cs typeface="DM Sans" pitchFamily="34" charset="-120"/>
              </a:rPr>
              <a:t>Analyze news sentiment</a:t>
            </a:r>
          </a:p>
          <a:p>
            <a:pPr marL="0" indent="0" algn="ctr">
              <a:lnSpc>
                <a:spcPts val="2650"/>
              </a:lnSpc>
              <a:buNone/>
            </a:pPr>
            <a:r>
              <a:rPr lang="en-US" sz="1100" dirty="0">
                <a:solidFill>
                  <a:srgbClr val="454240"/>
                </a:solidFill>
                <a:latin typeface="DM Sans" pitchFamily="34" charset="0"/>
                <a:ea typeface="DM Sans" pitchFamily="34" charset="-122"/>
                <a:cs typeface="DM Sans" pitchFamily="34" charset="-120"/>
              </a:rPr>
              <a:t> using Transformers to classify risks</a:t>
            </a:r>
            <a:endParaRPr lang="en-US" sz="1100" dirty="0"/>
          </a:p>
        </p:txBody>
      </p:sp>
      <p:sp>
        <p:nvSpPr>
          <p:cNvPr id="27" name="Shape 12">
            <a:extLst>
              <a:ext uri="{FF2B5EF4-FFF2-40B4-BE49-F238E27FC236}">
                <a16:creationId xmlns:a16="http://schemas.microsoft.com/office/drawing/2014/main" id="{6E67FF57-90C8-5843-8A95-15622792A238}"/>
              </a:ext>
            </a:extLst>
          </p:cNvPr>
          <p:cNvSpPr/>
          <p:nvPr/>
        </p:nvSpPr>
        <p:spPr>
          <a:xfrm>
            <a:off x="5306298" y="1805647"/>
            <a:ext cx="45719" cy="596904"/>
          </a:xfrm>
          <a:prstGeom prst="roundRect">
            <a:avLst>
              <a:gd name="adj" fmla="val 390698"/>
            </a:avLst>
          </a:prstGeom>
          <a:solidFill>
            <a:srgbClr val="DDD3BA"/>
          </a:solidFill>
          <a:ln/>
        </p:spPr>
      </p:sp>
      <p:sp>
        <p:nvSpPr>
          <p:cNvPr id="28" name="Shape 13">
            <a:extLst>
              <a:ext uri="{FF2B5EF4-FFF2-40B4-BE49-F238E27FC236}">
                <a16:creationId xmlns:a16="http://schemas.microsoft.com/office/drawing/2014/main" id="{9B6FC71B-E7D2-AAA5-CF0E-A4205516297A}"/>
              </a:ext>
            </a:extLst>
          </p:cNvPr>
          <p:cNvSpPr/>
          <p:nvPr/>
        </p:nvSpPr>
        <p:spPr>
          <a:xfrm>
            <a:off x="5137589" y="1557552"/>
            <a:ext cx="382381" cy="383676"/>
          </a:xfrm>
          <a:prstGeom prst="roundRect">
            <a:avLst>
              <a:gd name="adj" fmla="val 18669"/>
            </a:avLst>
          </a:prstGeom>
          <a:solidFill>
            <a:srgbClr val="F7EDD4"/>
          </a:solidFill>
          <a:ln w="7620">
            <a:solidFill>
              <a:srgbClr val="DDD3BA"/>
            </a:solidFill>
            <a:prstDash val="solid"/>
          </a:ln>
        </p:spPr>
        <p:txBody>
          <a:bodyPr/>
          <a:lstStyle/>
          <a:p>
            <a:endParaRPr lang="en-IN" dirty="0"/>
          </a:p>
        </p:txBody>
      </p:sp>
      <p:sp>
        <p:nvSpPr>
          <p:cNvPr id="29" name="Text 14">
            <a:extLst>
              <a:ext uri="{FF2B5EF4-FFF2-40B4-BE49-F238E27FC236}">
                <a16:creationId xmlns:a16="http://schemas.microsoft.com/office/drawing/2014/main" id="{5ED57976-E483-2F4A-7A57-EBD809111D3C}"/>
              </a:ext>
            </a:extLst>
          </p:cNvPr>
          <p:cNvSpPr/>
          <p:nvPr/>
        </p:nvSpPr>
        <p:spPr>
          <a:xfrm>
            <a:off x="5250218" y="1623244"/>
            <a:ext cx="157121" cy="255816"/>
          </a:xfrm>
          <a:prstGeom prst="rect">
            <a:avLst/>
          </a:prstGeom>
          <a:noFill/>
          <a:ln/>
        </p:spPr>
        <p:txBody>
          <a:bodyPr wrap="none" lIns="0" tIns="0" rIns="0" bIns="0" rtlCol="0" anchor="t"/>
          <a:lstStyle/>
          <a:p>
            <a:pPr marL="0" indent="0" algn="ctr">
              <a:lnSpc>
                <a:spcPts val="2500"/>
              </a:lnSpc>
              <a:buNone/>
            </a:pPr>
            <a:r>
              <a:rPr lang="en-US" sz="2500" dirty="0">
                <a:solidFill>
                  <a:srgbClr val="454240"/>
                </a:solidFill>
                <a:latin typeface="Libre Baskerville" pitchFamily="34" charset="0"/>
                <a:ea typeface="Libre Baskerville" pitchFamily="34" charset="-122"/>
                <a:cs typeface="Libre Baskerville" pitchFamily="34" charset="-120"/>
              </a:rPr>
              <a:t>3</a:t>
            </a:r>
            <a:endParaRPr lang="en-US" sz="2500" dirty="0"/>
          </a:p>
        </p:txBody>
      </p:sp>
      <p:sp>
        <p:nvSpPr>
          <p:cNvPr id="30" name="Text 15">
            <a:extLst>
              <a:ext uri="{FF2B5EF4-FFF2-40B4-BE49-F238E27FC236}">
                <a16:creationId xmlns:a16="http://schemas.microsoft.com/office/drawing/2014/main" id="{B40177D7-D186-8BFA-0AC2-1DE4372B86B9}"/>
              </a:ext>
            </a:extLst>
          </p:cNvPr>
          <p:cNvSpPr/>
          <p:nvPr/>
        </p:nvSpPr>
        <p:spPr>
          <a:xfrm>
            <a:off x="4375235" y="2688645"/>
            <a:ext cx="2158674" cy="533021"/>
          </a:xfrm>
          <a:prstGeom prst="rect">
            <a:avLst/>
          </a:prstGeom>
          <a:noFill/>
          <a:ln/>
        </p:spPr>
        <p:txBody>
          <a:bodyPr wrap="square" lIns="0" tIns="0" rIns="0" bIns="0" rtlCol="0" anchor="t"/>
          <a:lstStyle/>
          <a:p>
            <a:pPr marL="0" indent="0" algn="ctr">
              <a:lnSpc>
                <a:spcPts val="2600"/>
              </a:lnSpc>
              <a:buNone/>
            </a:pPr>
            <a:r>
              <a:rPr lang="en-US" sz="1200" dirty="0">
                <a:solidFill>
                  <a:srgbClr val="454240"/>
                </a:solidFill>
                <a:latin typeface="Libre Baskerville" pitchFamily="34" charset="0"/>
                <a:ea typeface="Libre Baskerville" pitchFamily="34" charset="-122"/>
                <a:cs typeface="Libre Baskerville" pitchFamily="34" charset="-120"/>
              </a:rPr>
              <a:t>Step 3: Inventory Optimization</a:t>
            </a:r>
            <a:endParaRPr lang="en-US" sz="1200" dirty="0"/>
          </a:p>
        </p:txBody>
      </p:sp>
      <p:sp>
        <p:nvSpPr>
          <p:cNvPr id="31" name="Text 16">
            <a:extLst>
              <a:ext uri="{FF2B5EF4-FFF2-40B4-BE49-F238E27FC236}">
                <a16:creationId xmlns:a16="http://schemas.microsoft.com/office/drawing/2014/main" id="{3F0829D5-32B4-43CF-1C4F-33E2F574698A}"/>
              </a:ext>
            </a:extLst>
          </p:cNvPr>
          <p:cNvSpPr/>
          <p:nvPr/>
        </p:nvSpPr>
        <p:spPr>
          <a:xfrm>
            <a:off x="4375235" y="3493608"/>
            <a:ext cx="2158674" cy="545626"/>
          </a:xfrm>
          <a:prstGeom prst="rect">
            <a:avLst/>
          </a:prstGeom>
          <a:noFill/>
          <a:ln/>
        </p:spPr>
        <p:txBody>
          <a:bodyPr wrap="square" lIns="0" tIns="0" rIns="0" bIns="0" rtlCol="0" anchor="t"/>
          <a:lstStyle/>
          <a:p>
            <a:pPr marL="0" indent="0" algn="ctr">
              <a:lnSpc>
                <a:spcPts val="2650"/>
              </a:lnSpc>
              <a:buNone/>
            </a:pPr>
            <a:r>
              <a:rPr lang="en-US" sz="1100" dirty="0">
                <a:solidFill>
                  <a:srgbClr val="454240"/>
                </a:solidFill>
                <a:latin typeface="DM Sans" pitchFamily="34" charset="0"/>
                <a:ea typeface="DM Sans" pitchFamily="34" charset="-122"/>
                <a:cs typeface="DM Sans" pitchFamily="34" charset="-120"/>
              </a:rPr>
              <a:t>AI-based decisions: BUY, </a:t>
            </a:r>
          </a:p>
          <a:p>
            <a:pPr marL="0" indent="0" algn="ctr">
              <a:lnSpc>
                <a:spcPts val="2650"/>
              </a:lnSpc>
              <a:buNone/>
            </a:pPr>
            <a:r>
              <a:rPr lang="en-US" sz="1100" dirty="0">
                <a:solidFill>
                  <a:srgbClr val="454240"/>
                </a:solidFill>
                <a:latin typeface="DM Sans" pitchFamily="34" charset="0"/>
                <a:ea typeface="DM Sans" pitchFamily="34" charset="-122"/>
                <a:cs typeface="DM Sans" pitchFamily="34" charset="-120"/>
              </a:rPr>
              <a:t>SELL, MONITOR</a:t>
            </a:r>
            <a:endParaRPr lang="en-US" sz="1100" dirty="0"/>
          </a:p>
        </p:txBody>
      </p:sp>
      <p:sp>
        <p:nvSpPr>
          <p:cNvPr id="32" name="Shape 17">
            <a:extLst>
              <a:ext uri="{FF2B5EF4-FFF2-40B4-BE49-F238E27FC236}">
                <a16:creationId xmlns:a16="http://schemas.microsoft.com/office/drawing/2014/main" id="{FC873342-B646-911A-223F-E59619D347B5}"/>
              </a:ext>
            </a:extLst>
          </p:cNvPr>
          <p:cNvSpPr/>
          <p:nvPr/>
        </p:nvSpPr>
        <p:spPr>
          <a:xfrm>
            <a:off x="7282148" y="1782788"/>
            <a:ext cx="45719" cy="596904"/>
          </a:xfrm>
          <a:prstGeom prst="roundRect">
            <a:avLst>
              <a:gd name="adj" fmla="val 390698"/>
            </a:avLst>
          </a:prstGeom>
          <a:solidFill>
            <a:srgbClr val="DDD3BA"/>
          </a:solidFill>
          <a:ln/>
        </p:spPr>
      </p:sp>
      <p:sp>
        <p:nvSpPr>
          <p:cNvPr id="33" name="Shape 18">
            <a:extLst>
              <a:ext uri="{FF2B5EF4-FFF2-40B4-BE49-F238E27FC236}">
                <a16:creationId xmlns:a16="http://schemas.microsoft.com/office/drawing/2014/main" id="{FDE65F09-DA08-0960-6077-518D55D14DBE}"/>
              </a:ext>
            </a:extLst>
          </p:cNvPr>
          <p:cNvSpPr/>
          <p:nvPr/>
        </p:nvSpPr>
        <p:spPr>
          <a:xfrm>
            <a:off x="7136677" y="1543592"/>
            <a:ext cx="382381" cy="383676"/>
          </a:xfrm>
          <a:prstGeom prst="roundRect">
            <a:avLst>
              <a:gd name="adj" fmla="val 18669"/>
            </a:avLst>
          </a:prstGeom>
          <a:solidFill>
            <a:srgbClr val="F7EDD4"/>
          </a:solidFill>
          <a:ln w="7620">
            <a:solidFill>
              <a:srgbClr val="DDD3BA"/>
            </a:solidFill>
            <a:prstDash val="solid"/>
          </a:ln>
        </p:spPr>
      </p:sp>
      <p:sp>
        <p:nvSpPr>
          <p:cNvPr id="34" name="Text 19">
            <a:extLst>
              <a:ext uri="{FF2B5EF4-FFF2-40B4-BE49-F238E27FC236}">
                <a16:creationId xmlns:a16="http://schemas.microsoft.com/office/drawing/2014/main" id="{C4C2807B-2D7B-42AF-26BE-F8192250373B}"/>
              </a:ext>
            </a:extLst>
          </p:cNvPr>
          <p:cNvSpPr/>
          <p:nvPr/>
        </p:nvSpPr>
        <p:spPr>
          <a:xfrm>
            <a:off x="7253256" y="1621482"/>
            <a:ext cx="149222" cy="255816"/>
          </a:xfrm>
          <a:prstGeom prst="rect">
            <a:avLst/>
          </a:prstGeom>
          <a:noFill/>
          <a:ln/>
        </p:spPr>
        <p:txBody>
          <a:bodyPr wrap="none" lIns="0" tIns="0" rIns="0" bIns="0" rtlCol="0" anchor="t"/>
          <a:lstStyle/>
          <a:p>
            <a:pPr marL="0" indent="0" algn="ctr">
              <a:lnSpc>
                <a:spcPts val="2500"/>
              </a:lnSpc>
              <a:buNone/>
            </a:pPr>
            <a:r>
              <a:rPr lang="en-US" sz="2500" dirty="0">
                <a:solidFill>
                  <a:srgbClr val="454240"/>
                </a:solidFill>
                <a:latin typeface="Libre Baskerville" pitchFamily="34" charset="0"/>
                <a:ea typeface="Libre Baskerville" pitchFamily="34" charset="-122"/>
                <a:cs typeface="Libre Baskerville" pitchFamily="34" charset="-120"/>
              </a:rPr>
              <a:t>4</a:t>
            </a:r>
            <a:endParaRPr lang="en-US" sz="2500" dirty="0"/>
          </a:p>
        </p:txBody>
      </p:sp>
      <p:sp>
        <p:nvSpPr>
          <p:cNvPr id="35" name="Text 20">
            <a:extLst>
              <a:ext uri="{FF2B5EF4-FFF2-40B4-BE49-F238E27FC236}">
                <a16:creationId xmlns:a16="http://schemas.microsoft.com/office/drawing/2014/main" id="{A48AF373-3BE1-7FCA-BF9A-9026785EE4F7}"/>
              </a:ext>
            </a:extLst>
          </p:cNvPr>
          <p:cNvSpPr/>
          <p:nvPr/>
        </p:nvSpPr>
        <p:spPr>
          <a:xfrm>
            <a:off x="6392434" y="2577210"/>
            <a:ext cx="2158674" cy="533021"/>
          </a:xfrm>
          <a:prstGeom prst="rect">
            <a:avLst/>
          </a:prstGeom>
          <a:noFill/>
          <a:ln/>
        </p:spPr>
        <p:txBody>
          <a:bodyPr wrap="square" lIns="0" tIns="0" rIns="0" bIns="0" rtlCol="0" anchor="t"/>
          <a:lstStyle/>
          <a:p>
            <a:pPr marL="0" indent="0" algn="ctr">
              <a:lnSpc>
                <a:spcPts val="2600"/>
              </a:lnSpc>
              <a:buNone/>
            </a:pPr>
            <a:r>
              <a:rPr lang="en-US" sz="1200" dirty="0">
                <a:solidFill>
                  <a:srgbClr val="454240"/>
                </a:solidFill>
                <a:latin typeface="Libre Baskerville" pitchFamily="34" charset="0"/>
                <a:ea typeface="Libre Baskerville" pitchFamily="34" charset="-122"/>
                <a:cs typeface="Libre Baskerville" pitchFamily="34" charset="-120"/>
              </a:rPr>
              <a:t>Step 4: Notification </a:t>
            </a:r>
          </a:p>
          <a:p>
            <a:pPr marL="0" indent="0" algn="ctr">
              <a:lnSpc>
                <a:spcPts val="2600"/>
              </a:lnSpc>
              <a:buNone/>
            </a:pPr>
            <a:r>
              <a:rPr lang="en-US" sz="1200" dirty="0">
                <a:solidFill>
                  <a:srgbClr val="454240"/>
                </a:solidFill>
                <a:latin typeface="Libre Baskerville" pitchFamily="34" charset="0"/>
                <a:ea typeface="Libre Baskerville" pitchFamily="34" charset="-122"/>
                <a:cs typeface="Libre Baskerville" pitchFamily="34" charset="-120"/>
              </a:rPr>
              <a:t>System</a:t>
            </a:r>
            <a:endParaRPr lang="en-US" sz="1200" dirty="0"/>
          </a:p>
        </p:txBody>
      </p:sp>
      <p:sp>
        <p:nvSpPr>
          <p:cNvPr id="36" name="Text 21">
            <a:extLst>
              <a:ext uri="{FF2B5EF4-FFF2-40B4-BE49-F238E27FC236}">
                <a16:creationId xmlns:a16="http://schemas.microsoft.com/office/drawing/2014/main" id="{649258CF-F2A3-37EE-A1CA-E06B6B5642CF}"/>
              </a:ext>
            </a:extLst>
          </p:cNvPr>
          <p:cNvSpPr/>
          <p:nvPr/>
        </p:nvSpPr>
        <p:spPr>
          <a:xfrm>
            <a:off x="6550656" y="3503768"/>
            <a:ext cx="2158674" cy="545626"/>
          </a:xfrm>
          <a:prstGeom prst="rect">
            <a:avLst/>
          </a:prstGeom>
          <a:noFill/>
          <a:ln/>
        </p:spPr>
        <p:txBody>
          <a:bodyPr wrap="square" lIns="0" tIns="0" rIns="0" bIns="0" rtlCol="0" anchor="t"/>
          <a:lstStyle/>
          <a:p>
            <a:pPr marL="0" indent="0" algn="ctr">
              <a:lnSpc>
                <a:spcPts val="2650"/>
              </a:lnSpc>
              <a:buNone/>
            </a:pPr>
            <a:r>
              <a:rPr lang="en-US" sz="1100" dirty="0">
                <a:solidFill>
                  <a:srgbClr val="454240"/>
                </a:solidFill>
                <a:latin typeface="DM Sans" pitchFamily="34" charset="0"/>
                <a:ea typeface="DM Sans" pitchFamily="34" charset="-122"/>
                <a:cs typeface="DM Sans" pitchFamily="34" charset="-120"/>
              </a:rPr>
              <a:t>Slack API sends real-time </a:t>
            </a:r>
          </a:p>
          <a:p>
            <a:pPr marL="0" indent="0" algn="ctr">
              <a:lnSpc>
                <a:spcPts val="2650"/>
              </a:lnSpc>
              <a:buNone/>
            </a:pPr>
            <a:r>
              <a:rPr lang="en-US" sz="1100" dirty="0">
                <a:solidFill>
                  <a:srgbClr val="454240"/>
                </a:solidFill>
                <a:latin typeface="DM Sans" pitchFamily="34" charset="0"/>
                <a:ea typeface="DM Sans" pitchFamily="34" charset="-122"/>
                <a:cs typeface="DM Sans" pitchFamily="34" charset="-120"/>
              </a:rPr>
              <a:t>alerts via Slack app</a:t>
            </a:r>
            <a:endParaRPr lang="en-US" sz="1100" dirty="0"/>
          </a:p>
        </p:txBody>
      </p:sp>
    </p:spTree>
    <p:extLst>
      <p:ext uri="{BB962C8B-B14F-4D97-AF65-F5344CB8AC3E}">
        <p14:creationId xmlns:p14="http://schemas.microsoft.com/office/powerpoint/2010/main" val="1736747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3" name="Title 2">
            <a:extLst>
              <a:ext uri="{FF2B5EF4-FFF2-40B4-BE49-F238E27FC236}">
                <a16:creationId xmlns:a16="http://schemas.microsoft.com/office/drawing/2014/main" id="{57DC28F7-9A92-C8B7-8578-E3DA18CF6012}"/>
              </a:ext>
            </a:extLst>
          </p:cNvPr>
          <p:cNvSpPr>
            <a:spLocks noGrp="1"/>
          </p:cNvSpPr>
          <p:nvPr>
            <p:ph type="title"/>
          </p:nvPr>
        </p:nvSpPr>
        <p:spPr/>
        <p:txBody>
          <a:bodyPr/>
          <a:lstStyle/>
          <a:p>
            <a:endParaRPr lang="en-IN"/>
          </a:p>
        </p:txBody>
      </p:sp>
      <p:sp>
        <p:nvSpPr>
          <p:cNvPr id="5" name="Subtitle 4">
            <a:extLst>
              <a:ext uri="{FF2B5EF4-FFF2-40B4-BE49-F238E27FC236}">
                <a16:creationId xmlns:a16="http://schemas.microsoft.com/office/drawing/2014/main" id="{B36AD2C9-3FF9-2676-5755-70E91861EB13}"/>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855DC873-BEB2-D023-98F4-36D2F7374E09}"/>
              </a:ext>
            </a:extLst>
          </p:cNvPr>
          <p:cNvPicPr>
            <a:picLocks noChangeAspect="1"/>
          </p:cNvPicPr>
          <p:nvPr/>
        </p:nvPicPr>
        <p:blipFill>
          <a:blip r:embed="rId3"/>
          <a:stretch>
            <a:fillRect/>
          </a:stretch>
        </p:blipFill>
        <p:spPr>
          <a:xfrm>
            <a:off x="1165860" y="853440"/>
            <a:ext cx="6492240" cy="3444239"/>
          </a:xfrm>
          <a:prstGeom prst="rect">
            <a:avLst/>
          </a:prstGeom>
        </p:spPr>
      </p:pic>
      <p:pic>
        <p:nvPicPr>
          <p:cNvPr id="8" name="Image 1" descr="preencoded.png">
            <a:extLst>
              <a:ext uri="{FF2B5EF4-FFF2-40B4-BE49-F238E27FC236}">
                <a16:creationId xmlns:a16="http://schemas.microsoft.com/office/drawing/2014/main" id="{14FE2854-C7ED-DEB7-2FF7-F2F5DAF8A323}"/>
              </a:ext>
            </a:extLst>
          </p:cNvPr>
          <p:cNvPicPr>
            <a:picLocks noChangeAspect="1"/>
          </p:cNvPicPr>
          <p:nvPr/>
        </p:nvPicPr>
        <p:blipFill>
          <a:blip r:embed="rId4"/>
          <a:stretch>
            <a:fillRect/>
          </a:stretch>
        </p:blipFill>
        <p:spPr>
          <a:xfrm>
            <a:off x="190816" y="397995"/>
            <a:ext cx="566976" cy="5669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613DD914-45AC-B366-2765-24B08DAD77E1}"/>
              </a:ext>
            </a:extLst>
          </p:cNvPr>
          <p:cNvPicPr>
            <a:picLocks noChangeAspect="1"/>
          </p:cNvPicPr>
          <p:nvPr/>
        </p:nvPicPr>
        <p:blipFill>
          <a:blip r:embed="rId3"/>
          <a:stretch>
            <a:fillRect/>
          </a:stretch>
        </p:blipFill>
        <p:spPr>
          <a:xfrm>
            <a:off x="781878" y="861390"/>
            <a:ext cx="7103165" cy="3505201"/>
          </a:xfrm>
          <a:prstGeom prst="rect">
            <a:avLst/>
          </a:prstGeom>
        </p:spPr>
      </p:pic>
      <p:pic>
        <p:nvPicPr>
          <p:cNvPr id="6" name="Image 1" descr="preencoded.png">
            <a:extLst>
              <a:ext uri="{FF2B5EF4-FFF2-40B4-BE49-F238E27FC236}">
                <a16:creationId xmlns:a16="http://schemas.microsoft.com/office/drawing/2014/main" id="{515C31E1-7616-8143-FE7F-AADE6D9C5A8E}"/>
              </a:ext>
            </a:extLst>
          </p:cNvPr>
          <p:cNvPicPr>
            <a:picLocks noChangeAspect="1"/>
          </p:cNvPicPr>
          <p:nvPr/>
        </p:nvPicPr>
        <p:blipFill>
          <a:blip r:embed="rId4"/>
          <a:stretch>
            <a:fillRect/>
          </a:stretch>
        </p:blipFill>
        <p:spPr>
          <a:xfrm>
            <a:off x="146249" y="378116"/>
            <a:ext cx="566976" cy="5669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pic>
        <p:nvPicPr>
          <p:cNvPr id="3" name="Picture 2">
            <a:extLst>
              <a:ext uri="{FF2B5EF4-FFF2-40B4-BE49-F238E27FC236}">
                <a16:creationId xmlns:a16="http://schemas.microsoft.com/office/drawing/2014/main" id="{627367E8-1014-6E03-5C21-6F2DECA7E1C4}"/>
              </a:ext>
            </a:extLst>
          </p:cNvPr>
          <p:cNvPicPr>
            <a:picLocks noChangeAspect="1"/>
          </p:cNvPicPr>
          <p:nvPr/>
        </p:nvPicPr>
        <p:blipFill>
          <a:blip r:embed="rId3"/>
          <a:stretch>
            <a:fillRect/>
          </a:stretch>
        </p:blipFill>
        <p:spPr>
          <a:xfrm>
            <a:off x="1139688" y="649357"/>
            <a:ext cx="6924260" cy="37702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DB9F32-EB4E-C897-B01C-997E6E5F4F50}"/>
              </a:ext>
            </a:extLst>
          </p:cNvPr>
          <p:cNvSpPr txBox="1"/>
          <p:nvPr/>
        </p:nvSpPr>
        <p:spPr>
          <a:xfrm>
            <a:off x="510209" y="396942"/>
            <a:ext cx="4810538" cy="727956"/>
          </a:xfrm>
          <a:prstGeom prst="rect">
            <a:avLst/>
          </a:prstGeom>
          <a:noFill/>
        </p:spPr>
        <p:txBody>
          <a:bodyPr wrap="square">
            <a:spAutoFit/>
          </a:bodyPr>
          <a:lstStyle/>
          <a:p>
            <a:pPr marL="0" indent="0">
              <a:lnSpc>
                <a:spcPts val="5550"/>
              </a:lnSpc>
              <a:buNone/>
            </a:pPr>
            <a:r>
              <a:rPr lang="en-US" sz="2800" dirty="0">
                <a:solidFill>
                  <a:schemeClr val="bg1">
                    <a:lumMod val="25000"/>
                  </a:schemeClr>
                </a:solidFill>
                <a:latin typeface="Vidaloka" panose="020B0604020202020204" charset="0"/>
                <a:ea typeface="Fira Mono Medium" pitchFamily="34" charset="-122"/>
                <a:cs typeface="Fira Mono Medium" pitchFamily="34" charset="-120"/>
              </a:rPr>
              <a:t>Future</a:t>
            </a:r>
            <a:r>
              <a:rPr lang="en-US" sz="2000" dirty="0">
                <a:solidFill>
                  <a:schemeClr val="bg1">
                    <a:lumMod val="25000"/>
                  </a:schemeClr>
                </a:solidFill>
                <a:latin typeface="Vidaloka" panose="020B0604020202020204" charset="0"/>
                <a:ea typeface="Fira Mono Medium" pitchFamily="34" charset="-122"/>
                <a:cs typeface="Fira Mono Medium" pitchFamily="34" charset="-120"/>
              </a:rPr>
              <a:t> </a:t>
            </a:r>
            <a:r>
              <a:rPr lang="en-US" sz="2800" dirty="0">
                <a:solidFill>
                  <a:schemeClr val="bg1">
                    <a:lumMod val="25000"/>
                  </a:schemeClr>
                </a:solidFill>
                <a:latin typeface="Vidaloka" panose="020B0604020202020204" charset="0"/>
                <a:ea typeface="Fira Mono Medium" pitchFamily="34" charset="-122"/>
                <a:cs typeface="Fira Mono Medium" pitchFamily="34" charset="-120"/>
              </a:rPr>
              <a:t>Improvements</a:t>
            </a:r>
            <a:endParaRPr lang="en-US" sz="2800" dirty="0">
              <a:solidFill>
                <a:schemeClr val="bg1">
                  <a:lumMod val="25000"/>
                </a:schemeClr>
              </a:solidFill>
              <a:latin typeface="Vidaloka" panose="020B0604020202020204" charset="0"/>
            </a:endParaRPr>
          </a:p>
        </p:txBody>
      </p:sp>
      <p:sp>
        <p:nvSpPr>
          <p:cNvPr id="7" name="TextBox 6">
            <a:extLst>
              <a:ext uri="{FF2B5EF4-FFF2-40B4-BE49-F238E27FC236}">
                <a16:creationId xmlns:a16="http://schemas.microsoft.com/office/drawing/2014/main" id="{D23DB64E-F7FE-F86D-1E06-E78EF191D091}"/>
              </a:ext>
            </a:extLst>
          </p:cNvPr>
          <p:cNvSpPr txBox="1"/>
          <p:nvPr/>
        </p:nvSpPr>
        <p:spPr>
          <a:xfrm>
            <a:off x="1093305" y="1124898"/>
            <a:ext cx="4810538" cy="1838773"/>
          </a:xfrm>
          <a:prstGeom prst="rect">
            <a:avLst/>
          </a:prstGeom>
          <a:noFill/>
        </p:spPr>
        <p:txBody>
          <a:bodyPr wrap="square">
            <a:spAutoFit/>
          </a:bodyPr>
          <a:lstStyle/>
          <a:p>
            <a:pPr marL="0" indent="0" algn="l">
              <a:lnSpc>
                <a:spcPts val="2750"/>
              </a:lnSpc>
              <a:buNone/>
            </a:pPr>
            <a:r>
              <a:rPr lang="en-US" sz="1400" dirty="0">
                <a:solidFill>
                  <a:srgbClr val="454240"/>
                </a:solidFill>
                <a:latin typeface="Libre Baskerville" pitchFamily="34" charset="0"/>
                <a:ea typeface="Libre Baskerville" pitchFamily="34" charset="-122"/>
                <a:cs typeface="Libre Baskerville" pitchFamily="34" charset="-120"/>
              </a:rPr>
              <a:t>Full ERP Integration</a:t>
            </a:r>
          </a:p>
          <a:p>
            <a:pPr>
              <a:lnSpc>
                <a:spcPts val="2750"/>
              </a:lnSpc>
            </a:pPr>
            <a:r>
              <a:rPr lang="en-US" sz="1400" dirty="0">
                <a:solidFill>
                  <a:srgbClr val="454240"/>
                </a:solidFill>
                <a:latin typeface="Libre Baskerville" pitchFamily="34" charset="0"/>
                <a:ea typeface="Libre Baskerville" pitchFamily="34" charset="-122"/>
                <a:cs typeface="Libre Baskerville" pitchFamily="34" charset="-120"/>
              </a:rPr>
              <a:t>Advanced AI Forecasting</a:t>
            </a:r>
            <a:endParaRPr lang="en-US" sz="1400" dirty="0"/>
          </a:p>
          <a:p>
            <a:pPr>
              <a:lnSpc>
                <a:spcPts val="2750"/>
              </a:lnSpc>
            </a:pPr>
            <a:r>
              <a:rPr lang="en-US" sz="1400" dirty="0">
                <a:solidFill>
                  <a:srgbClr val="454240"/>
                </a:solidFill>
                <a:latin typeface="Libre Baskerville" pitchFamily="34" charset="0"/>
                <a:ea typeface="Libre Baskerville" pitchFamily="34" charset="-122"/>
                <a:cs typeface="Libre Baskerville" pitchFamily="34" charset="-120"/>
              </a:rPr>
              <a:t>Geospatial Analysis</a:t>
            </a:r>
            <a:endParaRPr lang="en-US" sz="1400" dirty="0"/>
          </a:p>
          <a:p>
            <a:pPr>
              <a:lnSpc>
                <a:spcPts val="2750"/>
              </a:lnSpc>
            </a:pPr>
            <a:r>
              <a:rPr lang="en-US" sz="1400" dirty="0">
                <a:solidFill>
                  <a:srgbClr val="454240"/>
                </a:solidFill>
                <a:latin typeface="Libre Baskerville" pitchFamily="34" charset="0"/>
                <a:ea typeface="Libre Baskerville" pitchFamily="34" charset="-122"/>
                <a:cs typeface="Libre Baskerville" pitchFamily="34" charset="-120"/>
              </a:rPr>
              <a:t>Supplier Network Expansion</a:t>
            </a:r>
            <a:endParaRPr lang="en-US" sz="1400" dirty="0"/>
          </a:p>
          <a:p>
            <a:pPr marL="0" indent="0" algn="l">
              <a:lnSpc>
                <a:spcPts val="2750"/>
              </a:lnSpc>
              <a:buNone/>
            </a:pPr>
            <a:endParaRPr lang="en-US" sz="1400" dirty="0"/>
          </a:p>
        </p:txBody>
      </p:sp>
    </p:spTree>
    <p:extLst>
      <p:ext uri="{BB962C8B-B14F-4D97-AF65-F5344CB8AC3E}">
        <p14:creationId xmlns:p14="http://schemas.microsoft.com/office/powerpoint/2010/main" val="2844549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3" name="Title 2">
            <a:extLst>
              <a:ext uri="{FF2B5EF4-FFF2-40B4-BE49-F238E27FC236}">
                <a16:creationId xmlns:a16="http://schemas.microsoft.com/office/drawing/2014/main" id="{63299CE9-2B9C-326E-1375-2DC4DC443276}"/>
              </a:ext>
            </a:extLst>
          </p:cNvPr>
          <p:cNvSpPr>
            <a:spLocks noGrp="1"/>
          </p:cNvSpPr>
          <p:nvPr>
            <p:ph type="title"/>
          </p:nvPr>
        </p:nvSpPr>
        <p:spPr/>
        <p:txBody>
          <a:bodyPr/>
          <a:lstStyle/>
          <a:p>
            <a:r>
              <a:rPr lang="en-US" sz="3200" dirty="0">
                <a:solidFill>
                  <a:schemeClr val="bg1">
                    <a:lumMod val="25000"/>
                  </a:schemeClr>
                </a:solidFill>
                <a:latin typeface="Vidaloka" panose="020B0604020202020204" charset="0"/>
                <a:ea typeface="Fira Mono Medium" pitchFamily="34" charset="-122"/>
                <a:cs typeface="Fira Mono Medium" pitchFamily="34" charset="-120"/>
              </a:rPr>
              <a:t>Conclusion</a:t>
            </a:r>
            <a:br>
              <a:rPr lang="en-US" sz="3200" dirty="0">
                <a:solidFill>
                  <a:schemeClr val="bg1">
                    <a:lumMod val="25000"/>
                  </a:schemeClr>
                </a:solidFill>
                <a:latin typeface="Vidaloka" panose="020B0604020202020204" charset="0"/>
              </a:rPr>
            </a:br>
            <a:endParaRPr lang="en-IN" dirty="0">
              <a:solidFill>
                <a:schemeClr val="bg1">
                  <a:lumMod val="25000"/>
                </a:schemeClr>
              </a:solidFill>
              <a:latin typeface="Vidaloka" panose="020B0604020202020204" charset="0"/>
            </a:endParaRPr>
          </a:p>
        </p:txBody>
      </p:sp>
      <p:sp>
        <p:nvSpPr>
          <p:cNvPr id="5" name="TextBox 4">
            <a:extLst>
              <a:ext uri="{FF2B5EF4-FFF2-40B4-BE49-F238E27FC236}">
                <a16:creationId xmlns:a16="http://schemas.microsoft.com/office/drawing/2014/main" id="{E787C2D6-783D-6027-15E1-5C06C06A47C7}"/>
              </a:ext>
            </a:extLst>
          </p:cNvPr>
          <p:cNvSpPr txBox="1"/>
          <p:nvPr/>
        </p:nvSpPr>
        <p:spPr>
          <a:xfrm>
            <a:off x="1219200" y="1017725"/>
            <a:ext cx="4651512" cy="2556918"/>
          </a:xfrm>
          <a:prstGeom prst="rect">
            <a:avLst/>
          </a:prstGeom>
          <a:noFill/>
        </p:spPr>
        <p:txBody>
          <a:bodyPr wrap="square">
            <a:spAutoFit/>
          </a:bodyPr>
          <a:lstStyle/>
          <a:p>
            <a:pPr>
              <a:lnSpc>
                <a:spcPts val="2750"/>
              </a:lnSpc>
            </a:pPr>
            <a:r>
              <a:rPr lang="en-US" sz="1400" dirty="0">
                <a:solidFill>
                  <a:schemeClr val="bg1">
                    <a:lumMod val="25000"/>
                  </a:schemeClr>
                </a:solidFill>
                <a:latin typeface="Vidaloka" panose="020B0604020202020204" charset="0"/>
                <a:ea typeface="Fira Mono Medium" pitchFamily="34" charset="-122"/>
                <a:cs typeface="Fira Mono Medium" pitchFamily="34" charset="-120"/>
              </a:rPr>
              <a:t>Improved Resilience</a:t>
            </a:r>
          </a:p>
          <a:p>
            <a:pPr>
              <a:lnSpc>
                <a:spcPts val="2750"/>
              </a:lnSpc>
            </a:pPr>
            <a:r>
              <a:rPr lang="en-US" sz="1400" dirty="0">
                <a:solidFill>
                  <a:schemeClr val="bg1">
                    <a:lumMod val="25000"/>
                  </a:schemeClr>
                </a:solidFill>
                <a:latin typeface="Vidaloka" panose="020B0604020202020204" charset="0"/>
                <a:ea typeface="Fira Mono Medium" pitchFamily="34" charset="-122"/>
                <a:cs typeface="Fira Mono Medium" pitchFamily="34" charset="-120"/>
              </a:rPr>
              <a:t>Reduced Stock Fluctuations</a:t>
            </a:r>
          </a:p>
          <a:p>
            <a:pPr>
              <a:lnSpc>
                <a:spcPts val="2750"/>
              </a:lnSpc>
            </a:pPr>
            <a:r>
              <a:rPr lang="en-US" sz="1400" dirty="0">
                <a:solidFill>
                  <a:schemeClr val="bg1">
                    <a:lumMod val="25000"/>
                  </a:schemeClr>
                </a:solidFill>
                <a:latin typeface="Vidaloka" panose="020B0604020202020204" charset="0"/>
                <a:ea typeface="Fira Mono Medium" pitchFamily="34" charset="-122"/>
                <a:cs typeface="Fira Mono Medium" pitchFamily="34" charset="-120"/>
              </a:rPr>
              <a:t>Proactive Decision-Making</a:t>
            </a:r>
            <a:endParaRPr lang="en-US" sz="1400" dirty="0">
              <a:solidFill>
                <a:schemeClr val="bg1">
                  <a:lumMod val="25000"/>
                </a:schemeClr>
              </a:solidFill>
              <a:latin typeface="Vidaloka" panose="020B0604020202020204" charset="0"/>
            </a:endParaRPr>
          </a:p>
          <a:p>
            <a:pPr>
              <a:lnSpc>
                <a:spcPts val="2750"/>
              </a:lnSpc>
            </a:pPr>
            <a:r>
              <a:rPr lang="en-US" sz="1400" dirty="0">
                <a:solidFill>
                  <a:schemeClr val="bg1">
                    <a:lumMod val="25000"/>
                  </a:schemeClr>
                </a:solidFill>
                <a:latin typeface="Vidaloka" panose="020B0604020202020204" charset="0"/>
                <a:ea typeface="Fira Mono Medium" pitchFamily="34" charset="-122"/>
                <a:cs typeface="Fira Mono Medium" pitchFamily="34" charset="-120"/>
              </a:rPr>
              <a:t>Scalability &amp; Adaptability</a:t>
            </a:r>
            <a:endParaRPr lang="en-US" sz="1400" dirty="0">
              <a:solidFill>
                <a:schemeClr val="bg1">
                  <a:lumMod val="25000"/>
                </a:schemeClr>
              </a:solidFill>
              <a:latin typeface="Vidaloka" panose="020B0604020202020204" charset="0"/>
            </a:endParaRPr>
          </a:p>
          <a:p>
            <a:pPr>
              <a:lnSpc>
                <a:spcPts val="2750"/>
              </a:lnSpc>
            </a:pPr>
            <a:endParaRPr lang="en-US" sz="1400" dirty="0">
              <a:solidFill>
                <a:schemeClr val="bg1">
                  <a:lumMod val="25000"/>
                </a:schemeClr>
              </a:solidFill>
              <a:latin typeface="Vidaloka" panose="020B0604020202020204" charset="0"/>
            </a:endParaRPr>
          </a:p>
          <a:p>
            <a:pPr>
              <a:lnSpc>
                <a:spcPts val="2750"/>
              </a:lnSpc>
            </a:pPr>
            <a:endParaRPr lang="en-US" sz="1400" dirty="0">
              <a:solidFill>
                <a:schemeClr val="bg1">
                  <a:lumMod val="25000"/>
                </a:schemeClr>
              </a:solidFill>
              <a:latin typeface="Vidaloka" panose="020B0604020202020204" charset="0"/>
            </a:endParaRPr>
          </a:p>
          <a:p>
            <a:pPr marL="0" indent="0" algn="l">
              <a:lnSpc>
                <a:spcPts val="2750"/>
              </a:lnSpc>
              <a:buNone/>
            </a:pPr>
            <a:endParaRPr lang="en-US" sz="1400" dirty="0"/>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280</Words>
  <Application>Microsoft Office PowerPoint</Application>
  <PresentationFormat>On-screen Show (16:9)</PresentationFormat>
  <Paragraphs>52</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Vidaloka</vt:lpstr>
      <vt:lpstr>Arial</vt:lpstr>
      <vt:lpstr>Crimson Text</vt:lpstr>
      <vt:lpstr>Libre Baskerville</vt:lpstr>
      <vt:lpstr>Montserrat</vt:lpstr>
      <vt:lpstr>DM Sans</vt:lpstr>
      <vt:lpstr>Lato</vt:lpstr>
      <vt:lpstr>Minimalist Business Slides XL by Slidesgo</vt:lpstr>
      <vt:lpstr>Infosys Springboard   AI-Driven Supply Chain Disruption Predictor &amp; Inventory Optimization </vt:lpstr>
      <vt:lpstr>Why Chocolate SCM  </vt:lpstr>
      <vt:lpstr>Issues Researched   </vt:lpstr>
      <vt:lpstr>PowerPoint Presentation</vt:lpstr>
      <vt:lpstr>PowerPoint Presentation</vt:lpstr>
      <vt:lpstr>PowerPoint Presentation</vt:lpstr>
      <vt:lpstr>PowerPoint Presentation</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GM TEJA</dc:creator>
  <cp:lastModifiedBy>GM TEJA</cp:lastModifiedBy>
  <cp:revision>1</cp:revision>
  <dcterms:modified xsi:type="dcterms:W3CDTF">2025-02-01T11:27:42Z</dcterms:modified>
</cp:coreProperties>
</file>