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3"/>
  </p:notesMasterIdLst>
  <p:handoutMasterIdLst>
    <p:handoutMasterId r:id="rId44"/>
  </p:handoutMasterIdLst>
  <p:sldIdLst>
    <p:sldId id="298" r:id="rId5"/>
    <p:sldId id="299" r:id="rId6"/>
    <p:sldId id="300" r:id="rId7"/>
    <p:sldId id="302" r:id="rId8"/>
    <p:sldId id="304" r:id="rId9"/>
    <p:sldId id="305" r:id="rId10"/>
    <p:sldId id="306" r:id="rId11"/>
    <p:sldId id="307" r:id="rId12"/>
    <p:sldId id="308" r:id="rId13"/>
    <p:sldId id="309" r:id="rId14"/>
    <p:sldId id="311" r:id="rId15"/>
    <p:sldId id="312" r:id="rId16"/>
    <p:sldId id="314" r:id="rId17"/>
    <p:sldId id="315" r:id="rId18"/>
    <p:sldId id="316" r:id="rId19"/>
    <p:sldId id="317" r:id="rId20"/>
    <p:sldId id="318" r:id="rId21"/>
    <p:sldId id="319" r:id="rId22"/>
    <p:sldId id="320" r:id="rId23"/>
    <p:sldId id="321" r:id="rId24"/>
    <p:sldId id="322" r:id="rId25"/>
    <p:sldId id="344" r:id="rId26"/>
    <p:sldId id="324" r:id="rId27"/>
    <p:sldId id="345" r:id="rId28"/>
    <p:sldId id="346" r:id="rId29"/>
    <p:sldId id="343" r:id="rId30"/>
    <p:sldId id="347" r:id="rId31"/>
    <p:sldId id="348" r:id="rId32"/>
    <p:sldId id="350" r:id="rId33"/>
    <p:sldId id="351" r:id="rId34"/>
    <p:sldId id="352" r:id="rId35"/>
    <p:sldId id="339" r:id="rId36"/>
    <p:sldId id="342" r:id="rId37"/>
    <p:sldId id="335" r:id="rId38"/>
    <p:sldId id="341" r:id="rId39"/>
    <p:sldId id="336" r:id="rId40"/>
    <p:sldId id="326" r:id="rId41"/>
    <p:sldId id="334" r:id="rId42"/>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FFF4"/>
    <a:srgbClr val="FFFFFF"/>
    <a:srgbClr val="000000"/>
    <a:srgbClr val="BEAAAA"/>
    <a:srgbClr val="FFF5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600" y="557"/>
      </p:cViewPr>
      <p:guideLst/>
    </p:cSldViewPr>
  </p:slideViewPr>
  <p:notesTextViewPr>
    <p:cViewPr>
      <p:scale>
        <a:sx n="1" d="1"/>
        <a:sy n="1" d="1"/>
      </p:scale>
      <p:origin x="0" y="0"/>
    </p:cViewPr>
  </p:notesTextViewPr>
  <p:notesViewPr>
    <p:cSldViewPr snapToGrid="0">
      <p:cViewPr varScale="1">
        <p:scale>
          <a:sx n="78" d="100"/>
          <a:sy n="78" d="100"/>
        </p:scale>
        <p:origin x="3494" y="8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12CF2B-E82F-4152-ADD2-ED47E5A676F4}" type="datetimeFigureOut">
              <a:rPr lang="pt-BR" smtClean="0"/>
              <a:t>10/04/2023</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FE9163-63CE-4B6F-8106-3CB82B73A73B}" type="slidenum">
              <a:rPr lang="pt-BR" smtClean="0"/>
              <a:t>‹nº›</a:t>
            </a:fld>
            <a:endParaRPr lang="pt-BR" dirty="0"/>
          </a:p>
        </p:txBody>
      </p:sp>
    </p:spTree>
    <p:extLst>
      <p:ext uri="{BB962C8B-B14F-4D97-AF65-F5344CB8AC3E}">
        <p14:creationId xmlns:p14="http://schemas.microsoft.com/office/powerpoint/2010/main" val="263866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9FF0D-B331-4276-BF84-39B369306F99}" type="datetimeFigureOut">
              <a:rPr lang="pt-BR" noProof="0" smtClean="0"/>
              <a:t>10/04/2023</a:t>
            </a:fld>
            <a:endParaRPr lang="pt-BR" noProof="0"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564A1-17BF-464F-B2FE-65DA37285BF0}" type="slidenum">
              <a:rPr lang="pt-BR" noProof="0" smtClean="0"/>
              <a:t>‹nº›</a:t>
            </a:fld>
            <a:endParaRPr lang="pt-BR" noProof="0" dirty="0"/>
          </a:p>
        </p:txBody>
      </p:sp>
    </p:spTree>
    <p:extLst>
      <p:ext uri="{BB962C8B-B14F-4D97-AF65-F5344CB8AC3E}">
        <p14:creationId xmlns:p14="http://schemas.microsoft.com/office/powerpoint/2010/main" val="29172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1C564A1-17BF-464F-B2FE-65DA37285BF0}" type="slidenum">
              <a:rPr lang="pt-BR" smtClean="0"/>
              <a:t>1</a:t>
            </a:fld>
            <a:endParaRPr lang="pt-BR" dirty="0"/>
          </a:p>
        </p:txBody>
      </p:sp>
    </p:spTree>
    <p:extLst>
      <p:ext uri="{BB962C8B-B14F-4D97-AF65-F5344CB8AC3E}">
        <p14:creationId xmlns:p14="http://schemas.microsoft.com/office/powerpoint/2010/main" val="77870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BR" noProof="0"/>
              <a:t>Clique para editar o estilo do subtítulo Mestre</a:t>
            </a:r>
            <a:endParaRPr lang="pt-BR" noProof="0" dirty="0"/>
          </a:p>
        </p:txBody>
      </p:sp>
      <p:cxnSp>
        <p:nvCxnSpPr>
          <p:cNvPr id="9" name="Conector Re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04E8571-58AC-4B02-A72C-B7E3E60A7BA5}" type="datetime1">
              <a:rPr lang="pt-BR" noProof="0" smtClean="0"/>
              <a:t>10/04/2023</a:t>
            </a:fld>
            <a:endParaRPr lang="pt-BR" noProof="0" dirty="0"/>
          </a:p>
        </p:txBody>
      </p:sp>
      <p:sp>
        <p:nvSpPr>
          <p:cNvPr id="5" name="Espaço Reservado para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46C2D5DC-E9E6-4460-9005-9561D7AE5062}" type="datetime1">
              <a:rPr lang="pt-BR" noProof="0" smtClean="0"/>
              <a:t>10/04/2023</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os estilos de texto Mestres</a:t>
            </a:r>
          </a:p>
        </p:txBody>
      </p:sp>
      <p:cxnSp>
        <p:nvCxnSpPr>
          <p:cNvPr id="9" name="Conector Re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97616C38-4A2F-4C3B-B502-7E51C7F0342F}" type="datetime1">
              <a:rPr lang="pt-BR" noProof="0" smtClean="0"/>
              <a:t>10/04/2023</a:t>
            </a:fld>
            <a:endParaRPr lang="pt-BR" noProof="0" dirty="0"/>
          </a:p>
        </p:txBody>
      </p:sp>
      <p:sp>
        <p:nvSpPr>
          <p:cNvPr id="8" name="Espaço Reservado para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pt-BR" noProof="0" dirty="0"/>
          </a:p>
        </p:txBody>
      </p:sp>
      <p:sp>
        <p:nvSpPr>
          <p:cNvPr id="11" name="Espaço Reservado para o Número do Slid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1097280" y="2120900"/>
            <a:ext cx="4639736" cy="374819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515944" y="2120900"/>
            <a:ext cx="4639736" cy="3748194"/>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 name="Espaço Reservado par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20EB7CE7-B188-4FE4-8B6E-3889DBBDC355}" type="datetime1">
              <a:rPr lang="pt-BR" noProof="0" smtClean="0"/>
              <a:t>10/04/2023</a:t>
            </a:fld>
            <a:endParaRPr lang="pt-BR" noProof="0" dirty="0"/>
          </a:p>
        </p:txBody>
      </p:sp>
      <p:sp>
        <p:nvSpPr>
          <p:cNvPr id="9" name="Espaço Reservado para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pt-BR" noProof="0" dirty="0"/>
          </a:p>
        </p:txBody>
      </p:sp>
      <p:sp>
        <p:nvSpPr>
          <p:cNvPr id="10" name="Espaço reservado para o número do slid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097280" y="2958274"/>
            <a:ext cx="4639736" cy="2910821"/>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515944" y="2958273"/>
            <a:ext cx="4639736" cy="2910821"/>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 name="Espaço Reservado par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93932F7F-8399-49FC-B033-AD7A4B77F998}" type="datetime1">
              <a:rPr lang="pt-BR" noProof="0" smtClean="0"/>
              <a:t>10/04/2023</a:t>
            </a:fld>
            <a:endParaRPr lang="pt-BR" noProof="0" dirty="0"/>
          </a:p>
        </p:txBody>
      </p:sp>
      <p:sp>
        <p:nvSpPr>
          <p:cNvPr id="11" name="Espaço Reservado para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pt-BR" noProof="0" dirty="0"/>
          </a:p>
        </p:txBody>
      </p:sp>
      <p:sp>
        <p:nvSpPr>
          <p:cNvPr id="12" name="Espaço Reservado para Número de Slid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6" name="Espaço Reservado par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0506B10-4878-49BC-96DE-C536CADA3095}" type="datetime1">
              <a:rPr lang="pt-BR" noProof="0" smtClean="0"/>
              <a:t>10/04/2023</a:t>
            </a:fld>
            <a:endParaRPr lang="pt-BR" noProof="0" dirty="0"/>
          </a:p>
        </p:txBody>
      </p:sp>
      <p:sp>
        <p:nvSpPr>
          <p:cNvPr id="7" name="Espaço Reservado para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EF0B6ED2-E191-4517-BA6B-37A4CEFA3A0D}" type="datetime1">
              <a:rPr lang="pt-BR" noProof="0" smtClean="0"/>
              <a:t>10/04/2023</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5458984" y="812799"/>
            <a:ext cx="5928344" cy="5294757"/>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dirty="0"/>
              <a:t>Clique para editar o texto Mestre</a:t>
            </a:r>
          </a:p>
        </p:txBody>
      </p:sp>
      <p:sp>
        <p:nvSpPr>
          <p:cNvPr id="5" name="Espaço Reservado para Data 4"/>
          <p:cNvSpPr>
            <a:spLocks noGrp="1"/>
          </p:cNvSpPr>
          <p:nvPr>
            <p:ph type="dt" sz="half" idx="10"/>
          </p:nvPr>
        </p:nvSpPr>
        <p:spPr>
          <a:xfrm>
            <a:off x="643464" y="6446520"/>
            <a:ext cx="3517568" cy="365125"/>
          </a:xfrm>
        </p:spPr>
        <p:txBody>
          <a:bodyPr rtlCol="0"/>
          <a:lstStyle>
            <a:lvl1pPr algn="l">
              <a:defRPr/>
            </a:lvl1pPr>
          </a:lstStyle>
          <a:p>
            <a:pPr rtl="0"/>
            <a:fld id="{BDB650E8-F74D-4BD3-A6BC-1B4D756C4BE8}" type="datetime1">
              <a:rPr lang="pt-BR" noProof="0" smtClean="0"/>
              <a:t>10/04/2023</a:t>
            </a:fld>
            <a:endParaRPr lang="pt-BR" noProof="0" dirty="0"/>
          </a:p>
        </p:txBody>
      </p:sp>
      <p:sp>
        <p:nvSpPr>
          <p:cNvPr id="6" name="Espaço Reservado para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pt-BR" noProof="0" dirty="0"/>
          </a:p>
        </p:txBody>
      </p:sp>
      <p:sp>
        <p:nvSpPr>
          <p:cNvPr id="7" name="Espaço reservado para o número do slid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lvl1pPr>
          </a:lstStyle>
          <a:p>
            <a:pPr rtl="0"/>
            <a:fld id="{0B56C06F-C179-4D6D-A0AC-A9C8705BD208}" type="datetime1">
              <a:rPr lang="pt-BR" noProof="0" smtClean="0"/>
              <a:t>10/04/2023</a:t>
            </a:fld>
            <a:endParaRPr lang="pt-BR" noProof="0" dirty="0"/>
          </a:p>
        </p:txBody>
      </p:sp>
      <p:sp>
        <p:nvSpPr>
          <p:cNvPr id="6" name="Espaço reservado para rodapé 5"/>
          <p:cNvSpPr>
            <a:spLocks noGrp="1"/>
          </p:cNvSpPr>
          <p:nvPr>
            <p:ph type="ftr" sz="quarter" idx="11"/>
          </p:nvPr>
        </p:nvSpPr>
        <p:spPr>
          <a:xfrm>
            <a:off x="1097279" y="6446838"/>
            <a:ext cx="6818262" cy="365125"/>
          </a:xfrm>
        </p:spPr>
        <p:txBody>
          <a:bodyPr rtlCol="0"/>
          <a:lstStyle/>
          <a:p>
            <a:pPr algn="l"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72B881A2-478D-4079-BD8F-044C479AA962}" type="datetime1">
              <a:rPr lang="pt-BR" noProof="0" smtClean="0"/>
              <a:t>10/04/2023</a:t>
            </a:fld>
            <a:endParaRPr lang="pt-BR" noProof="0" dirty="0"/>
          </a:p>
        </p:txBody>
      </p:sp>
      <p:sp>
        <p:nvSpPr>
          <p:cNvPr id="5" name="Espaço Reservado para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pt-BR" noProof="0" dirty="0"/>
          </a:p>
        </p:txBody>
      </p:sp>
      <p:sp>
        <p:nvSpPr>
          <p:cNvPr id="6" name="Espaço Reservado para o Número do Slid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pt-BR" noProof="0" smtClean="0"/>
              <a:t>‹nº›</a:t>
            </a:fld>
            <a:endParaRPr lang="pt-BR" noProof="0" dirty="0"/>
          </a:p>
        </p:txBody>
      </p:sp>
      <p:cxnSp>
        <p:nvCxnSpPr>
          <p:cNvPr id="10" name="Conector Re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8.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0.pn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0.png"/><Relationship Id="rId1" Type="http://schemas.openxmlformats.org/officeDocument/2006/relationships/slideLayout" Target="../slideLayouts/slideLayout7.xml"/><Relationship Id="rId4" Type="http://schemas.openxmlformats.org/officeDocument/2006/relationships/image" Target="../media/image370.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90.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0.png"/><Relationship Id="rId1" Type="http://schemas.openxmlformats.org/officeDocument/2006/relationships/slideLayout" Target="../slideLayouts/slideLayout7.xml"/><Relationship Id="rId4" Type="http://schemas.openxmlformats.org/officeDocument/2006/relationships/image" Target="../media/image390.png"/></Relationships>
</file>

<file path=ppt/slides/_rels/slide3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3" Type="http://schemas.openxmlformats.org/officeDocument/2006/relationships/image" Target="../media/image40.jpeg"/><Relationship Id="rId7" Type="http://schemas.openxmlformats.org/officeDocument/2006/relationships/image" Target="../media/image43.svg"/><Relationship Id="rId12" Type="http://schemas.openxmlformats.org/officeDocument/2006/relationships/image" Target="../media/image48.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31.png"/><Relationship Id="rId10" Type="http://schemas.openxmlformats.org/officeDocument/2006/relationships/image" Target="../media/image46.png"/><Relationship Id="rId4" Type="http://schemas.openxmlformats.org/officeDocument/2006/relationships/image" Target="../media/image30.png"/><Relationship Id="rId9" Type="http://schemas.openxmlformats.org/officeDocument/2006/relationships/image" Target="../media/image45.svg"/></Relationships>
</file>

<file path=ppt/slides/_rels/slide37.xml.rels><?xml version="1.0" encoding="UTF-8" standalone="yes"?>
<Relationships xmlns="http://schemas.openxmlformats.org/package/2006/relationships"><Relationship Id="rId3" Type="http://schemas.openxmlformats.org/officeDocument/2006/relationships/hyperlink" Target="https://youtu.be/q4RotF-M2sc" TargetMode="External"/><Relationship Id="rId2" Type="http://schemas.openxmlformats.org/officeDocument/2006/relationships/hyperlink" Target="https://www.dspguide.com/ch27/6.htm" TargetMode="External"/><Relationship Id="rId1" Type="http://schemas.openxmlformats.org/officeDocument/2006/relationships/slideLayout" Target="../slideLayouts/slideLayout7.xml"/><Relationship Id="rId5" Type="http://schemas.openxmlformats.org/officeDocument/2006/relationships/image" Target="../media/image51.jpe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tâ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35" name="Retâ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cxnSp>
        <p:nvCxnSpPr>
          <p:cNvPr id="37" name="Conector Re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tâ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Imagem 27" descr="Trem em movimento sobre trilhos&#10;&#10;Descrição gerada automaticamente com confiança média">
            <a:extLst>
              <a:ext uri="{FF2B5EF4-FFF2-40B4-BE49-F238E27FC236}">
                <a16:creationId xmlns:a16="http://schemas.microsoft.com/office/drawing/2014/main" id="{F3454500-1EFB-7DCE-E5A0-E3FA423B580C}"/>
              </a:ext>
            </a:extLst>
          </p:cNvPr>
          <p:cNvPicPr>
            <a:picLocks noChangeAspect="1"/>
          </p:cNvPicPr>
          <p:nvPr/>
        </p:nvPicPr>
        <p:blipFill>
          <a:blip r:embed="rId4"/>
          <a:stretch>
            <a:fillRect/>
          </a:stretch>
        </p:blipFill>
        <p:spPr>
          <a:xfrm>
            <a:off x="3274" y="0"/>
            <a:ext cx="12185454" cy="6497039"/>
          </a:xfrm>
          <a:prstGeom prst="rect">
            <a:avLst/>
          </a:prstGeom>
        </p:spPr>
      </p:pic>
      <p:sp>
        <p:nvSpPr>
          <p:cNvPr id="34" name="Retângulo 33">
            <a:extLst>
              <a:ext uri="{FF2B5EF4-FFF2-40B4-BE49-F238E27FC236}">
                <a16:creationId xmlns:a16="http://schemas.microsoft.com/office/drawing/2014/main" id="{751310C5-D5A9-8E38-26FF-4D2AF64F310B}"/>
              </a:ext>
            </a:extLst>
          </p:cNvPr>
          <p:cNvSpPr/>
          <p:nvPr/>
        </p:nvSpPr>
        <p:spPr>
          <a:xfrm>
            <a:off x="7160961" y="1055713"/>
            <a:ext cx="4387572" cy="4746573"/>
          </a:xfrm>
          <a:prstGeom prst="rect">
            <a:avLst/>
          </a:prstGeom>
          <a:solidFill>
            <a:schemeClr val="bg1">
              <a:lumMod val="85000"/>
              <a:lumOff val="1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6" name="Título 1">
            <a:extLst>
              <a:ext uri="{FF2B5EF4-FFF2-40B4-BE49-F238E27FC236}">
                <a16:creationId xmlns:a16="http://schemas.microsoft.com/office/drawing/2014/main" id="{17B73FA2-5E03-199A-8E01-A673D218D0A8}"/>
              </a:ext>
            </a:extLst>
          </p:cNvPr>
          <p:cNvSpPr>
            <a:spLocks noGrp="1"/>
          </p:cNvSpPr>
          <p:nvPr>
            <p:ph type="ctrTitle"/>
          </p:nvPr>
        </p:nvSpPr>
        <p:spPr>
          <a:xfrm>
            <a:off x="7440134" y="1192880"/>
            <a:ext cx="4108399" cy="2719291"/>
          </a:xfrm>
        </p:spPr>
        <p:txBody>
          <a:bodyPr rtlCol="0" anchor="b">
            <a:normAutofit/>
          </a:bodyPr>
          <a:lstStyle/>
          <a:p>
            <a:r>
              <a:rPr lang="pt-BR" sz="4000" dirty="0">
                <a:solidFill>
                  <a:schemeClr val="tx1"/>
                </a:solidFill>
              </a:rPr>
              <a:t>Integrais Duplas</a:t>
            </a:r>
            <a:br>
              <a:rPr lang="pt-BR" sz="4000" dirty="0">
                <a:solidFill>
                  <a:schemeClr val="tx1"/>
                </a:solidFill>
              </a:rPr>
            </a:br>
            <a:br>
              <a:rPr lang="pt-BR" sz="4000" dirty="0">
                <a:solidFill>
                  <a:schemeClr val="tx1"/>
                </a:solidFill>
              </a:rPr>
            </a:br>
            <a:r>
              <a:rPr lang="pt-BR" sz="2300" i="1" dirty="0">
                <a:solidFill>
                  <a:schemeClr val="tx1">
                    <a:lumMod val="75000"/>
                  </a:schemeClr>
                </a:solidFill>
              </a:rPr>
              <a:t>Erro de distorção em compressão de imagens</a:t>
            </a:r>
          </a:p>
        </p:txBody>
      </p:sp>
      <p:sp>
        <p:nvSpPr>
          <p:cNvPr id="38" name="Subtítulo 2">
            <a:extLst>
              <a:ext uri="{FF2B5EF4-FFF2-40B4-BE49-F238E27FC236}">
                <a16:creationId xmlns:a16="http://schemas.microsoft.com/office/drawing/2014/main" id="{840C674A-DD2B-B7B3-D2FC-967B19D71A0B}"/>
              </a:ext>
            </a:extLst>
          </p:cNvPr>
          <p:cNvSpPr>
            <a:spLocks noGrp="1"/>
          </p:cNvSpPr>
          <p:nvPr>
            <p:ph type="subTitle" idx="1"/>
          </p:nvPr>
        </p:nvSpPr>
        <p:spPr>
          <a:xfrm>
            <a:off x="7440133" y="4387918"/>
            <a:ext cx="6900899" cy="1259775"/>
          </a:xfrm>
        </p:spPr>
        <p:txBody>
          <a:bodyPr numCol="2" rtlCol="0" anchor="t">
            <a:normAutofit/>
          </a:bodyPr>
          <a:lstStyle/>
          <a:p>
            <a:pPr rtl="0">
              <a:lnSpc>
                <a:spcPct val="100000"/>
              </a:lnSpc>
            </a:pPr>
            <a:endParaRPr lang="pt-BR" sz="1400" dirty="0"/>
          </a:p>
          <a:p>
            <a:pPr rtl="0">
              <a:lnSpc>
                <a:spcPct val="100000"/>
              </a:lnSpc>
            </a:pPr>
            <a:r>
              <a:rPr lang="pt-BR" sz="1400" dirty="0"/>
              <a:t>Por Guilherme </a:t>
            </a:r>
            <a:r>
              <a:rPr lang="pt-BR" sz="1400" dirty="0" err="1"/>
              <a:t>medeiros</a:t>
            </a:r>
            <a:r>
              <a:rPr lang="pt-BR" sz="1400" dirty="0"/>
              <a:t> </a:t>
            </a:r>
            <a:r>
              <a:rPr lang="pt-BR" sz="1400" dirty="0" err="1"/>
              <a:t>avila</a:t>
            </a:r>
            <a:endParaRPr lang="pt-BR" sz="1400" dirty="0"/>
          </a:p>
        </p:txBody>
      </p:sp>
      <p:cxnSp>
        <p:nvCxnSpPr>
          <p:cNvPr id="41" name="Conector reto 40">
            <a:extLst>
              <a:ext uri="{FF2B5EF4-FFF2-40B4-BE49-F238E27FC236}">
                <a16:creationId xmlns:a16="http://schemas.microsoft.com/office/drawing/2014/main" id="{C8F0F586-F4D8-75C3-8EED-6CA275FA5C06}"/>
              </a:ext>
            </a:extLst>
          </p:cNvPr>
          <p:cNvCxnSpPr>
            <a:cxnSpLocks/>
          </p:cNvCxnSpPr>
          <p:nvPr/>
        </p:nvCxnSpPr>
        <p:spPr>
          <a:xfrm>
            <a:off x="7531164" y="4672989"/>
            <a:ext cx="341115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8B30196-609F-D1A7-2F49-D5172DFA0D63}"/>
              </a:ext>
            </a:extLst>
          </p:cNvPr>
          <p:cNvPicPr>
            <a:picLocks noChangeAspect="1"/>
          </p:cNvPicPr>
          <p:nvPr/>
        </p:nvPicPr>
        <p:blipFill>
          <a:blip r:embed="rId2"/>
          <a:stretch>
            <a:fillRect/>
          </a:stretch>
        </p:blipFill>
        <p:spPr>
          <a:xfrm>
            <a:off x="3479743" y="2361255"/>
            <a:ext cx="5232513" cy="2774625"/>
          </a:xfrm>
          <a:prstGeom prst="rect">
            <a:avLst/>
          </a:prstGeom>
        </p:spPr>
      </p:pic>
      <p:sp>
        <p:nvSpPr>
          <p:cNvPr id="4" name="Título 1">
            <a:extLst>
              <a:ext uri="{FF2B5EF4-FFF2-40B4-BE49-F238E27FC236}">
                <a16:creationId xmlns:a16="http://schemas.microsoft.com/office/drawing/2014/main" id="{9EE0A736-9239-183D-A312-27EBAD991EB2}"/>
              </a:ext>
            </a:extLst>
          </p:cNvPr>
          <p:cNvSpPr txBox="1">
            <a:spLocks/>
          </p:cNvSpPr>
          <p:nvPr/>
        </p:nvSpPr>
        <p:spPr>
          <a:xfrm>
            <a:off x="0" y="598352"/>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Motivação Geométrica</a:t>
            </a:r>
          </a:p>
        </p:txBody>
      </p:sp>
      <p:sp>
        <p:nvSpPr>
          <p:cNvPr id="5" name="CaixaDeTexto 4">
            <a:extLst>
              <a:ext uri="{FF2B5EF4-FFF2-40B4-BE49-F238E27FC236}">
                <a16:creationId xmlns:a16="http://schemas.microsoft.com/office/drawing/2014/main" id="{0749DD52-8C37-9119-D1B8-619F7D508279}"/>
              </a:ext>
            </a:extLst>
          </p:cNvPr>
          <p:cNvSpPr txBox="1"/>
          <p:nvPr/>
        </p:nvSpPr>
        <p:spPr>
          <a:xfrm>
            <a:off x="0" y="1547581"/>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Seja f : K ⊆ ℝ² → ℝ, onde K = [</a:t>
            </a:r>
            <a:r>
              <a:rPr lang="pt-BR" sz="1600" dirty="0" err="1">
                <a:solidFill>
                  <a:schemeClr val="tx1">
                    <a:lumMod val="75000"/>
                    <a:lumOff val="25000"/>
                  </a:schemeClr>
                </a:solidFill>
              </a:rPr>
              <a:t>a,b</a:t>
            </a:r>
            <a:r>
              <a:rPr lang="pt-BR" sz="1600" dirty="0">
                <a:solidFill>
                  <a:schemeClr val="tx1">
                    <a:lumMod val="75000"/>
                    <a:lumOff val="25000"/>
                  </a:schemeClr>
                </a:solidFill>
              </a:rPr>
              <a:t>] x [</a:t>
            </a:r>
            <a:r>
              <a:rPr lang="pt-BR" sz="1600" dirty="0" err="1">
                <a:solidFill>
                  <a:schemeClr val="tx1">
                    <a:lumMod val="75000"/>
                    <a:lumOff val="25000"/>
                  </a:schemeClr>
                </a:solidFill>
              </a:rPr>
              <a:t>c,d</a:t>
            </a:r>
            <a:r>
              <a:rPr lang="pt-BR" sz="1600" dirty="0">
                <a:solidFill>
                  <a:schemeClr val="tx1">
                    <a:lumMod val="75000"/>
                    <a:lumOff val="25000"/>
                  </a:schemeClr>
                </a:solidFill>
              </a:rPr>
              <a:t>] e f ≥ 0 </a:t>
            </a:r>
          </a:p>
        </p:txBody>
      </p:sp>
      <p:sp>
        <p:nvSpPr>
          <p:cNvPr id="6" name="CaixaDeTexto 5">
            <a:extLst>
              <a:ext uri="{FF2B5EF4-FFF2-40B4-BE49-F238E27FC236}">
                <a16:creationId xmlns:a16="http://schemas.microsoft.com/office/drawing/2014/main" id="{3B1C118C-3F6B-1D9B-5502-0376BF043BB2}"/>
              </a:ext>
            </a:extLst>
          </p:cNvPr>
          <p:cNvSpPr txBox="1"/>
          <p:nvPr/>
        </p:nvSpPr>
        <p:spPr>
          <a:xfrm>
            <a:off x="0" y="5722346"/>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Refinamos a divisão dos intervalos e somamos os volumes (tendendo ao infinito).</a:t>
            </a:r>
          </a:p>
        </p:txBody>
      </p:sp>
      <p:pic>
        <p:nvPicPr>
          <p:cNvPr id="7" name="Imagem 6">
            <a:extLst>
              <a:ext uri="{FF2B5EF4-FFF2-40B4-BE49-F238E27FC236}">
                <a16:creationId xmlns:a16="http://schemas.microsoft.com/office/drawing/2014/main" id="{47453C19-E5ED-893C-FE57-1714612DDC52}"/>
              </a:ext>
            </a:extLst>
          </p:cNvPr>
          <p:cNvPicPr>
            <a:picLocks noChangeAspect="1"/>
          </p:cNvPicPr>
          <p:nvPr/>
        </p:nvPicPr>
        <p:blipFill>
          <a:blip r:embed="rId3"/>
          <a:stretch>
            <a:fillRect/>
          </a:stretch>
        </p:blipFill>
        <p:spPr>
          <a:xfrm>
            <a:off x="3479742" y="2361255"/>
            <a:ext cx="5232513" cy="2866616"/>
          </a:xfrm>
          <a:prstGeom prst="rect">
            <a:avLst/>
          </a:prstGeom>
        </p:spPr>
      </p:pic>
      <p:pic>
        <p:nvPicPr>
          <p:cNvPr id="8" name="Imagem 7">
            <a:extLst>
              <a:ext uri="{FF2B5EF4-FFF2-40B4-BE49-F238E27FC236}">
                <a16:creationId xmlns:a16="http://schemas.microsoft.com/office/drawing/2014/main" id="{8499CE87-ED39-3005-B24B-0E79B77148B6}"/>
              </a:ext>
            </a:extLst>
          </p:cNvPr>
          <p:cNvPicPr>
            <a:picLocks noChangeAspect="1"/>
          </p:cNvPicPr>
          <p:nvPr/>
        </p:nvPicPr>
        <p:blipFill>
          <a:blip r:embed="rId4"/>
          <a:stretch>
            <a:fillRect/>
          </a:stretch>
        </p:blipFill>
        <p:spPr>
          <a:xfrm>
            <a:off x="3479741" y="2361255"/>
            <a:ext cx="5232513" cy="2895410"/>
          </a:xfrm>
          <a:prstGeom prst="rect">
            <a:avLst/>
          </a:prstGeom>
        </p:spPr>
      </p:pic>
      <p:pic>
        <p:nvPicPr>
          <p:cNvPr id="9" name="Imagem 8">
            <a:extLst>
              <a:ext uri="{FF2B5EF4-FFF2-40B4-BE49-F238E27FC236}">
                <a16:creationId xmlns:a16="http://schemas.microsoft.com/office/drawing/2014/main" id="{2C73D62C-5C46-E967-D710-A6F297CAE70E}"/>
              </a:ext>
            </a:extLst>
          </p:cNvPr>
          <p:cNvPicPr>
            <a:picLocks noChangeAspect="1"/>
          </p:cNvPicPr>
          <p:nvPr/>
        </p:nvPicPr>
        <p:blipFill>
          <a:blip r:embed="rId5"/>
          <a:stretch>
            <a:fillRect/>
          </a:stretch>
        </p:blipFill>
        <p:spPr>
          <a:xfrm>
            <a:off x="3479740" y="2381249"/>
            <a:ext cx="5232513" cy="2846621"/>
          </a:xfrm>
          <a:prstGeom prst="rect">
            <a:avLst/>
          </a:prstGeom>
        </p:spPr>
      </p:pic>
      <p:pic>
        <p:nvPicPr>
          <p:cNvPr id="10" name="Imagem 9">
            <a:extLst>
              <a:ext uri="{FF2B5EF4-FFF2-40B4-BE49-F238E27FC236}">
                <a16:creationId xmlns:a16="http://schemas.microsoft.com/office/drawing/2014/main" id="{5011B489-9B5A-330E-CB33-57E65E3BA4FA}"/>
              </a:ext>
            </a:extLst>
          </p:cNvPr>
          <p:cNvPicPr>
            <a:picLocks noChangeAspect="1"/>
          </p:cNvPicPr>
          <p:nvPr/>
        </p:nvPicPr>
        <p:blipFill>
          <a:blip r:embed="rId6"/>
          <a:stretch>
            <a:fillRect/>
          </a:stretch>
        </p:blipFill>
        <p:spPr>
          <a:xfrm>
            <a:off x="3479739" y="2381248"/>
            <a:ext cx="5232512" cy="2846621"/>
          </a:xfrm>
          <a:prstGeom prst="rect">
            <a:avLst/>
          </a:prstGeom>
        </p:spPr>
      </p:pic>
      <p:pic>
        <p:nvPicPr>
          <p:cNvPr id="11" name="Imagem 10">
            <a:extLst>
              <a:ext uri="{FF2B5EF4-FFF2-40B4-BE49-F238E27FC236}">
                <a16:creationId xmlns:a16="http://schemas.microsoft.com/office/drawing/2014/main" id="{25B7F306-A9D1-4246-9219-13C4BE03F908}"/>
              </a:ext>
            </a:extLst>
          </p:cNvPr>
          <p:cNvPicPr>
            <a:picLocks noChangeAspect="1"/>
          </p:cNvPicPr>
          <p:nvPr/>
        </p:nvPicPr>
        <p:blipFill>
          <a:blip r:embed="rId7"/>
          <a:stretch>
            <a:fillRect/>
          </a:stretch>
        </p:blipFill>
        <p:spPr>
          <a:xfrm>
            <a:off x="3479736" y="2381245"/>
            <a:ext cx="5232515" cy="2875420"/>
          </a:xfrm>
          <a:prstGeom prst="rect">
            <a:avLst/>
          </a:prstGeom>
        </p:spPr>
      </p:pic>
    </p:spTree>
    <p:extLst>
      <p:ext uri="{BB962C8B-B14F-4D97-AF65-F5344CB8AC3E}">
        <p14:creationId xmlns:p14="http://schemas.microsoft.com/office/powerpoint/2010/main" val="270280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69AA2508-D9C9-76AD-A841-4457710D2086}"/>
              </a:ext>
            </a:extLst>
          </p:cNvPr>
          <p:cNvSpPr txBox="1">
            <a:spLocks/>
          </p:cNvSpPr>
          <p:nvPr/>
        </p:nvSpPr>
        <p:spPr>
          <a:xfrm>
            <a:off x="760070" y="1866937"/>
            <a:ext cx="6059829" cy="250503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1800" dirty="0" err="1"/>
              <a:t>Seja</a:t>
            </a:r>
            <a:r>
              <a:rPr lang="en-US" sz="1800" dirty="0"/>
              <a:t> K = [</a:t>
            </a:r>
            <a:r>
              <a:rPr lang="en-US" sz="1800" dirty="0" err="1"/>
              <a:t>a,b</a:t>
            </a:r>
            <a:r>
              <a:rPr lang="en-US" sz="1800" dirty="0"/>
              <a:t>] x [</a:t>
            </a:r>
            <a:r>
              <a:rPr lang="en-US" sz="1800" dirty="0" err="1"/>
              <a:t>c,d</a:t>
            </a:r>
            <a:r>
              <a:rPr lang="en-US" sz="1800" dirty="0"/>
              <a:t>]</a:t>
            </a:r>
          </a:p>
          <a:p>
            <a:pPr marL="285750" indent="-285750">
              <a:buFont typeface="Arial" panose="020B0604020202020204" pitchFamily="34" charset="0"/>
              <a:buChar char="•"/>
            </a:pPr>
            <a:r>
              <a:rPr lang="en-US" sz="1800" dirty="0"/>
              <a:t>P1 = { a= x0,x1 …, </a:t>
            </a:r>
            <a:r>
              <a:rPr lang="en-US" sz="1800" dirty="0" err="1"/>
              <a:t>xn</a:t>
            </a:r>
            <a:r>
              <a:rPr lang="en-US" sz="1800" dirty="0"/>
              <a:t>} partição de [</a:t>
            </a:r>
            <a:r>
              <a:rPr lang="en-US" sz="1800" dirty="0" err="1"/>
              <a:t>a,b</a:t>
            </a:r>
            <a:r>
              <a:rPr lang="en-US" sz="1800" dirty="0"/>
              <a:t>] de n pedaços.</a:t>
            </a:r>
          </a:p>
          <a:p>
            <a:pPr marL="285750" indent="-285750">
              <a:buFont typeface="Arial" panose="020B0604020202020204" pitchFamily="34" charset="0"/>
              <a:buChar char="•"/>
            </a:pPr>
            <a:r>
              <a:rPr lang="en-US" sz="1800" dirty="0"/>
              <a:t>P2 = { c = y0, y1 …, </a:t>
            </a:r>
            <a:r>
              <a:rPr lang="en-US" sz="1800" dirty="0" err="1"/>
              <a:t>ym</a:t>
            </a:r>
            <a:r>
              <a:rPr lang="en-US" sz="1800" dirty="0"/>
              <a:t>} partição de [</a:t>
            </a:r>
            <a:r>
              <a:rPr lang="en-US" sz="1800" dirty="0" err="1"/>
              <a:t>c,d</a:t>
            </a:r>
            <a:r>
              <a:rPr lang="en-US" sz="1800" dirty="0"/>
              <a:t>] </a:t>
            </a:r>
            <a:r>
              <a:rPr lang="en-US" sz="1800" dirty="0" err="1"/>
              <a:t>em</a:t>
            </a:r>
            <a:r>
              <a:rPr lang="en-US" sz="1800" dirty="0"/>
              <a:t> m pedaços.</a:t>
            </a:r>
          </a:p>
          <a:p>
            <a:pPr marL="285750" indent="-285750">
              <a:buFont typeface="Arial" panose="020B0604020202020204" pitchFamily="34" charset="0"/>
              <a:buChar char="•"/>
            </a:pPr>
            <a:r>
              <a:rPr lang="en-US" sz="1800" dirty="0"/>
              <a:t>P = P1 x P2 partição de K </a:t>
            </a:r>
            <a:r>
              <a:rPr lang="en-US" sz="1800" dirty="0" err="1"/>
              <a:t>em</a:t>
            </a:r>
            <a:r>
              <a:rPr lang="en-US" sz="1800" dirty="0"/>
              <a:t> </a:t>
            </a:r>
            <a:r>
              <a:rPr lang="en-US" sz="1800" b="1" dirty="0" err="1"/>
              <a:t>mn</a:t>
            </a:r>
            <a:r>
              <a:rPr lang="en-US" sz="1800" dirty="0"/>
              <a:t> pedaços.</a:t>
            </a:r>
          </a:p>
        </p:txBody>
      </p:sp>
      <p:sp>
        <p:nvSpPr>
          <p:cNvPr id="3" name="Título 1">
            <a:extLst>
              <a:ext uri="{FF2B5EF4-FFF2-40B4-BE49-F238E27FC236}">
                <a16:creationId xmlns:a16="http://schemas.microsoft.com/office/drawing/2014/main" id="{8EC19219-6F7A-BC06-9762-55C093535A72}"/>
              </a:ext>
            </a:extLst>
          </p:cNvPr>
          <p:cNvSpPr txBox="1">
            <a:spLocks/>
          </p:cNvSpPr>
          <p:nvPr/>
        </p:nvSpPr>
        <p:spPr>
          <a:xfrm>
            <a:off x="0" y="670934"/>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Fixando Ideia de Plano</a:t>
            </a:r>
          </a:p>
        </p:txBody>
      </p:sp>
      <p:pic>
        <p:nvPicPr>
          <p:cNvPr id="4" name="Imagem 3">
            <a:extLst>
              <a:ext uri="{FF2B5EF4-FFF2-40B4-BE49-F238E27FC236}">
                <a16:creationId xmlns:a16="http://schemas.microsoft.com/office/drawing/2014/main" id="{3D817E20-8BD8-94B6-2B6A-202BECD9EE05}"/>
              </a:ext>
            </a:extLst>
          </p:cNvPr>
          <p:cNvPicPr>
            <a:picLocks noChangeAspect="1"/>
          </p:cNvPicPr>
          <p:nvPr/>
        </p:nvPicPr>
        <p:blipFill>
          <a:blip r:embed="rId2"/>
          <a:stretch>
            <a:fillRect/>
          </a:stretch>
        </p:blipFill>
        <p:spPr>
          <a:xfrm>
            <a:off x="7280268" y="1866937"/>
            <a:ext cx="4151662" cy="3124125"/>
          </a:xfrm>
          <a:prstGeom prst="rect">
            <a:avLst/>
          </a:prstGeom>
          <a:noFill/>
        </p:spPr>
      </p:pic>
    </p:spTree>
    <p:extLst>
      <p:ext uri="{BB962C8B-B14F-4D97-AF65-F5344CB8AC3E}">
        <p14:creationId xmlns:p14="http://schemas.microsoft.com/office/powerpoint/2010/main" val="53068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69AA2508-D9C9-76AD-A841-4457710D2086}"/>
              </a:ext>
            </a:extLst>
          </p:cNvPr>
          <p:cNvSpPr txBox="1">
            <a:spLocks/>
          </p:cNvSpPr>
          <p:nvPr/>
        </p:nvSpPr>
        <p:spPr>
          <a:xfrm>
            <a:off x="760070" y="1866936"/>
            <a:ext cx="6059829" cy="250503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1800" dirty="0" err="1"/>
              <a:t>Seja</a:t>
            </a:r>
            <a:r>
              <a:rPr lang="en-US" sz="1800" dirty="0"/>
              <a:t> K = [</a:t>
            </a:r>
            <a:r>
              <a:rPr lang="en-US" sz="1800" dirty="0" err="1"/>
              <a:t>a,b</a:t>
            </a:r>
            <a:r>
              <a:rPr lang="en-US" sz="1800" dirty="0"/>
              <a:t>] x [</a:t>
            </a:r>
            <a:r>
              <a:rPr lang="en-US" sz="1800" dirty="0" err="1"/>
              <a:t>c,d</a:t>
            </a:r>
            <a:r>
              <a:rPr lang="en-US" sz="1800" dirty="0"/>
              <a:t>]</a:t>
            </a:r>
          </a:p>
          <a:p>
            <a:pPr marL="285750" indent="-285750">
              <a:buFont typeface="Arial" panose="020B0604020202020204" pitchFamily="34" charset="0"/>
              <a:buChar char="•"/>
            </a:pPr>
            <a:r>
              <a:rPr lang="en-US" sz="1800" dirty="0"/>
              <a:t>P1 = { a= x0,x1 …, </a:t>
            </a:r>
            <a:r>
              <a:rPr lang="en-US" sz="1800" dirty="0" err="1"/>
              <a:t>xn</a:t>
            </a:r>
            <a:r>
              <a:rPr lang="en-US" sz="1800" dirty="0"/>
              <a:t>} partição de [</a:t>
            </a:r>
            <a:r>
              <a:rPr lang="en-US" sz="1800" dirty="0" err="1"/>
              <a:t>a,b</a:t>
            </a:r>
            <a:r>
              <a:rPr lang="en-US" sz="1800" dirty="0"/>
              <a:t>] de n pedaços.</a:t>
            </a:r>
          </a:p>
          <a:p>
            <a:pPr marL="285750" indent="-285750">
              <a:buFont typeface="Arial" panose="020B0604020202020204" pitchFamily="34" charset="0"/>
              <a:buChar char="•"/>
            </a:pPr>
            <a:r>
              <a:rPr lang="en-US" sz="1800" dirty="0"/>
              <a:t>P2 = { c = y0, y1 …, </a:t>
            </a:r>
            <a:r>
              <a:rPr lang="en-US" sz="1800" dirty="0" err="1"/>
              <a:t>ym</a:t>
            </a:r>
            <a:r>
              <a:rPr lang="en-US" sz="1800" dirty="0"/>
              <a:t>} partição de [</a:t>
            </a:r>
            <a:r>
              <a:rPr lang="en-US" sz="1800" dirty="0" err="1"/>
              <a:t>c,d</a:t>
            </a:r>
            <a:r>
              <a:rPr lang="en-US" sz="1800" dirty="0"/>
              <a:t>] </a:t>
            </a:r>
            <a:r>
              <a:rPr lang="en-US" sz="1800" dirty="0" err="1"/>
              <a:t>em</a:t>
            </a:r>
            <a:r>
              <a:rPr lang="en-US" sz="1800" dirty="0"/>
              <a:t> m pedaços.</a:t>
            </a:r>
          </a:p>
          <a:p>
            <a:pPr marL="285750" indent="-285750">
              <a:buFont typeface="Arial" panose="020B0604020202020204" pitchFamily="34" charset="0"/>
              <a:buChar char="•"/>
            </a:pPr>
            <a:r>
              <a:rPr lang="en-US" sz="1800" dirty="0"/>
              <a:t>P = P1 x P2 partição de K </a:t>
            </a:r>
            <a:r>
              <a:rPr lang="en-US" sz="1800" dirty="0" err="1"/>
              <a:t>em</a:t>
            </a:r>
            <a:r>
              <a:rPr lang="en-US" sz="1800" dirty="0"/>
              <a:t> </a:t>
            </a:r>
            <a:r>
              <a:rPr lang="en-US" sz="1800" b="1" dirty="0" err="1"/>
              <a:t>mn</a:t>
            </a:r>
            <a:r>
              <a:rPr lang="en-US" sz="1800" dirty="0"/>
              <a:t> pedaços.</a:t>
            </a:r>
          </a:p>
          <a:p>
            <a:pPr marL="285750" indent="-285750">
              <a:buFont typeface="Arial" panose="020B0604020202020204" pitchFamily="34" charset="0"/>
              <a:buChar char="•"/>
            </a:pPr>
            <a:r>
              <a:rPr lang="en-US" sz="1800" dirty="0" err="1"/>
              <a:t>Área</a:t>
            </a:r>
            <a:r>
              <a:rPr lang="en-US" sz="1800" dirty="0"/>
              <a:t> de </a:t>
            </a:r>
            <a:r>
              <a:rPr lang="en-US" sz="1800" dirty="0" err="1"/>
              <a:t>cada</a:t>
            </a:r>
            <a:r>
              <a:rPr lang="en-US" sz="1800" dirty="0"/>
              <a:t> </a:t>
            </a:r>
            <a:r>
              <a:rPr lang="en-US" sz="1800" dirty="0" err="1"/>
              <a:t>retângulo</a:t>
            </a:r>
            <a:r>
              <a:rPr lang="en-US" sz="1800" dirty="0"/>
              <a:t> = </a:t>
            </a:r>
            <a:r>
              <a:rPr lang="el-GR" sz="1800" dirty="0"/>
              <a:t>Δ</a:t>
            </a:r>
            <a:r>
              <a:rPr lang="en-US" sz="1800" dirty="0" err="1"/>
              <a:t>yi</a:t>
            </a:r>
            <a:r>
              <a:rPr lang="en-US" sz="1800" dirty="0"/>
              <a:t> x </a:t>
            </a:r>
            <a:r>
              <a:rPr lang="el-GR" sz="1800" dirty="0"/>
              <a:t>Δ</a:t>
            </a:r>
            <a:r>
              <a:rPr lang="en-US" sz="1800" dirty="0"/>
              <a:t>xi</a:t>
            </a:r>
          </a:p>
          <a:p>
            <a:pPr marL="285750" indent="-285750">
              <a:buFont typeface="Arial" panose="020B0604020202020204" pitchFamily="34" charset="0"/>
              <a:buChar char="•"/>
            </a:pPr>
            <a:endParaRPr lang="en-US" sz="1800" dirty="0"/>
          </a:p>
        </p:txBody>
      </p:sp>
      <p:sp>
        <p:nvSpPr>
          <p:cNvPr id="3" name="Título 1">
            <a:extLst>
              <a:ext uri="{FF2B5EF4-FFF2-40B4-BE49-F238E27FC236}">
                <a16:creationId xmlns:a16="http://schemas.microsoft.com/office/drawing/2014/main" id="{8EC19219-6F7A-BC06-9762-55C093535A72}"/>
              </a:ext>
            </a:extLst>
          </p:cNvPr>
          <p:cNvSpPr txBox="1">
            <a:spLocks/>
          </p:cNvSpPr>
          <p:nvPr/>
        </p:nvSpPr>
        <p:spPr>
          <a:xfrm>
            <a:off x="0" y="670934"/>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Fixando Ideia de Plano</a:t>
            </a:r>
          </a:p>
        </p:txBody>
      </p:sp>
      <p:pic>
        <p:nvPicPr>
          <p:cNvPr id="4" name="Imagem 3">
            <a:extLst>
              <a:ext uri="{FF2B5EF4-FFF2-40B4-BE49-F238E27FC236}">
                <a16:creationId xmlns:a16="http://schemas.microsoft.com/office/drawing/2014/main" id="{3D817E20-8BD8-94B6-2B6A-202BECD9EE05}"/>
              </a:ext>
            </a:extLst>
          </p:cNvPr>
          <p:cNvPicPr>
            <a:picLocks noChangeAspect="1"/>
          </p:cNvPicPr>
          <p:nvPr/>
        </p:nvPicPr>
        <p:blipFill>
          <a:blip r:embed="rId2"/>
          <a:stretch>
            <a:fillRect/>
          </a:stretch>
        </p:blipFill>
        <p:spPr>
          <a:xfrm>
            <a:off x="7280268" y="1866937"/>
            <a:ext cx="4151662" cy="3124125"/>
          </a:xfrm>
          <a:prstGeom prst="rect">
            <a:avLst/>
          </a:prstGeom>
          <a:noFill/>
        </p:spPr>
      </p:pic>
      <p:pic>
        <p:nvPicPr>
          <p:cNvPr id="6" name="Imagem 5">
            <a:extLst>
              <a:ext uri="{FF2B5EF4-FFF2-40B4-BE49-F238E27FC236}">
                <a16:creationId xmlns:a16="http://schemas.microsoft.com/office/drawing/2014/main" id="{C593F9E7-7EA0-A097-E85A-3158FA3CCA50}"/>
              </a:ext>
            </a:extLst>
          </p:cNvPr>
          <p:cNvPicPr>
            <a:picLocks noChangeAspect="1"/>
          </p:cNvPicPr>
          <p:nvPr/>
        </p:nvPicPr>
        <p:blipFill>
          <a:blip r:embed="rId3"/>
          <a:stretch>
            <a:fillRect/>
          </a:stretch>
        </p:blipFill>
        <p:spPr>
          <a:xfrm>
            <a:off x="7280268" y="1866936"/>
            <a:ext cx="4151662" cy="3124125"/>
          </a:xfrm>
          <a:prstGeom prst="rect">
            <a:avLst/>
          </a:prstGeom>
        </p:spPr>
      </p:pic>
    </p:spTree>
    <p:extLst>
      <p:ext uri="{BB962C8B-B14F-4D97-AF65-F5344CB8AC3E}">
        <p14:creationId xmlns:p14="http://schemas.microsoft.com/office/powerpoint/2010/main" val="187468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EC19219-6F7A-BC06-9762-55C093535A72}"/>
              </a:ext>
            </a:extLst>
          </p:cNvPr>
          <p:cNvSpPr txBox="1">
            <a:spLocks/>
          </p:cNvSpPr>
          <p:nvPr/>
        </p:nvSpPr>
        <p:spPr>
          <a:xfrm>
            <a:off x="0" y="654892"/>
            <a:ext cx="12192000" cy="101348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Formalizando os conceitos</a:t>
            </a:r>
          </a:p>
        </p:txBody>
      </p:sp>
      <p:pic>
        <p:nvPicPr>
          <p:cNvPr id="8" name="Imagem 7">
            <a:extLst>
              <a:ext uri="{FF2B5EF4-FFF2-40B4-BE49-F238E27FC236}">
                <a16:creationId xmlns:a16="http://schemas.microsoft.com/office/drawing/2014/main" id="{81144C26-A47D-0251-E873-6DDF8D13857A}"/>
              </a:ext>
            </a:extLst>
          </p:cNvPr>
          <p:cNvPicPr>
            <a:picLocks noChangeAspect="1"/>
          </p:cNvPicPr>
          <p:nvPr/>
        </p:nvPicPr>
        <p:blipFill>
          <a:blip r:embed="rId2"/>
          <a:stretch>
            <a:fillRect/>
          </a:stretch>
        </p:blipFill>
        <p:spPr>
          <a:xfrm>
            <a:off x="2247900" y="3982279"/>
            <a:ext cx="7696200" cy="2076450"/>
          </a:xfrm>
          <a:prstGeom prst="rect">
            <a:avLst/>
          </a:prstGeom>
        </p:spPr>
      </p:pic>
      <p:sp>
        <p:nvSpPr>
          <p:cNvPr id="11" name="Text Placeholder 3">
            <a:extLst>
              <a:ext uri="{FF2B5EF4-FFF2-40B4-BE49-F238E27FC236}">
                <a16:creationId xmlns:a16="http://schemas.microsoft.com/office/drawing/2014/main" id="{E1CC89CB-EFFE-3E23-1B0A-B9197B1B4A31}"/>
              </a:ext>
            </a:extLst>
          </p:cNvPr>
          <p:cNvSpPr txBox="1">
            <a:spLocks/>
          </p:cNvSpPr>
          <p:nvPr/>
        </p:nvSpPr>
        <p:spPr>
          <a:xfrm>
            <a:off x="2508660" y="1668379"/>
            <a:ext cx="7164729" cy="298509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1800" dirty="0" err="1"/>
              <a:t>Em</a:t>
            </a:r>
            <a:r>
              <a:rPr lang="en-US" sz="1800" dirty="0"/>
              <a:t> </a:t>
            </a:r>
            <a:r>
              <a:rPr lang="en-US" sz="1800" dirty="0" err="1"/>
              <a:t>cada</a:t>
            </a:r>
            <a:r>
              <a:rPr lang="en-US" sz="1800" dirty="0"/>
              <a:t> um dos </a:t>
            </a:r>
            <a:r>
              <a:rPr lang="en-US" sz="1800" dirty="0" err="1"/>
              <a:t>retângulos</a:t>
            </a:r>
            <a:r>
              <a:rPr lang="en-US" sz="1800" dirty="0"/>
              <a:t> </a:t>
            </a:r>
            <a:r>
              <a:rPr lang="en-US" sz="1800" dirty="0" err="1"/>
              <a:t>escolhems</a:t>
            </a:r>
            <a:r>
              <a:rPr lang="en-US" sz="1800" dirty="0"/>
              <a:t> um </a:t>
            </a:r>
            <a:r>
              <a:rPr lang="en-US" sz="1800" dirty="0" err="1"/>
              <a:t>ponto</a:t>
            </a:r>
            <a:r>
              <a:rPr lang="en-US" sz="1800" dirty="0"/>
              <a:t> </a:t>
            </a:r>
            <a:r>
              <a:rPr lang="en-US" sz="1800" dirty="0" err="1"/>
              <a:t>qualquer</a:t>
            </a:r>
            <a:r>
              <a:rPr lang="en-US" sz="1800" dirty="0"/>
              <a:t> </a:t>
            </a:r>
            <a:r>
              <a:rPr lang="en-US" sz="1800" dirty="0" err="1"/>
              <a:t>cij</a:t>
            </a:r>
            <a:r>
              <a:rPr lang="en-US" sz="1800" dirty="0"/>
              <a:t>.</a:t>
            </a:r>
          </a:p>
        </p:txBody>
      </p:sp>
    </p:spTree>
    <p:extLst>
      <p:ext uri="{BB962C8B-B14F-4D97-AF65-F5344CB8AC3E}">
        <p14:creationId xmlns:p14="http://schemas.microsoft.com/office/powerpoint/2010/main" val="26763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EC19219-6F7A-BC06-9762-55C093535A72}"/>
              </a:ext>
            </a:extLst>
          </p:cNvPr>
          <p:cNvSpPr txBox="1">
            <a:spLocks/>
          </p:cNvSpPr>
          <p:nvPr/>
        </p:nvSpPr>
        <p:spPr>
          <a:xfrm>
            <a:off x="0" y="654892"/>
            <a:ext cx="12192000" cy="101348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Formalizando os conceitos</a:t>
            </a:r>
          </a:p>
        </p:txBody>
      </p:sp>
      <p:pic>
        <p:nvPicPr>
          <p:cNvPr id="8" name="Imagem 7">
            <a:extLst>
              <a:ext uri="{FF2B5EF4-FFF2-40B4-BE49-F238E27FC236}">
                <a16:creationId xmlns:a16="http://schemas.microsoft.com/office/drawing/2014/main" id="{81144C26-A47D-0251-E873-6DDF8D13857A}"/>
              </a:ext>
            </a:extLst>
          </p:cNvPr>
          <p:cNvPicPr>
            <a:picLocks noChangeAspect="1"/>
          </p:cNvPicPr>
          <p:nvPr/>
        </p:nvPicPr>
        <p:blipFill>
          <a:blip r:embed="rId2"/>
          <a:stretch>
            <a:fillRect/>
          </a:stretch>
        </p:blipFill>
        <p:spPr>
          <a:xfrm>
            <a:off x="2247900" y="3982279"/>
            <a:ext cx="7696200" cy="2076450"/>
          </a:xfrm>
          <a:prstGeom prst="rect">
            <a:avLst/>
          </a:prstGeom>
        </p:spPr>
      </p:pic>
      <p:sp>
        <p:nvSpPr>
          <p:cNvPr id="11" name="Text Placeholder 3">
            <a:extLst>
              <a:ext uri="{FF2B5EF4-FFF2-40B4-BE49-F238E27FC236}">
                <a16:creationId xmlns:a16="http://schemas.microsoft.com/office/drawing/2014/main" id="{E1CC89CB-EFFE-3E23-1B0A-B9197B1B4A31}"/>
              </a:ext>
            </a:extLst>
          </p:cNvPr>
          <p:cNvSpPr txBox="1">
            <a:spLocks/>
          </p:cNvSpPr>
          <p:nvPr/>
        </p:nvSpPr>
        <p:spPr>
          <a:xfrm>
            <a:off x="2508660" y="1668379"/>
            <a:ext cx="7164729" cy="298509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1800" dirty="0" err="1"/>
              <a:t>Em</a:t>
            </a:r>
            <a:r>
              <a:rPr lang="en-US" sz="1800" dirty="0"/>
              <a:t> </a:t>
            </a:r>
            <a:r>
              <a:rPr lang="en-US" sz="1800" dirty="0" err="1"/>
              <a:t>cada</a:t>
            </a:r>
            <a:r>
              <a:rPr lang="en-US" sz="1800" dirty="0"/>
              <a:t> um dos </a:t>
            </a:r>
            <a:r>
              <a:rPr lang="en-US" sz="1800" dirty="0" err="1"/>
              <a:t>retângulos</a:t>
            </a:r>
            <a:r>
              <a:rPr lang="en-US" sz="1800" dirty="0"/>
              <a:t> </a:t>
            </a:r>
            <a:r>
              <a:rPr lang="en-US" sz="1800" dirty="0" err="1"/>
              <a:t>escolhems</a:t>
            </a:r>
            <a:r>
              <a:rPr lang="en-US" sz="1800" dirty="0"/>
              <a:t> um </a:t>
            </a:r>
            <a:r>
              <a:rPr lang="en-US" sz="1800" dirty="0" err="1"/>
              <a:t>ponto</a:t>
            </a:r>
            <a:r>
              <a:rPr lang="en-US" sz="1800" dirty="0"/>
              <a:t> </a:t>
            </a:r>
            <a:r>
              <a:rPr lang="en-US" sz="1800" dirty="0" err="1"/>
              <a:t>qualquer</a:t>
            </a:r>
            <a:r>
              <a:rPr lang="en-US" sz="1800" dirty="0"/>
              <a:t> </a:t>
            </a:r>
            <a:r>
              <a:rPr lang="en-US" sz="1800" dirty="0" err="1"/>
              <a:t>cij</a:t>
            </a:r>
            <a:r>
              <a:rPr lang="en-US" sz="1800" dirty="0"/>
              <a:t>.</a:t>
            </a:r>
          </a:p>
          <a:p>
            <a:pPr marL="285750" indent="-285750">
              <a:buFont typeface="Arial" panose="020B0604020202020204" pitchFamily="34" charset="0"/>
              <a:buChar char="•"/>
            </a:pPr>
            <a:r>
              <a:rPr lang="en-US" sz="1800" dirty="0"/>
              <a:t>O </a:t>
            </a:r>
            <a:r>
              <a:rPr lang="en-US" sz="1800" b="1" dirty="0"/>
              <a:t>volume</a:t>
            </a:r>
            <a:r>
              <a:rPr lang="en-US" sz="1800" dirty="0"/>
              <a:t> do </a:t>
            </a:r>
            <a:r>
              <a:rPr lang="en-US" sz="1800" dirty="0" err="1"/>
              <a:t>prisma</a:t>
            </a:r>
            <a:r>
              <a:rPr lang="en-US" sz="1800" dirty="0"/>
              <a:t> de </a:t>
            </a:r>
            <a:r>
              <a:rPr lang="en-US" sz="1800" b="1" dirty="0"/>
              <a:t>base</a:t>
            </a:r>
            <a:r>
              <a:rPr lang="en-US" sz="1800" dirty="0"/>
              <a:t> </a:t>
            </a:r>
            <a:r>
              <a:rPr lang="en-US" sz="1800" dirty="0" err="1"/>
              <a:t>Rij</a:t>
            </a:r>
            <a:r>
              <a:rPr lang="en-US" sz="1800" dirty="0"/>
              <a:t> e </a:t>
            </a:r>
            <a:r>
              <a:rPr lang="en-US" sz="1800" b="1" dirty="0" err="1"/>
              <a:t>altura</a:t>
            </a:r>
            <a:r>
              <a:rPr lang="en-US" sz="1800" b="1" dirty="0"/>
              <a:t> </a:t>
            </a:r>
            <a:r>
              <a:rPr lang="en-US" sz="1800" dirty="0"/>
              <a:t>f(</a:t>
            </a:r>
            <a:r>
              <a:rPr lang="en-US" sz="1800" dirty="0" err="1"/>
              <a:t>cij</a:t>
            </a:r>
            <a:r>
              <a:rPr lang="en-US" sz="1800" dirty="0"/>
              <a:t>) </a:t>
            </a:r>
            <a:r>
              <a:rPr lang="en-US" sz="1800" dirty="0" err="1"/>
              <a:t>será</a:t>
            </a:r>
            <a:r>
              <a:rPr lang="en-US" sz="1800" dirty="0"/>
              <a:t> </a:t>
            </a:r>
            <a:r>
              <a:rPr lang="en-US" sz="1800" b="1" dirty="0"/>
              <a:t>f(</a:t>
            </a:r>
            <a:r>
              <a:rPr lang="en-US" sz="1800" b="1" dirty="0" err="1"/>
              <a:t>cij</a:t>
            </a:r>
            <a:r>
              <a:rPr lang="en-US" sz="1800" b="1" dirty="0"/>
              <a:t>) x </a:t>
            </a:r>
            <a:r>
              <a:rPr lang="el-GR" sz="1800" b="1" dirty="0"/>
              <a:t>Δ</a:t>
            </a:r>
            <a:r>
              <a:rPr lang="en-US" sz="1800" b="1" dirty="0"/>
              <a:t>xi</a:t>
            </a:r>
            <a:r>
              <a:rPr lang="el-GR" sz="1800" b="1" dirty="0"/>
              <a:t>Δ</a:t>
            </a:r>
            <a:r>
              <a:rPr lang="en-US" sz="1800" b="1" dirty="0" err="1"/>
              <a:t>yj</a:t>
            </a:r>
            <a:endParaRPr lang="en-US" sz="1800" b="1" dirty="0"/>
          </a:p>
          <a:p>
            <a:pPr marL="0" indent="0">
              <a:buNone/>
            </a:pPr>
            <a:endParaRPr lang="en-US" sz="1800" dirty="0"/>
          </a:p>
        </p:txBody>
      </p:sp>
      <p:pic>
        <p:nvPicPr>
          <p:cNvPr id="4" name="Imagem 3">
            <a:extLst>
              <a:ext uri="{FF2B5EF4-FFF2-40B4-BE49-F238E27FC236}">
                <a16:creationId xmlns:a16="http://schemas.microsoft.com/office/drawing/2014/main" id="{7DE1554F-D235-8D3D-1915-457D08E0D5BA}"/>
              </a:ext>
            </a:extLst>
          </p:cNvPr>
          <p:cNvPicPr>
            <a:picLocks noChangeAspect="1"/>
          </p:cNvPicPr>
          <p:nvPr/>
        </p:nvPicPr>
        <p:blipFill>
          <a:blip r:embed="rId3"/>
          <a:stretch>
            <a:fillRect/>
          </a:stretch>
        </p:blipFill>
        <p:spPr>
          <a:xfrm>
            <a:off x="2281024" y="4025893"/>
            <a:ext cx="7620000" cy="2028825"/>
          </a:xfrm>
          <a:prstGeom prst="rect">
            <a:avLst/>
          </a:prstGeom>
        </p:spPr>
      </p:pic>
    </p:spTree>
    <p:extLst>
      <p:ext uri="{BB962C8B-B14F-4D97-AF65-F5344CB8AC3E}">
        <p14:creationId xmlns:p14="http://schemas.microsoft.com/office/powerpoint/2010/main" val="204409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EC19219-6F7A-BC06-9762-55C093535A72}"/>
              </a:ext>
            </a:extLst>
          </p:cNvPr>
          <p:cNvSpPr txBox="1">
            <a:spLocks/>
          </p:cNvSpPr>
          <p:nvPr/>
        </p:nvSpPr>
        <p:spPr>
          <a:xfrm>
            <a:off x="0" y="654892"/>
            <a:ext cx="12192000" cy="101348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Formalizando os conceitos</a:t>
            </a:r>
          </a:p>
        </p:txBody>
      </p:sp>
      <p:pic>
        <p:nvPicPr>
          <p:cNvPr id="8" name="Imagem 7">
            <a:extLst>
              <a:ext uri="{FF2B5EF4-FFF2-40B4-BE49-F238E27FC236}">
                <a16:creationId xmlns:a16="http://schemas.microsoft.com/office/drawing/2014/main" id="{81144C26-A47D-0251-E873-6DDF8D13857A}"/>
              </a:ext>
            </a:extLst>
          </p:cNvPr>
          <p:cNvPicPr>
            <a:picLocks noChangeAspect="1"/>
          </p:cNvPicPr>
          <p:nvPr/>
        </p:nvPicPr>
        <p:blipFill>
          <a:blip r:embed="rId2"/>
          <a:stretch>
            <a:fillRect/>
          </a:stretch>
        </p:blipFill>
        <p:spPr>
          <a:xfrm>
            <a:off x="2247900" y="3982279"/>
            <a:ext cx="7696200" cy="2076450"/>
          </a:xfrm>
          <a:prstGeom prst="rect">
            <a:avLst/>
          </a:prstGeom>
        </p:spPr>
      </p:pic>
      <p:sp>
        <p:nvSpPr>
          <p:cNvPr id="11" name="Text Placeholder 3">
            <a:extLst>
              <a:ext uri="{FF2B5EF4-FFF2-40B4-BE49-F238E27FC236}">
                <a16:creationId xmlns:a16="http://schemas.microsoft.com/office/drawing/2014/main" id="{E1CC89CB-EFFE-3E23-1B0A-B9197B1B4A31}"/>
              </a:ext>
            </a:extLst>
          </p:cNvPr>
          <p:cNvSpPr txBox="1">
            <a:spLocks/>
          </p:cNvSpPr>
          <p:nvPr/>
        </p:nvSpPr>
        <p:spPr>
          <a:xfrm>
            <a:off x="2508660" y="1668379"/>
            <a:ext cx="7164729" cy="298509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1800" dirty="0" err="1"/>
              <a:t>Em</a:t>
            </a:r>
            <a:r>
              <a:rPr lang="en-US" sz="1800" dirty="0"/>
              <a:t> </a:t>
            </a:r>
            <a:r>
              <a:rPr lang="en-US" sz="1800" dirty="0" err="1"/>
              <a:t>cada</a:t>
            </a:r>
            <a:r>
              <a:rPr lang="en-US" sz="1800" dirty="0"/>
              <a:t> um dos </a:t>
            </a:r>
            <a:r>
              <a:rPr lang="en-US" sz="1800" dirty="0" err="1"/>
              <a:t>retângulos</a:t>
            </a:r>
            <a:r>
              <a:rPr lang="en-US" sz="1800" dirty="0"/>
              <a:t> </a:t>
            </a:r>
            <a:r>
              <a:rPr lang="en-US" sz="1800" dirty="0" err="1"/>
              <a:t>escolhems</a:t>
            </a:r>
            <a:r>
              <a:rPr lang="en-US" sz="1800" dirty="0"/>
              <a:t> um </a:t>
            </a:r>
            <a:r>
              <a:rPr lang="en-US" sz="1800" dirty="0" err="1"/>
              <a:t>ponto</a:t>
            </a:r>
            <a:r>
              <a:rPr lang="en-US" sz="1800" dirty="0"/>
              <a:t> </a:t>
            </a:r>
            <a:r>
              <a:rPr lang="en-US" sz="1800" dirty="0" err="1"/>
              <a:t>qualquer</a:t>
            </a:r>
            <a:r>
              <a:rPr lang="en-US" sz="1800" dirty="0"/>
              <a:t> </a:t>
            </a:r>
            <a:r>
              <a:rPr lang="en-US" sz="1800" dirty="0" err="1"/>
              <a:t>cij</a:t>
            </a:r>
            <a:r>
              <a:rPr lang="en-US" sz="1800" dirty="0"/>
              <a:t>.</a:t>
            </a:r>
          </a:p>
          <a:p>
            <a:pPr marL="285750" indent="-285750">
              <a:buFont typeface="Arial" panose="020B0604020202020204" pitchFamily="34" charset="0"/>
              <a:buChar char="•"/>
            </a:pPr>
            <a:r>
              <a:rPr lang="en-US" sz="1800" dirty="0"/>
              <a:t>O </a:t>
            </a:r>
            <a:r>
              <a:rPr lang="en-US" sz="1800" b="1" dirty="0"/>
              <a:t>volume</a:t>
            </a:r>
            <a:r>
              <a:rPr lang="en-US" sz="1800" dirty="0"/>
              <a:t> do </a:t>
            </a:r>
            <a:r>
              <a:rPr lang="en-US" sz="1800" dirty="0" err="1"/>
              <a:t>prisma</a:t>
            </a:r>
            <a:r>
              <a:rPr lang="en-US" sz="1800" dirty="0"/>
              <a:t> de </a:t>
            </a:r>
            <a:r>
              <a:rPr lang="en-US" sz="1800" b="1" dirty="0"/>
              <a:t>base</a:t>
            </a:r>
            <a:r>
              <a:rPr lang="en-US" sz="1800" dirty="0"/>
              <a:t> </a:t>
            </a:r>
            <a:r>
              <a:rPr lang="en-US" sz="1800" dirty="0" err="1"/>
              <a:t>Rij</a:t>
            </a:r>
            <a:r>
              <a:rPr lang="en-US" sz="1800" dirty="0"/>
              <a:t> e </a:t>
            </a:r>
            <a:r>
              <a:rPr lang="en-US" sz="1800" b="1" dirty="0" err="1"/>
              <a:t>altura</a:t>
            </a:r>
            <a:r>
              <a:rPr lang="en-US" sz="1800" b="1" dirty="0"/>
              <a:t> </a:t>
            </a:r>
            <a:r>
              <a:rPr lang="en-US" sz="1800" dirty="0"/>
              <a:t>f(</a:t>
            </a:r>
            <a:r>
              <a:rPr lang="en-US" sz="1800" dirty="0" err="1"/>
              <a:t>cij</a:t>
            </a:r>
            <a:r>
              <a:rPr lang="en-US" sz="1800" dirty="0"/>
              <a:t>) </a:t>
            </a:r>
            <a:r>
              <a:rPr lang="en-US" sz="1800" dirty="0" err="1"/>
              <a:t>será</a:t>
            </a:r>
            <a:r>
              <a:rPr lang="en-US" sz="1800" dirty="0"/>
              <a:t> </a:t>
            </a:r>
            <a:r>
              <a:rPr lang="en-US" sz="1800" b="1" dirty="0"/>
              <a:t>f(</a:t>
            </a:r>
            <a:r>
              <a:rPr lang="en-US" sz="1800" b="1" dirty="0" err="1"/>
              <a:t>cij</a:t>
            </a:r>
            <a:r>
              <a:rPr lang="en-US" sz="1800" b="1" dirty="0"/>
              <a:t>) x </a:t>
            </a:r>
            <a:r>
              <a:rPr lang="el-GR" sz="1800" b="1" dirty="0"/>
              <a:t>Δ</a:t>
            </a:r>
            <a:r>
              <a:rPr lang="en-US" sz="1800" b="1" dirty="0"/>
              <a:t>xi</a:t>
            </a:r>
            <a:r>
              <a:rPr lang="el-GR" sz="1800" b="1" dirty="0"/>
              <a:t>Δ</a:t>
            </a:r>
            <a:r>
              <a:rPr lang="en-US" sz="1800" b="1" dirty="0" err="1"/>
              <a:t>yj</a:t>
            </a:r>
            <a:endParaRPr lang="en-US" sz="1800" b="1" dirty="0"/>
          </a:p>
          <a:p>
            <a:pPr marL="285750" indent="-285750">
              <a:buFont typeface="Arial" panose="020B0604020202020204" pitchFamily="34" charset="0"/>
              <a:buChar char="•"/>
            </a:pPr>
            <a:r>
              <a:rPr lang="en-US" sz="1800" dirty="0" err="1"/>
              <a:t>Somando</a:t>
            </a:r>
            <a:r>
              <a:rPr lang="en-US" sz="1800" dirty="0"/>
              <a:t> o volume de </a:t>
            </a:r>
            <a:r>
              <a:rPr lang="en-US" sz="1800" dirty="0" err="1"/>
              <a:t>todos</a:t>
            </a:r>
            <a:r>
              <a:rPr lang="en-US" sz="1800" dirty="0"/>
              <a:t> </a:t>
            </a:r>
            <a:r>
              <a:rPr lang="en-US" sz="1800" dirty="0" err="1"/>
              <a:t>os</a:t>
            </a:r>
            <a:r>
              <a:rPr lang="en-US" sz="1800" dirty="0"/>
              <a:t> </a:t>
            </a:r>
            <a:r>
              <a:rPr lang="en-US" sz="1800" dirty="0" err="1"/>
              <a:t>prismas</a:t>
            </a:r>
            <a:r>
              <a:rPr lang="en-US" sz="1800" dirty="0"/>
              <a:t> </a:t>
            </a:r>
          </a:p>
          <a:p>
            <a:pPr marL="0" indent="0">
              <a:buNone/>
            </a:pPr>
            <a:endParaRPr lang="en-US" sz="1800" dirty="0"/>
          </a:p>
        </p:txBody>
      </p:sp>
      <p:pic>
        <p:nvPicPr>
          <p:cNvPr id="7" name="Imagem 6">
            <a:extLst>
              <a:ext uri="{FF2B5EF4-FFF2-40B4-BE49-F238E27FC236}">
                <a16:creationId xmlns:a16="http://schemas.microsoft.com/office/drawing/2014/main" id="{FA10DE74-A89F-BFCE-27FF-48DB9AFDBA63}"/>
              </a:ext>
            </a:extLst>
          </p:cNvPr>
          <p:cNvPicPr>
            <a:picLocks noChangeAspect="1"/>
          </p:cNvPicPr>
          <p:nvPr/>
        </p:nvPicPr>
        <p:blipFill>
          <a:blip r:embed="rId3"/>
          <a:stretch>
            <a:fillRect/>
          </a:stretch>
        </p:blipFill>
        <p:spPr>
          <a:xfrm>
            <a:off x="2247900" y="3902371"/>
            <a:ext cx="7677150" cy="2156358"/>
          </a:xfrm>
          <a:prstGeom prst="rect">
            <a:avLst/>
          </a:prstGeom>
        </p:spPr>
      </p:pic>
      <p:pic>
        <p:nvPicPr>
          <p:cNvPr id="9" name="Imagem 8">
            <a:extLst>
              <a:ext uri="{FF2B5EF4-FFF2-40B4-BE49-F238E27FC236}">
                <a16:creationId xmlns:a16="http://schemas.microsoft.com/office/drawing/2014/main" id="{3A627D5A-EBF9-704C-A50D-271F017E44E3}"/>
              </a:ext>
            </a:extLst>
          </p:cNvPr>
          <p:cNvPicPr>
            <a:picLocks noChangeAspect="1"/>
          </p:cNvPicPr>
          <p:nvPr/>
        </p:nvPicPr>
        <p:blipFill>
          <a:blip r:embed="rId4"/>
          <a:stretch>
            <a:fillRect/>
          </a:stretch>
        </p:blipFill>
        <p:spPr>
          <a:xfrm>
            <a:off x="6760308" y="2671162"/>
            <a:ext cx="2819400" cy="344255"/>
          </a:xfrm>
          <a:prstGeom prst="rect">
            <a:avLst/>
          </a:prstGeom>
        </p:spPr>
      </p:pic>
    </p:spTree>
    <p:extLst>
      <p:ext uri="{BB962C8B-B14F-4D97-AF65-F5344CB8AC3E}">
        <p14:creationId xmlns:p14="http://schemas.microsoft.com/office/powerpoint/2010/main" val="1886247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EC19219-6F7A-BC06-9762-55C093535A72}"/>
              </a:ext>
            </a:extLst>
          </p:cNvPr>
          <p:cNvSpPr txBox="1">
            <a:spLocks/>
          </p:cNvSpPr>
          <p:nvPr/>
        </p:nvSpPr>
        <p:spPr>
          <a:xfrm>
            <a:off x="0" y="654892"/>
            <a:ext cx="12192000" cy="101348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Formalizando os conceitos</a:t>
            </a:r>
          </a:p>
        </p:txBody>
      </p:sp>
      <p:pic>
        <p:nvPicPr>
          <p:cNvPr id="8" name="Imagem 7">
            <a:extLst>
              <a:ext uri="{FF2B5EF4-FFF2-40B4-BE49-F238E27FC236}">
                <a16:creationId xmlns:a16="http://schemas.microsoft.com/office/drawing/2014/main" id="{81144C26-A47D-0251-E873-6DDF8D13857A}"/>
              </a:ext>
            </a:extLst>
          </p:cNvPr>
          <p:cNvPicPr>
            <a:picLocks noChangeAspect="1"/>
          </p:cNvPicPr>
          <p:nvPr/>
        </p:nvPicPr>
        <p:blipFill>
          <a:blip r:embed="rId2"/>
          <a:stretch>
            <a:fillRect/>
          </a:stretch>
        </p:blipFill>
        <p:spPr>
          <a:xfrm>
            <a:off x="2247900" y="3982279"/>
            <a:ext cx="7696200" cy="2076450"/>
          </a:xfrm>
          <a:prstGeom prst="rect">
            <a:avLst/>
          </a:prstGeom>
        </p:spPr>
      </p:pic>
      <p:sp>
        <p:nvSpPr>
          <p:cNvPr id="11" name="Text Placeholder 3">
            <a:extLst>
              <a:ext uri="{FF2B5EF4-FFF2-40B4-BE49-F238E27FC236}">
                <a16:creationId xmlns:a16="http://schemas.microsoft.com/office/drawing/2014/main" id="{E1CC89CB-EFFE-3E23-1B0A-B9197B1B4A31}"/>
              </a:ext>
            </a:extLst>
          </p:cNvPr>
          <p:cNvSpPr txBox="1">
            <a:spLocks/>
          </p:cNvSpPr>
          <p:nvPr/>
        </p:nvSpPr>
        <p:spPr>
          <a:xfrm>
            <a:off x="2508660" y="1668379"/>
            <a:ext cx="7164729" cy="298509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1800" dirty="0" err="1"/>
              <a:t>Em</a:t>
            </a:r>
            <a:r>
              <a:rPr lang="en-US" sz="1800" dirty="0"/>
              <a:t> </a:t>
            </a:r>
            <a:r>
              <a:rPr lang="en-US" sz="1800" dirty="0" err="1"/>
              <a:t>cada</a:t>
            </a:r>
            <a:r>
              <a:rPr lang="en-US" sz="1800" dirty="0"/>
              <a:t> um dos </a:t>
            </a:r>
            <a:r>
              <a:rPr lang="en-US" sz="1800" dirty="0" err="1"/>
              <a:t>retângulos</a:t>
            </a:r>
            <a:r>
              <a:rPr lang="en-US" sz="1800" dirty="0"/>
              <a:t> </a:t>
            </a:r>
            <a:r>
              <a:rPr lang="en-US" sz="1800" dirty="0" err="1"/>
              <a:t>escolhems</a:t>
            </a:r>
            <a:r>
              <a:rPr lang="en-US" sz="1800" dirty="0"/>
              <a:t> um </a:t>
            </a:r>
            <a:r>
              <a:rPr lang="en-US" sz="1800" dirty="0" err="1"/>
              <a:t>ponto</a:t>
            </a:r>
            <a:r>
              <a:rPr lang="en-US" sz="1800" dirty="0"/>
              <a:t> </a:t>
            </a:r>
            <a:r>
              <a:rPr lang="en-US" sz="1800" dirty="0" err="1"/>
              <a:t>qualquer</a:t>
            </a:r>
            <a:r>
              <a:rPr lang="en-US" sz="1800" dirty="0"/>
              <a:t> </a:t>
            </a:r>
            <a:r>
              <a:rPr lang="en-US" sz="1800" dirty="0" err="1"/>
              <a:t>cij</a:t>
            </a:r>
            <a:r>
              <a:rPr lang="en-US" sz="1800" dirty="0"/>
              <a:t>.</a:t>
            </a:r>
          </a:p>
          <a:p>
            <a:pPr marL="285750" indent="-285750">
              <a:buFont typeface="Arial" panose="020B0604020202020204" pitchFamily="34" charset="0"/>
              <a:buChar char="•"/>
            </a:pPr>
            <a:r>
              <a:rPr lang="en-US" sz="1800" dirty="0"/>
              <a:t>O </a:t>
            </a:r>
            <a:r>
              <a:rPr lang="en-US" sz="1800" b="1" dirty="0"/>
              <a:t>volume</a:t>
            </a:r>
            <a:r>
              <a:rPr lang="en-US" sz="1800" dirty="0"/>
              <a:t> do </a:t>
            </a:r>
            <a:r>
              <a:rPr lang="en-US" sz="1800" dirty="0" err="1"/>
              <a:t>prisma</a:t>
            </a:r>
            <a:r>
              <a:rPr lang="en-US" sz="1800" dirty="0"/>
              <a:t> de </a:t>
            </a:r>
            <a:r>
              <a:rPr lang="en-US" sz="1800" b="1" dirty="0"/>
              <a:t>base</a:t>
            </a:r>
            <a:r>
              <a:rPr lang="en-US" sz="1800" dirty="0"/>
              <a:t> </a:t>
            </a:r>
            <a:r>
              <a:rPr lang="en-US" sz="1800" dirty="0" err="1"/>
              <a:t>Rij</a:t>
            </a:r>
            <a:r>
              <a:rPr lang="en-US" sz="1800" dirty="0"/>
              <a:t> e </a:t>
            </a:r>
            <a:r>
              <a:rPr lang="en-US" sz="1800" b="1" dirty="0" err="1"/>
              <a:t>altura</a:t>
            </a:r>
            <a:r>
              <a:rPr lang="en-US" sz="1800" b="1" dirty="0"/>
              <a:t> </a:t>
            </a:r>
            <a:r>
              <a:rPr lang="en-US" sz="1800" dirty="0"/>
              <a:t>f(</a:t>
            </a:r>
            <a:r>
              <a:rPr lang="en-US" sz="1800" dirty="0" err="1"/>
              <a:t>cij</a:t>
            </a:r>
            <a:r>
              <a:rPr lang="en-US" sz="1800" dirty="0"/>
              <a:t>) </a:t>
            </a:r>
            <a:r>
              <a:rPr lang="en-US" sz="1800" dirty="0" err="1"/>
              <a:t>será</a:t>
            </a:r>
            <a:r>
              <a:rPr lang="en-US" sz="1800" dirty="0"/>
              <a:t> </a:t>
            </a:r>
            <a:r>
              <a:rPr lang="en-US" sz="1800" b="1" dirty="0"/>
              <a:t>f(</a:t>
            </a:r>
            <a:r>
              <a:rPr lang="en-US" sz="1800" b="1" dirty="0" err="1"/>
              <a:t>cij</a:t>
            </a:r>
            <a:r>
              <a:rPr lang="en-US" sz="1800" b="1" dirty="0"/>
              <a:t>) x </a:t>
            </a:r>
            <a:r>
              <a:rPr lang="el-GR" sz="1800" b="1" dirty="0"/>
              <a:t>Δ</a:t>
            </a:r>
            <a:r>
              <a:rPr lang="en-US" sz="1800" b="1" dirty="0"/>
              <a:t>xi</a:t>
            </a:r>
            <a:r>
              <a:rPr lang="el-GR" sz="1800" b="1" dirty="0"/>
              <a:t>Δ</a:t>
            </a:r>
            <a:r>
              <a:rPr lang="en-US" sz="1800" b="1" dirty="0" err="1"/>
              <a:t>yj</a:t>
            </a:r>
            <a:endParaRPr lang="en-US" sz="1800" b="1" dirty="0"/>
          </a:p>
          <a:p>
            <a:pPr marL="285750" indent="-285750">
              <a:buFont typeface="Arial" panose="020B0604020202020204" pitchFamily="34" charset="0"/>
              <a:buChar char="•"/>
            </a:pPr>
            <a:r>
              <a:rPr lang="en-US" sz="1800" dirty="0" err="1"/>
              <a:t>Somando</a:t>
            </a:r>
            <a:r>
              <a:rPr lang="en-US" sz="1800" dirty="0"/>
              <a:t> o volume de </a:t>
            </a:r>
            <a:r>
              <a:rPr lang="en-US" sz="1800" dirty="0" err="1"/>
              <a:t>todos</a:t>
            </a:r>
            <a:r>
              <a:rPr lang="en-US" sz="1800" dirty="0"/>
              <a:t> </a:t>
            </a:r>
            <a:r>
              <a:rPr lang="en-US" sz="1800" dirty="0" err="1"/>
              <a:t>os</a:t>
            </a:r>
            <a:r>
              <a:rPr lang="en-US" sz="1800" dirty="0"/>
              <a:t> </a:t>
            </a:r>
            <a:r>
              <a:rPr lang="en-US" sz="1800" dirty="0" err="1"/>
              <a:t>prismas</a:t>
            </a:r>
            <a:r>
              <a:rPr lang="en-US" sz="1800" dirty="0"/>
              <a:t> </a:t>
            </a:r>
          </a:p>
          <a:p>
            <a:pPr marL="0" indent="0">
              <a:buNone/>
            </a:pPr>
            <a:endParaRPr lang="en-US" sz="1800" dirty="0"/>
          </a:p>
        </p:txBody>
      </p:sp>
      <p:pic>
        <p:nvPicPr>
          <p:cNvPr id="5" name="Imagem 4">
            <a:extLst>
              <a:ext uri="{FF2B5EF4-FFF2-40B4-BE49-F238E27FC236}">
                <a16:creationId xmlns:a16="http://schemas.microsoft.com/office/drawing/2014/main" id="{04F4FEEA-A54A-CD8C-935C-66C11947841D}"/>
              </a:ext>
            </a:extLst>
          </p:cNvPr>
          <p:cNvPicPr>
            <a:picLocks noChangeAspect="1"/>
          </p:cNvPicPr>
          <p:nvPr/>
        </p:nvPicPr>
        <p:blipFill>
          <a:blip r:embed="rId3"/>
          <a:stretch>
            <a:fillRect/>
          </a:stretch>
        </p:blipFill>
        <p:spPr>
          <a:xfrm>
            <a:off x="6760308" y="2671162"/>
            <a:ext cx="2819400" cy="344255"/>
          </a:xfrm>
          <a:prstGeom prst="rect">
            <a:avLst/>
          </a:prstGeom>
        </p:spPr>
      </p:pic>
      <p:pic>
        <p:nvPicPr>
          <p:cNvPr id="4" name="Imagem 3">
            <a:extLst>
              <a:ext uri="{FF2B5EF4-FFF2-40B4-BE49-F238E27FC236}">
                <a16:creationId xmlns:a16="http://schemas.microsoft.com/office/drawing/2014/main" id="{B51DE12D-D0EE-AB40-850D-067DC4759938}"/>
              </a:ext>
            </a:extLst>
          </p:cNvPr>
          <p:cNvPicPr>
            <a:picLocks noChangeAspect="1"/>
          </p:cNvPicPr>
          <p:nvPr/>
        </p:nvPicPr>
        <p:blipFill>
          <a:blip r:embed="rId4"/>
          <a:stretch>
            <a:fillRect/>
          </a:stretch>
        </p:blipFill>
        <p:spPr>
          <a:xfrm>
            <a:off x="3797189" y="3191014"/>
            <a:ext cx="4372819" cy="615668"/>
          </a:xfrm>
          <a:prstGeom prst="rect">
            <a:avLst/>
          </a:prstGeom>
        </p:spPr>
      </p:pic>
      <p:pic>
        <p:nvPicPr>
          <p:cNvPr id="9" name="Imagem 8">
            <a:extLst>
              <a:ext uri="{FF2B5EF4-FFF2-40B4-BE49-F238E27FC236}">
                <a16:creationId xmlns:a16="http://schemas.microsoft.com/office/drawing/2014/main" id="{A904CD9F-84DE-D6E7-D81D-154A7C47187D}"/>
              </a:ext>
            </a:extLst>
          </p:cNvPr>
          <p:cNvPicPr>
            <a:picLocks noChangeAspect="1"/>
          </p:cNvPicPr>
          <p:nvPr/>
        </p:nvPicPr>
        <p:blipFill>
          <a:blip r:embed="rId5"/>
          <a:stretch>
            <a:fillRect/>
          </a:stretch>
        </p:blipFill>
        <p:spPr>
          <a:xfrm>
            <a:off x="2266950" y="4027910"/>
            <a:ext cx="7677150" cy="2085975"/>
          </a:xfrm>
          <a:prstGeom prst="rect">
            <a:avLst/>
          </a:prstGeom>
        </p:spPr>
      </p:pic>
    </p:spTree>
    <p:extLst>
      <p:ext uri="{BB962C8B-B14F-4D97-AF65-F5344CB8AC3E}">
        <p14:creationId xmlns:p14="http://schemas.microsoft.com/office/powerpoint/2010/main" val="111355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EC19219-6F7A-BC06-9762-55C093535A72}"/>
              </a:ext>
            </a:extLst>
          </p:cNvPr>
          <p:cNvSpPr txBox="1">
            <a:spLocks/>
          </p:cNvSpPr>
          <p:nvPr/>
        </p:nvSpPr>
        <p:spPr>
          <a:xfrm>
            <a:off x="0" y="654892"/>
            <a:ext cx="12192000" cy="101348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Formalizando os conceitos</a:t>
            </a:r>
          </a:p>
        </p:txBody>
      </p:sp>
      <p:pic>
        <p:nvPicPr>
          <p:cNvPr id="8" name="Imagem 7">
            <a:extLst>
              <a:ext uri="{FF2B5EF4-FFF2-40B4-BE49-F238E27FC236}">
                <a16:creationId xmlns:a16="http://schemas.microsoft.com/office/drawing/2014/main" id="{81144C26-A47D-0251-E873-6DDF8D13857A}"/>
              </a:ext>
            </a:extLst>
          </p:cNvPr>
          <p:cNvPicPr>
            <a:picLocks noChangeAspect="1"/>
          </p:cNvPicPr>
          <p:nvPr/>
        </p:nvPicPr>
        <p:blipFill>
          <a:blip r:embed="rId2"/>
          <a:stretch>
            <a:fillRect/>
          </a:stretch>
        </p:blipFill>
        <p:spPr>
          <a:xfrm>
            <a:off x="2247900" y="3982279"/>
            <a:ext cx="7696200" cy="2076450"/>
          </a:xfrm>
          <a:prstGeom prst="rect">
            <a:avLst/>
          </a:prstGeom>
        </p:spPr>
      </p:pic>
      <p:sp>
        <p:nvSpPr>
          <p:cNvPr id="11" name="Text Placeholder 3">
            <a:extLst>
              <a:ext uri="{FF2B5EF4-FFF2-40B4-BE49-F238E27FC236}">
                <a16:creationId xmlns:a16="http://schemas.microsoft.com/office/drawing/2014/main" id="{E1CC89CB-EFFE-3E23-1B0A-B9197B1B4A31}"/>
              </a:ext>
            </a:extLst>
          </p:cNvPr>
          <p:cNvSpPr txBox="1">
            <a:spLocks/>
          </p:cNvSpPr>
          <p:nvPr/>
        </p:nvSpPr>
        <p:spPr>
          <a:xfrm>
            <a:off x="2513635" y="1668379"/>
            <a:ext cx="7164729" cy="298509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1800" dirty="0" err="1"/>
              <a:t>Em</a:t>
            </a:r>
            <a:r>
              <a:rPr lang="en-US" sz="1800" dirty="0"/>
              <a:t> </a:t>
            </a:r>
            <a:r>
              <a:rPr lang="en-US" sz="1800" dirty="0" err="1"/>
              <a:t>cada</a:t>
            </a:r>
            <a:r>
              <a:rPr lang="en-US" sz="1800" dirty="0"/>
              <a:t> um dos </a:t>
            </a:r>
            <a:r>
              <a:rPr lang="en-US" sz="1800" dirty="0" err="1"/>
              <a:t>retângulos</a:t>
            </a:r>
            <a:r>
              <a:rPr lang="en-US" sz="1800" dirty="0"/>
              <a:t> </a:t>
            </a:r>
            <a:r>
              <a:rPr lang="en-US" sz="1800" dirty="0" err="1"/>
              <a:t>escolhems</a:t>
            </a:r>
            <a:r>
              <a:rPr lang="en-US" sz="1800" dirty="0"/>
              <a:t> um </a:t>
            </a:r>
            <a:r>
              <a:rPr lang="en-US" sz="1800" dirty="0" err="1"/>
              <a:t>ponto</a:t>
            </a:r>
            <a:r>
              <a:rPr lang="en-US" sz="1800" dirty="0"/>
              <a:t> </a:t>
            </a:r>
            <a:r>
              <a:rPr lang="en-US" sz="1800" dirty="0" err="1"/>
              <a:t>qualquer</a:t>
            </a:r>
            <a:r>
              <a:rPr lang="en-US" sz="1800" dirty="0"/>
              <a:t> </a:t>
            </a:r>
            <a:r>
              <a:rPr lang="en-US" sz="1800" dirty="0" err="1"/>
              <a:t>cij</a:t>
            </a:r>
            <a:r>
              <a:rPr lang="en-US" sz="1800" dirty="0"/>
              <a:t>.</a:t>
            </a:r>
          </a:p>
          <a:p>
            <a:pPr marL="285750" indent="-285750">
              <a:buFont typeface="Arial" panose="020B0604020202020204" pitchFamily="34" charset="0"/>
              <a:buChar char="•"/>
            </a:pPr>
            <a:r>
              <a:rPr lang="en-US" sz="1800" dirty="0"/>
              <a:t>O </a:t>
            </a:r>
            <a:r>
              <a:rPr lang="en-US" sz="1800" b="1" dirty="0"/>
              <a:t>volume</a:t>
            </a:r>
            <a:r>
              <a:rPr lang="en-US" sz="1800" dirty="0"/>
              <a:t> do </a:t>
            </a:r>
            <a:r>
              <a:rPr lang="en-US" sz="1800" dirty="0" err="1"/>
              <a:t>prisma</a:t>
            </a:r>
            <a:r>
              <a:rPr lang="en-US" sz="1800" dirty="0"/>
              <a:t> de </a:t>
            </a:r>
            <a:r>
              <a:rPr lang="en-US" sz="1800" b="1" dirty="0"/>
              <a:t>base</a:t>
            </a:r>
            <a:r>
              <a:rPr lang="en-US" sz="1800" dirty="0"/>
              <a:t> </a:t>
            </a:r>
            <a:r>
              <a:rPr lang="en-US" sz="1800" dirty="0" err="1"/>
              <a:t>Rij</a:t>
            </a:r>
            <a:r>
              <a:rPr lang="en-US" sz="1800" dirty="0"/>
              <a:t> e </a:t>
            </a:r>
            <a:r>
              <a:rPr lang="en-US" sz="1800" b="1" dirty="0" err="1"/>
              <a:t>altura</a:t>
            </a:r>
            <a:r>
              <a:rPr lang="en-US" sz="1800" b="1" dirty="0"/>
              <a:t> </a:t>
            </a:r>
            <a:r>
              <a:rPr lang="en-US" sz="1800" dirty="0"/>
              <a:t>f(</a:t>
            </a:r>
            <a:r>
              <a:rPr lang="en-US" sz="1800" dirty="0" err="1"/>
              <a:t>cij</a:t>
            </a:r>
            <a:r>
              <a:rPr lang="en-US" sz="1800" dirty="0"/>
              <a:t>) </a:t>
            </a:r>
            <a:r>
              <a:rPr lang="en-US" sz="1800" dirty="0" err="1"/>
              <a:t>será</a:t>
            </a:r>
            <a:r>
              <a:rPr lang="en-US" sz="1800" dirty="0"/>
              <a:t> </a:t>
            </a:r>
            <a:r>
              <a:rPr lang="en-US" sz="1800" b="1" dirty="0"/>
              <a:t>f(</a:t>
            </a:r>
            <a:r>
              <a:rPr lang="en-US" sz="1800" b="1" dirty="0" err="1"/>
              <a:t>cij</a:t>
            </a:r>
            <a:r>
              <a:rPr lang="en-US" sz="1800" b="1" dirty="0"/>
              <a:t>) x </a:t>
            </a:r>
            <a:r>
              <a:rPr lang="el-GR" sz="1800" b="1" dirty="0"/>
              <a:t>Δ</a:t>
            </a:r>
            <a:r>
              <a:rPr lang="en-US" sz="1800" b="1" dirty="0"/>
              <a:t>xi</a:t>
            </a:r>
            <a:r>
              <a:rPr lang="el-GR" sz="1800" b="1" dirty="0"/>
              <a:t>Δ</a:t>
            </a:r>
            <a:r>
              <a:rPr lang="en-US" sz="1800" b="1" dirty="0" err="1"/>
              <a:t>yj</a:t>
            </a:r>
            <a:endParaRPr lang="en-US" sz="1800" b="1" dirty="0"/>
          </a:p>
          <a:p>
            <a:pPr marL="285750" indent="-285750">
              <a:buFont typeface="Arial" panose="020B0604020202020204" pitchFamily="34" charset="0"/>
              <a:buChar char="•"/>
            </a:pPr>
            <a:r>
              <a:rPr lang="en-US" sz="1800" dirty="0" err="1"/>
              <a:t>Somando</a:t>
            </a:r>
            <a:r>
              <a:rPr lang="en-US" sz="1800" dirty="0"/>
              <a:t> o volume de </a:t>
            </a:r>
            <a:r>
              <a:rPr lang="en-US" sz="1800" dirty="0" err="1"/>
              <a:t>todos</a:t>
            </a:r>
            <a:r>
              <a:rPr lang="en-US" sz="1800" dirty="0"/>
              <a:t> </a:t>
            </a:r>
            <a:r>
              <a:rPr lang="en-US" sz="1800" dirty="0" err="1"/>
              <a:t>os</a:t>
            </a:r>
            <a:r>
              <a:rPr lang="en-US" sz="1800" dirty="0"/>
              <a:t> </a:t>
            </a:r>
            <a:r>
              <a:rPr lang="en-US" sz="1800" dirty="0" err="1"/>
              <a:t>prismas</a:t>
            </a:r>
            <a:r>
              <a:rPr lang="en-US" sz="1800" dirty="0"/>
              <a:t> </a:t>
            </a:r>
          </a:p>
          <a:p>
            <a:pPr marL="0" indent="0">
              <a:buNone/>
            </a:pPr>
            <a:endParaRPr lang="en-US" sz="1800" dirty="0"/>
          </a:p>
        </p:txBody>
      </p:sp>
      <p:pic>
        <p:nvPicPr>
          <p:cNvPr id="9" name="Imagem 8">
            <a:extLst>
              <a:ext uri="{FF2B5EF4-FFF2-40B4-BE49-F238E27FC236}">
                <a16:creationId xmlns:a16="http://schemas.microsoft.com/office/drawing/2014/main" id="{A904CD9F-84DE-D6E7-D81D-154A7C47187D}"/>
              </a:ext>
            </a:extLst>
          </p:cNvPr>
          <p:cNvPicPr>
            <a:picLocks noChangeAspect="1"/>
          </p:cNvPicPr>
          <p:nvPr/>
        </p:nvPicPr>
        <p:blipFill>
          <a:blip r:embed="rId3"/>
          <a:stretch>
            <a:fillRect/>
          </a:stretch>
        </p:blipFill>
        <p:spPr>
          <a:xfrm>
            <a:off x="2266950" y="4027910"/>
            <a:ext cx="7677150" cy="2085975"/>
          </a:xfrm>
          <a:prstGeom prst="rect">
            <a:avLst/>
          </a:prstGeom>
        </p:spPr>
      </p:pic>
      <p:pic>
        <p:nvPicPr>
          <p:cNvPr id="6" name="Imagem 5">
            <a:extLst>
              <a:ext uri="{FF2B5EF4-FFF2-40B4-BE49-F238E27FC236}">
                <a16:creationId xmlns:a16="http://schemas.microsoft.com/office/drawing/2014/main" id="{FEFFB1FC-9757-CF74-3430-CE3334AD13E7}"/>
              </a:ext>
            </a:extLst>
          </p:cNvPr>
          <p:cNvPicPr>
            <a:picLocks noChangeAspect="1"/>
          </p:cNvPicPr>
          <p:nvPr/>
        </p:nvPicPr>
        <p:blipFill>
          <a:blip r:embed="rId4"/>
          <a:stretch>
            <a:fillRect/>
          </a:stretch>
        </p:blipFill>
        <p:spPr>
          <a:xfrm>
            <a:off x="2266950" y="3963142"/>
            <a:ext cx="7696200" cy="2150743"/>
          </a:xfrm>
          <a:prstGeom prst="rect">
            <a:avLst/>
          </a:prstGeom>
        </p:spPr>
      </p:pic>
      <p:pic>
        <p:nvPicPr>
          <p:cNvPr id="10" name="Imagem 9">
            <a:extLst>
              <a:ext uri="{FF2B5EF4-FFF2-40B4-BE49-F238E27FC236}">
                <a16:creationId xmlns:a16="http://schemas.microsoft.com/office/drawing/2014/main" id="{35E88560-B628-212F-CD60-F4040E1889BA}"/>
              </a:ext>
            </a:extLst>
          </p:cNvPr>
          <p:cNvPicPr>
            <a:picLocks noChangeAspect="1"/>
          </p:cNvPicPr>
          <p:nvPr/>
        </p:nvPicPr>
        <p:blipFill>
          <a:blip r:embed="rId5"/>
          <a:stretch>
            <a:fillRect/>
          </a:stretch>
        </p:blipFill>
        <p:spPr>
          <a:xfrm>
            <a:off x="3797189" y="3191014"/>
            <a:ext cx="4372819" cy="615668"/>
          </a:xfrm>
          <a:prstGeom prst="rect">
            <a:avLst/>
          </a:prstGeom>
        </p:spPr>
      </p:pic>
      <p:pic>
        <p:nvPicPr>
          <p:cNvPr id="12" name="Imagem 11">
            <a:extLst>
              <a:ext uri="{FF2B5EF4-FFF2-40B4-BE49-F238E27FC236}">
                <a16:creationId xmlns:a16="http://schemas.microsoft.com/office/drawing/2014/main" id="{EFBE4FF1-3CBA-FACA-18A2-5250AAA5ADC9}"/>
              </a:ext>
            </a:extLst>
          </p:cNvPr>
          <p:cNvPicPr>
            <a:picLocks noChangeAspect="1"/>
          </p:cNvPicPr>
          <p:nvPr/>
        </p:nvPicPr>
        <p:blipFill>
          <a:blip r:embed="rId6"/>
          <a:stretch>
            <a:fillRect/>
          </a:stretch>
        </p:blipFill>
        <p:spPr>
          <a:xfrm>
            <a:off x="6760308" y="2671162"/>
            <a:ext cx="2819400" cy="344255"/>
          </a:xfrm>
          <a:prstGeom prst="rect">
            <a:avLst/>
          </a:prstGeom>
        </p:spPr>
      </p:pic>
    </p:spTree>
    <p:extLst>
      <p:ext uri="{BB962C8B-B14F-4D97-AF65-F5344CB8AC3E}">
        <p14:creationId xmlns:p14="http://schemas.microsoft.com/office/powerpoint/2010/main" val="265114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37D5D63-71F3-A7EE-15D6-BB478C9053E1}"/>
              </a:ext>
            </a:extLst>
          </p:cNvPr>
          <p:cNvSpPr txBox="1">
            <a:spLocks/>
          </p:cNvSpPr>
          <p:nvPr/>
        </p:nvSpPr>
        <p:spPr>
          <a:xfrm>
            <a:off x="0" y="654892"/>
            <a:ext cx="12192000" cy="101348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Formalizando os conceitos</a:t>
            </a:r>
          </a:p>
        </p:txBody>
      </p:sp>
      <p:sp>
        <p:nvSpPr>
          <p:cNvPr id="4" name="Text Placeholder 3">
            <a:extLst>
              <a:ext uri="{FF2B5EF4-FFF2-40B4-BE49-F238E27FC236}">
                <a16:creationId xmlns:a16="http://schemas.microsoft.com/office/drawing/2014/main" id="{CAF1DDFF-CFBE-E4BC-AA71-441352D59D18}"/>
              </a:ext>
            </a:extLst>
          </p:cNvPr>
          <p:cNvSpPr txBox="1">
            <a:spLocks/>
          </p:cNvSpPr>
          <p:nvPr/>
        </p:nvSpPr>
        <p:spPr>
          <a:xfrm>
            <a:off x="2247900" y="1485499"/>
            <a:ext cx="7696199" cy="298509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a:t>Podemos </a:t>
            </a:r>
            <a:r>
              <a:rPr lang="en-US" sz="1800" dirty="0" err="1"/>
              <a:t>notar</a:t>
            </a:r>
            <a:r>
              <a:rPr lang="en-US" sz="1800" dirty="0"/>
              <a:t> </a:t>
            </a:r>
            <a:r>
              <a:rPr lang="en-US" sz="1800" dirty="0" err="1"/>
              <a:t>então</a:t>
            </a:r>
            <a:r>
              <a:rPr lang="en-US" sz="1800" dirty="0"/>
              <a:t>, que </a:t>
            </a:r>
            <a:r>
              <a:rPr lang="en-US" sz="1800" dirty="0" err="1"/>
              <a:t>quanto</a:t>
            </a:r>
            <a:r>
              <a:rPr lang="en-US" sz="1800" dirty="0"/>
              <a:t> </a:t>
            </a:r>
            <a:r>
              <a:rPr lang="en-US" sz="1800" dirty="0" err="1"/>
              <a:t>mais</a:t>
            </a:r>
            <a:r>
              <a:rPr lang="en-US" sz="1800" dirty="0"/>
              <a:t> o </a:t>
            </a:r>
            <a:r>
              <a:rPr lang="en-US" sz="1800" dirty="0" err="1"/>
              <a:t>número</a:t>
            </a:r>
            <a:r>
              <a:rPr lang="en-US" sz="1800" dirty="0"/>
              <a:t> de </a:t>
            </a:r>
            <a:r>
              <a:rPr lang="en-US" sz="1800" dirty="0" err="1"/>
              <a:t>repartições</a:t>
            </a:r>
            <a:r>
              <a:rPr lang="en-US" sz="1800" dirty="0"/>
              <a:t> </a:t>
            </a:r>
            <a:r>
              <a:rPr lang="en-US" sz="1800" dirty="0" err="1"/>
              <a:t>aumenta</a:t>
            </a:r>
            <a:r>
              <a:rPr lang="en-US" sz="1800" dirty="0"/>
              <a:t>, </a:t>
            </a:r>
            <a:r>
              <a:rPr lang="en-US" sz="1800" dirty="0" err="1"/>
              <a:t>mais</a:t>
            </a:r>
            <a:r>
              <a:rPr lang="en-US" sz="1800" dirty="0"/>
              <a:t> </a:t>
            </a:r>
            <a:r>
              <a:rPr lang="en-US" sz="1800" dirty="0" err="1"/>
              <a:t>próximo</a:t>
            </a:r>
            <a:r>
              <a:rPr lang="en-US" sz="1800" dirty="0"/>
              <a:t> do volume real da </a:t>
            </a:r>
            <a:r>
              <a:rPr lang="en-US" sz="1800" dirty="0" err="1"/>
              <a:t>figura</a:t>
            </a:r>
            <a:r>
              <a:rPr lang="en-US" sz="1800" dirty="0"/>
              <a:t> </a:t>
            </a:r>
            <a:r>
              <a:rPr lang="en-US" sz="1800" dirty="0" err="1"/>
              <a:t>chegamos</a:t>
            </a:r>
            <a:r>
              <a:rPr lang="en-US" sz="1800" dirty="0"/>
              <a:t>. </a:t>
            </a:r>
            <a:r>
              <a:rPr lang="en-US" sz="1800" dirty="0" err="1"/>
              <a:t>Ou</a:t>
            </a:r>
            <a:r>
              <a:rPr lang="en-US" sz="1800" dirty="0"/>
              <a:t> </a:t>
            </a:r>
            <a:r>
              <a:rPr lang="en-US" sz="1800" dirty="0" err="1"/>
              <a:t>seja</a:t>
            </a:r>
            <a:r>
              <a:rPr lang="en-US" sz="1800" dirty="0"/>
              <a:t>, </a:t>
            </a:r>
            <a:r>
              <a:rPr lang="en-US" sz="1800" dirty="0" err="1"/>
              <a:t>mais</a:t>
            </a:r>
            <a:r>
              <a:rPr lang="en-US" sz="1800" dirty="0"/>
              <a:t> o </a:t>
            </a:r>
            <a:r>
              <a:rPr lang="en-US" sz="1800" dirty="0" err="1"/>
              <a:t>espaço</a:t>
            </a:r>
            <a:r>
              <a:rPr lang="en-US" sz="1800" dirty="0"/>
              <a:t> da </a:t>
            </a:r>
            <a:r>
              <a:rPr lang="en-US" sz="1800" dirty="0" err="1"/>
              <a:t>fronteira</a:t>
            </a:r>
            <a:r>
              <a:rPr lang="en-US" sz="1800" dirty="0"/>
              <a:t> se </a:t>
            </a:r>
            <a:r>
              <a:rPr lang="en-US" sz="1800" dirty="0" err="1"/>
              <a:t>aproxima</a:t>
            </a:r>
            <a:r>
              <a:rPr lang="en-US" sz="1800" dirty="0"/>
              <a:t> de zero. Logo </a:t>
            </a:r>
            <a:r>
              <a:rPr lang="en-US" sz="1800" dirty="0" err="1"/>
              <a:t>também</a:t>
            </a:r>
            <a:r>
              <a:rPr lang="en-US" sz="1800" dirty="0"/>
              <a:t> </a:t>
            </a:r>
            <a:r>
              <a:rPr lang="en-US" sz="1800" dirty="0" err="1"/>
              <a:t>podemos</a:t>
            </a:r>
            <a:r>
              <a:rPr lang="en-US" sz="1800" dirty="0"/>
              <a:t> </a:t>
            </a:r>
            <a:r>
              <a:rPr lang="en-US" sz="1800" dirty="0" err="1"/>
              <a:t>definir</a:t>
            </a:r>
            <a:r>
              <a:rPr lang="en-US" sz="1800" dirty="0"/>
              <a:t>:</a:t>
            </a:r>
          </a:p>
          <a:p>
            <a:pPr marL="0" indent="0">
              <a:buNone/>
            </a:pPr>
            <a:endParaRPr lang="en-US" sz="1800" dirty="0"/>
          </a:p>
        </p:txBody>
      </p:sp>
      <p:pic>
        <p:nvPicPr>
          <p:cNvPr id="7" name="Imagem 6">
            <a:extLst>
              <a:ext uri="{FF2B5EF4-FFF2-40B4-BE49-F238E27FC236}">
                <a16:creationId xmlns:a16="http://schemas.microsoft.com/office/drawing/2014/main" id="{ABF7034C-0F63-E690-290B-D6E9842C6624}"/>
              </a:ext>
            </a:extLst>
          </p:cNvPr>
          <p:cNvPicPr>
            <a:picLocks noChangeAspect="1"/>
          </p:cNvPicPr>
          <p:nvPr/>
        </p:nvPicPr>
        <p:blipFill>
          <a:blip r:embed="rId2"/>
          <a:stretch>
            <a:fillRect/>
          </a:stretch>
        </p:blipFill>
        <p:spPr>
          <a:xfrm>
            <a:off x="4562474" y="2638007"/>
            <a:ext cx="3067050" cy="904875"/>
          </a:xfrm>
          <a:prstGeom prst="rect">
            <a:avLst/>
          </a:prstGeom>
        </p:spPr>
      </p:pic>
      <p:pic>
        <p:nvPicPr>
          <p:cNvPr id="9" name="Imagem 8">
            <a:extLst>
              <a:ext uri="{FF2B5EF4-FFF2-40B4-BE49-F238E27FC236}">
                <a16:creationId xmlns:a16="http://schemas.microsoft.com/office/drawing/2014/main" id="{BE8B38CE-2E18-7CCD-776F-70609EB0F86D}"/>
              </a:ext>
            </a:extLst>
          </p:cNvPr>
          <p:cNvPicPr>
            <a:picLocks noChangeAspect="1"/>
          </p:cNvPicPr>
          <p:nvPr/>
        </p:nvPicPr>
        <p:blipFill>
          <a:blip r:embed="rId3"/>
          <a:stretch>
            <a:fillRect/>
          </a:stretch>
        </p:blipFill>
        <p:spPr>
          <a:xfrm>
            <a:off x="1497400" y="3942797"/>
            <a:ext cx="3524250" cy="2056445"/>
          </a:xfrm>
          <a:prstGeom prst="rect">
            <a:avLst/>
          </a:prstGeom>
        </p:spPr>
      </p:pic>
      <p:pic>
        <p:nvPicPr>
          <p:cNvPr id="11" name="Imagem 10">
            <a:extLst>
              <a:ext uri="{FF2B5EF4-FFF2-40B4-BE49-F238E27FC236}">
                <a16:creationId xmlns:a16="http://schemas.microsoft.com/office/drawing/2014/main" id="{87827B28-E47A-9892-0DC3-AFB983DD1E61}"/>
              </a:ext>
            </a:extLst>
          </p:cNvPr>
          <p:cNvPicPr>
            <a:picLocks noChangeAspect="1"/>
          </p:cNvPicPr>
          <p:nvPr/>
        </p:nvPicPr>
        <p:blipFill>
          <a:blip r:embed="rId4"/>
          <a:stretch>
            <a:fillRect/>
          </a:stretch>
        </p:blipFill>
        <p:spPr>
          <a:xfrm>
            <a:off x="5791559" y="3958186"/>
            <a:ext cx="2565186" cy="2041056"/>
          </a:xfrm>
          <a:prstGeom prst="rect">
            <a:avLst/>
          </a:prstGeom>
        </p:spPr>
      </p:pic>
      <p:pic>
        <p:nvPicPr>
          <p:cNvPr id="13" name="Imagem 12">
            <a:extLst>
              <a:ext uri="{FF2B5EF4-FFF2-40B4-BE49-F238E27FC236}">
                <a16:creationId xmlns:a16="http://schemas.microsoft.com/office/drawing/2014/main" id="{39A7B166-266E-9FC2-39A6-F0DA1F1A21D4}"/>
              </a:ext>
            </a:extLst>
          </p:cNvPr>
          <p:cNvPicPr>
            <a:picLocks noChangeAspect="1"/>
          </p:cNvPicPr>
          <p:nvPr/>
        </p:nvPicPr>
        <p:blipFill>
          <a:blip r:embed="rId5"/>
          <a:stretch>
            <a:fillRect/>
          </a:stretch>
        </p:blipFill>
        <p:spPr>
          <a:xfrm>
            <a:off x="8356745" y="3958186"/>
            <a:ext cx="2357263" cy="2060588"/>
          </a:xfrm>
          <a:prstGeom prst="rect">
            <a:avLst/>
          </a:prstGeom>
        </p:spPr>
      </p:pic>
    </p:spTree>
    <p:extLst>
      <p:ext uri="{BB962C8B-B14F-4D97-AF65-F5344CB8AC3E}">
        <p14:creationId xmlns:p14="http://schemas.microsoft.com/office/powerpoint/2010/main" val="1939497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37D5D63-71F3-A7EE-15D6-BB478C9053E1}"/>
              </a:ext>
            </a:extLst>
          </p:cNvPr>
          <p:cNvSpPr txBox="1">
            <a:spLocks/>
          </p:cNvSpPr>
          <p:nvPr/>
        </p:nvSpPr>
        <p:spPr>
          <a:xfrm>
            <a:off x="1097280" y="0"/>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spcAft>
                <a:spcPts val="600"/>
              </a:spcAft>
            </a:pPr>
            <a:r>
              <a:rPr lang="pt-BR" i="0" kern="1200" spc="-50" baseline="0" dirty="0">
                <a:latin typeface="+mj-lt"/>
                <a:ea typeface="+mj-ea"/>
                <a:cs typeface="+mj-cs"/>
              </a:rPr>
              <a:t>Cálculo da Integral Dupla</a:t>
            </a:r>
          </a:p>
        </p:txBody>
      </p:sp>
      <p:pic>
        <p:nvPicPr>
          <p:cNvPr id="5" name="Imagem 4">
            <a:extLst>
              <a:ext uri="{FF2B5EF4-FFF2-40B4-BE49-F238E27FC236}">
                <a16:creationId xmlns:a16="http://schemas.microsoft.com/office/drawing/2014/main" id="{F25589E7-767B-1F4C-F745-1670498361C6}"/>
              </a:ext>
            </a:extLst>
          </p:cNvPr>
          <p:cNvPicPr>
            <a:picLocks noChangeAspect="1"/>
          </p:cNvPicPr>
          <p:nvPr/>
        </p:nvPicPr>
        <p:blipFill>
          <a:blip r:embed="rId2"/>
          <a:stretch>
            <a:fillRect/>
          </a:stretch>
        </p:blipFill>
        <p:spPr>
          <a:xfrm>
            <a:off x="4577080" y="3366486"/>
            <a:ext cx="3098800" cy="1600200"/>
          </a:xfrm>
          <a:prstGeom prst="rect">
            <a:avLst/>
          </a:prstGeom>
          <a:noFill/>
        </p:spPr>
      </p:pic>
      <p:sp>
        <p:nvSpPr>
          <p:cNvPr id="4" name="Text Placeholder 3">
            <a:extLst>
              <a:ext uri="{FF2B5EF4-FFF2-40B4-BE49-F238E27FC236}">
                <a16:creationId xmlns:a16="http://schemas.microsoft.com/office/drawing/2014/main" id="{CAF1DDFF-CFBE-E4BC-AA71-441352D59D18}"/>
              </a:ext>
            </a:extLst>
          </p:cNvPr>
          <p:cNvSpPr txBox="1">
            <a:spLocks/>
          </p:cNvSpPr>
          <p:nvPr/>
        </p:nvSpPr>
        <p:spPr>
          <a:xfrm>
            <a:off x="1097280" y="2010126"/>
            <a:ext cx="10319176" cy="160020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pt-BR" dirty="0"/>
              <a:t>Dessa maneira, para uma quantidade infinita de intervalos, definimos o cálculo da Integral Dupla, sendo R a região retangular:</a:t>
            </a:r>
          </a:p>
          <a:p>
            <a:pPr marL="0" indent="0">
              <a:buFont typeface="Calibri" panose="020F0502020204030204" pitchFamily="34" charset="0"/>
              <a:buNone/>
            </a:pPr>
            <a:endParaRPr lang="pt-BR" dirty="0"/>
          </a:p>
        </p:txBody>
      </p:sp>
    </p:spTree>
    <p:extLst>
      <p:ext uri="{BB962C8B-B14F-4D97-AF65-F5344CB8AC3E}">
        <p14:creationId xmlns:p14="http://schemas.microsoft.com/office/powerpoint/2010/main" val="33831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03A1E-41E7-E874-BE3B-678FEE89A0E7}"/>
              </a:ext>
            </a:extLst>
          </p:cNvPr>
          <p:cNvSpPr>
            <a:spLocks noGrp="1"/>
          </p:cNvSpPr>
          <p:nvPr>
            <p:ph type="title"/>
          </p:nvPr>
        </p:nvSpPr>
        <p:spPr>
          <a:xfrm>
            <a:off x="0" y="86578"/>
            <a:ext cx="12192000" cy="1450757"/>
          </a:xfrm>
        </p:spPr>
        <p:txBody>
          <a:bodyPr/>
          <a:lstStyle/>
          <a:p>
            <a:pPr algn="ctr"/>
            <a:r>
              <a:rPr lang="pt-BR" dirty="0"/>
              <a:t>Definição de Integrais Duplas</a:t>
            </a:r>
          </a:p>
        </p:txBody>
      </p:sp>
      <p:sp>
        <p:nvSpPr>
          <p:cNvPr id="3" name="Espaço Reservado para Conteúdo 2">
            <a:extLst>
              <a:ext uri="{FF2B5EF4-FFF2-40B4-BE49-F238E27FC236}">
                <a16:creationId xmlns:a16="http://schemas.microsoft.com/office/drawing/2014/main" id="{8D9E1DB8-5F1F-6511-1389-B4B309642150}"/>
              </a:ext>
            </a:extLst>
          </p:cNvPr>
          <p:cNvSpPr>
            <a:spLocks noGrp="1"/>
          </p:cNvSpPr>
          <p:nvPr>
            <p:ph idx="1"/>
          </p:nvPr>
        </p:nvSpPr>
        <p:spPr>
          <a:xfrm>
            <a:off x="1097280" y="2200275"/>
            <a:ext cx="5522595" cy="3668817"/>
          </a:xfrm>
        </p:spPr>
        <p:txBody>
          <a:bodyPr>
            <a:normAutofit/>
          </a:bodyPr>
          <a:lstStyle/>
          <a:p>
            <a:r>
              <a:rPr lang="pt-BR" sz="1800" dirty="0"/>
              <a:t>A integral dupla é uma extensão da integral definida para funções de </a:t>
            </a:r>
            <a:r>
              <a:rPr lang="pt-BR" sz="1800" b="1" dirty="0"/>
              <a:t>duas variáveis</a:t>
            </a:r>
            <a:r>
              <a:rPr lang="pt-BR" sz="1800" dirty="0"/>
              <a:t>. Ela é usada para calcular a área sob a superfície de uma função de duas variáveis em uma região retangular do plano. A integral dupla pode ser definida como uma soma de áreas infinitesimais de retângulos em uma região R do plano </a:t>
            </a:r>
            <a:r>
              <a:rPr lang="pt-BR" sz="1800" dirty="0" err="1"/>
              <a:t>xy</a:t>
            </a:r>
            <a:r>
              <a:rPr lang="pt-BR" sz="1800" dirty="0"/>
              <a:t>. A integral dupla é escrita como:</a:t>
            </a:r>
          </a:p>
          <a:p>
            <a:pPr algn="ctr"/>
            <a:r>
              <a:rPr lang="es-ES" sz="2400" b="1" dirty="0"/>
              <a:t>∫∫R f(</a:t>
            </a:r>
            <a:r>
              <a:rPr lang="es-ES" sz="2400" b="1" dirty="0" err="1"/>
              <a:t>x,y</a:t>
            </a:r>
            <a:r>
              <a:rPr lang="es-ES" sz="2400" b="1" dirty="0"/>
              <a:t>) </a:t>
            </a:r>
            <a:r>
              <a:rPr lang="es-ES" sz="2400" b="1" dirty="0" err="1"/>
              <a:t>dA</a:t>
            </a:r>
            <a:endParaRPr lang="es-ES" sz="1600" b="1" dirty="0"/>
          </a:p>
          <a:p>
            <a:r>
              <a:rPr lang="pt-BR" sz="1800" dirty="0"/>
              <a:t>Onde </a:t>
            </a:r>
            <a:r>
              <a:rPr lang="pt-BR" sz="1800" b="1" dirty="0"/>
              <a:t>f(</a:t>
            </a:r>
            <a:r>
              <a:rPr lang="pt-BR" sz="1800" b="1" dirty="0" err="1"/>
              <a:t>x,y</a:t>
            </a:r>
            <a:r>
              <a:rPr lang="pt-BR" sz="1800" b="1" dirty="0"/>
              <a:t>)</a:t>
            </a:r>
            <a:r>
              <a:rPr lang="pt-BR" sz="1800" dirty="0"/>
              <a:t> é a função a ser integrada e </a:t>
            </a:r>
            <a:r>
              <a:rPr lang="pt-BR" sz="1800" b="1" dirty="0" err="1"/>
              <a:t>dA</a:t>
            </a:r>
            <a:r>
              <a:rPr lang="pt-BR" sz="1800" dirty="0"/>
              <a:t> é o elemento de área em </a:t>
            </a:r>
            <a:r>
              <a:rPr lang="pt-BR" sz="1800" i="1" dirty="0"/>
              <a:t>coordenadas retangulares</a:t>
            </a:r>
            <a:r>
              <a:rPr lang="pt-BR" sz="1800" dirty="0"/>
              <a:t>.</a:t>
            </a:r>
          </a:p>
        </p:txBody>
      </p:sp>
      <p:pic>
        <p:nvPicPr>
          <p:cNvPr id="2052" name="Picture 4" descr="INTEGRAIS DUPLAS VOLUMES E INTEGRAIS DUPLAS ▫ Na tentativa de resolver o  problema de determinar áreas, chegamos à definiçã">
            <a:extLst>
              <a:ext uri="{FF2B5EF4-FFF2-40B4-BE49-F238E27FC236}">
                <a16:creationId xmlns:a16="http://schemas.microsoft.com/office/drawing/2014/main" id="{EE3B236C-A5C9-7790-A662-A40450F61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900" y="3309304"/>
            <a:ext cx="3332820"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78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37D5D63-71F3-A7EE-15D6-BB478C9053E1}"/>
              </a:ext>
            </a:extLst>
          </p:cNvPr>
          <p:cNvSpPr txBox="1">
            <a:spLocks/>
          </p:cNvSpPr>
          <p:nvPr/>
        </p:nvSpPr>
        <p:spPr>
          <a:xfrm>
            <a:off x="1227668" y="0"/>
            <a:ext cx="10058400" cy="17331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spcAft>
                <a:spcPts val="600"/>
              </a:spcAft>
            </a:pPr>
            <a:r>
              <a:rPr lang="pt-BR" dirty="0"/>
              <a:t>Integral Iterada  </a:t>
            </a:r>
          </a:p>
          <a:p>
            <a:pPr algn="ctr">
              <a:spcAft>
                <a:spcPts val="600"/>
              </a:spcAft>
            </a:pPr>
            <a:r>
              <a:rPr lang="pt-BR" dirty="0"/>
              <a:t>Teorema de </a:t>
            </a:r>
            <a:r>
              <a:rPr lang="pt-BR" dirty="0" err="1"/>
              <a:t>Fubini</a:t>
            </a:r>
            <a:endParaRPr lang="pt-BR" i="0" kern="1200" spc="-50" baseline="0" dirty="0">
              <a:latin typeface="+mj-lt"/>
              <a:ea typeface="+mj-ea"/>
              <a:cs typeface="+mj-cs"/>
            </a:endParaRPr>
          </a:p>
        </p:txBody>
      </p:sp>
      <p:sp>
        <p:nvSpPr>
          <p:cNvPr id="4" name="Text Placeholder 3">
            <a:extLst>
              <a:ext uri="{FF2B5EF4-FFF2-40B4-BE49-F238E27FC236}">
                <a16:creationId xmlns:a16="http://schemas.microsoft.com/office/drawing/2014/main" id="{CAF1DDFF-CFBE-E4BC-AA71-441352D59D18}"/>
              </a:ext>
            </a:extLst>
          </p:cNvPr>
          <p:cNvSpPr txBox="1">
            <a:spLocks/>
          </p:cNvSpPr>
          <p:nvPr/>
        </p:nvSpPr>
        <p:spPr>
          <a:xfrm>
            <a:off x="1097280" y="2010126"/>
            <a:ext cx="10319176" cy="160020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pt-BR" dirty="0"/>
              <a:t>Se quisermos calcular a integral de uma função f(</a:t>
            </a:r>
            <a:r>
              <a:rPr lang="pt-BR" dirty="0" err="1"/>
              <a:t>x,y</a:t>
            </a:r>
            <a:r>
              <a:rPr lang="pt-BR" dirty="0"/>
              <a:t>) contínua em um retângulo R:[a,b] x [</a:t>
            </a:r>
            <a:r>
              <a:rPr lang="pt-BR" dirty="0" err="1"/>
              <a:t>c,d</a:t>
            </a:r>
            <a:r>
              <a:rPr lang="pt-BR" dirty="0"/>
              <a:t>]:</a:t>
            </a:r>
          </a:p>
          <a:p>
            <a:pPr marL="0" indent="0">
              <a:buFont typeface="Calibri" panose="020F0502020204030204" pitchFamily="34" charset="0"/>
              <a:buNone/>
            </a:pPr>
            <a:endParaRPr lang="pt-BR" dirty="0"/>
          </a:p>
        </p:txBody>
      </p:sp>
      <p:pic>
        <p:nvPicPr>
          <p:cNvPr id="8" name="Imagem 7">
            <a:extLst>
              <a:ext uri="{FF2B5EF4-FFF2-40B4-BE49-F238E27FC236}">
                <a16:creationId xmlns:a16="http://schemas.microsoft.com/office/drawing/2014/main" id="{8321D921-B438-94EB-F96D-63191EB112B9}"/>
              </a:ext>
            </a:extLst>
          </p:cNvPr>
          <p:cNvPicPr>
            <a:picLocks noChangeAspect="1"/>
          </p:cNvPicPr>
          <p:nvPr/>
        </p:nvPicPr>
        <p:blipFill>
          <a:blip r:embed="rId2"/>
          <a:stretch>
            <a:fillRect/>
          </a:stretch>
        </p:blipFill>
        <p:spPr>
          <a:xfrm>
            <a:off x="1750224" y="2814462"/>
            <a:ext cx="8752511" cy="1229076"/>
          </a:xfrm>
          <a:prstGeom prst="rect">
            <a:avLst/>
          </a:prstGeom>
        </p:spPr>
      </p:pic>
      <p:sp>
        <p:nvSpPr>
          <p:cNvPr id="9" name="Text Placeholder 3">
            <a:extLst>
              <a:ext uri="{FF2B5EF4-FFF2-40B4-BE49-F238E27FC236}">
                <a16:creationId xmlns:a16="http://schemas.microsoft.com/office/drawing/2014/main" id="{75A1FAD0-6B51-821C-E446-91CC43E57833}"/>
              </a:ext>
            </a:extLst>
          </p:cNvPr>
          <p:cNvSpPr txBox="1">
            <a:spLocks/>
          </p:cNvSpPr>
          <p:nvPr/>
        </p:nvSpPr>
        <p:spPr>
          <a:xfrm>
            <a:off x="1097280" y="4320541"/>
            <a:ext cx="10319176" cy="160020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pt-BR" b="1" dirty="0"/>
              <a:t>Primeiro</a:t>
            </a:r>
            <a:r>
              <a:rPr lang="pt-BR" dirty="0"/>
              <a:t> integramos a parte interior (</a:t>
            </a:r>
            <a:r>
              <a:rPr lang="pt-BR" dirty="0" err="1"/>
              <a:t>dy</a:t>
            </a:r>
            <a:r>
              <a:rPr lang="pt-BR" dirty="0"/>
              <a:t> – no primeiro caso) e tratar o x como constante.</a:t>
            </a:r>
          </a:p>
          <a:p>
            <a:pPr marL="0" indent="0" algn="ctr">
              <a:buFont typeface="Calibri" panose="020F0502020204030204" pitchFamily="34" charset="0"/>
              <a:buNone/>
            </a:pPr>
            <a:r>
              <a:rPr lang="pt-BR" dirty="0"/>
              <a:t>Em </a:t>
            </a:r>
            <a:r>
              <a:rPr lang="pt-BR" b="1" dirty="0"/>
              <a:t>seguida</a:t>
            </a:r>
            <a:r>
              <a:rPr lang="pt-BR" dirty="0"/>
              <a:t>, calculamos a integral de fora e tratamos o y como constante.</a:t>
            </a:r>
          </a:p>
          <a:p>
            <a:pPr marL="0" indent="0" algn="ctr">
              <a:buFont typeface="Calibri" panose="020F0502020204030204" pitchFamily="34" charset="0"/>
              <a:buNone/>
            </a:pPr>
            <a:r>
              <a:rPr lang="pt-BR" dirty="0"/>
              <a:t>Note que podemos </a:t>
            </a:r>
            <a:r>
              <a:rPr lang="pt-BR" b="1" dirty="0"/>
              <a:t>inverter</a:t>
            </a:r>
            <a:r>
              <a:rPr lang="pt-BR" dirty="0"/>
              <a:t> a ordem no processo de integração.</a:t>
            </a:r>
          </a:p>
          <a:p>
            <a:pPr marL="0" indent="0">
              <a:buFont typeface="Calibri" panose="020F0502020204030204" pitchFamily="34" charset="0"/>
              <a:buNone/>
            </a:pPr>
            <a:endParaRPr lang="pt-BR" dirty="0"/>
          </a:p>
        </p:txBody>
      </p:sp>
    </p:spTree>
    <p:extLst>
      <p:ext uri="{BB962C8B-B14F-4D97-AF65-F5344CB8AC3E}">
        <p14:creationId xmlns:p14="http://schemas.microsoft.com/office/powerpoint/2010/main" val="210858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F9D7D59-E870-13C9-C15E-56828B4F33AC}"/>
              </a:ext>
            </a:extLst>
          </p:cNvPr>
          <p:cNvSpPr>
            <a:spLocks noGrp="1"/>
          </p:cNvSpPr>
          <p:nvPr>
            <p:ph type="title"/>
          </p:nvPr>
        </p:nvSpPr>
        <p:spPr>
          <a:xfrm>
            <a:off x="1097660" y="5192901"/>
            <a:ext cx="10113645" cy="743682"/>
          </a:xfrm>
        </p:spPr>
        <p:txBody>
          <a:bodyPr/>
          <a:lstStyle/>
          <a:p>
            <a:r>
              <a:rPr lang="pt-BR" dirty="0"/>
              <a:t>Data Compress</a:t>
            </a:r>
          </a:p>
        </p:txBody>
      </p:sp>
      <p:sp>
        <p:nvSpPr>
          <p:cNvPr id="4" name="Espaço Reservado para Texto 3">
            <a:extLst>
              <a:ext uri="{FF2B5EF4-FFF2-40B4-BE49-F238E27FC236}">
                <a16:creationId xmlns:a16="http://schemas.microsoft.com/office/drawing/2014/main" id="{4F020960-52AE-E7EB-3EE4-CE3113D66531}"/>
              </a:ext>
            </a:extLst>
          </p:cNvPr>
          <p:cNvSpPr>
            <a:spLocks noGrp="1"/>
          </p:cNvSpPr>
          <p:nvPr>
            <p:ph type="body" sz="half" idx="2"/>
          </p:nvPr>
        </p:nvSpPr>
        <p:spPr>
          <a:xfrm>
            <a:off x="1097660" y="6153882"/>
            <a:ext cx="10113264" cy="609600"/>
          </a:xfrm>
        </p:spPr>
        <p:txBody>
          <a:bodyPr/>
          <a:lstStyle/>
          <a:p>
            <a:r>
              <a:rPr lang="pt-BR" dirty="0">
                <a:solidFill>
                  <a:schemeClr val="bg1">
                    <a:lumMod val="50000"/>
                  </a:schemeClr>
                </a:solidFill>
              </a:rPr>
              <a:t>Uma abordagem de Integral Duplas na Ciência da Computação</a:t>
            </a:r>
          </a:p>
        </p:txBody>
      </p:sp>
      <p:pic>
        <p:nvPicPr>
          <p:cNvPr id="16" name="Espaço Reservado para Imagem 15" descr="Desenho de personagem de desenho animado&#10;&#10;Descrição gerada automaticamente com confiança baixa">
            <a:extLst>
              <a:ext uri="{FF2B5EF4-FFF2-40B4-BE49-F238E27FC236}">
                <a16:creationId xmlns:a16="http://schemas.microsoft.com/office/drawing/2014/main" id="{6EEF3B4A-9B80-4822-8E16-7BA82DB48DB9}"/>
              </a:ext>
            </a:extLst>
          </p:cNvPr>
          <p:cNvPicPr>
            <a:picLocks noGrp="1" noChangeAspect="1"/>
          </p:cNvPicPr>
          <p:nvPr>
            <p:ph type="pic" idx="1"/>
          </p:nvPr>
        </p:nvPicPr>
        <p:blipFill>
          <a:blip r:embed="rId2"/>
          <a:srcRect t="12141" b="12141"/>
          <a:stretch>
            <a:fillRect/>
          </a:stretch>
        </p:blipFill>
        <p:spPr>
          <a:xfrm>
            <a:off x="0" y="0"/>
            <a:ext cx="12192000" cy="5192713"/>
          </a:xfrm>
        </p:spPr>
      </p:pic>
    </p:spTree>
    <p:extLst>
      <p:ext uri="{BB962C8B-B14F-4D97-AF65-F5344CB8AC3E}">
        <p14:creationId xmlns:p14="http://schemas.microsoft.com/office/powerpoint/2010/main" val="2016023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D4ACF-C855-B4A0-93AA-A2AE1CD132BE}"/>
              </a:ext>
            </a:extLst>
          </p:cNvPr>
          <p:cNvSpPr>
            <a:spLocks noGrp="1"/>
          </p:cNvSpPr>
          <p:nvPr>
            <p:ph type="title"/>
          </p:nvPr>
        </p:nvSpPr>
        <p:spPr/>
        <p:txBody>
          <a:bodyPr>
            <a:normAutofit/>
          </a:bodyPr>
          <a:lstStyle/>
          <a:p>
            <a:r>
              <a:rPr lang="pt-BR" sz="4800" dirty="0"/>
              <a:t>Para que </a:t>
            </a:r>
            <a:br>
              <a:rPr lang="pt-BR" sz="2800" dirty="0"/>
            </a:br>
            <a:r>
              <a:rPr lang="pt-BR" sz="2800" dirty="0"/>
              <a:t>comprimir dados?</a:t>
            </a:r>
          </a:p>
        </p:txBody>
      </p:sp>
      <p:sp>
        <p:nvSpPr>
          <p:cNvPr id="4" name="Espaço Reservado para Texto 3">
            <a:extLst>
              <a:ext uri="{FF2B5EF4-FFF2-40B4-BE49-F238E27FC236}">
                <a16:creationId xmlns:a16="http://schemas.microsoft.com/office/drawing/2014/main" id="{DEF12631-4074-9E30-E82E-61A40C613108}"/>
              </a:ext>
            </a:extLst>
          </p:cNvPr>
          <p:cNvSpPr>
            <a:spLocks noGrp="1"/>
          </p:cNvSpPr>
          <p:nvPr>
            <p:ph type="body" sz="half" idx="2"/>
          </p:nvPr>
        </p:nvSpPr>
        <p:spPr>
          <a:xfrm>
            <a:off x="643465" y="3820886"/>
            <a:ext cx="3517567" cy="2286669"/>
          </a:xfrm>
        </p:spPr>
        <p:txBody>
          <a:bodyPr/>
          <a:lstStyle/>
          <a:p>
            <a:pPr marL="285750" indent="-285750">
              <a:buClr>
                <a:schemeClr val="bg2"/>
              </a:buClr>
              <a:buFont typeface="Arial" panose="020B0604020202020204" pitchFamily="34" charset="0"/>
              <a:buChar char="•"/>
            </a:pPr>
            <a:r>
              <a:rPr lang="pt-BR" sz="1400" b="0" i="0" dirty="0">
                <a:solidFill>
                  <a:srgbClr val="D1D5DB"/>
                </a:solidFill>
                <a:effectLst/>
                <a:latin typeface="Söhne"/>
              </a:rPr>
              <a:t>Armazenamento de arquivos</a:t>
            </a:r>
          </a:p>
          <a:p>
            <a:pPr marL="285750" indent="-285750">
              <a:buClr>
                <a:schemeClr val="bg2"/>
              </a:buClr>
              <a:buFont typeface="Arial" panose="020B0604020202020204" pitchFamily="34" charset="0"/>
              <a:buChar char="•"/>
            </a:pPr>
            <a:r>
              <a:rPr lang="pt-BR" sz="1400" b="0" i="0" dirty="0">
                <a:solidFill>
                  <a:srgbClr val="D1D5DB"/>
                </a:solidFill>
                <a:effectLst/>
                <a:latin typeface="Söhne"/>
              </a:rPr>
              <a:t>Transferência de arquivos</a:t>
            </a:r>
            <a:endParaRPr lang="pt-BR" sz="1400" dirty="0">
              <a:solidFill>
                <a:srgbClr val="D1D5DB"/>
              </a:solidFill>
              <a:latin typeface="Söhne"/>
            </a:endParaRPr>
          </a:p>
          <a:p>
            <a:pPr marL="285750" indent="-285750">
              <a:buClr>
                <a:schemeClr val="bg2"/>
              </a:buClr>
              <a:buFont typeface="Arial" panose="020B0604020202020204" pitchFamily="34" charset="0"/>
              <a:buChar char="•"/>
            </a:pPr>
            <a:r>
              <a:rPr lang="pt-BR" sz="1400" b="0" i="0" dirty="0">
                <a:solidFill>
                  <a:srgbClr val="D1D5DB"/>
                </a:solidFill>
                <a:effectLst/>
                <a:latin typeface="Söhne"/>
              </a:rPr>
              <a:t>Streaming de vídeo</a:t>
            </a:r>
            <a:endParaRPr lang="pt-BR" sz="1400" dirty="0"/>
          </a:p>
          <a:p>
            <a:endParaRPr lang="pt-BR" dirty="0"/>
          </a:p>
        </p:txBody>
      </p:sp>
      <p:pic>
        <p:nvPicPr>
          <p:cNvPr id="5" name="Picture 4">
            <a:extLst>
              <a:ext uri="{FF2B5EF4-FFF2-40B4-BE49-F238E27FC236}">
                <a16:creationId xmlns:a16="http://schemas.microsoft.com/office/drawing/2014/main" id="{CAD2DE62-4EB3-EE32-0506-BAED87A3C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732" y="2227231"/>
            <a:ext cx="3927474" cy="42027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ata Center (Próprio) | 99.9% De Disponibilidade | Tecnomega TI">
            <a:extLst>
              <a:ext uri="{FF2B5EF4-FFF2-40B4-BE49-F238E27FC236}">
                <a16:creationId xmlns:a16="http://schemas.microsoft.com/office/drawing/2014/main" id="{F3AB8084-BF0B-1A63-D682-4D02A726A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246" y="178409"/>
            <a:ext cx="3677404" cy="3064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3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825476B-F046-7213-7C80-68EC7339D797}"/>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800" b="0" i="0" u="none" strike="noStrike" cap="none" normalizeH="0" baseline="0" dirty="0">
                <a:ln>
                  <a:noFill/>
                </a:ln>
                <a:solidFill>
                  <a:schemeClr val="tx1"/>
                </a:solidFill>
                <a:effectLst/>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 name="Espaço Reservado para Conteúdo 6">
            <a:extLst>
              <a:ext uri="{FF2B5EF4-FFF2-40B4-BE49-F238E27FC236}">
                <a16:creationId xmlns:a16="http://schemas.microsoft.com/office/drawing/2014/main" id="{4545BD3B-B4BD-C3BE-BEAE-18BBA0B27522}"/>
              </a:ext>
            </a:extLst>
          </p:cNvPr>
          <p:cNvSpPr>
            <a:spLocks noGrp="1"/>
          </p:cNvSpPr>
          <p:nvPr>
            <p:ph idx="1"/>
          </p:nvPr>
        </p:nvSpPr>
        <p:spPr/>
        <p:txBody>
          <a:bodyPr/>
          <a:lstStyle/>
          <a:p>
            <a:endParaRPr lang="pt-BR"/>
          </a:p>
        </p:txBody>
      </p:sp>
      <p:pic>
        <p:nvPicPr>
          <p:cNvPr id="8" name="Picture 2" descr="JPEG (Transform Compression)">
            <a:extLst>
              <a:ext uri="{FF2B5EF4-FFF2-40B4-BE49-F238E27FC236}">
                <a16:creationId xmlns:a16="http://schemas.microsoft.com/office/drawing/2014/main" id="{67F182F0-CEAA-36BF-86A4-67F9AC82A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385" y="230686"/>
            <a:ext cx="6844877" cy="6396628"/>
          </a:xfrm>
          <a:prstGeom prst="rect">
            <a:avLst/>
          </a:prstGeom>
          <a:noFill/>
          <a:extLst>
            <a:ext uri="{909E8E84-426E-40DD-AFC4-6F175D3DCCD1}">
              <a14:hiddenFill xmlns:a14="http://schemas.microsoft.com/office/drawing/2010/main">
                <a:solidFill>
                  <a:srgbClr val="FFFFFF"/>
                </a:solidFill>
              </a14:hiddenFill>
            </a:ext>
          </a:extLst>
        </p:spPr>
      </p:pic>
      <p:sp>
        <p:nvSpPr>
          <p:cNvPr id="11" name="Espaço Reservado para Texto 3">
            <a:extLst>
              <a:ext uri="{FF2B5EF4-FFF2-40B4-BE49-F238E27FC236}">
                <a16:creationId xmlns:a16="http://schemas.microsoft.com/office/drawing/2014/main" id="{1AE2FD19-4C99-AD60-EB81-527718351A69}"/>
              </a:ext>
            </a:extLst>
          </p:cNvPr>
          <p:cNvSpPr txBox="1">
            <a:spLocks/>
          </p:cNvSpPr>
          <p:nvPr/>
        </p:nvSpPr>
        <p:spPr>
          <a:xfrm>
            <a:off x="261257" y="2049237"/>
            <a:ext cx="4171949" cy="3606809"/>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gn="just"/>
            <a:r>
              <a:rPr lang="pt-BR" sz="1200" dirty="0">
                <a:solidFill>
                  <a:schemeClr val="bg1">
                    <a:lumMod val="75000"/>
                  </a:schemeClr>
                </a:solidFill>
              </a:rPr>
              <a:t>Um exemplo de aplicação da integral dupla na ciência da computação é na </a:t>
            </a:r>
            <a:r>
              <a:rPr lang="pt-BR" sz="1200" dirty="0">
                <a:solidFill>
                  <a:schemeClr val="bg1">
                    <a:lumMod val="95000"/>
                  </a:schemeClr>
                </a:solidFill>
              </a:rPr>
              <a:t>análise de algoritmos de compressão de imagens JPEG, </a:t>
            </a:r>
            <a:r>
              <a:rPr lang="pt-BR" sz="1200" dirty="0">
                <a:solidFill>
                  <a:schemeClr val="bg1">
                    <a:lumMod val="75000"/>
                  </a:schemeClr>
                </a:solidFill>
              </a:rPr>
              <a:t>ao calcular quão “bem comprimida” foi uma imagem digital.</a:t>
            </a:r>
            <a:endParaRPr lang="pt-BR" altLang="pt-BR" sz="1200" dirty="0">
              <a:solidFill>
                <a:schemeClr val="bg1">
                  <a:lumMod val="75000"/>
                </a:schemeClr>
              </a:solidFill>
            </a:endParaRPr>
          </a:p>
          <a:p>
            <a:pPr algn="just" fontAlgn="base"/>
            <a:r>
              <a:rPr lang="pt-BR" altLang="pt-BR" sz="1200" dirty="0">
                <a:solidFill>
                  <a:schemeClr val="tx1">
                    <a:lumMod val="65000"/>
                    <a:lumOff val="35000"/>
                  </a:schemeClr>
                </a:solidFill>
              </a:rPr>
              <a:t>Esse tipo de compressão funciona dividindo a imagem em blocos de pixels e em seguida, esses blocos são codificados por meio de algoritmos de compressão de dados que eliminam dados redundantes e informações menos importantes.</a:t>
            </a:r>
          </a:p>
          <a:p>
            <a:pPr algn="just" fontAlgn="base"/>
            <a:r>
              <a:rPr lang="pt-BR" altLang="pt-BR" sz="1200" dirty="0">
                <a:solidFill>
                  <a:schemeClr val="tx1">
                    <a:lumMod val="65000"/>
                    <a:lumOff val="35000"/>
                  </a:schemeClr>
                </a:solidFill>
              </a:rPr>
              <a:t>Para isso utilizamos a representação na escala de cinza, que facilita a identificação da luminosidade por parte do algoritmo. Dessa forma a imagem consegue ser comprimida baseando nas sombras referentes aos tons de cinza.</a:t>
            </a:r>
          </a:p>
          <a:p>
            <a:pPr algn="just" fontAlgn="base"/>
            <a:r>
              <a:rPr lang="pt-BR" altLang="pt-BR" sz="1200" dirty="0">
                <a:solidFill>
                  <a:schemeClr val="tx1">
                    <a:lumMod val="65000"/>
                    <a:lumOff val="35000"/>
                  </a:schemeClr>
                </a:solidFill>
              </a:rPr>
              <a:t>No entanto, é importante ressaltar que o </a:t>
            </a:r>
            <a:r>
              <a:rPr lang="pt-BR" altLang="pt-BR" sz="1200" b="1" dirty="0">
                <a:solidFill>
                  <a:schemeClr val="tx1">
                    <a:lumMod val="65000"/>
                    <a:lumOff val="35000"/>
                  </a:schemeClr>
                </a:solidFill>
              </a:rPr>
              <a:t>grau de compressão </a:t>
            </a:r>
            <a:r>
              <a:rPr lang="pt-BR" altLang="pt-BR" sz="1200" dirty="0">
                <a:solidFill>
                  <a:schemeClr val="tx1">
                    <a:lumMod val="65000"/>
                    <a:lumOff val="35000"/>
                  </a:schemeClr>
                </a:solidFill>
              </a:rPr>
              <a:t>utilizado pode afetar diretamente a </a:t>
            </a:r>
            <a:r>
              <a:rPr lang="pt-BR" altLang="pt-BR" sz="1200" b="1" dirty="0">
                <a:solidFill>
                  <a:schemeClr val="tx1">
                    <a:lumMod val="65000"/>
                    <a:lumOff val="35000"/>
                  </a:schemeClr>
                </a:solidFill>
              </a:rPr>
              <a:t>qualidade da imagem </a:t>
            </a:r>
            <a:r>
              <a:rPr lang="pt-BR" altLang="pt-BR" sz="1200" dirty="0">
                <a:solidFill>
                  <a:schemeClr val="tx1">
                    <a:lumMod val="65000"/>
                    <a:lumOff val="35000"/>
                  </a:schemeClr>
                </a:solidFill>
              </a:rPr>
              <a:t>final, e por isso é importante ter bem definido qual a finalidade da compressão (quanto de qualidade e fidelidade à imagem original queremos manter? Em quanto queremos reduzir o armazenamento do arquivo?)</a:t>
            </a:r>
          </a:p>
        </p:txBody>
      </p:sp>
      <p:sp>
        <p:nvSpPr>
          <p:cNvPr id="14" name="Título 1">
            <a:extLst>
              <a:ext uri="{FF2B5EF4-FFF2-40B4-BE49-F238E27FC236}">
                <a16:creationId xmlns:a16="http://schemas.microsoft.com/office/drawing/2014/main" id="{88AF82E3-F9BE-520C-A0B5-3973900BC25B}"/>
              </a:ext>
            </a:extLst>
          </p:cNvPr>
          <p:cNvSpPr txBox="1">
            <a:spLocks/>
          </p:cNvSpPr>
          <p:nvPr/>
        </p:nvSpPr>
        <p:spPr>
          <a:xfrm>
            <a:off x="298949" y="495323"/>
            <a:ext cx="3517567" cy="1134835"/>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pt-BR" dirty="0" err="1">
                <a:solidFill>
                  <a:schemeClr val="bg1">
                    <a:lumMod val="65000"/>
                  </a:schemeClr>
                </a:solidFill>
              </a:rPr>
              <a:t>Image</a:t>
            </a:r>
            <a:r>
              <a:rPr lang="pt-BR" dirty="0">
                <a:solidFill>
                  <a:schemeClr val="bg1">
                    <a:lumMod val="65000"/>
                  </a:schemeClr>
                </a:solidFill>
              </a:rPr>
              <a:t> </a:t>
            </a:r>
            <a:r>
              <a:rPr lang="pt-BR" dirty="0" err="1">
                <a:solidFill>
                  <a:schemeClr val="bg1">
                    <a:lumMod val="65000"/>
                  </a:schemeClr>
                </a:solidFill>
              </a:rPr>
              <a:t>Compress</a:t>
            </a:r>
            <a:r>
              <a:rPr lang="pt-BR" dirty="0">
                <a:solidFill>
                  <a:schemeClr val="bg1">
                    <a:lumMod val="65000"/>
                  </a:schemeClr>
                </a:solidFill>
              </a:rPr>
              <a:t> &amp; JPEG</a:t>
            </a:r>
          </a:p>
        </p:txBody>
      </p:sp>
    </p:spTree>
    <p:extLst>
      <p:ext uri="{BB962C8B-B14F-4D97-AF65-F5344CB8AC3E}">
        <p14:creationId xmlns:p14="http://schemas.microsoft.com/office/powerpoint/2010/main" val="2064523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8FF83-9A27-8B91-9B94-9C7CBDE89DFA}"/>
              </a:ext>
            </a:extLst>
          </p:cNvPr>
          <p:cNvSpPr>
            <a:spLocks noGrp="1"/>
          </p:cNvSpPr>
          <p:nvPr>
            <p:ph type="title"/>
          </p:nvPr>
        </p:nvSpPr>
        <p:spPr>
          <a:xfrm>
            <a:off x="298949" y="495323"/>
            <a:ext cx="3517567" cy="1134835"/>
          </a:xfrm>
        </p:spPr>
        <p:txBody>
          <a:bodyPr>
            <a:normAutofit fontScale="90000"/>
          </a:bodyPr>
          <a:lstStyle/>
          <a:p>
            <a:r>
              <a:rPr lang="pt-BR" dirty="0" err="1">
                <a:solidFill>
                  <a:schemeClr val="bg1">
                    <a:lumMod val="65000"/>
                  </a:schemeClr>
                </a:solidFill>
              </a:rPr>
              <a:t>Image</a:t>
            </a:r>
            <a:r>
              <a:rPr lang="pt-BR" dirty="0">
                <a:solidFill>
                  <a:schemeClr val="bg1">
                    <a:lumMod val="65000"/>
                  </a:schemeClr>
                </a:solidFill>
              </a:rPr>
              <a:t> </a:t>
            </a:r>
            <a:r>
              <a:rPr lang="pt-BR" dirty="0" err="1">
                <a:solidFill>
                  <a:schemeClr val="bg1">
                    <a:lumMod val="65000"/>
                  </a:schemeClr>
                </a:solidFill>
              </a:rPr>
              <a:t>Compress</a:t>
            </a:r>
            <a:r>
              <a:rPr lang="pt-BR" dirty="0">
                <a:solidFill>
                  <a:schemeClr val="bg1">
                    <a:lumMod val="65000"/>
                  </a:schemeClr>
                </a:solidFill>
              </a:rPr>
              <a:t> &amp; JPEG</a:t>
            </a:r>
          </a:p>
        </p:txBody>
      </p:sp>
      <p:sp>
        <p:nvSpPr>
          <p:cNvPr id="6" name="Rectangle 3">
            <a:extLst>
              <a:ext uri="{FF2B5EF4-FFF2-40B4-BE49-F238E27FC236}">
                <a16:creationId xmlns:a16="http://schemas.microsoft.com/office/drawing/2014/main" id="{5825476B-F046-7213-7C80-68EC7339D797}"/>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800" b="0" i="0" u="none" strike="noStrike" cap="none" normalizeH="0" baseline="0" dirty="0">
                <a:ln>
                  <a:noFill/>
                </a:ln>
                <a:solidFill>
                  <a:schemeClr val="tx1"/>
                </a:solidFill>
                <a:effectLst/>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5" name="Imagem 4">
            <a:extLst>
              <a:ext uri="{FF2B5EF4-FFF2-40B4-BE49-F238E27FC236}">
                <a16:creationId xmlns:a16="http://schemas.microsoft.com/office/drawing/2014/main" id="{54CC24FE-1B43-E750-3408-7FF972449956}"/>
              </a:ext>
            </a:extLst>
          </p:cNvPr>
          <p:cNvPicPr>
            <a:picLocks noChangeAspect="1"/>
          </p:cNvPicPr>
          <p:nvPr/>
        </p:nvPicPr>
        <p:blipFill>
          <a:blip r:embed="rId2"/>
          <a:stretch>
            <a:fillRect/>
          </a:stretch>
        </p:blipFill>
        <p:spPr>
          <a:xfrm>
            <a:off x="8752032" y="385473"/>
            <a:ext cx="2626148" cy="2885064"/>
          </a:xfrm>
          <a:prstGeom prst="rect">
            <a:avLst/>
          </a:prstGeom>
        </p:spPr>
      </p:pic>
      <p:pic>
        <p:nvPicPr>
          <p:cNvPr id="7" name="Imagem 6">
            <a:extLst>
              <a:ext uri="{FF2B5EF4-FFF2-40B4-BE49-F238E27FC236}">
                <a16:creationId xmlns:a16="http://schemas.microsoft.com/office/drawing/2014/main" id="{B6C67246-FD58-1CD7-D300-F8E236ADF0DB}"/>
              </a:ext>
            </a:extLst>
          </p:cNvPr>
          <p:cNvPicPr>
            <a:picLocks noChangeAspect="1"/>
          </p:cNvPicPr>
          <p:nvPr/>
        </p:nvPicPr>
        <p:blipFill>
          <a:blip r:embed="rId3"/>
          <a:stretch>
            <a:fillRect/>
          </a:stretch>
        </p:blipFill>
        <p:spPr>
          <a:xfrm>
            <a:off x="5532286" y="385473"/>
            <a:ext cx="2626148" cy="2925211"/>
          </a:xfrm>
          <a:prstGeom prst="rect">
            <a:avLst/>
          </a:prstGeom>
        </p:spPr>
      </p:pic>
      <p:pic>
        <p:nvPicPr>
          <p:cNvPr id="9" name="Picture 2" descr="Grid Png (Paper) | Textures for Photoshop">
            <a:extLst>
              <a:ext uri="{FF2B5EF4-FFF2-40B4-BE49-F238E27FC236}">
                <a16:creationId xmlns:a16="http://schemas.microsoft.com/office/drawing/2014/main" id="{56475343-5FBA-1619-E7F5-0CAA13B11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4568" y="422708"/>
            <a:ext cx="2581075" cy="25643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9B3A942A-8D59-DB19-0D33-7F7EAC1A86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4766" y="3897022"/>
            <a:ext cx="6253871" cy="2167683"/>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C5E4DC42-DA59-4C6C-90C5-E3E0B1D0D29B}"/>
              </a:ext>
            </a:extLst>
          </p:cNvPr>
          <p:cNvSpPr txBox="1"/>
          <p:nvPr/>
        </p:nvSpPr>
        <p:spPr>
          <a:xfrm>
            <a:off x="5428525" y="3510886"/>
            <a:ext cx="6046353" cy="276999"/>
          </a:xfrm>
          <a:prstGeom prst="rect">
            <a:avLst/>
          </a:prstGeom>
          <a:noFill/>
        </p:spPr>
        <p:txBody>
          <a:bodyPr wrap="square">
            <a:spAutoFit/>
          </a:bodyPr>
          <a:lstStyle/>
          <a:p>
            <a:r>
              <a:rPr lang="pt-BR" sz="1200" dirty="0">
                <a:solidFill>
                  <a:schemeClr val="tx1">
                    <a:lumMod val="50000"/>
                    <a:lumOff val="50000"/>
                  </a:schemeClr>
                </a:solidFill>
              </a:rPr>
              <a:t>Cada pixel da imagem em escala cinza tem um valor de luminosidade que varia de 0 - 255</a:t>
            </a:r>
          </a:p>
        </p:txBody>
      </p:sp>
      <p:sp>
        <p:nvSpPr>
          <p:cNvPr id="19" name="Espaço Reservado para Texto 3">
            <a:extLst>
              <a:ext uri="{FF2B5EF4-FFF2-40B4-BE49-F238E27FC236}">
                <a16:creationId xmlns:a16="http://schemas.microsoft.com/office/drawing/2014/main" id="{BAEF2C10-9E8B-13F8-1786-1B0CB5710E50}"/>
              </a:ext>
            </a:extLst>
          </p:cNvPr>
          <p:cNvSpPr txBox="1">
            <a:spLocks/>
          </p:cNvSpPr>
          <p:nvPr/>
        </p:nvSpPr>
        <p:spPr>
          <a:xfrm>
            <a:off x="261257" y="2049237"/>
            <a:ext cx="4171949" cy="3606809"/>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gn="just"/>
            <a:r>
              <a:rPr lang="pt-BR" sz="1200" dirty="0">
                <a:solidFill>
                  <a:schemeClr val="bg1">
                    <a:lumMod val="75000"/>
                  </a:schemeClr>
                </a:solidFill>
              </a:rPr>
              <a:t>Um exemplo de aplicação da integral dupla na ciência da computação é na </a:t>
            </a:r>
            <a:r>
              <a:rPr lang="pt-BR" sz="1200" dirty="0">
                <a:solidFill>
                  <a:schemeClr val="bg1">
                    <a:lumMod val="95000"/>
                  </a:schemeClr>
                </a:solidFill>
              </a:rPr>
              <a:t>análise de algoritmos de compressão de imagens JPEG, </a:t>
            </a:r>
            <a:r>
              <a:rPr lang="pt-BR" sz="1200" dirty="0">
                <a:solidFill>
                  <a:schemeClr val="bg1">
                    <a:lumMod val="75000"/>
                  </a:schemeClr>
                </a:solidFill>
              </a:rPr>
              <a:t>ao calcular quão “bem comprimida” foi uma imagem digital.</a:t>
            </a:r>
            <a:endParaRPr lang="pt-BR" altLang="pt-BR" sz="1200" dirty="0">
              <a:solidFill>
                <a:schemeClr val="bg1">
                  <a:lumMod val="75000"/>
                </a:schemeClr>
              </a:solidFill>
            </a:endParaRPr>
          </a:p>
          <a:p>
            <a:pPr algn="just" fontAlgn="base"/>
            <a:r>
              <a:rPr lang="pt-BR" altLang="pt-BR" sz="1200" dirty="0">
                <a:solidFill>
                  <a:schemeClr val="bg1">
                    <a:lumMod val="75000"/>
                  </a:schemeClr>
                </a:solidFill>
              </a:rPr>
              <a:t>Esse tipo de compressão funciona dividindo a imagem em blocos de pixels e em seguida, esses blocos são codificados por meio de algoritmos de compressão de dados que eliminam dados redundantes e informações menos importantes.</a:t>
            </a:r>
          </a:p>
          <a:p>
            <a:pPr algn="just" fontAlgn="base"/>
            <a:r>
              <a:rPr lang="pt-BR" altLang="pt-BR" sz="1200" dirty="0">
                <a:solidFill>
                  <a:schemeClr val="bg1">
                    <a:lumMod val="75000"/>
                  </a:schemeClr>
                </a:solidFill>
              </a:rPr>
              <a:t>Para isso utilizamos a representação na escala de cinza, que facilita a identificação da luminosidade por parte do algoritmo. Dessa forma a imagem consegue ser comprimida baseando nas sombras referentes aos tons de cinza.</a:t>
            </a:r>
          </a:p>
          <a:p>
            <a:pPr algn="just" fontAlgn="base"/>
            <a:r>
              <a:rPr lang="pt-BR" altLang="pt-BR" sz="1200" dirty="0">
                <a:solidFill>
                  <a:schemeClr val="tx1">
                    <a:lumMod val="65000"/>
                    <a:lumOff val="35000"/>
                  </a:schemeClr>
                </a:solidFill>
              </a:rPr>
              <a:t>No entanto, é importante ressaltar que o </a:t>
            </a:r>
            <a:r>
              <a:rPr lang="pt-BR" altLang="pt-BR" sz="1200" b="1" dirty="0">
                <a:solidFill>
                  <a:schemeClr val="tx1">
                    <a:lumMod val="65000"/>
                    <a:lumOff val="35000"/>
                  </a:schemeClr>
                </a:solidFill>
              </a:rPr>
              <a:t>grau de compressão </a:t>
            </a:r>
            <a:r>
              <a:rPr lang="pt-BR" altLang="pt-BR" sz="1200" dirty="0">
                <a:solidFill>
                  <a:schemeClr val="tx1">
                    <a:lumMod val="65000"/>
                    <a:lumOff val="35000"/>
                  </a:schemeClr>
                </a:solidFill>
              </a:rPr>
              <a:t>utilizado pode afetar diretamente a </a:t>
            </a:r>
            <a:r>
              <a:rPr lang="pt-BR" altLang="pt-BR" sz="1200" b="1" dirty="0">
                <a:solidFill>
                  <a:schemeClr val="tx1">
                    <a:lumMod val="65000"/>
                    <a:lumOff val="35000"/>
                  </a:schemeClr>
                </a:solidFill>
              </a:rPr>
              <a:t>qualidade da imagem </a:t>
            </a:r>
            <a:r>
              <a:rPr lang="pt-BR" altLang="pt-BR" sz="1200" dirty="0">
                <a:solidFill>
                  <a:schemeClr val="tx1">
                    <a:lumMod val="65000"/>
                    <a:lumOff val="35000"/>
                  </a:schemeClr>
                </a:solidFill>
              </a:rPr>
              <a:t>final, e por isso é importante ter bem definido qual a finalidade da compressão (quanto de qualidade e fidelidade à imagem original queremos manter? Em quanto queremos reduzir o armazenamento do arquivo?)</a:t>
            </a:r>
          </a:p>
        </p:txBody>
      </p:sp>
      <p:sp>
        <p:nvSpPr>
          <p:cNvPr id="21" name="CaixaDeTexto 20">
            <a:extLst>
              <a:ext uri="{FF2B5EF4-FFF2-40B4-BE49-F238E27FC236}">
                <a16:creationId xmlns:a16="http://schemas.microsoft.com/office/drawing/2014/main" id="{1C6D6317-5EA5-259D-B5CE-3C39F487E0BD}"/>
              </a:ext>
            </a:extLst>
          </p:cNvPr>
          <p:cNvSpPr txBox="1"/>
          <p:nvPr/>
        </p:nvSpPr>
        <p:spPr>
          <a:xfrm>
            <a:off x="5324766" y="6173842"/>
            <a:ext cx="6178713" cy="461665"/>
          </a:xfrm>
          <a:prstGeom prst="rect">
            <a:avLst/>
          </a:prstGeom>
          <a:noFill/>
        </p:spPr>
        <p:txBody>
          <a:bodyPr wrap="square">
            <a:spAutoFit/>
          </a:bodyPr>
          <a:lstStyle/>
          <a:p>
            <a:pPr algn="just"/>
            <a:r>
              <a:rPr lang="pt-BR" sz="1200" dirty="0">
                <a:solidFill>
                  <a:schemeClr val="tx1">
                    <a:lumMod val="50000"/>
                    <a:lumOff val="50000"/>
                  </a:schemeClr>
                </a:solidFill>
              </a:rPr>
              <a:t>No processo de compressão, é feito uma média dos valores de luminosidade por região, para excluir redundâncias e diminuir informações menos significativas. </a:t>
            </a:r>
          </a:p>
        </p:txBody>
      </p:sp>
      <p:pic>
        <p:nvPicPr>
          <p:cNvPr id="22" name="Picture 2" descr="Grid Png (Paper) | Textures for Photoshop">
            <a:extLst>
              <a:ext uri="{FF2B5EF4-FFF2-40B4-BE49-F238E27FC236}">
                <a16:creationId xmlns:a16="http://schemas.microsoft.com/office/drawing/2014/main" id="{F1953CFC-CF00-57FC-35ED-7C1C05964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4822" y="422708"/>
            <a:ext cx="2581075" cy="2564332"/>
          </a:xfrm>
          <a:prstGeom prst="rect">
            <a:avLst/>
          </a:prstGeom>
          <a:noFill/>
          <a:extLst>
            <a:ext uri="{909E8E84-426E-40DD-AFC4-6F175D3DCCD1}">
              <a14:hiddenFill xmlns:a14="http://schemas.microsoft.com/office/drawing/2010/main">
                <a:solidFill>
                  <a:srgbClr val="FFFFFF"/>
                </a:solidFill>
              </a14:hiddenFill>
            </a:ext>
          </a:extLst>
        </p:spPr>
      </p:pic>
      <p:sp>
        <p:nvSpPr>
          <p:cNvPr id="23" name="Fluxograma: Processo 22">
            <a:extLst>
              <a:ext uri="{FF2B5EF4-FFF2-40B4-BE49-F238E27FC236}">
                <a16:creationId xmlns:a16="http://schemas.microsoft.com/office/drawing/2014/main" id="{0B88A565-477F-DD3E-B0F1-2DBE08E4DF4D}"/>
              </a:ext>
            </a:extLst>
          </p:cNvPr>
          <p:cNvSpPr/>
          <p:nvPr/>
        </p:nvSpPr>
        <p:spPr>
          <a:xfrm>
            <a:off x="10058400" y="422708"/>
            <a:ext cx="1216479" cy="1030535"/>
          </a:xfrm>
          <a:prstGeom prst="flowChartProcess">
            <a:avLst/>
          </a:prstGeom>
          <a:noFill/>
          <a:ln w="38100">
            <a:solidFill>
              <a:srgbClr val="11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Fluxograma: Processo 23">
            <a:extLst>
              <a:ext uri="{FF2B5EF4-FFF2-40B4-BE49-F238E27FC236}">
                <a16:creationId xmlns:a16="http://schemas.microsoft.com/office/drawing/2014/main" id="{12ED8E2F-ABD2-4CFC-574A-807D146FD2CC}"/>
              </a:ext>
            </a:extLst>
          </p:cNvPr>
          <p:cNvSpPr/>
          <p:nvPr/>
        </p:nvSpPr>
        <p:spPr>
          <a:xfrm>
            <a:off x="6873650" y="422707"/>
            <a:ext cx="1216479" cy="1030535"/>
          </a:xfrm>
          <a:prstGeom prst="flowChartProcess">
            <a:avLst/>
          </a:prstGeom>
          <a:noFill/>
          <a:ln w="38100">
            <a:solidFill>
              <a:srgbClr val="11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38742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825476B-F046-7213-7C80-68EC7339D797}"/>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800" b="0" i="0" u="none" strike="noStrike" cap="none" normalizeH="0" baseline="0" dirty="0">
                <a:ln>
                  <a:noFill/>
                </a:ln>
                <a:solidFill>
                  <a:schemeClr val="tx1"/>
                </a:solidFill>
                <a:effectLst/>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5" name="Imagem 4">
            <a:extLst>
              <a:ext uri="{FF2B5EF4-FFF2-40B4-BE49-F238E27FC236}">
                <a16:creationId xmlns:a16="http://schemas.microsoft.com/office/drawing/2014/main" id="{54CC24FE-1B43-E750-3408-7FF972449956}"/>
              </a:ext>
            </a:extLst>
          </p:cNvPr>
          <p:cNvPicPr>
            <a:picLocks noChangeAspect="1"/>
          </p:cNvPicPr>
          <p:nvPr/>
        </p:nvPicPr>
        <p:blipFill>
          <a:blip r:embed="rId2"/>
          <a:stretch>
            <a:fillRect/>
          </a:stretch>
        </p:blipFill>
        <p:spPr>
          <a:xfrm>
            <a:off x="8752032" y="385473"/>
            <a:ext cx="2626148" cy="2885064"/>
          </a:xfrm>
          <a:prstGeom prst="rect">
            <a:avLst/>
          </a:prstGeom>
        </p:spPr>
      </p:pic>
      <p:pic>
        <p:nvPicPr>
          <p:cNvPr id="7" name="Imagem 6">
            <a:extLst>
              <a:ext uri="{FF2B5EF4-FFF2-40B4-BE49-F238E27FC236}">
                <a16:creationId xmlns:a16="http://schemas.microsoft.com/office/drawing/2014/main" id="{B6C67246-FD58-1CD7-D300-F8E236ADF0DB}"/>
              </a:ext>
            </a:extLst>
          </p:cNvPr>
          <p:cNvPicPr>
            <a:picLocks noChangeAspect="1"/>
          </p:cNvPicPr>
          <p:nvPr/>
        </p:nvPicPr>
        <p:blipFill>
          <a:blip r:embed="rId3"/>
          <a:stretch>
            <a:fillRect/>
          </a:stretch>
        </p:blipFill>
        <p:spPr>
          <a:xfrm>
            <a:off x="5532286" y="385473"/>
            <a:ext cx="2626148" cy="2925211"/>
          </a:xfrm>
          <a:prstGeom prst="rect">
            <a:avLst/>
          </a:prstGeom>
        </p:spPr>
      </p:pic>
      <p:pic>
        <p:nvPicPr>
          <p:cNvPr id="9" name="Picture 2" descr="Grid Png (Paper) | Textures for Photoshop">
            <a:extLst>
              <a:ext uri="{FF2B5EF4-FFF2-40B4-BE49-F238E27FC236}">
                <a16:creationId xmlns:a16="http://schemas.microsoft.com/office/drawing/2014/main" id="{56475343-5FBA-1619-E7F5-0CAA13B11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4568" y="422708"/>
            <a:ext cx="2581075" cy="2564332"/>
          </a:xfrm>
          <a:prstGeom prst="rect">
            <a:avLst/>
          </a:prstGeom>
          <a:noFill/>
          <a:extLst>
            <a:ext uri="{909E8E84-426E-40DD-AFC4-6F175D3DCCD1}">
              <a14:hiddenFill xmlns:a14="http://schemas.microsoft.com/office/drawing/2010/main">
                <a:solidFill>
                  <a:srgbClr val="FFFFFF"/>
                </a:solidFill>
              </a14:hiddenFill>
            </a:ext>
          </a:extLst>
        </p:spPr>
      </p:pic>
      <p:sp>
        <p:nvSpPr>
          <p:cNvPr id="19" name="Espaço Reservado para Texto 3">
            <a:extLst>
              <a:ext uri="{FF2B5EF4-FFF2-40B4-BE49-F238E27FC236}">
                <a16:creationId xmlns:a16="http://schemas.microsoft.com/office/drawing/2014/main" id="{BAEF2C10-9E8B-13F8-1786-1B0CB5710E50}"/>
              </a:ext>
            </a:extLst>
          </p:cNvPr>
          <p:cNvSpPr txBox="1">
            <a:spLocks/>
          </p:cNvSpPr>
          <p:nvPr/>
        </p:nvSpPr>
        <p:spPr>
          <a:xfrm>
            <a:off x="261257" y="2049237"/>
            <a:ext cx="4171949" cy="3606809"/>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gn="just"/>
            <a:r>
              <a:rPr lang="pt-BR" sz="1200" dirty="0">
                <a:solidFill>
                  <a:schemeClr val="bg1">
                    <a:lumMod val="75000"/>
                  </a:schemeClr>
                </a:solidFill>
              </a:rPr>
              <a:t>Um exemplo de aplicação da integral dupla na ciência da computação é na </a:t>
            </a:r>
            <a:r>
              <a:rPr lang="pt-BR" sz="1200" dirty="0">
                <a:solidFill>
                  <a:schemeClr val="bg1">
                    <a:lumMod val="95000"/>
                  </a:schemeClr>
                </a:solidFill>
              </a:rPr>
              <a:t>análise de algoritmos de compressão de imagens JPEG, </a:t>
            </a:r>
            <a:r>
              <a:rPr lang="pt-BR" sz="1200" dirty="0">
                <a:solidFill>
                  <a:schemeClr val="bg1">
                    <a:lumMod val="75000"/>
                  </a:schemeClr>
                </a:solidFill>
              </a:rPr>
              <a:t>ao calcular quão “bem comprimida” foi uma imagem digital.</a:t>
            </a:r>
            <a:endParaRPr lang="pt-BR" altLang="pt-BR" sz="1200" dirty="0">
              <a:solidFill>
                <a:schemeClr val="bg1">
                  <a:lumMod val="75000"/>
                </a:schemeClr>
              </a:solidFill>
            </a:endParaRPr>
          </a:p>
          <a:p>
            <a:pPr algn="just" fontAlgn="base"/>
            <a:r>
              <a:rPr lang="pt-BR" altLang="pt-BR" sz="1200" dirty="0">
                <a:solidFill>
                  <a:schemeClr val="bg1">
                    <a:lumMod val="75000"/>
                  </a:schemeClr>
                </a:solidFill>
              </a:rPr>
              <a:t>Esse tipo de compressão funciona dividindo a imagem em blocos de pixels e em seguida, esses blocos são codificados por meio de algoritmos de compressão de dados que eliminam dados redundantes e informações menos importantes.</a:t>
            </a:r>
          </a:p>
          <a:p>
            <a:pPr algn="just" fontAlgn="base"/>
            <a:r>
              <a:rPr lang="pt-BR" altLang="pt-BR" sz="1200" dirty="0">
                <a:solidFill>
                  <a:schemeClr val="bg1">
                    <a:lumMod val="75000"/>
                  </a:schemeClr>
                </a:solidFill>
              </a:rPr>
              <a:t>Para isso utilizamos a representação na escala de cinza, que facilita a identificação da luminosidade por parte do algoritmo. Dessa forma a imagem consegue ser comprimida baseando nas sombras referentes aos tons de cinza.</a:t>
            </a:r>
          </a:p>
          <a:p>
            <a:pPr algn="just" fontAlgn="base"/>
            <a:r>
              <a:rPr lang="pt-BR" altLang="pt-BR" sz="1200" dirty="0">
                <a:solidFill>
                  <a:schemeClr val="bg1">
                    <a:lumMod val="75000"/>
                  </a:schemeClr>
                </a:solidFill>
              </a:rPr>
              <a:t>No entanto, é importante ressaltar que o grau de compressão utilizado pode afetar diretamente a qualidade da imagem final, e por isso é importante ter bem definido qual a finalidade da compressão (quanto de qualidade e fidelidade à imagem original queremos manter? Em quanto queremos reduzir o armazenamento do arquivo?)</a:t>
            </a:r>
          </a:p>
        </p:txBody>
      </p:sp>
      <p:sp>
        <p:nvSpPr>
          <p:cNvPr id="3" name="CaixaDeTexto 2">
            <a:extLst>
              <a:ext uri="{FF2B5EF4-FFF2-40B4-BE49-F238E27FC236}">
                <a16:creationId xmlns:a16="http://schemas.microsoft.com/office/drawing/2014/main" id="{F1ED0BAF-AE1B-9264-430E-005DC9BF6448}"/>
              </a:ext>
            </a:extLst>
          </p:cNvPr>
          <p:cNvSpPr txBox="1"/>
          <p:nvPr/>
        </p:nvSpPr>
        <p:spPr>
          <a:xfrm>
            <a:off x="5428525" y="3510886"/>
            <a:ext cx="6046353" cy="276999"/>
          </a:xfrm>
          <a:prstGeom prst="rect">
            <a:avLst/>
          </a:prstGeom>
          <a:noFill/>
        </p:spPr>
        <p:txBody>
          <a:bodyPr wrap="square">
            <a:spAutoFit/>
          </a:bodyPr>
          <a:lstStyle/>
          <a:p>
            <a:r>
              <a:rPr lang="pt-BR" sz="1200" dirty="0">
                <a:solidFill>
                  <a:schemeClr val="tx1">
                    <a:lumMod val="50000"/>
                    <a:lumOff val="50000"/>
                  </a:schemeClr>
                </a:solidFill>
              </a:rPr>
              <a:t>Cada pixel da imagem em escala cinza tem um valor de luminosidade que varia de 0 - 255</a:t>
            </a:r>
          </a:p>
        </p:txBody>
      </p:sp>
      <p:pic>
        <p:nvPicPr>
          <p:cNvPr id="4" name="Picture 4">
            <a:extLst>
              <a:ext uri="{FF2B5EF4-FFF2-40B4-BE49-F238E27FC236}">
                <a16:creationId xmlns:a16="http://schemas.microsoft.com/office/drawing/2014/main" id="{CDBEEFA0-B528-FDF6-95A6-A589B3874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4766" y="3897022"/>
            <a:ext cx="6253871" cy="2167683"/>
          </a:xfrm>
          <a:prstGeom prst="rect">
            <a:avLst/>
          </a:prstGeom>
          <a:noFill/>
          <a:extLst>
            <a:ext uri="{909E8E84-426E-40DD-AFC4-6F175D3DCCD1}">
              <a14:hiddenFill xmlns:a14="http://schemas.microsoft.com/office/drawing/2010/main">
                <a:solidFill>
                  <a:srgbClr val="FFFFFF"/>
                </a:solidFill>
              </a14:hiddenFill>
            </a:ext>
          </a:extLst>
        </p:spPr>
      </p:pic>
      <p:sp>
        <p:nvSpPr>
          <p:cNvPr id="16" name="CaixaDeTexto 15">
            <a:extLst>
              <a:ext uri="{FF2B5EF4-FFF2-40B4-BE49-F238E27FC236}">
                <a16:creationId xmlns:a16="http://schemas.microsoft.com/office/drawing/2014/main" id="{D55ECB52-F14D-1E8E-01FD-83B83EE6377A}"/>
              </a:ext>
            </a:extLst>
          </p:cNvPr>
          <p:cNvSpPr txBox="1"/>
          <p:nvPr/>
        </p:nvSpPr>
        <p:spPr>
          <a:xfrm>
            <a:off x="5324766" y="6173842"/>
            <a:ext cx="6178713" cy="461665"/>
          </a:xfrm>
          <a:prstGeom prst="rect">
            <a:avLst/>
          </a:prstGeom>
          <a:noFill/>
        </p:spPr>
        <p:txBody>
          <a:bodyPr wrap="square">
            <a:spAutoFit/>
          </a:bodyPr>
          <a:lstStyle/>
          <a:p>
            <a:pPr algn="just"/>
            <a:r>
              <a:rPr lang="pt-BR" sz="1200" dirty="0">
                <a:solidFill>
                  <a:schemeClr val="tx1">
                    <a:lumMod val="50000"/>
                    <a:lumOff val="50000"/>
                  </a:schemeClr>
                </a:solidFill>
              </a:rPr>
              <a:t>No processo de compressão, é feito uma média dos valores de luminosidade por região, para excluir redundâncias e diminuir informações menos significativas. </a:t>
            </a:r>
          </a:p>
        </p:txBody>
      </p:sp>
      <p:sp>
        <p:nvSpPr>
          <p:cNvPr id="23" name="Título 1">
            <a:extLst>
              <a:ext uri="{FF2B5EF4-FFF2-40B4-BE49-F238E27FC236}">
                <a16:creationId xmlns:a16="http://schemas.microsoft.com/office/drawing/2014/main" id="{ADE4FBFC-5DF9-D65B-0C51-586622C5FFD1}"/>
              </a:ext>
            </a:extLst>
          </p:cNvPr>
          <p:cNvSpPr txBox="1">
            <a:spLocks/>
          </p:cNvSpPr>
          <p:nvPr/>
        </p:nvSpPr>
        <p:spPr>
          <a:xfrm>
            <a:off x="298949" y="495323"/>
            <a:ext cx="3517567" cy="1134835"/>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pt-BR">
                <a:solidFill>
                  <a:schemeClr val="bg1">
                    <a:lumMod val="65000"/>
                  </a:schemeClr>
                </a:solidFill>
              </a:rPr>
              <a:t>Image Compress &amp; JPEG</a:t>
            </a:r>
            <a:endParaRPr lang="pt-BR" dirty="0">
              <a:solidFill>
                <a:schemeClr val="bg1">
                  <a:lumMod val="65000"/>
                </a:schemeClr>
              </a:solidFill>
            </a:endParaRPr>
          </a:p>
        </p:txBody>
      </p:sp>
      <p:pic>
        <p:nvPicPr>
          <p:cNvPr id="24" name="Picture 2" descr="Grid Png (Paper) | Textures for Photoshop">
            <a:extLst>
              <a:ext uri="{FF2B5EF4-FFF2-40B4-BE49-F238E27FC236}">
                <a16:creationId xmlns:a16="http://schemas.microsoft.com/office/drawing/2014/main" id="{DFBD7D35-06A3-CEAD-DA43-6D31527736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4822" y="422708"/>
            <a:ext cx="2581075" cy="2564332"/>
          </a:xfrm>
          <a:prstGeom prst="rect">
            <a:avLst/>
          </a:prstGeom>
          <a:noFill/>
          <a:extLst>
            <a:ext uri="{909E8E84-426E-40DD-AFC4-6F175D3DCCD1}">
              <a14:hiddenFill xmlns:a14="http://schemas.microsoft.com/office/drawing/2010/main">
                <a:solidFill>
                  <a:srgbClr val="FFFFFF"/>
                </a:solidFill>
              </a14:hiddenFill>
            </a:ext>
          </a:extLst>
        </p:spPr>
      </p:pic>
      <p:sp>
        <p:nvSpPr>
          <p:cNvPr id="25" name="Fluxograma: Processo 24">
            <a:extLst>
              <a:ext uri="{FF2B5EF4-FFF2-40B4-BE49-F238E27FC236}">
                <a16:creationId xmlns:a16="http://schemas.microsoft.com/office/drawing/2014/main" id="{D7AD7B5E-96A6-E903-3F94-BA2E512C92BB}"/>
              </a:ext>
            </a:extLst>
          </p:cNvPr>
          <p:cNvSpPr/>
          <p:nvPr/>
        </p:nvSpPr>
        <p:spPr>
          <a:xfrm>
            <a:off x="6873650" y="422707"/>
            <a:ext cx="1216479" cy="1030535"/>
          </a:xfrm>
          <a:prstGeom prst="flowChartProcess">
            <a:avLst/>
          </a:prstGeom>
          <a:noFill/>
          <a:ln w="38100">
            <a:solidFill>
              <a:srgbClr val="11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Fluxograma: Processo 25">
            <a:extLst>
              <a:ext uri="{FF2B5EF4-FFF2-40B4-BE49-F238E27FC236}">
                <a16:creationId xmlns:a16="http://schemas.microsoft.com/office/drawing/2014/main" id="{3CF9EB38-BF4E-B3FD-FAC6-5406CD0DB609}"/>
              </a:ext>
            </a:extLst>
          </p:cNvPr>
          <p:cNvSpPr/>
          <p:nvPr/>
        </p:nvSpPr>
        <p:spPr>
          <a:xfrm>
            <a:off x="10058400" y="422708"/>
            <a:ext cx="1216479" cy="1030535"/>
          </a:xfrm>
          <a:prstGeom prst="flowChartProcess">
            <a:avLst/>
          </a:prstGeom>
          <a:noFill/>
          <a:ln w="38100">
            <a:solidFill>
              <a:srgbClr val="11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853258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3979D9D-D81E-8F4A-CEB1-DAD4F755AE65}"/>
              </a:ext>
            </a:extLst>
          </p:cNvPr>
          <p:cNvPicPr>
            <a:picLocks noChangeAspect="1"/>
          </p:cNvPicPr>
          <p:nvPr/>
        </p:nvPicPr>
        <p:blipFill>
          <a:blip r:embed="rId2"/>
          <a:stretch>
            <a:fillRect/>
          </a:stretch>
        </p:blipFill>
        <p:spPr>
          <a:xfrm>
            <a:off x="8752032" y="385473"/>
            <a:ext cx="2626148" cy="2885064"/>
          </a:xfrm>
          <a:prstGeom prst="rect">
            <a:avLst/>
          </a:prstGeom>
        </p:spPr>
      </p:pic>
      <p:pic>
        <p:nvPicPr>
          <p:cNvPr id="13" name="Imagem 12">
            <a:extLst>
              <a:ext uri="{FF2B5EF4-FFF2-40B4-BE49-F238E27FC236}">
                <a16:creationId xmlns:a16="http://schemas.microsoft.com/office/drawing/2014/main" id="{1B005CF1-DB9F-82A7-625C-C48BABF89887}"/>
              </a:ext>
            </a:extLst>
          </p:cNvPr>
          <p:cNvPicPr>
            <a:picLocks noChangeAspect="1"/>
          </p:cNvPicPr>
          <p:nvPr/>
        </p:nvPicPr>
        <p:blipFill>
          <a:blip r:embed="rId3"/>
          <a:stretch>
            <a:fillRect/>
          </a:stretch>
        </p:blipFill>
        <p:spPr>
          <a:xfrm>
            <a:off x="5532286" y="385473"/>
            <a:ext cx="2626148" cy="2925211"/>
          </a:xfrm>
          <a:prstGeom prst="rect">
            <a:avLst/>
          </a:prstGeom>
        </p:spPr>
      </p:pic>
      <p:sp>
        <p:nvSpPr>
          <p:cNvPr id="7" name="Título 1">
            <a:extLst>
              <a:ext uri="{FF2B5EF4-FFF2-40B4-BE49-F238E27FC236}">
                <a16:creationId xmlns:a16="http://schemas.microsoft.com/office/drawing/2014/main" id="{86DF63CD-2C91-AE31-D2EF-610DBBF7C285}"/>
              </a:ext>
            </a:extLst>
          </p:cNvPr>
          <p:cNvSpPr txBox="1">
            <a:spLocks/>
          </p:cNvSpPr>
          <p:nvPr/>
        </p:nvSpPr>
        <p:spPr>
          <a:xfrm>
            <a:off x="202542" y="385473"/>
            <a:ext cx="4240394" cy="113483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pt-BR" sz="3200" dirty="0">
                <a:solidFill>
                  <a:schemeClr val="bg1">
                    <a:lumMod val="65000"/>
                  </a:schemeClr>
                </a:solidFill>
              </a:rPr>
              <a:t>Grau de Compressão</a:t>
            </a:r>
          </a:p>
          <a:p>
            <a:r>
              <a:rPr lang="pt-BR" sz="2100" dirty="0">
                <a:solidFill>
                  <a:schemeClr val="bg1">
                    <a:lumMod val="65000"/>
                  </a:schemeClr>
                </a:solidFill>
              </a:rPr>
              <a:t>Cálculo do erro de distorção</a:t>
            </a:r>
          </a:p>
        </p:txBody>
      </p:sp>
      <p:sp>
        <p:nvSpPr>
          <p:cNvPr id="9" name="CaixaDeTexto 8">
            <a:extLst>
              <a:ext uri="{FF2B5EF4-FFF2-40B4-BE49-F238E27FC236}">
                <a16:creationId xmlns:a16="http://schemas.microsoft.com/office/drawing/2014/main" id="{C053220E-8E2E-D926-172D-AF99DBFEE08E}"/>
              </a:ext>
            </a:extLst>
          </p:cNvPr>
          <p:cNvSpPr txBox="1"/>
          <p:nvPr/>
        </p:nvSpPr>
        <p:spPr>
          <a:xfrm>
            <a:off x="5390081" y="3395210"/>
            <a:ext cx="6253871" cy="461665"/>
          </a:xfrm>
          <a:prstGeom prst="rect">
            <a:avLst/>
          </a:prstGeom>
          <a:noFill/>
        </p:spPr>
        <p:txBody>
          <a:bodyPr wrap="square">
            <a:spAutoFit/>
          </a:bodyPr>
          <a:lstStyle/>
          <a:p>
            <a:r>
              <a:rPr lang="pt-BR" sz="1200" dirty="0">
                <a:solidFill>
                  <a:schemeClr val="tx1">
                    <a:lumMod val="50000"/>
                    <a:lumOff val="50000"/>
                  </a:schemeClr>
                </a:solidFill>
              </a:rPr>
              <a:t>Quanto maior o grau de compressão, maior a perda de informação, e menor a variação de luminosidade por região (</a:t>
            </a:r>
            <a:r>
              <a:rPr lang="pt-BR" sz="1200" b="1" dirty="0">
                <a:solidFill>
                  <a:schemeClr val="tx1">
                    <a:lumMod val="50000"/>
                    <a:lumOff val="50000"/>
                  </a:schemeClr>
                </a:solidFill>
              </a:rPr>
              <a:t>energia</a:t>
            </a:r>
            <a:r>
              <a:rPr lang="pt-BR" sz="1200" dirty="0">
                <a:solidFill>
                  <a:schemeClr val="tx1">
                    <a:lumMod val="50000"/>
                    <a:lumOff val="50000"/>
                  </a:schemeClr>
                </a:solidFill>
              </a:rPr>
              <a:t> média da imagem).</a:t>
            </a:r>
          </a:p>
        </p:txBody>
      </p:sp>
      <p:pic>
        <p:nvPicPr>
          <p:cNvPr id="11" name="Picture 4">
            <a:extLst>
              <a:ext uri="{FF2B5EF4-FFF2-40B4-BE49-F238E27FC236}">
                <a16:creationId xmlns:a16="http://schemas.microsoft.com/office/drawing/2014/main" id="{CB0E219E-6205-40AC-2EB9-456789AC8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766" y="3897022"/>
            <a:ext cx="6253871" cy="2167683"/>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DF5B049C-5082-C3D8-802B-B43C98C3EF52}"/>
              </a:ext>
            </a:extLst>
          </p:cNvPr>
          <p:cNvSpPr txBox="1"/>
          <p:nvPr/>
        </p:nvSpPr>
        <p:spPr>
          <a:xfrm>
            <a:off x="5324766" y="6173842"/>
            <a:ext cx="6178713" cy="461665"/>
          </a:xfrm>
          <a:prstGeom prst="rect">
            <a:avLst/>
          </a:prstGeom>
          <a:noFill/>
        </p:spPr>
        <p:txBody>
          <a:bodyPr wrap="square">
            <a:spAutoFit/>
          </a:bodyPr>
          <a:lstStyle/>
          <a:p>
            <a:pPr algn="just"/>
            <a:r>
              <a:rPr lang="pt-BR" sz="1200" dirty="0">
                <a:solidFill>
                  <a:schemeClr val="tx1">
                    <a:lumMod val="50000"/>
                    <a:lumOff val="50000"/>
                  </a:schemeClr>
                </a:solidFill>
              </a:rPr>
              <a:t>No processo de compressão, é feito uma média dos valores de luminosidade por região, para excluir redundâncias e diminuir informações menos significativas. </a:t>
            </a:r>
          </a:p>
        </p:txBody>
      </p:sp>
      <p:sp>
        <p:nvSpPr>
          <p:cNvPr id="22" name="Espaço Reservado para Texto 3">
            <a:extLst>
              <a:ext uri="{FF2B5EF4-FFF2-40B4-BE49-F238E27FC236}">
                <a16:creationId xmlns:a16="http://schemas.microsoft.com/office/drawing/2014/main" id="{1DC05A2B-826C-B056-402F-71D20A60D781}"/>
              </a:ext>
            </a:extLst>
          </p:cNvPr>
          <p:cNvSpPr>
            <a:spLocks noGrp="1"/>
          </p:cNvSpPr>
          <p:nvPr>
            <p:ph type="body" sz="half" idx="2"/>
          </p:nvPr>
        </p:nvSpPr>
        <p:spPr>
          <a:xfrm>
            <a:off x="202542" y="1520308"/>
            <a:ext cx="4108200" cy="5115199"/>
          </a:xfrm>
        </p:spPr>
        <p:txBody>
          <a:bodyPr>
            <a:normAutofit/>
          </a:bodyPr>
          <a:lstStyle/>
          <a:p>
            <a:r>
              <a:rPr lang="pt-BR" sz="1400" dirty="0">
                <a:solidFill>
                  <a:schemeClr val="bg1">
                    <a:lumMod val="75000"/>
                  </a:schemeClr>
                </a:solidFill>
              </a:rPr>
              <a:t> </a:t>
            </a:r>
          </a:p>
          <a:p>
            <a:r>
              <a:rPr lang="pt-BR" sz="1200" dirty="0">
                <a:solidFill>
                  <a:schemeClr val="bg1">
                    <a:lumMod val="75000"/>
                  </a:schemeClr>
                </a:solidFill>
              </a:rPr>
              <a:t>Para avaliar o grau </a:t>
            </a:r>
            <a:r>
              <a:rPr lang="pt-BR" sz="1200" dirty="0">
                <a:solidFill>
                  <a:schemeClr val="bg1"/>
                </a:solidFill>
              </a:rPr>
              <a:t>de compressão</a:t>
            </a:r>
            <a:r>
              <a:rPr lang="pt-BR" sz="1200" dirty="0">
                <a:solidFill>
                  <a:schemeClr val="bg1">
                    <a:lumMod val="75000"/>
                  </a:schemeClr>
                </a:solidFill>
              </a:rPr>
              <a:t>, é comum </a:t>
            </a:r>
            <a:r>
              <a:rPr lang="pt-BR" sz="1200" dirty="0">
                <a:solidFill>
                  <a:schemeClr val="bg1">
                    <a:lumMod val="95000"/>
                  </a:schemeClr>
                </a:solidFill>
              </a:rPr>
              <a:t>calcular</a:t>
            </a:r>
            <a:r>
              <a:rPr lang="pt-BR" sz="1200" dirty="0">
                <a:solidFill>
                  <a:schemeClr val="bg1">
                    <a:lumMod val="75000"/>
                  </a:schemeClr>
                </a:solidFill>
              </a:rPr>
              <a:t> o </a:t>
            </a:r>
            <a:r>
              <a:rPr lang="pt-BR" sz="1200" dirty="0">
                <a:solidFill>
                  <a:schemeClr val="bg1"/>
                </a:solidFill>
              </a:rPr>
              <a:t>erro de distorção </a:t>
            </a:r>
            <a:r>
              <a:rPr lang="pt-BR" sz="1200" dirty="0">
                <a:solidFill>
                  <a:schemeClr val="bg1">
                    <a:lumMod val="75000"/>
                  </a:schemeClr>
                </a:solidFill>
              </a:rPr>
              <a:t>entre a imagem original e a imagem comprimida. </a:t>
            </a:r>
            <a:r>
              <a:rPr lang="pt-BR" altLang="pt-BR" sz="1200" dirty="0">
                <a:solidFill>
                  <a:schemeClr val="bg1">
                    <a:lumMod val="75000"/>
                  </a:schemeClr>
                </a:solidFill>
                <a:latin typeface="+mn-lt"/>
              </a:rPr>
              <a:t>O erro de distorção é a forma de medir a perda de informação que ocorre durante a compressão de uma imagem. </a:t>
            </a:r>
          </a:p>
          <a:p>
            <a:r>
              <a:rPr lang="pt-BR" altLang="pt-BR" sz="1200" dirty="0">
                <a:solidFill>
                  <a:schemeClr val="tx1">
                    <a:lumMod val="65000"/>
                    <a:lumOff val="35000"/>
                  </a:schemeClr>
                </a:solidFill>
              </a:rPr>
              <a:t>Para calcular a distorção, podemos comparar a diferença entre os valores de luminosidade dos pixels de uma imagem para a outra. Para isso, consideramos que cada imagem é representada por uma função (cada pixel, por um par ordenado).</a:t>
            </a:r>
            <a:endParaRPr lang="pt-BR" altLang="pt-BR" sz="1200" dirty="0">
              <a:solidFill>
                <a:schemeClr val="tx1">
                  <a:lumMod val="65000"/>
                  <a:lumOff val="35000"/>
                </a:schemeClr>
              </a:solidFill>
              <a:latin typeface="+mn-lt"/>
            </a:endParaRPr>
          </a:p>
          <a:p>
            <a:pPr algn="just" fontAlgn="base"/>
            <a:r>
              <a:rPr lang="pt-BR" sz="1200" dirty="0">
                <a:solidFill>
                  <a:schemeClr val="tx1">
                    <a:lumMod val="65000"/>
                    <a:lumOff val="35000"/>
                  </a:schemeClr>
                </a:solidFill>
              </a:rPr>
              <a:t>Supondo que a imagem original seja dada por f(</a:t>
            </a:r>
            <a:r>
              <a:rPr lang="pt-BR" sz="1200" dirty="0" err="1">
                <a:solidFill>
                  <a:schemeClr val="tx1">
                    <a:lumMod val="65000"/>
                    <a:lumOff val="35000"/>
                  </a:schemeClr>
                </a:solidFill>
              </a:rPr>
              <a:t>x,y</a:t>
            </a:r>
            <a:r>
              <a:rPr lang="pt-BR" sz="1200" dirty="0">
                <a:solidFill>
                  <a:schemeClr val="tx1">
                    <a:lumMod val="65000"/>
                    <a:lumOff val="35000"/>
                  </a:schemeClr>
                </a:solidFill>
              </a:rPr>
              <a:t>) e a imagem comprimida seja g(</a:t>
            </a:r>
            <a:r>
              <a:rPr lang="pt-BR" sz="1200" dirty="0" err="1">
                <a:solidFill>
                  <a:schemeClr val="tx1">
                    <a:lumMod val="65000"/>
                    <a:lumOff val="35000"/>
                  </a:schemeClr>
                </a:solidFill>
              </a:rPr>
              <a:t>x,y</a:t>
            </a:r>
            <a:r>
              <a:rPr lang="pt-BR" sz="1200" dirty="0">
                <a:solidFill>
                  <a:schemeClr val="tx1">
                    <a:lumMod val="65000"/>
                    <a:lumOff val="35000"/>
                  </a:schemeClr>
                </a:solidFill>
              </a:rPr>
              <a:t>), ambas definidas em uma região retangular R, podemos calcular o Erro de Distorção (E) da seguinte forma:</a:t>
            </a:r>
          </a:p>
          <a:p>
            <a:pPr algn="just" fontAlgn="base"/>
            <a:endParaRPr lang="pt-BR" sz="1200" dirty="0">
              <a:solidFill>
                <a:schemeClr val="tx1">
                  <a:lumMod val="65000"/>
                  <a:lumOff val="35000"/>
                </a:schemeClr>
              </a:solidFill>
            </a:endParaRPr>
          </a:p>
          <a:p>
            <a:pPr algn="ctr" fontAlgn="base"/>
            <a:r>
              <a:rPr lang="pt-BR" sz="3200" dirty="0">
                <a:solidFill>
                  <a:schemeClr val="tx1">
                    <a:lumMod val="65000"/>
                    <a:lumOff val="35000"/>
                  </a:schemeClr>
                </a:solidFill>
                <a:latin typeface="Gabriola" panose="04040605051002020D02" pitchFamily="82" charset="0"/>
              </a:rPr>
              <a:t>E</a:t>
            </a:r>
            <a:r>
              <a:rPr lang="pt-BR" sz="2000" dirty="0">
                <a:solidFill>
                  <a:schemeClr val="tx1">
                    <a:lumMod val="65000"/>
                    <a:lumOff val="35000"/>
                  </a:schemeClr>
                </a:solidFill>
                <a:latin typeface="Gabriola" panose="04040605051002020D02" pitchFamily="82" charset="0"/>
              </a:rPr>
              <a:t> = ∬R (f(</a:t>
            </a:r>
            <a:r>
              <a:rPr lang="pt-BR" sz="2000" dirty="0" err="1">
                <a:solidFill>
                  <a:schemeClr val="tx1">
                    <a:lumMod val="65000"/>
                    <a:lumOff val="35000"/>
                  </a:schemeClr>
                </a:solidFill>
                <a:latin typeface="Gabriola" panose="04040605051002020D02" pitchFamily="82" charset="0"/>
              </a:rPr>
              <a:t>x,y</a:t>
            </a:r>
            <a:r>
              <a:rPr lang="pt-BR" sz="2000" dirty="0">
                <a:solidFill>
                  <a:schemeClr val="tx1">
                    <a:lumMod val="65000"/>
                    <a:lumOff val="35000"/>
                  </a:schemeClr>
                </a:solidFill>
                <a:latin typeface="Gabriola" panose="04040605051002020D02" pitchFamily="82" charset="0"/>
              </a:rPr>
              <a:t>) - g(</a:t>
            </a:r>
            <a:r>
              <a:rPr lang="pt-BR" sz="2000" dirty="0" err="1">
                <a:solidFill>
                  <a:schemeClr val="tx1">
                    <a:lumMod val="65000"/>
                    <a:lumOff val="35000"/>
                  </a:schemeClr>
                </a:solidFill>
                <a:latin typeface="Gabriola" panose="04040605051002020D02" pitchFamily="82" charset="0"/>
              </a:rPr>
              <a:t>x,y</a:t>
            </a:r>
            <a:r>
              <a:rPr lang="pt-BR" sz="2000" dirty="0">
                <a:solidFill>
                  <a:schemeClr val="tx1">
                    <a:lumMod val="65000"/>
                    <a:lumOff val="35000"/>
                  </a:schemeClr>
                </a:solidFill>
                <a:latin typeface="Gabriola" panose="04040605051002020D02" pitchFamily="82" charset="0"/>
              </a:rPr>
              <a:t>))² </a:t>
            </a:r>
            <a:r>
              <a:rPr lang="pt-BR" sz="2000" dirty="0" err="1">
                <a:solidFill>
                  <a:schemeClr val="tx1">
                    <a:lumMod val="65000"/>
                    <a:lumOff val="35000"/>
                  </a:schemeClr>
                </a:solidFill>
                <a:latin typeface="Gabriola" panose="04040605051002020D02" pitchFamily="82" charset="0"/>
              </a:rPr>
              <a:t>dA</a:t>
            </a:r>
            <a:endParaRPr lang="pt-BR" sz="2000" dirty="0">
              <a:solidFill>
                <a:schemeClr val="tx1">
                  <a:lumMod val="65000"/>
                  <a:lumOff val="35000"/>
                </a:schemeClr>
              </a:solidFill>
              <a:latin typeface="Gabriola" panose="04040605051002020D02" pitchFamily="82" charset="0"/>
            </a:endParaRPr>
          </a:p>
          <a:p>
            <a:pPr algn="ctr" fontAlgn="base"/>
            <a:endParaRPr lang="pt-BR" sz="2000" dirty="0">
              <a:solidFill>
                <a:schemeClr val="bg1">
                  <a:lumMod val="75000"/>
                </a:schemeClr>
              </a:solidFill>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fontAlgn="base"/>
            <a:endParaRPr lang="pt-BR" sz="1200" dirty="0">
              <a:solidFill>
                <a:schemeClr val="bg1">
                  <a:lumMod val="75000"/>
                </a:schemeClr>
              </a:solidFill>
            </a:endParaRPr>
          </a:p>
        </p:txBody>
      </p:sp>
      <p:sp>
        <p:nvSpPr>
          <p:cNvPr id="24" name="Fluxograma: Processo 23">
            <a:extLst>
              <a:ext uri="{FF2B5EF4-FFF2-40B4-BE49-F238E27FC236}">
                <a16:creationId xmlns:a16="http://schemas.microsoft.com/office/drawing/2014/main" id="{7B62BB97-A869-B035-7BC8-881D6C9DDB69}"/>
              </a:ext>
            </a:extLst>
          </p:cNvPr>
          <p:cNvSpPr/>
          <p:nvPr/>
        </p:nvSpPr>
        <p:spPr>
          <a:xfrm>
            <a:off x="6873650" y="422707"/>
            <a:ext cx="1216479" cy="1030535"/>
          </a:xfrm>
          <a:prstGeom prst="flowChartProcess">
            <a:avLst/>
          </a:prstGeom>
          <a:noFill/>
          <a:ln w="38100">
            <a:solidFill>
              <a:srgbClr val="11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Fluxograma: Processo 25">
            <a:extLst>
              <a:ext uri="{FF2B5EF4-FFF2-40B4-BE49-F238E27FC236}">
                <a16:creationId xmlns:a16="http://schemas.microsoft.com/office/drawing/2014/main" id="{2FBA4D69-5398-A3B0-37A3-A03ED3AD059C}"/>
              </a:ext>
            </a:extLst>
          </p:cNvPr>
          <p:cNvSpPr/>
          <p:nvPr/>
        </p:nvSpPr>
        <p:spPr>
          <a:xfrm>
            <a:off x="10058400" y="422708"/>
            <a:ext cx="1216479" cy="1030535"/>
          </a:xfrm>
          <a:prstGeom prst="flowChartProcess">
            <a:avLst/>
          </a:prstGeom>
          <a:noFill/>
          <a:ln w="38100">
            <a:solidFill>
              <a:srgbClr val="11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472894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403549E9-6E24-5928-6892-BA6064F4C173}"/>
              </a:ext>
            </a:extLst>
          </p:cNvPr>
          <p:cNvSpPr>
            <a:spLocks noGrp="1"/>
          </p:cNvSpPr>
          <p:nvPr>
            <p:ph type="body" sz="half" idx="2"/>
          </p:nvPr>
        </p:nvSpPr>
        <p:spPr>
          <a:xfrm>
            <a:off x="202542" y="1520308"/>
            <a:ext cx="4108200" cy="5115199"/>
          </a:xfrm>
        </p:spPr>
        <p:txBody>
          <a:bodyPr>
            <a:normAutofit/>
          </a:bodyPr>
          <a:lstStyle/>
          <a:p>
            <a:r>
              <a:rPr lang="pt-BR" sz="1400" dirty="0">
                <a:solidFill>
                  <a:schemeClr val="bg1">
                    <a:lumMod val="75000"/>
                  </a:schemeClr>
                </a:solidFill>
              </a:rPr>
              <a:t> </a:t>
            </a:r>
          </a:p>
          <a:p>
            <a:r>
              <a:rPr lang="pt-BR" sz="1200" dirty="0">
                <a:solidFill>
                  <a:schemeClr val="bg1">
                    <a:lumMod val="75000"/>
                  </a:schemeClr>
                </a:solidFill>
              </a:rPr>
              <a:t>Para avaliar o grau </a:t>
            </a:r>
            <a:r>
              <a:rPr lang="pt-BR" sz="1200" dirty="0">
                <a:solidFill>
                  <a:schemeClr val="bg1"/>
                </a:solidFill>
              </a:rPr>
              <a:t>de compressão</a:t>
            </a:r>
            <a:r>
              <a:rPr lang="pt-BR" sz="1200" dirty="0">
                <a:solidFill>
                  <a:schemeClr val="bg1">
                    <a:lumMod val="75000"/>
                  </a:schemeClr>
                </a:solidFill>
              </a:rPr>
              <a:t>, é comum </a:t>
            </a:r>
            <a:r>
              <a:rPr lang="pt-BR" sz="1200" dirty="0">
                <a:solidFill>
                  <a:schemeClr val="bg1">
                    <a:lumMod val="95000"/>
                  </a:schemeClr>
                </a:solidFill>
              </a:rPr>
              <a:t>calcular</a:t>
            </a:r>
            <a:r>
              <a:rPr lang="pt-BR" sz="1200" dirty="0">
                <a:solidFill>
                  <a:schemeClr val="bg1">
                    <a:lumMod val="75000"/>
                  </a:schemeClr>
                </a:solidFill>
              </a:rPr>
              <a:t> o </a:t>
            </a:r>
            <a:r>
              <a:rPr lang="pt-BR" sz="1200" dirty="0">
                <a:solidFill>
                  <a:schemeClr val="bg1"/>
                </a:solidFill>
              </a:rPr>
              <a:t>erro de distorção </a:t>
            </a:r>
            <a:r>
              <a:rPr lang="pt-BR" sz="1200" dirty="0">
                <a:solidFill>
                  <a:schemeClr val="bg1">
                    <a:lumMod val="75000"/>
                  </a:schemeClr>
                </a:solidFill>
              </a:rPr>
              <a:t>entre a imagem original e a imagem comprimida. </a:t>
            </a:r>
            <a:r>
              <a:rPr lang="pt-BR" altLang="pt-BR" sz="1200" dirty="0">
                <a:solidFill>
                  <a:schemeClr val="bg1">
                    <a:lumMod val="75000"/>
                  </a:schemeClr>
                </a:solidFill>
                <a:latin typeface="+mn-lt"/>
              </a:rPr>
              <a:t>O erro de distorção é a forma de medir a perda de informação que ocorre durante a compressão de uma imagem. </a:t>
            </a:r>
          </a:p>
          <a:p>
            <a:r>
              <a:rPr lang="pt-BR" altLang="pt-BR" sz="1200" dirty="0">
                <a:solidFill>
                  <a:schemeClr val="bg1">
                    <a:lumMod val="75000"/>
                  </a:schemeClr>
                </a:solidFill>
              </a:rPr>
              <a:t>Para calcular a distorção, podemos comparar a diferença entre os valores de luminosidade dos pixels de uma imagem para a outra. Para isso, consideramos que cada imagem é representada por uma função (cada pixel, por um par ordenado).</a:t>
            </a:r>
            <a:endParaRPr lang="pt-BR" altLang="pt-BR" sz="1200" dirty="0">
              <a:solidFill>
                <a:schemeClr val="bg1">
                  <a:lumMod val="75000"/>
                </a:schemeClr>
              </a:solidFill>
              <a:latin typeface="+mn-lt"/>
            </a:endParaRPr>
          </a:p>
          <a:p>
            <a:pPr algn="just" fontAlgn="base"/>
            <a:r>
              <a:rPr lang="pt-BR" sz="1200" dirty="0">
                <a:solidFill>
                  <a:schemeClr val="tx1">
                    <a:lumMod val="65000"/>
                    <a:lumOff val="35000"/>
                  </a:schemeClr>
                </a:solidFill>
              </a:rPr>
              <a:t>Supondo que a imagem original seja dada por f(</a:t>
            </a:r>
            <a:r>
              <a:rPr lang="pt-BR" sz="1200" dirty="0" err="1">
                <a:solidFill>
                  <a:schemeClr val="tx1">
                    <a:lumMod val="65000"/>
                    <a:lumOff val="35000"/>
                  </a:schemeClr>
                </a:solidFill>
              </a:rPr>
              <a:t>x,y</a:t>
            </a:r>
            <a:r>
              <a:rPr lang="pt-BR" sz="1200" dirty="0">
                <a:solidFill>
                  <a:schemeClr val="tx1">
                    <a:lumMod val="65000"/>
                    <a:lumOff val="35000"/>
                  </a:schemeClr>
                </a:solidFill>
              </a:rPr>
              <a:t>) e a imagem comprimida seja g(</a:t>
            </a:r>
            <a:r>
              <a:rPr lang="pt-BR" sz="1200" dirty="0" err="1">
                <a:solidFill>
                  <a:schemeClr val="tx1">
                    <a:lumMod val="65000"/>
                    <a:lumOff val="35000"/>
                  </a:schemeClr>
                </a:solidFill>
              </a:rPr>
              <a:t>x,y</a:t>
            </a:r>
            <a:r>
              <a:rPr lang="pt-BR" sz="1200" dirty="0">
                <a:solidFill>
                  <a:schemeClr val="tx1">
                    <a:lumMod val="65000"/>
                    <a:lumOff val="35000"/>
                  </a:schemeClr>
                </a:solidFill>
              </a:rPr>
              <a:t>), ambas definidas em uma região retangular R, podemos calcular o Erro de Distorção (E) da seguinte forma:</a:t>
            </a:r>
          </a:p>
          <a:p>
            <a:pPr algn="just" fontAlgn="base"/>
            <a:endParaRPr lang="pt-BR" sz="1200" dirty="0">
              <a:solidFill>
                <a:schemeClr val="bg1">
                  <a:lumMod val="75000"/>
                </a:schemeClr>
              </a:solidFill>
            </a:endParaRPr>
          </a:p>
          <a:p>
            <a:pPr algn="ctr" fontAlgn="base"/>
            <a:r>
              <a:rPr lang="pt-BR" sz="3200" dirty="0">
                <a:solidFill>
                  <a:schemeClr val="tx1">
                    <a:lumMod val="65000"/>
                    <a:lumOff val="35000"/>
                  </a:schemeClr>
                </a:solidFill>
                <a:latin typeface="Gabriola" panose="04040605051002020D02" pitchFamily="82" charset="0"/>
              </a:rPr>
              <a:t>E</a:t>
            </a:r>
            <a:r>
              <a:rPr lang="pt-BR" sz="2000" dirty="0">
                <a:solidFill>
                  <a:schemeClr val="tx1">
                    <a:lumMod val="65000"/>
                    <a:lumOff val="35000"/>
                  </a:schemeClr>
                </a:solidFill>
                <a:latin typeface="Gabriola" panose="04040605051002020D02" pitchFamily="82" charset="0"/>
              </a:rPr>
              <a:t> = ∬R (f(</a:t>
            </a:r>
            <a:r>
              <a:rPr lang="pt-BR" sz="2000" dirty="0" err="1">
                <a:solidFill>
                  <a:schemeClr val="tx1">
                    <a:lumMod val="65000"/>
                    <a:lumOff val="35000"/>
                  </a:schemeClr>
                </a:solidFill>
                <a:latin typeface="Gabriola" panose="04040605051002020D02" pitchFamily="82" charset="0"/>
              </a:rPr>
              <a:t>x,y</a:t>
            </a:r>
            <a:r>
              <a:rPr lang="pt-BR" sz="2000" dirty="0">
                <a:solidFill>
                  <a:schemeClr val="tx1">
                    <a:lumMod val="65000"/>
                    <a:lumOff val="35000"/>
                  </a:schemeClr>
                </a:solidFill>
                <a:latin typeface="Gabriola" panose="04040605051002020D02" pitchFamily="82" charset="0"/>
              </a:rPr>
              <a:t>) - g(</a:t>
            </a:r>
            <a:r>
              <a:rPr lang="pt-BR" sz="2000" dirty="0" err="1">
                <a:solidFill>
                  <a:schemeClr val="tx1">
                    <a:lumMod val="65000"/>
                    <a:lumOff val="35000"/>
                  </a:schemeClr>
                </a:solidFill>
                <a:latin typeface="Gabriola" panose="04040605051002020D02" pitchFamily="82" charset="0"/>
              </a:rPr>
              <a:t>x,y</a:t>
            </a:r>
            <a:r>
              <a:rPr lang="pt-BR" sz="2000" dirty="0">
                <a:solidFill>
                  <a:schemeClr val="tx1">
                    <a:lumMod val="65000"/>
                    <a:lumOff val="35000"/>
                  </a:schemeClr>
                </a:solidFill>
                <a:latin typeface="Gabriola" panose="04040605051002020D02" pitchFamily="82" charset="0"/>
              </a:rPr>
              <a:t>))² </a:t>
            </a:r>
            <a:r>
              <a:rPr lang="pt-BR" sz="2000" dirty="0" err="1">
                <a:solidFill>
                  <a:schemeClr val="tx1">
                    <a:lumMod val="65000"/>
                    <a:lumOff val="35000"/>
                  </a:schemeClr>
                </a:solidFill>
                <a:latin typeface="Gabriola" panose="04040605051002020D02" pitchFamily="82" charset="0"/>
              </a:rPr>
              <a:t>dA</a:t>
            </a:r>
            <a:endParaRPr lang="pt-BR" sz="2000" dirty="0">
              <a:solidFill>
                <a:schemeClr val="tx1">
                  <a:lumMod val="65000"/>
                  <a:lumOff val="35000"/>
                </a:schemeClr>
              </a:solidFill>
              <a:latin typeface="Gabriola" panose="04040605051002020D02" pitchFamily="82" charset="0"/>
            </a:endParaRPr>
          </a:p>
          <a:p>
            <a:pPr algn="ctr" fontAlgn="base"/>
            <a:endParaRPr lang="pt-BR" sz="2000" dirty="0">
              <a:solidFill>
                <a:schemeClr val="bg1">
                  <a:lumMod val="75000"/>
                </a:schemeClr>
              </a:solidFill>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fontAlgn="base"/>
            <a:endParaRPr lang="pt-BR" sz="1200" dirty="0">
              <a:solidFill>
                <a:schemeClr val="bg1">
                  <a:lumMod val="75000"/>
                </a:schemeClr>
              </a:solidFill>
            </a:endParaRPr>
          </a:p>
        </p:txBody>
      </p:sp>
      <p:pic>
        <p:nvPicPr>
          <p:cNvPr id="8" name="Imagem 7">
            <a:extLst>
              <a:ext uri="{FF2B5EF4-FFF2-40B4-BE49-F238E27FC236}">
                <a16:creationId xmlns:a16="http://schemas.microsoft.com/office/drawing/2014/main" id="{73979D9D-D81E-8F4A-CEB1-DAD4F755AE65}"/>
              </a:ext>
            </a:extLst>
          </p:cNvPr>
          <p:cNvPicPr>
            <a:picLocks noChangeAspect="1"/>
          </p:cNvPicPr>
          <p:nvPr/>
        </p:nvPicPr>
        <p:blipFill>
          <a:blip r:embed="rId2"/>
          <a:stretch>
            <a:fillRect/>
          </a:stretch>
        </p:blipFill>
        <p:spPr>
          <a:xfrm>
            <a:off x="8752032" y="385473"/>
            <a:ext cx="2626148" cy="2885064"/>
          </a:xfrm>
          <a:prstGeom prst="rect">
            <a:avLst/>
          </a:prstGeom>
        </p:spPr>
      </p:pic>
      <p:pic>
        <p:nvPicPr>
          <p:cNvPr id="13" name="Imagem 12">
            <a:extLst>
              <a:ext uri="{FF2B5EF4-FFF2-40B4-BE49-F238E27FC236}">
                <a16:creationId xmlns:a16="http://schemas.microsoft.com/office/drawing/2014/main" id="{1B005CF1-DB9F-82A7-625C-C48BABF89887}"/>
              </a:ext>
            </a:extLst>
          </p:cNvPr>
          <p:cNvPicPr>
            <a:picLocks noChangeAspect="1"/>
          </p:cNvPicPr>
          <p:nvPr/>
        </p:nvPicPr>
        <p:blipFill>
          <a:blip r:embed="rId3"/>
          <a:stretch>
            <a:fillRect/>
          </a:stretch>
        </p:blipFill>
        <p:spPr>
          <a:xfrm>
            <a:off x="5532286" y="385473"/>
            <a:ext cx="2626148" cy="2925211"/>
          </a:xfrm>
          <a:prstGeom prst="rect">
            <a:avLst/>
          </a:prstGeom>
        </p:spPr>
      </p:pic>
      <p:sp>
        <p:nvSpPr>
          <p:cNvPr id="7" name="Título 1">
            <a:extLst>
              <a:ext uri="{FF2B5EF4-FFF2-40B4-BE49-F238E27FC236}">
                <a16:creationId xmlns:a16="http://schemas.microsoft.com/office/drawing/2014/main" id="{86DF63CD-2C91-AE31-D2EF-610DBBF7C285}"/>
              </a:ext>
            </a:extLst>
          </p:cNvPr>
          <p:cNvSpPr txBox="1">
            <a:spLocks/>
          </p:cNvSpPr>
          <p:nvPr/>
        </p:nvSpPr>
        <p:spPr>
          <a:xfrm>
            <a:off x="202542" y="385473"/>
            <a:ext cx="4240394" cy="113483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pt-BR" sz="3200" dirty="0">
                <a:solidFill>
                  <a:schemeClr val="bg1">
                    <a:lumMod val="65000"/>
                  </a:schemeClr>
                </a:solidFill>
              </a:rPr>
              <a:t>Grau de Compressão</a:t>
            </a:r>
          </a:p>
          <a:p>
            <a:r>
              <a:rPr lang="pt-BR" sz="2100" dirty="0">
                <a:solidFill>
                  <a:schemeClr val="bg1">
                    <a:lumMod val="65000"/>
                  </a:schemeClr>
                </a:solidFill>
              </a:rPr>
              <a:t>Cálculo do erro de distorção</a:t>
            </a:r>
          </a:p>
        </p:txBody>
      </p:sp>
      <p:sp>
        <p:nvSpPr>
          <p:cNvPr id="9" name="CaixaDeTexto 8">
            <a:extLst>
              <a:ext uri="{FF2B5EF4-FFF2-40B4-BE49-F238E27FC236}">
                <a16:creationId xmlns:a16="http://schemas.microsoft.com/office/drawing/2014/main" id="{C053220E-8E2E-D926-172D-AF99DBFEE08E}"/>
              </a:ext>
            </a:extLst>
          </p:cNvPr>
          <p:cNvSpPr txBox="1"/>
          <p:nvPr/>
        </p:nvSpPr>
        <p:spPr>
          <a:xfrm>
            <a:off x="5390081" y="3395210"/>
            <a:ext cx="6253871" cy="461665"/>
          </a:xfrm>
          <a:prstGeom prst="rect">
            <a:avLst/>
          </a:prstGeom>
          <a:noFill/>
        </p:spPr>
        <p:txBody>
          <a:bodyPr wrap="square">
            <a:spAutoFit/>
          </a:bodyPr>
          <a:lstStyle/>
          <a:p>
            <a:r>
              <a:rPr lang="pt-BR" sz="1200" dirty="0">
                <a:solidFill>
                  <a:schemeClr val="tx1">
                    <a:lumMod val="50000"/>
                    <a:lumOff val="50000"/>
                  </a:schemeClr>
                </a:solidFill>
              </a:rPr>
              <a:t>Quanto maior o grau de compressão, maior a perda de informação, e menor a variação de luminosidade por região (</a:t>
            </a:r>
            <a:r>
              <a:rPr lang="pt-BR" sz="1200" b="1" dirty="0">
                <a:solidFill>
                  <a:schemeClr val="tx1">
                    <a:lumMod val="50000"/>
                    <a:lumOff val="50000"/>
                  </a:schemeClr>
                </a:solidFill>
              </a:rPr>
              <a:t>energia</a:t>
            </a:r>
            <a:r>
              <a:rPr lang="pt-BR" sz="1200" dirty="0">
                <a:solidFill>
                  <a:schemeClr val="tx1">
                    <a:lumMod val="50000"/>
                    <a:lumOff val="50000"/>
                  </a:schemeClr>
                </a:solidFill>
              </a:rPr>
              <a:t> média da imagem).</a:t>
            </a:r>
          </a:p>
        </p:txBody>
      </p:sp>
      <p:sp>
        <p:nvSpPr>
          <p:cNvPr id="12" name="CaixaDeTexto 11">
            <a:extLst>
              <a:ext uri="{FF2B5EF4-FFF2-40B4-BE49-F238E27FC236}">
                <a16:creationId xmlns:a16="http://schemas.microsoft.com/office/drawing/2014/main" id="{DF5B049C-5082-C3D8-802B-B43C98C3EF52}"/>
              </a:ext>
            </a:extLst>
          </p:cNvPr>
          <p:cNvSpPr txBox="1"/>
          <p:nvPr/>
        </p:nvSpPr>
        <p:spPr>
          <a:xfrm>
            <a:off x="5324766" y="6173842"/>
            <a:ext cx="6178713" cy="461665"/>
          </a:xfrm>
          <a:prstGeom prst="rect">
            <a:avLst/>
          </a:prstGeom>
          <a:noFill/>
        </p:spPr>
        <p:txBody>
          <a:bodyPr wrap="square">
            <a:spAutoFit/>
          </a:bodyPr>
          <a:lstStyle/>
          <a:p>
            <a:pPr algn="just"/>
            <a:r>
              <a:rPr lang="pt-BR" sz="1200" dirty="0">
                <a:solidFill>
                  <a:schemeClr val="tx1">
                    <a:lumMod val="50000"/>
                    <a:lumOff val="50000"/>
                  </a:schemeClr>
                </a:solidFill>
              </a:rPr>
              <a:t>Podemos concluir, que quanto mais bem definido são as sombras e a luminosidade pela superfície dos pixels de uma imagem, mais informação ela carrega.</a:t>
            </a:r>
          </a:p>
        </p:txBody>
      </p:sp>
      <p:pic>
        <p:nvPicPr>
          <p:cNvPr id="2" name="Picture 2" descr="Pixel Coordinates vs. Image Coordinates [23]. | Download Scientific Diagram">
            <a:extLst>
              <a:ext uri="{FF2B5EF4-FFF2-40B4-BE49-F238E27FC236}">
                <a16:creationId xmlns:a16="http://schemas.microsoft.com/office/drawing/2014/main" id="{F02E7506-6E31-C040-ED9C-B94F6AA5BD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0081" y="3856875"/>
            <a:ext cx="3104257" cy="2174896"/>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Canto Dobrado 4">
            <a:extLst>
              <a:ext uri="{FF2B5EF4-FFF2-40B4-BE49-F238E27FC236}">
                <a16:creationId xmlns:a16="http://schemas.microsoft.com/office/drawing/2014/main" id="{5EDB05D0-DA5F-FC56-E957-A9F15F481941}"/>
              </a:ext>
            </a:extLst>
          </p:cNvPr>
          <p:cNvSpPr/>
          <p:nvPr/>
        </p:nvSpPr>
        <p:spPr>
          <a:xfrm>
            <a:off x="9020173" y="3981548"/>
            <a:ext cx="2428875" cy="2096536"/>
          </a:xfrm>
          <a:prstGeom prst="foldedCorner">
            <a:avLst/>
          </a:prstGeom>
          <a:solidFill>
            <a:schemeClr val="accent2">
              <a:lumMod val="40000"/>
              <a:lumOff val="6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95B2E2F2-552F-8589-694D-5AC5ACC39C31}"/>
              </a:ext>
            </a:extLst>
          </p:cNvPr>
          <p:cNvSpPr txBox="1"/>
          <p:nvPr/>
        </p:nvSpPr>
        <p:spPr>
          <a:xfrm>
            <a:off x="9116600" y="3998946"/>
            <a:ext cx="2261580" cy="1846659"/>
          </a:xfrm>
          <a:prstGeom prst="rect">
            <a:avLst/>
          </a:prstGeom>
          <a:noFill/>
        </p:spPr>
        <p:txBody>
          <a:bodyPr wrap="square">
            <a:spAutoFit/>
          </a:bodyPr>
          <a:lstStyle/>
          <a:p>
            <a:endParaRPr lang="pt-BR" sz="900" dirty="0">
              <a:solidFill>
                <a:schemeClr val="tx1">
                  <a:lumMod val="65000"/>
                  <a:lumOff val="35000"/>
                </a:schemeClr>
              </a:solidFill>
              <a:latin typeface="Söhne"/>
            </a:endParaRPr>
          </a:p>
          <a:p>
            <a:r>
              <a:rPr lang="pt-BR" sz="1050" b="0" i="1" dirty="0">
                <a:solidFill>
                  <a:schemeClr val="tx1">
                    <a:lumMod val="65000"/>
                    <a:lumOff val="35000"/>
                  </a:schemeClr>
                </a:solidFill>
                <a:effectLst/>
                <a:latin typeface="Söhne"/>
              </a:rPr>
              <a:t>A função da imagem é uma expressão matemática que define o valor da intensidade luminosa em cada ponto da imagem. </a:t>
            </a:r>
          </a:p>
          <a:p>
            <a:endParaRPr lang="pt-BR" sz="1050" dirty="0">
              <a:solidFill>
                <a:schemeClr val="tx1">
                  <a:lumMod val="65000"/>
                  <a:lumOff val="35000"/>
                </a:schemeClr>
              </a:solidFill>
              <a:latin typeface="Söhne"/>
            </a:endParaRPr>
          </a:p>
          <a:p>
            <a:r>
              <a:rPr lang="pt-BR" sz="1050" b="0" i="1" dirty="0">
                <a:solidFill>
                  <a:schemeClr val="tx1">
                    <a:lumMod val="65000"/>
                    <a:lumOff val="35000"/>
                  </a:schemeClr>
                </a:solidFill>
                <a:effectLst/>
                <a:latin typeface="Söhne"/>
              </a:rPr>
              <a:t>Juntando essas informações, podemos construir a imagem como um conjunto de pontos (pixels) com valores de luminosidade definidos pelas funções das imagens.</a:t>
            </a:r>
            <a:endParaRPr lang="pt-BR" sz="1050" i="1" dirty="0">
              <a:solidFill>
                <a:schemeClr val="tx1">
                  <a:lumMod val="65000"/>
                  <a:lumOff val="35000"/>
                </a:schemeClr>
              </a:solidFill>
            </a:endParaRPr>
          </a:p>
        </p:txBody>
      </p:sp>
    </p:spTree>
    <p:extLst>
      <p:ext uri="{BB962C8B-B14F-4D97-AF65-F5344CB8AC3E}">
        <p14:creationId xmlns:p14="http://schemas.microsoft.com/office/powerpoint/2010/main" val="2860727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86DF63CD-2C91-AE31-D2EF-610DBBF7C285}"/>
              </a:ext>
            </a:extLst>
          </p:cNvPr>
          <p:cNvSpPr txBox="1">
            <a:spLocks/>
          </p:cNvSpPr>
          <p:nvPr/>
        </p:nvSpPr>
        <p:spPr>
          <a:xfrm>
            <a:off x="202542" y="385473"/>
            <a:ext cx="4240394" cy="113483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pt-BR" sz="3200" dirty="0">
                <a:solidFill>
                  <a:schemeClr val="bg1">
                    <a:lumMod val="65000"/>
                  </a:schemeClr>
                </a:solidFill>
              </a:rPr>
              <a:t>Grau de Compressão</a:t>
            </a:r>
          </a:p>
          <a:p>
            <a:r>
              <a:rPr lang="pt-BR" sz="2100" dirty="0">
                <a:solidFill>
                  <a:schemeClr val="bg1">
                    <a:lumMod val="65000"/>
                  </a:schemeClr>
                </a:solidFill>
              </a:rPr>
              <a:t>Cálculo do erro de distorção</a:t>
            </a:r>
          </a:p>
        </p:txBody>
      </p:sp>
      <p:sp>
        <p:nvSpPr>
          <p:cNvPr id="9" name="CaixaDeTexto 8">
            <a:extLst>
              <a:ext uri="{FF2B5EF4-FFF2-40B4-BE49-F238E27FC236}">
                <a16:creationId xmlns:a16="http://schemas.microsoft.com/office/drawing/2014/main" id="{C053220E-8E2E-D926-172D-AF99DBFEE08E}"/>
              </a:ext>
            </a:extLst>
          </p:cNvPr>
          <p:cNvSpPr txBox="1"/>
          <p:nvPr/>
        </p:nvSpPr>
        <p:spPr>
          <a:xfrm>
            <a:off x="5390081" y="3395210"/>
            <a:ext cx="6253871" cy="461665"/>
          </a:xfrm>
          <a:prstGeom prst="rect">
            <a:avLst/>
          </a:prstGeom>
          <a:noFill/>
        </p:spPr>
        <p:txBody>
          <a:bodyPr wrap="square">
            <a:spAutoFit/>
          </a:bodyPr>
          <a:lstStyle/>
          <a:p>
            <a:r>
              <a:rPr lang="pt-BR" sz="1200" dirty="0">
                <a:solidFill>
                  <a:schemeClr val="tx1">
                    <a:lumMod val="50000"/>
                    <a:lumOff val="50000"/>
                  </a:schemeClr>
                </a:solidFill>
              </a:rPr>
              <a:t>Quanto maior o grau de compressão, maior a perda de informação, e menor a variação de luminosidade por região (</a:t>
            </a:r>
            <a:r>
              <a:rPr lang="pt-BR" sz="1200" b="1" dirty="0">
                <a:solidFill>
                  <a:schemeClr val="tx1">
                    <a:lumMod val="50000"/>
                    <a:lumOff val="50000"/>
                  </a:schemeClr>
                </a:solidFill>
              </a:rPr>
              <a:t>energia</a:t>
            </a:r>
            <a:r>
              <a:rPr lang="pt-BR" sz="1200" dirty="0">
                <a:solidFill>
                  <a:schemeClr val="tx1">
                    <a:lumMod val="50000"/>
                    <a:lumOff val="50000"/>
                  </a:schemeClr>
                </a:solidFill>
              </a:rPr>
              <a:t> média da imagem).</a:t>
            </a:r>
          </a:p>
        </p:txBody>
      </p:sp>
      <p:sp>
        <p:nvSpPr>
          <p:cNvPr id="12" name="CaixaDeTexto 11">
            <a:extLst>
              <a:ext uri="{FF2B5EF4-FFF2-40B4-BE49-F238E27FC236}">
                <a16:creationId xmlns:a16="http://schemas.microsoft.com/office/drawing/2014/main" id="{DF5B049C-5082-C3D8-802B-B43C98C3EF52}"/>
              </a:ext>
            </a:extLst>
          </p:cNvPr>
          <p:cNvSpPr txBox="1"/>
          <p:nvPr/>
        </p:nvSpPr>
        <p:spPr>
          <a:xfrm>
            <a:off x="5324766" y="6173842"/>
            <a:ext cx="6178713" cy="461665"/>
          </a:xfrm>
          <a:prstGeom prst="rect">
            <a:avLst/>
          </a:prstGeom>
          <a:noFill/>
        </p:spPr>
        <p:txBody>
          <a:bodyPr wrap="square">
            <a:spAutoFit/>
          </a:bodyPr>
          <a:lstStyle/>
          <a:p>
            <a:pPr algn="just"/>
            <a:r>
              <a:rPr lang="pt-BR" sz="1200" dirty="0">
                <a:solidFill>
                  <a:schemeClr val="tx1">
                    <a:lumMod val="50000"/>
                    <a:lumOff val="50000"/>
                  </a:schemeClr>
                </a:solidFill>
              </a:rPr>
              <a:t>Podemos concluir, que quanto mais bem definido são as sombras e a luminosidade pela superfície dos pixels de uma imagem, mais informação ela carrega.</a:t>
            </a:r>
          </a:p>
        </p:txBody>
      </p:sp>
      <p:pic>
        <p:nvPicPr>
          <p:cNvPr id="2" name="Picture 2" descr="Pixel Coordinates vs. Image Coordinates [23]. | Download Scientific Diagram">
            <a:extLst>
              <a:ext uri="{FF2B5EF4-FFF2-40B4-BE49-F238E27FC236}">
                <a16:creationId xmlns:a16="http://schemas.microsoft.com/office/drawing/2014/main" id="{F02E7506-6E31-C040-ED9C-B94F6AA5B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081" y="3856875"/>
            <a:ext cx="3104257" cy="2174896"/>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Canto Dobrado 4">
            <a:extLst>
              <a:ext uri="{FF2B5EF4-FFF2-40B4-BE49-F238E27FC236}">
                <a16:creationId xmlns:a16="http://schemas.microsoft.com/office/drawing/2014/main" id="{5EDB05D0-DA5F-FC56-E957-A9F15F481941}"/>
              </a:ext>
            </a:extLst>
          </p:cNvPr>
          <p:cNvSpPr/>
          <p:nvPr/>
        </p:nvSpPr>
        <p:spPr>
          <a:xfrm>
            <a:off x="9020173" y="3981548"/>
            <a:ext cx="2428875" cy="2096536"/>
          </a:xfrm>
          <a:prstGeom prst="foldedCorner">
            <a:avLst/>
          </a:prstGeom>
          <a:solidFill>
            <a:schemeClr val="accent2">
              <a:lumMod val="40000"/>
              <a:lumOff val="6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95B2E2F2-552F-8589-694D-5AC5ACC39C31}"/>
              </a:ext>
            </a:extLst>
          </p:cNvPr>
          <p:cNvSpPr txBox="1"/>
          <p:nvPr/>
        </p:nvSpPr>
        <p:spPr>
          <a:xfrm>
            <a:off x="9116600" y="3998946"/>
            <a:ext cx="2261580" cy="1846659"/>
          </a:xfrm>
          <a:prstGeom prst="rect">
            <a:avLst/>
          </a:prstGeom>
          <a:noFill/>
        </p:spPr>
        <p:txBody>
          <a:bodyPr wrap="square">
            <a:spAutoFit/>
          </a:bodyPr>
          <a:lstStyle/>
          <a:p>
            <a:endParaRPr lang="pt-BR" sz="900" dirty="0">
              <a:solidFill>
                <a:schemeClr val="tx1">
                  <a:lumMod val="65000"/>
                  <a:lumOff val="35000"/>
                </a:schemeClr>
              </a:solidFill>
              <a:latin typeface="Söhne"/>
            </a:endParaRPr>
          </a:p>
          <a:p>
            <a:r>
              <a:rPr lang="pt-BR" sz="1050" b="0" i="1" dirty="0">
                <a:solidFill>
                  <a:schemeClr val="tx1">
                    <a:lumMod val="65000"/>
                    <a:lumOff val="35000"/>
                  </a:schemeClr>
                </a:solidFill>
                <a:effectLst/>
                <a:latin typeface="Söhne"/>
              </a:rPr>
              <a:t>A função da imagem é uma expressão matemática que define o valor da intensidade luminosa em cada ponto da imagem. </a:t>
            </a:r>
          </a:p>
          <a:p>
            <a:endParaRPr lang="pt-BR" sz="1050" dirty="0">
              <a:solidFill>
                <a:schemeClr val="tx1">
                  <a:lumMod val="65000"/>
                  <a:lumOff val="35000"/>
                </a:schemeClr>
              </a:solidFill>
              <a:latin typeface="Söhne"/>
            </a:endParaRPr>
          </a:p>
          <a:p>
            <a:r>
              <a:rPr lang="pt-BR" sz="1050" b="0" i="1" dirty="0">
                <a:solidFill>
                  <a:schemeClr val="tx1">
                    <a:lumMod val="65000"/>
                    <a:lumOff val="35000"/>
                  </a:schemeClr>
                </a:solidFill>
                <a:effectLst/>
                <a:latin typeface="Söhne"/>
              </a:rPr>
              <a:t>Juntando essas informações, podemos construir a imagem como um conjunto de pontos (pixels) com valores de luminosidade definidos pelas funções das imagens.</a:t>
            </a:r>
            <a:endParaRPr lang="pt-BR" sz="1050" i="1" dirty="0">
              <a:solidFill>
                <a:schemeClr val="tx1">
                  <a:lumMod val="65000"/>
                  <a:lumOff val="35000"/>
                </a:schemeClr>
              </a:solidFill>
            </a:endParaRPr>
          </a:p>
        </p:txBody>
      </p:sp>
      <p:sp>
        <p:nvSpPr>
          <p:cNvPr id="15" name="Espaço Reservado para Texto 3">
            <a:extLst>
              <a:ext uri="{FF2B5EF4-FFF2-40B4-BE49-F238E27FC236}">
                <a16:creationId xmlns:a16="http://schemas.microsoft.com/office/drawing/2014/main" id="{F63A3547-ED48-8AA2-0C68-9D5A6EA6F0ED}"/>
              </a:ext>
            </a:extLst>
          </p:cNvPr>
          <p:cNvSpPr>
            <a:spLocks noGrp="1"/>
          </p:cNvSpPr>
          <p:nvPr>
            <p:ph type="body" sz="half" idx="2"/>
          </p:nvPr>
        </p:nvSpPr>
        <p:spPr>
          <a:xfrm>
            <a:off x="202542" y="1520308"/>
            <a:ext cx="4108200" cy="5115199"/>
          </a:xfrm>
        </p:spPr>
        <p:txBody>
          <a:bodyPr>
            <a:normAutofit/>
          </a:bodyPr>
          <a:lstStyle/>
          <a:p>
            <a:r>
              <a:rPr lang="pt-BR" sz="1400" dirty="0">
                <a:solidFill>
                  <a:schemeClr val="bg1">
                    <a:lumMod val="75000"/>
                  </a:schemeClr>
                </a:solidFill>
              </a:rPr>
              <a:t> </a:t>
            </a:r>
          </a:p>
          <a:p>
            <a:r>
              <a:rPr lang="pt-BR" sz="1200" dirty="0">
                <a:solidFill>
                  <a:schemeClr val="bg1">
                    <a:lumMod val="75000"/>
                  </a:schemeClr>
                </a:solidFill>
              </a:rPr>
              <a:t>Para avaliar o grau </a:t>
            </a:r>
            <a:r>
              <a:rPr lang="pt-BR" sz="1200" dirty="0">
                <a:solidFill>
                  <a:schemeClr val="bg1"/>
                </a:solidFill>
              </a:rPr>
              <a:t>de compressão</a:t>
            </a:r>
            <a:r>
              <a:rPr lang="pt-BR" sz="1200" dirty="0">
                <a:solidFill>
                  <a:schemeClr val="bg1">
                    <a:lumMod val="75000"/>
                  </a:schemeClr>
                </a:solidFill>
              </a:rPr>
              <a:t>, é comum </a:t>
            </a:r>
            <a:r>
              <a:rPr lang="pt-BR" sz="1200" dirty="0">
                <a:solidFill>
                  <a:schemeClr val="bg1">
                    <a:lumMod val="95000"/>
                  </a:schemeClr>
                </a:solidFill>
              </a:rPr>
              <a:t>calcular</a:t>
            </a:r>
            <a:r>
              <a:rPr lang="pt-BR" sz="1200" dirty="0">
                <a:solidFill>
                  <a:schemeClr val="bg1">
                    <a:lumMod val="75000"/>
                  </a:schemeClr>
                </a:solidFill>
              </a:rPr>
              <a:t> o </a:t>
            </a:r>
            <a:r>
              <a:rPr lang="pt-BR" sz="1200" dirty="0">
                <a:solidFill>
                  <a:schemeClr val="bg1"/>
                </a:solidFill>
              </a:rPr>
              <a:t>erro de distorção </a:t>
            </a:r>
            <a:r>
              <a:rPr lang="pt-BR" sz="1200" dirty="0">
                <a:solidFill>
                  <a:schemeClr val="bg1">
                    <a:lumMod val="75000"/>
                  </a:schemeClr>
                </a:solidFill>
              </a:rPr>
              <a:t>entre a imagem original e a imagem comprimida. </a:t>
            </a:r>
            <a:r>
              <a:rPr lang="pt-BR" altLang="pt-BR" sz="1200" dirty="0">
                <a:solidFill>
                  <a:schemeClr val="bg1">
                    <a:lumMod val="75000"/>
                  </a:schemeClr>
                </a:solidFill>
                <a:latin typeface="+mn-lt"/>
              </a:rPr>
              <a:t>O erro de distorção é a forma de medir a perda de informação que ocorre durante a compressão de uma imagem. </a:t>
            </a:r>
          </a:p>
          <a:p>
            <a:r>
              <a:rPr lang="pt-BR" altLang="pt-BR" sz="1200" dirty="0">
                <a:solidFill>
                  <a:schemeClr val="bg1">
                    <a:lumMod val="75000"/>
                  </a:schemeClr>
                </a:solidFill>
              </a:rPr>
              <a:t>Para calcular a distorção, podemos comparar a diferença entre os valores de luminosidade dos pixels de uma imagem para a outra. Para isso, consideramos que cada imagem é representada por uma função (cada pixel, por um par ordenado).</a:t>
            </a:r>
            <a:endParaRPr lang="pt-BR" altLang="pt-BR" sz="1200" dirty="0">
              <a:solidFill>
                <a:schemeClr val="bg1">
                  <a:lumMod val="75000"/>
                </a:schemeClr>
              </a:solidFill>
              <a:latin typeface="+mn-lt"/>
            </a:endParaRPr>
          </a:p>
          <a:p>
            <a:pPr algn="just" fontAlgn="base"/>
            <a:r>
              <a:rPr lang="pt-BR" sz="1200" dirty="0">
                <a:solidFill>
                  <a:schemeClr val="bg1">
                    <a:lumMod val="75000"/>
                  </a:schemeClr>
                </a:solidFill>
              </a:rPr>
              <a:t>Supondo que a imagem original seja dada por f(</a:t>
            </a:r>
            <a:r>
              <a:rPr lang="pt-BR" sz="1200" dirty="0" err="1">
                <a:solidFill>
                  <a:schemeClr val="bg1">
                    <a:lumMod val="75000"/>
                  </a:schemeClr>
                </a:solidFill>
              </a:rPr>
              <a:t>x,y</a:t>
            </a:r>
            <a:r>
              <a:rPr lang="pt-BR" sz="1200" dirty="0">
                <a:solidFill>
                  <a:schemeClr val="bg1">
                    <a:lumMod val="75000"/>
                  </a:schemeClr>
                </a:solidFill>
              </a:rPr>
              <a:t>) e a imagem comprimida seja g(</a:t>
            </a:r>
            <a:r>
              <a:rPr lang="pt-BR" sz="1200" dirty="0" err="1">
                <a:solidFill>
                  <a:schemeClr val="bg1">
                    <a:lumMod val="75000"/>
                  </a:schemeClr>
                </a:solidFill>
              </a:rPr>
              <a:t>x,y</a:t>
            </a:r>
            <a:r>
              <a:rPr lang="pt-BR" sz="1200" dirty="0">
                <a:solidFill>
                  <a:schemeClr val="bg1">
                    <a:lumMod val="75000"/>
                  </a:schemeClr>
                </a:solidFill>
              </a:rPr>
              <a:t>), ambas definidas em uma região retangular R, podemos calcular o Erro de Distorção (E) da seguinte forma:</a:t>
            </a:r>
          </a:p>
          <a:p>
            <a:pPr algn="just" fontAlgn="base"/>
            <a:endParaRPr lang="pt-BR" sz="1200" dirty="0">
              <a:solidFill>
                <a:schemeClr val="bg1">
                  <a:lumMod val="75000"/>
                </a:schemeClr>
              </a:solidFill>
            </a:endParaRPr>
          </a:p>
          <a:p>
            <a:pPr algn="ctr" fontAlgn="base"/>
            <a:r>
              <a:rPr lang="pt-BR" sz="3200" dirty="0">
                <a:solidFill>
                  <a:schemeClr val="bg1">
                    <a:lumMod val="95000"/>
                  </a:schemeClr>
                </a:solidFill>
                <a:latin typeface="Gabriola" panose="04040605051002020D02" pitchFamily="82" charset="0"/>
              </a:rPr>
              <a:t>E</a:t>
            </a:r>
            <a:r>
              <a:rPr lang="pt-BR" sz="2000" dirty="0">
                <a:solidFill>
                  <a:schemeClr val="bg1">
                    <a:lumMod val="95000"/>
                  </a:schemeClr>
                </a:solidFill>
                <a:latin typeface="Gabriola" panose="04040605051002020D02" pitchFamily="82" charset="0"/>
              </a:rPr>
              <a:t> = ∬R (f(</a:t>
            </a:r>
            <a:r>
              <a:rPr lang="pt-BR" sz="2000" dirty="0" err="1">
                <a:solidFill>
                  <a:schemeClr val="bg1">
                    <a:lumMod val="95000"/>
                  </a:schemeClr>
                </a:solidFill>
                <a:latin typeface="Gabriola" panose="04040605051002020D02" pitchFamily="82" charset="0"/>
              </a:rPr>
              <a:t>x,y</a:t>
            </a:r>
            <a:r>
              <a:rPr lang="pt-BR" sz="2000" dirty="0">
                <a:solidFill>
                  <a:schemeClr val="bg1">
                    <a:lumMod val="95000"/>
                  </a:schemeClr>
                </a:solidFill>
                <a:latin typeface="Gabriola" panose="04040605051002020D02" pitchFamily="82" charset="0"/>
              </a:rPr>
              <a:t>) - g(</a:t>
            </a:r>
            <a:r>
              <a:rPr lang="pt-BR" sz="2000" dirty="0" err="1">
                <a:solidFill>
                  <a:schemeClr val="bg1">
                    <a:lumMod val="95000"/>
                  </a:schemeClr>
                </a:solidFill>
                <a:latin typeface="Gabriola" panose="04040605051002020D02" pitchFamily="82" charset="0"/>
              </a:rPr>
              <a:t>x,y</a:t>
            </a:r>
            <a:r>
              <a:rPr lang="pt-BR" sz="2000" dirty="0">
                <a:solidFill>
                  <a:schemeClr val="bg1">
                    <a:lumMod val="95000"/>
                  </a:schemeClr>
                </a:solidFill>
                <a:latin typeface="Gabriola" panose="04040605051002020D02" pitchFamily="82" charset="0"/>
              </a:rPr>
              <a:t>))² </a:t>
            </a:r>
            <a:r>
              <a:rPr lang="pt-BR" sz="2000" dirty="0" err="1">
                <a:solidFill>
                  <a:schemeClr val="bg1">
                    <a:lumMod val="95000"/>
                  </a:schemeClr>
                </a:solidFill>
                <a:latin typeface="Gabriola" panose="04040605051002020D02" pitchFamily="82" charset="0"/>
              </a:rPr>
              <a:t>dA</a:t>
            </a:r>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75000"/>
                </a:schemeClr>
              </a:solidFill>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fontAlgn="base"/>
            <a:endParaRPr lang="pt-BR" sz="1200" dirty="0">
              <a:solidFill>
                <a:schemeClr val="bg1">
                  <a:lumMod val="75000"/>
                </a:schemeClr>
              </a:solidFill>
            </a:endParaRPr>
          </a:p>
        </p:txBody>
      </p:sp>
      <p:sp>
        <p:nvSpPr>
          <p:cNvPr id="20" name="Retângulo: Canto Dobrado 19">
            <a:extLst>
              <a:ext uri="{FF2B5EF4-FFF2-40B4-BE49-F238E27FC236}">
                <a16:creationId xmlns:a16="http://schemas.microsoft.com/office/drawing/2014/main" id="{18B54565-8FB6-8EB9-357D-E7365CE6A985}"/>
              </a:ext>
            </a:extLst>
          </p:cNvPr>
          <p:cNvSpPr/>
          <p:nvPr/>
        </p:nvSpPr>
        <p:spPr>
          <a:xfrm>
            <a:off x="5141537" y="424052"/>
            <a:ext cx="6705602" cy="2740325"/>
          </a:xfrm>
          <a:prstGeom prst="foldedCorner">
            <a:avLst/>
          </a:prstGeom>
          <a:solidFill>
            <a:schemeClr val="accent2">
              <a:lumMod val="40000"/>
              <a:lumOff val="6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23" name="Espaço Reservado para Conteúdo 10">
                <a:extLst>
                  <a:ext uri="{FF2B5EF4-FFF2-40B4-BE49-F238E27FC236}">
                    <a16:creationId xmlns:a16="http://schemas.microsoft.com/office/drawing/2014/main" id="{34B17C88-65E4-5677-3F1E-446046252701}"/>
                  </a:ext>
                </a:extLst>
              </p:cNvPr>
              <p:cNvSpPr>
                <a:spLocks noGrp="1"/>
              </p:cNvSpPr>
              <p:nvPr>
                <p:ph idx="1"/>
              </p:nvPr>
            </p:nvSpPr>
            <p:spPr>
              <a:xfrm>
                <a:off x="5308758" y="557012"/>
                <a:ext cx="6335194" cy="2463209"/>
              </a:xfrm>
            </p:spPr>
            <p:txBody>
              <a:bodyPr>
                <a:normAutofit fontScale="92500" lnSpcReduction="10000"/>
              </a:bodyPr>
              <a:lstStyle/>
              <a:p>
                <a:pPr marL="0" indent="0">
                  <a:buNone/>
                </a:pPr>
                <a:endParaRPr lang="pt-BR" sz="1400" dirty="0"/>
              </a:p>
              <a:p>
                <a:pPr algn="ctr"/>
                <a:r>
                  <a:rPr lang="pt-BR" sz="1800" b="1" dirty="0"/>
                  <a:t>Erro de Distorção = </a:t>
                </a:r>
                <a14:m>
                  <m:oMath xmlns:m="http://schemas.openxmlformats.org/officeDocument/2006/math">
                    <m:f>
                      <m:fPr>
                        <m:ctrlPr>
                          <a:rPr lang="pt-BR" sz="3200" i="1" smtClean="0">
                            <a:latin typeface="Cambria Math" panose="02040503050406030204" pitchFamily="18" charset="0"/>
                          </a:rPr>
                        </m:ctrlPr>
                      </m:fPr>
                      <m:num>
                        <m:r>
                          <a:rPr lang="pt-BR" sz="3200" b="0" i="1" smtClean="0">
                            <a:latin typeface="Cambria Math" panose="02040503050406030204" pitchFamily="18" charset="0"/>
                          </a:rPr>
                          <m:t>𝑖</m:t>
                        </m:r>
                      </m:num>
                      <m:den>
                        <m:r>
                          <a:rPr lang="pt-BR" sz="3200" b="0" i="1" smtClean="0">
                            <a:latin typeface="Cambria Math" panose="02040503050406030204" pitchFamily="18" charset="0"/>
                          </a:rPr>
                          <m:t>𝑆</m:t>
                        </m:r>
                      </m:den>
                    </m:f>
                  </m:oMath>
                </a14:m>
                <a:r>
                  <a:rPr lang="pt-BR" sz="3200" dirty="0"/>
                  <a:t> </a:t>
                </a:r>
              </a:p>
              <a:p>
                <a:endParaRPr lang="pt-BR" sz="1400" dirty="0"/>
              </a:p>
              <a:p>
                <a:r>
                  <a:rPr lang="pt-BR" sz="1400" dirty="0"/>
                  <a:t>onde </a:t>
                </a:r>
                <a14:m>
                  <m:oMath xmlns:m="http://schemas.openxmlformats.org/officeDocument/2006/math">
                    <m:r>
                      <a:rPr lang="pt-BR" sz="1600" b="1" i="1" smtClean="0">
                        <a:latin typeface="Cambria Math" panose="02040503050406030204" pitchFamily="18" charset="0"/>
                      </a:rPr>
                      <m:t>𝒊</m:t>
                    </m:r>
                  </m:oMath>
                </a14:m>
                <a:r>
                  <a:rPr lang="pt-BR" sz="1400" dirty="0"/>
                  <a:t> é a </a:t>
                </a:r>
                <a:r>
                  <a:rPr lang="pt-BR" sz="1400" b="1" dirty="0"/>
                  <a:t>quantidade de informação perdida</a:t>
                </a:r>
                <a:r>
                  <a:rPr lang="pt-BR" sz="1400" dirty="0"/>
                  <a:t>, e </a:t>
                </a:r>
                <a14:m>
                  <m:oMath xmlns:m="http://schemas.openxmlformats.org/officeDocument/2006/math">
                    <m:r>
                      <a:rPr lang="pt-BR" sz="1400" b="1" i="1" smtClean="0">
                        <a:latin typeface="Cambria Math" panose="02040503050406030204" pitchFamily="18" charset="0"/>
                      </a:rPr>
                      <m:t>𝑺</m:t>
                    </m:r>
                  </m:oMath>
                </a14:m>
                <a:r>
                  <a:rPr lang="pt-BR" sz="1400" dirty="0"/>
                  <a:t> é o </a:t>
                </a:r>
                <a:r>
                  <a:rPr lang="pt-BR" sz="1400" b="1" dirty="0"/>
                  <a:t>somatório da energia de todos os pixels </a:t>
                </a:r>
                <a:r>
                  <a:rPr lang="pt-BR" sz="1400" dirty="0"/>
                  <a:t>(taxa que representa a variedade de cores e tonalidades dos pixels em uma imagem).</a:t>
                </a:r>
              </a:p>
              <a:p>
                <a:endParaRPr lang="pt-BR" sz="1600" dirty="0"/>
              </a:p>
              <a:p>
                <a:endParaRPr lang="pt-BR" sz="2000" dirty="0"/>
              </a:p>
            </p:txBody>
          </p:sp>
        </mc:Choice>
        <mc:Fallback xmlns="">
          <p:sp>
            <p:nvSpPr>
              <p:cNvPr id="23" name="Espaço Reservado para Conteúdo 10">
                <a:extLst>
                  <a:ext uri="{FF2B5EF4-FFF2-40B4-BE49-F238E27FC236}">
                    <a16:creationId xmlns:a16="http://schemas.microsoft.com/office/drawing/2014/main" id="{34B17C88-65E4-5677-3F1E-446046252701}"/>
                  </a:ext>
                </a:extLst>
              </p:cNvPr>
              <p:cNvSpPr>
                <a:spLocks noGrp="1" noRot="1" noChangeAspect="1" noMove="1" noResize="1" noEditPoints="1" noAdjustHandles="1" noChangeArrowheads="1" noChangeShapeType="1" noTextEdit="1"/>
              </p:cNvSpPr>
              <p:nvPr>
                <p:ph idx="1"/>
              </p:nvPr>
            </p:nvSpPr>
            <p:spPr>
              <a:xfrm>
                <a:off x="5308758" y="557012"/>
                <a:ext cx="6335194" cy="2463209"/>
              </a:xfrm>
              <a:blipFill>
                <a:blip r:embed="rId3"/>
                <a:stretch>
                  <a:fillRect l="-192"/>
                </a:stretch>
              </a:blipFill>
            </p:spPr>
            <p:txBody>
              <a:bodyPr/>
              <a:lstStyle/>
              <a:p>
                <a:r>
                  <a:rPr lang="pt-BR">
                    <a:noFill/>
                  </a:rPr>
                  <a:t> </a:t>
                </a:r>
              </a:p>
            </p:txBody>
          </p:sp>
        </mc:Fallback>
      </mc:AlternateContent>
    </p:spTree>
    <p:extLst>
      <p:ext uri="{BB962C8B-B14F-4D97-AF65-F5344CB8AC3E}">
        <p14:creationId xmlns:p14="http://schemas.microsoft.com/office/powerpoint/2010/main" val="2707834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86DF63CD-2C91-AE31-D2EF-610DBBF7C285}"/>
              </a:ext>
            </a:extLst>
          </p:cNvPr>
          <p:cNvSpPr txBox="1">
            <a:spLocks/>
          </p:cNvSpPr>
          <p:nvPr/>
        </p:nvSpPr>
        <p:spPr>
          <a:xfrm>
            <a:off x="202542" y="385473"/>
            <a:ext cx="4240394" cy="113483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pt-BR" sz="3200" dirty="0">
                <a:solidFill>
                  <a:schemeClr val="bg1">
                    <a:lumMod val="65000"/>
                  </a:schemeClr>
                </a:solidFill>
              </a:rPr>
              <a:t>Grau de Compressão</a:t>
            </a:r>
          </a:p>
          <a:p>
            <a:r>
              <a:rPr lang="pt-BR" sz="2100" dirty="0">
                <a:solidFill>
                  <a:schemeClr val="bg1">
                    <a:lumMod val="65000"/>
                  </a:schemeClr>
                </a:solidFill>
              </a:rPr>
              <a:t>Cálculo do erro de distorção</a:t>
            </a:r>
          </a:p>
        </p:txBody>
      </p:sp>
      <p:sp>
        <p:nvSpPr>
          <p:cNvPr id="15" name="Espaço Reservado para Texto 3">
            <a:extLst>
              <a:ext uri="{FF2B5EF4-FFF2-40B4-BE49-F238E27FC236}">
                <a16:creationId xmlns:a16="http://schemas.microsoft.com/office/drawing/2014/main" id="{F63A3547-ED48-8AA2-0C68-9D5A6EA6F0ED}"/>
              </a:ext>
            </a:extLst>
          </p:cNvPr>
          <p:cNvSpPr>
            <a:spLocks noGrp="1"/>
          </p:cNvSpPr>
          <p:nvPr>
            <p:ph type="body" sz="half" idx="2"/>
          </p:nvPr>
        </p:nvSpPr>
        <p:spPr>
          <a:xfrm>
            <a:off x="202542" y="1520308"/>
            <a:ext cx="4108200" cy="5115199"/>
          </a:xfrm>
        </p:spPr>
        <p:txBody>
          <a:bodyPr>
            <a:normAutofit/>
          </a:bodyPr>
          <a:lstStyle/>
          <a:p>
            <a:r>
              <a:rPr lang="pt-BR" sz="1400" dirty="0">
                <a:solidFill>
                  <a:schemeClr val="bg1">
                    <a:lumMod val="75000"/>
                  </a:schemeClr>
                </a:solidFill>
              </a:rPr>
              <a:t> </a:t>
            </a:r>
          </a:p>
          <a:p>
            <a:r>
              <a:rPr lang="pt-BR" sz="1200" dirty="0">
                <a:solidFill>
                  <a:schemeClr val="bg1">
                    <a:lumMod val="75000"/>
                  </a:schemeClr>
                </a:solidFill>
              </a:rPr>
              <a:t>Para avaliar o grau </a:t>
            </a:r>
            <a:r>
              <a:rPr lang="pt-BR" sz="1200" dirty="0">
                <a:solidFill>
                  <a:schemeClr val="bg1"/>
                </a:solidFill>
              </a:rPr>
              <a:t>de compressão</a:t>
            </a:r>
            <a:r>
              <a:rPr lang="pt-BR" sz="1200" dirty="0">
                <a:solidFill>
                  <a:schemeClr val="bg1">
                    <a:lumMod val="75000"/>
                  </a:schemeClr>
                </a:solidFill>
              </a:rPr>
              <a:t>, é comum </a:t>
            </a:r>
            <a:r>
              <a:rPr lang="pt-BR" sz="1200" dirty="0">
                <a:solidFill>
                  <a:schemeClr val="bg1">
                    <a:lumMod val="95000"/>
                  </a:schemeClr>
                </a:solidFill>
              </a:rPr>
              <a:t>calcular</a:t>
            </a:r>
            <a:r>
              <a:rPr lang="pt-BR" sz="1200" dirty="0">
                <a:solidFill>
                  <a:schemeClr val="bg1">
                    <a:lumMod val="75000"/>
                  </a:schemeClr>
                </a:solidFill>
              </a:rPr>
              <a:t> o </a:t>
            </a:r>
            <a:r>
              <a:rPr lang="pt-BR" sz="1200" dirty="0">
                <a:solidFill>
                  <a:schemeClr val="bg1"/>
                </a:solidFill>
              </a:rPr>
              <a:t>erro de distorção </a:t>
            </a:r>
            <a:r>
              <a:rPr lang="pt-BR" sz="1200" dirty="0">
                <a:solidFill>
                  <a:schemeClr val="bg1">
                    <a:lumMod val="75000"/>
                  </a:schemeClr>
                </a:solidFill>
              </a:rPr>
              <a:t>entre a imagem original e a imagem comprimida. </a:t>
            </a:r>
            <a:r>
              <a:rPr lang="pt-BR" altLang="pt-BR" sz="1200" dirty="0">
                <a:solidFill>
                  <a:schemeClr val="bg1">
                    <a:lumMod val="75000"/>
                  </a:schemeClr>
                </a:solidFill>
                <a:latin typeface="+mn-lt"/>
              </a:rPr>
              <a:t>O erro de distorção é a forma de medir a perda de informação que ocorre durante a compressão de uma imagem. </a:t>
            </a:r>
          </a:p>
          <a:p>
            <a:r>
              <a:rPr lang="pt-BR" altLang="pt-BR" sz="1200" dirty="0">
                <a:solidFill>
                  <a:schemeClr val="bg1">
                    <a:lumMod val="75000"/>
                  </a:schemeClr>
                </a:solidFill>
              </a:rPr>
              <a:t>Para calcular a distorção, podemos comparar a diferença entre os valores de luminosidade dos pixels de uma imagem para a outra. Para isso, consideramos que cada imagem é representada por uma função (cada pixel, por um par ordenado).</a:t>
            </a:r>
            <a:endParaRPr lang="pt-BR" altLang="pt-BR" sz="1200" dirty="0">
              <a:solidFill>
                <a:schemeClr val="bg1">
                  <a:lumMod val="75000"/>
                </a:schemeClr>
              </a:solidFill>
              <a:latin typeface="+mn-lt"/>
            </a:endParaRPr>
          </a:p>
          <a:p>
            <a:pPr algn="just" fontAlgn="base"/>
            <a:r>
              <a:rPr lang="pt-BR" sz="1200" dirty="0">
                <a:solidFill>
                  <a:schemeClr val="bg1">
                    <a:lumMod val="75000"/>
                  </a:schemeClr>
                </a:solidFill>
              </a:rPr>
              <a:t>Supondo que a imagem original seja dada por f(</a:t>
            </a:r>
            <a:r>
              <a:rPr lang="pt-BR" sz="1200" dirty="0" err="1">
                <a:solidFill>
                  <a:schemeClr val="bg1">
                    <a:lumMod val="75000"/>
                  </a:schemeClr>
                </a:solidFill>
              </a:rPr>
              <a:t>x,y</a:t>
            </a:r>
            <a:r>
              <a:rPr lang="pt-BR" sz="1200" dirty="0">
                <a:solidFill>
                  <a:schemeClr val="bg1">
                    <a:lumMod val="75000"/>
                  </a:schemeClr>
                </a:solidFill>
              </a:rPr>
              <a:t>) e a imagem comprimida seja g(</a:t>
            </a:r>
            <a:r>
              <a:rPr lang="pt-BR" sz="1200" dirty="0" err="1">
                <a:solidFill>
                  <a:schemeClr val="bg1">
                    <a:lumMod val="75000"/>
                  </a:schemeClr>
                </a:solidFill>
              </a:rPr>
              <a:t>x,y</a:t>
            </a:r>
            <a:r>
              <a:rPr lang="pt-BR" sz="1200" dirty="0">
                <a:solidFill>
                  <a:schemeClr val="bg1">
                    <a:lumMod val="75000"/>
                  </a:schemeClr>
                </a:solidFill>
              </a:rPr>
              <a:t>), ambas definidas em uma região retangular R, podemos calcular o Erro de Distorção (E) da seguinte forma:</a:t>
            </a:r>
          </a:p>
          <a:p>
            <a:pPr algn="just" fontAlgn="base"/>
            <a:endParaRPr lang="pt-BR" sz="1200" dirty="0">
              <a:solidFill>
                <a:schemeClr val="bg1">
                  <a:lumMod val="75000"/>
                </a:schemeClr>
              </a:solidFill>
            </a:endParaRPr>
          </a:p>
          <a:p>
            <a:pPr algn="ctr" fontAlgn="base"/>
            <a:r>
              <a:rPr lang="pt-BR" sz="3200" dirty="0">
                <a:solidFill>
                  <a:schemeClr val="bg1">
                    <a:lumMod val="95000"/>
                  </a:schemeClr>
                </a:solidFill>
                <a:latin typeface="Gabriola" panose="04040605051002020D02" pitchFamily="82" charset="0"/>
              </a:rPr>
              <a:t>E</a:t>
            </a:r>
            <a:r>
              <a:rPr lang="pt-BR" sz="2000" dirty="0">
                <a:solidFill>
                  <a:schemeClr val="bg1">
                    <a:lumMod val="95000"/>
                  </a:schemeClr>
                </a:solidFill>
                <a:latin typeface="Gabriola" panose="04040605051002020D02" pitchFamily="82" charset="0"/>
              </a:rPr>
              <a:t> = ∬R (f(</a:t>
            </a:r>
            <a:r>
              <a:rPr lang="pt-BR" sz="2000" dirty="0" err="1">
                <a:solidFill>
                  <a:schemeClr val="bg1">
                    <a:lumMod val="95000"/>
                  </a:schemeClr>
                </a:solidFill>
                <a:latin typeface="Gabriola" panose="04040605051002020D02" pitchFamily="82" charset="0"/>
              </a:rPr>
              <a:t>x,y</a:t>
            </a:r>
            <a:r>
              <a:rPr lang="pt-BR" sz="2000" dirty="0">
                <a:solidFill>
                  <a:schemeClr val="bg1">
                    <a:lumMod val="95000"/>
                  </a:schemeClr>
                </a:solidFill>
                <a:latin typeface="Gabriola" panose="04040605051002020D02" pitchFamily="82" charset="0"/>
              </a:rPr>
              <a:t>) - g(</a:t>
            </a:r>
            <a:r>
              <a:rPr lang="pt-BR" sz="2000" dirty="0" err="1">
                <a:solidFill>
                  <a:schemeClr val="bg1">
                    <a:lumMod val="95000"/>
                  </a:schemeClr>
                </a:solidFill>
                <a:latin typeface="Gabriola" panose="04040605051002020D02" pitchFamily="82" charset="0"/>
              </a:rPr>
              <a:t>x,y</a:t>
            </a:r>
            <a:r>
              <a:rPr lang="pt-BR" sz="2000" dirty="0">
                <a:solidFill>
                  <a:schemeClr val="bg1">
                    <a:lumMod val="95000"/>
                  </a:schemeClr>
                </a:solidFill>
                <a:latin typeface="Gabriola" panose="04040605051002020D02" pitchFamily="82" charset="0"/>
              </a:rPr>
              <a:t>))² </a:t>
            </a:r>
            <a:r>
              <a:rPr lang="pt-BR" sz="2000" dirty="0" err="1">
                <a:solidFill>
                  <a:schemeClr val="bg1">
                    <a:lumMod val="95000"/>
                  </a:schemeClr>
                </a:solidFill>
                <a:latin typeface="Gabriola" panose="04040605051002020D02" pitchFamily="82" charset="0"/>
              </a:rPr>
              <a:t>dA</a:t>
            </a:r>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75000"/>
                </a:schemeClr>
              </a:solidFill>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fontAlgn="base"/>
            <a:endParaRPr lang="pt-BR" sz="1200" dirty="0">
              <a:solidFill>
                <a:schemeClr val="bg1">
                  <a:lumMod val="75000"/>
                </a:schemeClr>
              </a:solidFill>
            </a:endParaRPr>
          </a:p>
        </p:txBody>
      </p:sp>
      <p:pic>
        <p:nvPicPr>
          <p:cNvPr id="8" name="Imagem 7">
            <a:extLst>
              <a:ext uri="{FF2B5EF4-FFF2-40B4-BE49-F238E27FC236}">
                <a16:creationId xmlns:a16="http://schemas.microsoft.com/office/drawing/2014/main" id="{597B1AE4-9811-57CC-2F53-69FBB7EB7F85}"/>
              </a:ext>
            </a:extLst>
          </p:cNvPr>
          <p:cNvPicPr>
            <a:picLocks noChangeAspect="1"/>
          </p:cNvPicPr>
          <p:nvPr/>
        </p:nvPicPr>
        <p:blipFill>
          <a:blip r:embed="rId2"/>
          <a:stretch>
            <a:fillRect/>
          </a:stretch>
        </p:blipFill>
        <p:spPr>
          <a:xfrm>
            <a:off x="5810479" y="-90867"/>
            <a:ext cx="5382382" cy="4345033"/>
          </a:xfrm>
          <a:prstGeom prst="rect">
            <a:avLst/>
          </a:prstGeom>
        </p:spPr>
      </p:pic>
      <p:sp>
        <p:nvSpPr>
          <p:cNvPr id="11" name="Retângulo: Canto Dobrado 10">
            <a:extLst>
              <a:ext uri="{FF2B5EF4-FFF2-40B4-BE49-F238E27FC236}">
                <a16:creationId xmlns:a16="http://schemas.microsoft.com/office/drawing/2014/main" id="{70B3C803-2E9E-5CB1-9DD9-7FFE42DF5FB8}"/>
              </a:ext>
            </a:extLst>
          </p:cNvPr>
          <p:cNvSpPr/>
          <p:nvPr/>
        </p:nvSpPr>
        <p:spPr>
          <a:xfrm>
            <a:off x="9560583" y="4524895"/>
            <a:ext cx="2428875" cy="2096536"/>
          </a:xfrm>
          <a:prstGeom prst="foldedCorner">
            <a:avLst/>
          </a:prstGeom>
          <a:solidFill>
            <a:schemeClr val="accent2">
              <a:lumMod val="40000"/>
              <a:lumOff val="6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A69ADB95-9783-D61F-A08D-E925B2665B33}"/>
              </a:ext>
            </a:extLst>
          </p:cNvPr>
          <p:cNvSpPr txBox="1"/>
          <p:nvPr/>
        </p:nvSpPr>
        <p:spPr>
          <a:xfrm>
            <a:off x="9644230" y="4615325"/>
            <a:ext cx="2261580" cy="1846659"/>
          </a:xfrm>
          <a:prstGeom prst="rect">
            <a:avLst/>
          </a:prstGeom>
          <a:noFill/>
        </p:spPr>
        <p:txBody>
          <a:bodyPr wrap="square">
            <a:spAutoFit/>
          </a:bodyPr>
          <a:lstStyle/>
          <a:p>
            <a:endParaRPr lang="pt-BR" sz="900" dirty="0">
              <a:solidFill>
                <a:schemeClr val="tx1">
                  <a:lumMod val="65000"/>
                  <a:lumOff val="35000"/>
                </a:schemeClr>
              </a:solidFill>
              <a:latin typeface="Söhne"/>
            </a:endParaRPr>
          </a:p>
          <a:p>
            <a:r>
              <a:rPr lang="pt-BR" sz="1050" b="0" i="1" dirty="0">
                <a:solidFill>
                  <a:schemeClr val="tx1">
                    <a:lumMod val="65000"/>
                    <a:lumOff val="35000"/>
                  </a:schemeClr>
                </a:solidFill>
                <a:effectLst/>
                <a:latin typeface="Söhne"/>
              </a:rPr>
              <a:t>A função da imagem é uma expressão matemática que define o valor da intensidade luminosa em cada ponto da imagem. </a:t>
            </a:r>
          </a:p>
          <a:p>
            <a:endParaRPr lang="pt-BR" sz="1050" dirty="0">
              <a:solidFill>
                <a:schemeClr val="tx1">
                  <a:lumMod val="65000"/>
                  <a:lumOff val="35000"/>
                </a:schemeClr>
              </a:solidFill>
              <a:latin typeface="Söhne"/>
            </a:endParaRPr>
          </a:p>
          <a:p>
            <a:r>
              <a:rPr lang="pt-BR" sz="1050" b="0" i="1" dirty="0">
                <a:solidFill>
                  <a:schemeClr val="tx1">
                    <a:lumMod val="65000"/>
                    <a:lumOff val="35000"/>
                  </a:schemeClr>
                </a:solidFill>
                <a:effectLst/>
                <a:latin typeface="Söhne"/>
              </a:rPr>
              <a:t>Juntando essas informações, podemos construir a imagem como um conjunto de pontos (pixels) com valores de luminosidade definidos pelas funções das imagens.</a:t>
            </a:r>
            <a:endParaRPr lang="pt-BR" sz="1050" i="1" dirty="0">
              <a:solidFill>
                <a:schemeClr val="tx1">
                  <a:lumMod val="65000"/>
                  <a:lumOff val="35000"/>
                </a:schemeClr>
              </a:solidFill>
            </a:endParaRPr>
          </a:p>
        </p:txBody>
      </p:sp>
      <p:pic>
        <p:nvPicPr>
          <p:cNvPr id="10242" name="Picture 2" descr="Simon Popp">
            <a:extLst>
              <a:ext uri="{FF2B5EF4-FFF2-40B4-BE49-F238E27FC236}">
                <a16:creationId xmlns:a16="http://schemas.microsoft.com/office/drawing/2014/main" id="{0D5D9147-BA6B-79B7-7D40-CB2C53EFA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060" y="2446565"/>
            <a:ext cx="1463676" cy="13843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imon Popp">
            <a:extLst>
              <a:ext uri="{FF2B5EF4-FFF2-40B4-BE49-F238E27FC236}">
                <a16:creationId xmlns:a16="http://schemas.microsoft.com/office/drawing/2014/main" id="{ADF16748-28A3-82D0-F2B2-5641C0F9E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010" y="2446565"/>
            <a:ext cx="1546226" cy="13843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Matrix for certain area of a grayscale image [17]. | Download Scientific  Diagram">
            <a:extLst>
              <a:ext uri="{FF2B5EF4-FFF2-40B4-BE49-F238E27FC236}">
                <a16:creationId xmlns:a16="http://schemas.microsoft.com/office/drawing/2014/main" id="{B85417F6-40D8-64C3-C6B9-C08FDA215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725" y="4472699"/>
            <a:ext cx="2831945" cy="213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17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33C7FE0-EDA1-C8F9-526E-82C67C450016}"/>
              </a:ext>
            </a:extLst>
          </p:cNvPr>
          <p:cNvSpPr txBox="1"/>
          <p:nvPr/>
        </p:nvSpPr>
        <p:spPr>
          <a:xfrm>
            <a:off x="1127760" y="2120899"/>
            <a:ext cx="4998720" cy="3748193"/>
          </a:xfrm>
          <a:prstGeom prst="rect">
            <a:avLst/>
          </a:prstGeom>
        </p:spPr>
        <p:txBody>
          <a:bodyPr vert="horz" lIns="0" tIns="45720" rIns="0" bIns="45720" rtlCol="0">
            <a:norm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O cálculo da integral dupla pode ser feito usando o método da soma de </a:t>
            </a:r>
            <a:r>
              <a:rPr lang="pt-BR" sz="1600" b="1" dirty="0">
                <a:solidFill>
                  <a:schemeClr val="tx1">
                    <a:lumMod val="75000"/>
                    <a:lumOff val="25000"/>
                  </a:schemeClr>
                </a:solidFill>
              </a:rPr>
              <a:t>Riemann</a:t>
            </a:r>
            <a:r>
              <a:rPr lang="pt-BR" sz="1600" dirty="0">
                <a:solidFill>
                  <a:schemeClr val="tx1">
                    <a:lumMod val="75000"/>
                    <a:lumOff val="25000"/>
                  </a:schemeClr>
                </a:solidFill>
              </a:rPr>
              <a:t>. O método da soma de Riemann consiste em dividir a região R em pequenos retângulos e somar as áreas de cada um desses retângulos. A integral dupla pode ser escrita como: </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endParaRPr lang="pt-BR" sz="16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pt-BR" sz="1600" b="1" dirty="0">
                <a:solidFill>
                  <a:schemeClr val="tx1">
                    <a:lumMod val="75000"/>
                    <a:lumOff val="25000"/>
                  </a:schemeClr>
                </a:solidFill>
              </a:rPr>
              <a:t>∫∫R f(</a:t>
            </a:r>
            <a:r>
              <a:rPr lang="pt-BR" sz="1600" b="1" dirty="0" err="1">
                <a:solidFill>
                  <a:schemeClr val="tx1">
                    <a:lumMod val="75000"/>
                    <a:lumOff val="25000"/>
                  </a:schemeClr>
                </a:solidFill>
              </a:rPr>
              <a:t>x,y</a:t>
            </a:r>
            <a:r>
              <a:rPr lang="pt-BR" sz="1600" b="1" dirty="0">
                <a:solidFill>
                  <a:schemeClr val="tx1">
                    <a:lumMod val="75000"/>
                    <a:lumOff val="25000"/>
                  </a:schemeClr>
                </a:solidFill>
              </a:rPr>
              <a:t>) </a:t>
            </a:r>
            <a:r>
              <a:rPr lang="pt-BR" sz="1600" b="1" dirty="0" err="1">
                <a:solidFill>
                  <a:schemeClr val="tx1">
                    <a:lumMod val="75000"/>
                    <a:lumOff val="25000"/>
                  </a:schemeClr>
                </a:solidFill>
              </a:rPr>
              <a:t>dA</a:t>
            </a:r>
            <a:r>
              <a:rPr lang="pt-BR" sz="1600" b="1" dirty="0">
                <a:solidFill>
                  <a:schemeClr val="tx1">
                    <a:lumMod val="75000"/>
                    <a:lumOff val="25000"/>
                  </a:schemeClr>
                </a:solidFill>
              </a:rPr>
              <a:t> </a:t>
            </a:r>
            <a:r>
              <a:rPr lang="pt-BR" sz="1600" dirty="0">
                <a:solidFill>
                  <a:schemeClr val="tx1">
                    <a:lumMod val="75000"/>
                    <a:lumOff val="25000"/>
                  </a:schemeClr>
                </a:solidFill>
              </a:rPr>
              <a:t>= </a:t>
            </a:r>
            <a:r>
              <a:rPr lang="pt-BR" sz="1600" dirty="0" err="1">
                <a:solidFill>
                  <a:schemeClr val="tx1">
                    <a:lumMod val="75000"/>
                    <a:lumOff val="25000"/>
                  </a:schemeClr>
                </a:solidFill>
              </a:rPr>
              <a:t>lim</a:t>
            </a:r>
            <a:r>
              <a:rPr lang="pt-BR" sz="1600" dirty="0">
                <a:solidFill>
                  <a:schemeClr val="tx1">
                    <a:lumMod val="75000"/>
                    <a:lumOff val="25000"/>
                  </a:schemeClr>
                </a:solidFill>
              </a:rPr>
              <a:t> </a:t>
            </a:r>
            <a:r>
              <a:rPr lang="pt-BR" sz="1600" dirty="0" err="1">
                <a:solidFill>
                  <a:schemeClr val="tx1">
                    <a:lumMod val="75000"/>
                    <a:lumOff val="25000"/>
                  </a:schemeClr>
                </a:solidFill>
              </a:rPr>
              <a:t>m,n</a:t>
            </a:r>
            <a:r>
              <a:rPr lang="pt-BR" sz="1600" dirty="0">
                <a:solidFill>
                  <a:schemeClr val="tx1">
                    <a:lumMod val="75000"/>
                    <a:lumOff val="25000"/>
                  </a:schemeClr>
                </a:solidFill>
              </a:rPr>
              <a:t> → </a:t>
            </a:r>
            <a:r>
              <a:rPr lang="pt-BR" sz="1600" b="0" i="0" dirty="0">
                <a:solidFill>
                  <a:srgbClr val="202124"/>
                </a:solidFill>
                <a:effectLst/>
                <a:latin typeface="Google Sans"/>
              </a:rPr>
              <a:t>∞</a:t>
            </a:r>
            <a:r>
              <a:rPr lang="pt-BR" sz="1600" dirty="0">
                <a:solidFill>
                  <a:schemeClr val="tx1">
                    <a:lumMod val="75000"/>
                    <a:lumOff val="25000"/>
                  </a:schemeClr>
                </a:solidFill>
              </a:rPr>
              <a:t> ∑∑ f(</a:t>
            </a:r>
            <a:r>
              <a:rPr lang="pt-BR" sz="1600" dirty="0" err="1">
                <a:solidFill>
                  <a:schemeClr val="tx1">
                    <a:lumMod val="75000"/>
                    <a:lumOff val="25000"/>
                  </a:schemeClr>
                </a:solidFill>
              </a:rPr>
              <a:t>xi,yi</a:t>
            </a:r>
            <a:r>
              <a:rPr lang="pt-BR" sz="1600" dirty="0">
                <a:solidFill>
                  <a:schemeClr val="tx1">
                    <a:lumMod val="75000"/>
                    <a:lumOff val="25000"/>
                  </a:schemeClr>
                </a:solidFill>
              </a:rPr>
              <a:t>) ΔA</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endParaRPr lang="pt-BR" sz="16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Onde </a:t>
            </a:r>
            <a:r>
              <a:rPr lang="pt-BR" sz="1600" dirty="0" err="1">
                <a:solidFill>
                  <a:schemeClr val="tx1">
                    <a:lumMod val="75000"/>
                    <a:lumOff val="25000"/>
                  </a:schemeClr>
                </a:solidFill>
              </a:rPr>
              <a:t>Δx</a:t>
            </a:r>
            <a:r>
              <a:rPr lang="pt-BR" sz="1600" dirty="0">
                <a:solidFill>
                  <a:schemeClr val="tx1">
                    <a:lumMod val="75000"/>
                    <a:lumOff val="25000"/>
                  </a:schemeClr>
                </a:solidFill>
              </a:rPr>
              <a:t> e </a:t>
            </a:r>
            <a:r>
              <a:rPr lang="pt-BR" sz="1600" dirty="0" err="1">
                <a:solidFill>
                  <a:schemeClr val="tx1">
                    <a:lumMod val="75000"/>
                    <a:lumOff val="25000"/>
                  </a:schemeClr>
                </a:solidFill>
              </a:rPr>
              <a:t>Δy</a:t>
            </a:r>
            <a:r>
              <a:rPr lang="pt-BR" sz="1600" dirty="0">
                <a:solidFill>
                  <a:schemeClr val="tx1">
                    <a:lumMod val="75000"/>
                    <a:lumOff val="25000"/>
                  </a:schemeClr>
                </a:solidFill>
              </a:rPr>
              <a:t> são os incrementos das variáveis x e y, respectivamente, ΔA é a área de cada retângulo e f(</a:t>
            </a:r>
            <a:r>
              <a:rPr lang="pt-BR" sz="1600" dirty="0" err="1">
                <a:solidFill>
                  <a:schemeClr val="tx1">
                    <a:lumMod val="75000"/>
                    <a:lumOff val="25000"/>
                  </a:schemeClr>
                </a:solidFill>
              </a:rPr>
              <a:t>x_i,y_i</a:t>
            </a:r>
            <a:r>
              <a:rPr lang="pt-BR" sz="1600" dirty="0">
                <a:solidFill>
                  <a:schemeClr val="tx1">
                    <a:lumMod val="75000"/>
                    <a:lumOff val="25000"/>
                  </a:schemeClr>
                </a:solidFill>
              </a:rPr>
              <a:t>) é o valor da função no ponto (</a:t>
            </a:r>
            <a:r>
              <a:rPr lang="pt-BR" sz="1600" dirty="0" err="1">
                <a:solidFill>
                  <a:schemeClr val="tx1">
                    <a:lumMod val="75000"/>
                    <a:lumOff val="25000"/>
                  </a:schemeClr>
                </a:solidFill>
              </a:rPr>
              <a:t>x_i,y_i</a:t>
            </a:r>
            <a:r>
              <a:rPr lang="pt-BR" sz="1600" dirty="0">
                <a:solidFill>
                  <a:schemeClr val="tx1">
                    <a:lumMod val="75000"/>
                    <a:lumOff val="25000"/>
                  </a:schemeClr>
                </a:solidFill>
              </a:rPr>
              <a:t>) dentro de cada retângulo.</a:t>
            </a:r>
          </a:p>
        </p:txBody>
      </p:sp>
      <p:pic>
        <p:nvPicPr>
          <p:cNvPr id="8" name="Imagem 7">
            <a:extLst>
              <a:ext uri="{FF2B5EF4-FFF2-40B4-BE49-F238E27FC236}">
                <a16:creationId xmlns:a16="http://schemas.microsoft.com/office/drawing/2014/main" id="{BA05FA79-0F54-F501-C0F1-9F6D16B3FE37}"/>
              </a:ext>
            </a:extLst>
          </p:cNvPr>
          <p:cNvPicPr>
            <a:picLocks noChangeAspect="1"/>
          </p:cNvPicPr>
          <p:nvPr/>
        </p:nvPicPr>
        <p:blipFill>
          <a:blip r:embed="rId2"/>
          <a:stretch>
            <a:fillRect/>
          </a:stretch>
        </p:blipFill>
        <p:spPr>
          <a:xfrm>
            <a:off x="6096000" y="3429000"/>
            <a:ext cx="5496560" cy="2293787"/>
          </a:xfrm>
          <a:prstGeom prst="rect">
            <a:avLst/>
          </a:prstGeom>
          <a:noFill/>
        </p:spPr>
      </p:pic>
      <p:sp>
        <p:nvSpPr>
          <p:cNvPr id="9" name="Título 1">
            <a:extLst>
              <a:ext uri="{FF2B5EF4-FFF2-40B4-BE49-F238E27FC236}">
                <a16:creationId xmlns:a16="http://schemas.microsoft.com/office/drawing/2014/main" id="{E423533A-2A48-0C99-DB85-0A8807F4418C}"/>
              </a:ext>
            </a:extLst>
          </p:cNvPr>
          <p:cNvSpPr>
            <a:spLocks noGrp="1"/>
          </p:cNvSpPr>
          <p:nvPr>
            <p:ph type="title"/>
          </p:nvPr>
        </p:nvSpPr>
        <p:spPr>
          <a:xfrm>
            <a:off x="0" y="86578"/>
            <a:ext cx="12192000" cy="1450757"/>
          </a:xfrm>
        </p:spPr>
        <p:txBody>
          <a:bodyPr/>
          <a:lstStyle/>
          <a:p>
            <a:pPr algn="ctr"/>
            <a:r>
              <a:rPr lang="pt-BR" dirty="0"/>
              <a:t>Soma de Riemann</a:t>
            </a:r>
          </a:p>
        </p:txBody>
      </p:sp>
      <p:pic>
        <p:nvPicPr>
          <p:cNvPr id="1032" name="Picture 8">
            <a:extLst>
              <a:ext uri="{FF2B5EF4-FFF2-40B4-BE49-F238E27FC236}">
                <a16:creationId xmlns:a16="http://schemas.microsoft.com/office/drawing/2014/main" id="{6066BFC1-43DD-4E60-BBDD-45B60A392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161" y="2063495"/>
            <a:ext cx="2032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080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86DF63CD-2C91-AE31-D2EF-610DBBF7C285}"/>
              </a:ext>
            </a:extLst>
          </p:cNvPr>
          <p:cNvSpPr txBox="1">
            <a:spLocks/>
          </p:cNvSpPr>
          <p:nvPr/>
        </p:nvSpPr>
        <p:spPr>
          <a:xfrm>
            <a:off x="202542" y="385473"/>
            <a:ext cx="4240394" cy="113483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pt-BR" sz="3200" dirty="0">
                <a:solidFill>
                  <a:schemeClr val="bg1">
                    <a:lumMod val="65000"/>
                  </a:schemeClr>
                </a:solidFill>
              </a:rPr>
              <a:t>Grau de Compressão</a:t>
            </a:r>
          </a:p>
          <a:p>
            <a:r>
              <a:rPr lang="pt-BR" sz="2100" dirty="0">
                <a:solidFill>
                  <a:schemeClr val="bg1">
                    <a:lumMod val="65000"/>
                  </a:schemeClr>
                </a:solidFill>
              </a:rPr>
              <a:t>Cálculo do erro de distorção</a:t>
            </a:r>
          </a:p>
        </p:txBody>
      </p:sp>
      <p:sp>
        <p:nvSpPr>
          <p:cNvPr id="15" name="Espaço Reservado para Texto 3">
            <a:extLst>
              <a:ext uri="{FF2B5EF4-FFF2-40B4-BE49-F238E27FC236}">
                <a16:creationId xmlns:a16="http://schemas.microsoft.com/office/drawing/2014/main" id="{F63A3547-ED48-8AA2-0C68-9D5A6EA6F0ED}"/>
              </a:ext>
            </a:extLst>
          </p:cNvPr>
          <p:cNvSpPr>
            <a:spLocks noGrp="1"/>
          </p:cNvSpPr>
          <p:nvPr>
            <p:ph type="body" sz="half" idx="2"/>
          </p:nvPr>
        </p:nvSpPr>
        <p:spPr>
          <a:xfrm>
            <a:off x="202542" y="1520308"/>
            <a:ext cx="4108200" cy="5115199"/>
          </a:xfrm>
        </p:spPr>
        <p:txBody>
          <a:bodyPr>
            <a:normAutofit/>
          </a:bodyPr>
          <a:lstStyle/>
          <a:p>
            <a:r>
              <a:rPr lang="pt-BR" sz="1400" dirty="0">
                <a:solidFill>
                  <a:schemeClr val="bg1">
                    <a:lumMod val="75000"/>
                  </a:schemeClr>
                </a:solidFill>
              </a:rPr>
              <a:t> </a:t>
            </a:r>
          </a:p>
          <a:p>
            <a:r>
              <a:rPr lang="pt-BR" sz="1200" dirty="0">
                <a:solidFill>
                  <a:schemeClr val="bg1">
                    <a:lumMod val="75000"/>
                  </a:schemeClr>
                </a:solidFill>
              </a:rPr>
              <a:t>Para avaliar o grau </a:t>
            </a:r>
            <a:r>
              <a:rPr lang="pt-BR" sz="1200" dirty="0">
                <a:solidFill>
                  <a:schemeClr val="bg1"/>
                </a:solidFill>
              </a:rPr>
              <a:t>de compressão</a:t>
            </a:r>
            <a:r>
              <a:rPr lang="pt-BR" sz="1200" dirty="0">
                <a:solidFill>
                  <a:schemeClr val="bg1">
                    <a:lumMod val="75000"/>
                  </a:schemeClr>
                </a:solidFill>
              </a:rPr>
              <a:t>, é comum </a:t>
            </a:r>
            <a:r>
              <a:rPr lang="pt-BR" sz="1200" dirty="0">
                <a:solidFill>
                  <a:schemeClr val="bg1">
                    <a:lumMod val="95000"/>
                  </a:schemeClr>
                </a:solidFill>
              </a:rPr>
              <a:t>calcular</a:t>
            </a:r>
            <a:r>
              <a:rPr lang="pt-BR" sz="1200" dirty="0">
                <a:solidFill>
                  <a:schemeClr val="bg1">
                    <a:lumMod val="75000"/>
                  </a:schemeClr>
                </a:solidFill>
              </a:rPr>
              <a:t> o </a:t>
            </a:r>
            <a:r>
              <a:rPr lang="pt-BR" sz="1200" dirty="0">
                <a:solidFill>
                  <a:schemeClr val="bg1"/>
                </a:solidFill>
              </a:rPr>
              <a:t>erro de distorção </a:t>
            </a:r>
            <a:r>
              <a:rPr lang="pt-BR" sz="1200" dirty="0">
                <a:solidFill>
                  <a:schemeClr val="bg1">
                    <a:lumMod val="75000"/>
                  </a:schemeClr>
                </a:solidFill>
              </a:rPr>
              <a:t>entre a imagem original e a imagem comprimida. </a:t>
            </a:r>
            <a:r>
              <a:rPr lang="pt-BR" altLang="pt-BR" sz="1200" dirty="0">
                <a:solidFill>
                  <a:schemeClr val="bg1">
                    <a:lumMod val="75000"/>
                  </a:schemeClr>
                </a:solidFill>
                <a:latin typeface="+mn-lt"/>
              </a:rPr>
              <a:t>O erro de distorção é a forma de medir a perda de informação que ocorre durante a compressão de uma imagem. </a:t>
            </a:r>
          </a:p>
          <a:p>
            <a:r>
              <a:rPr lang="pt-BR" altLang="pt-BR" sz="1200" dirty="0">
                <a:solidFill>
                  <a:schemeClr val="bg1">
                    <a:lumMod val="75000"/>
                  </a:schemeClr>
                </a:solidFill>
              </a:rPr>
              <a:t>Para calcular a distorção, podemos comparar a diferença entre os valores de luminosidade dos pixels de uma imagem para a outra. Para isso, consideramos que cada imagem é representada por uma função (cada pixel, por um par ordenado).</a:t>
            </a:r>
            <a:endParaRPr lang="pt-BR" altLang="pt-BR" sz="1200" dirty="0">
              <a:solidFill>
                <a:schemeClr val="bg1">
                  <a:lumMod val="75000"/>
                </a:schemeClr>
              </a:solidFill>
              <a:latin typeface="+mn-lt"/>
            </a:endParaRPr>
          </a:p>
          <a:p>
            <a:pPr algn="just" fontAlgn="base"/>
            <a:r>
              <a:rPr lang="pt-BR" sz="1200" dirty="0">
                <a:solidFill>
                  <a:schemeClr val="bg1">
                    <a:lumMod val="75000"/>
                  </a:schemeClr>
                </a:solidFill>
              </a:rPr>
              <a:t>Supondo que a imagem original seja dada por f(</a:t>
            </a:r>
            <a:r>
              <a:rPr lang="pt-BR" sz="1200" dirty="0" err="1">
                <a:solidFill>
                  <a:schemeClr val="bg1">
                    <a:lumMod val="75000"/>
                  </a:schemeClr>
                </a:solidFill>
              </a:rPr>
              <a:t>x,y</a:t>
            </a:r>
            <a:r>
              <a:rPr lang="pt-BR" sz="1200" dirty="0">
                <a:solidFill>
                  <a:schemeClr val="bg1">
                    <a:lumMod val="75000"/>
                  </a:schemeClr>
                </a:solidFill>
              </a:rPr>
              <a:t>) e a imagem comprimida seja g(</a:t>
            </a:r>
            <a:r>
              <a:rPr lang="pt-BR" sz="1200" dirty="0" err="1">
                <a:solidFill>
                  <a:schemeClr val="bg1">
                    <a:lumMod val="75000"/>
                  </a:schemeClr>
                </a:solidFill>
              </a:rPr>
              <a:t>x,y</a:t>
            </a:r>
            <a:r>
              <a:rPr lang="pt-BR" sz="1200" dirty="0">
                <a:solidFill>
                  <a:schemeClr val="bg1">
                    <a:lumMod val="75000"/>
                  </a:schemeClr>
                </a:solidFill>
              </a:rPr>
              <a:t>), ambas definidas em uma região retangular R, podemos calcular o Erro de Distorção (E) da seguinte forma:</a:t>
            </a:r>
          </a:p>
          <a:p>
            <a:pPr algn="just" fontAlgn="base"/>
            <a:endParaRPr lang="pt-BR" sz="1200" dirty="0">
              <a:solidFill>
                <a:schemeClr val="bg1">
                  <a:lumMod val="75000"/>
                </a:schemeClr>
              </a:solidFill>
            </a:endParaRPr>
          </a:p>
          <a:p>
            <a:pPr algn="ctr" fontAlgn="base"/>
            <a:r>
              <a:rPr lang="pt-BR" sz="3200" dirty="0">
                <a:solidFill>
                  <a:schemeClr val="bg1">
                    <a:lumMod val="95000"/>
                  </a:schemeClr>
                </a:solidFill>
                <a:latin typeface="Gabriola" panose="04040605051002020D02" pitchFamily="82" charset="0"/>
              </a:rPr>
              <a:t>E</a:t>
            </a:r>
            <a:r>
              <a:rPr lang="pt-BR" sz="2000" dirty="0">
                <a:solidFill>
                  <a:schemeClr val="bg1">
                    <a:lumMod val="95000"/>
                  </a:schemeClr>
                </a:solidFill>
                <a:latin typeface="Gabriola" panose="04040605051002020D02" pitchFamily="82" charset="0"/>
              </a:rPr>
              <a:t> = ∬R (f(</a:t>
            </a:r>
            <a:r>
              <a:rPr lang="pt-BR" sz="2000" dirty="0" err="1">
                <a:solidFill>
                  <a:schemeClr val="bg1">
                    <a:lumMod val="95000"/>
                  </a:schemeClr>
                </a:solidFill>
                <a:latin typeface="Gabriola" panose="04040605051002020D02" pitchFamily="82" charset="0"/>
              </a:rPr>
              <a:t>x,y</a:t>
            </a:r>
            <a:r>
              <a:rPr lang="pt-BR" sz="2000" dirty="0">
                <a:solidFill>
                  <a:schemeClr val="bg1">
                    <a:lumMod val="95000"/>
                  </a:schemeClr>
                </a:solidFill>
                <a:latin typeface="Gabriola" panose="04040605051002020D02" pitchFamily="82" charset="0"/>
              </a:rPr>
              <a:t>) - g(</a:t>
            </a:r>
            <a:r>
              <a:rPr lang="pt-BR" sz="2000" dirty="0" err="1">
                <a:solidFill>
                  <a:schemeClr val="bg1">
                    <a:lumMod val="95000"/>
                  </a:schemeClr>
                </a:solidFill>
                <a:latin typeface="Gabriola" panose="04040605051002020D02" pitchFamily="82" charset="0"/>
              </a:rPr>
              <a:t>x,y</a:t>
            </a:r>
            <a:r>
              <a:rPr lang="pt-BR" sz="2000" dirty="0">
                <a:solidFill>
                  <a:schemeClr val="bg1">
                    <a:lumMod val="95000"/>
                  </a:schemeClr>
                </a:solidFill>
                <a:latin typeface="Gabriola" panose="04040605051002020D02" pitchFamily="82" charset="0"/>
              </a:rPr>
              <a:t>))² </a:t>
            </a:r>
            <a:r>
              <a:rPr lang="pt-BR" sz="2000" dirty="0" err="1">
                <a:solidFill>
                  <a:schemeClr val="bg1">
                    <a:lumMod val="95000"/>
                  </a:schemeClr>
                </a:solidFill>
                <a:latin typeface="Gabriola" panose="04040605051002020D02" pitchFamily="82" charset="0"/>
              </a:rPr>
              <a:t>dA</a:t>
            </a:r>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75000"/>
                </a:schemeClr>
              </a:solidFill>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algn="ctr" fontAlgn="base"/>
            <a:endParaRPr lang="pt-BR" sz="2000" dirty="0">
              <a:solidFill>
                <a:schemeClr val="bg1">
                  <a:lumMod val="95000"/>
                </a:schemeClr>
              </a:solidFill>
              <a:latin typeface="Gabriola" panose="04040605051002020D02" pitchFamily="82" charset="0"/>
            </a:endParaRPr>
          </a:p>
          <a:p>
            <a:pPr fontAlgn="base"/>
            <a:endParaRPr lang="pt-BR" sz="1200" dirty="0">
              <a:solidFill>
                <a:schemeClr val="bg1">
                  <a:lumMod val="75000"/>
                </a:schemeClr>
              </a:solidFill>
            </a:endParaRPr>
          </a:p>
        </p:txBody>
      </p:sp>
      <p:pic>
        <p:nvPicPr>
          <p:cNvPr id="8" name="Imagem 7">
            <a:extLst>
              <a:ext uri="{FF2B5EF4-FFF2-40B4-BE49-F238E27FC236}">
                <a16:creationId xmlns:a16="http://schemas.microsoft.com/office/drawing/2014/main" id="{597B1AE4-9811-57CC-2F53-69FBB7EB7F85}"/>
              </a:ext>
            </a:extLst>
          </p:cNvPr>
          <p:cNvPicPr>
            <a:picLocks noChangeAspect="1"/>
          </p:cNvPicPr>
          <p:nvPr/>
        </p:nvPicPr>
        <p:blipFill>
          <a:blip r:embed="rId2"/>
          <a:stretch>
            <a:fillRect/>
          </a:stretch>
        </p:blipFill>
        <p:spPr>
          <a:xfrm>
            <a:off x="5142743" y="301018"/>
            <a:ext cx="5382382" cy="4345033"/>
          </a:xfrm>
          <a:prstGeom prst="rect">
            <a:avLst/>
          </a:prstGeom>
        </p:spPr>
      </p:pic>
      <p:sp>
        <p:nvSpPr>
          <p:cNvPr id="11" name="Retângulo: Canto Dobrado 10">
            <a:extLst>
              <a:ext uri="{FF2B5EF4-FFF2-40B4-BE49-F238E27FC236}">
                <a16:creationId xmlns:a16="http://schemas.microsoft.com/office/drawing/2014/main" id="{70B3C803-2E9E-5CB1-9DD9-7FFE42DF5FB8}"/>
              </a:ext>
            </a:extLst>
          </p:cNvPr>
          <p:cNvSpPr/>
          <p:nvPr/>
        </p:nvSpPr>
        <p:spPr>
          <a:xfrm>
            <a:off x="9560583" y="4524895"/>
            <a:ext cx="2428875" cy="2096536"/>
          </a:xfrm>
          <a:prstGeom prst="foldedCorner">
            <a:avLst/>
          </a:prstGeom>
          <a:solidFill>
            <a:schemeClr val="accent2">
              <a:lumMod val="40000"/>
              <a:lumOff val="6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A69ADB95-9783-D61F-A08D-E925B2665B33}"/>
              </a:ext>
            </a:extLst>
          </p:cNvPr>
          <p:cNvSpPr txBox="1"/>
          <p:nvPr/>
        </p:nvSpPr>
        <p:spPr>
          <a:xfrm>
            <a:off x="9644230" y="4680611"/>
            <a:ext cx="2261580" cy="1938992"/>
          </a:xfrm>
          <a:prstGeom prst="rect">
            <a:avLst/>
          </a:prstGeom>
          <a:noFill/>
        </p:spPr>
        <p:txBody>
          <a:bodyPr wrap="square">
            <a:spAutoFit/>
          </a:bodyPr>
          <a:lstStyle/>
          <a:p>
            <a:r>
              <a:rPr lang="pt-BR" sz="1000" i="1" dirty="0">
                <a:solidFill>
                  <a:schemeClr val="tx1">
                    <a:lumMod val="65000"/>
                    <a:lumOff val="35000"/>
                  </a:schemeClr>
                </a:solidFill>
                <a:latin typeface="Söhne"/>
              </a:rPr>
              <a:t>Portando, o eixo Z é uma projeção, diretamente ligada à energia total da imagem - (tons de cinza presente por pixel - escalas de 0-255), para cada ponto de f(</a:t>
            </a:r>
            <a:r>
              <a:rPr lang="pt-BR" sz="1000" i="1" dirty="0" err="1">
                <a:solidFill>
                  <a:schemeClr val="tx1">
                    <a:lumMod val="65000"/>
                    <a:lumOff val="35000"/>
                  </a:schemeClr>
                </a:solidFill>
                <a:latin typeface="Söhne"/>
              </a:rPr>
              <a:t>x,y</a:t>
            </a:r>
            <a:r>
              <a:rPr lang="pt-BR" sz="1000" i="1" dirty="0">
                <a:solidFill>
                  <a:schemeClr val="tx1">
                    <a:lumMod val="65000"/>
                    <a:lumOff val="35000"/>
                  </a:schemeClr>
                </a:solidFill>
                <a:latin typeface="Söhne"/>
              </a:rPr>
              <a:t>) e g(</a:t>
            </a:r>
            <a:r>
              <a:rPr lang="pt-BR" sz="1000" i="1" dirty="0" err="1">
                <a:solidFill>
                  <a:schemeClr val="tx1">
                    <a:lumMod val="65000"/>
                    <a:lumOff val="35000"/>
                  </a:schemeClr>
                </a:solidFill>
                <a:latin typeface="Söhne"/>
              </a:rPr>
              <a:t>x,y</a:t>
            </a:r>
            <a:r>
              <a:rPr lang="pt-BR" sz="1000" i="1" dirty="0">
                <a:solidFill>
                  <a:schemeClr val="tx1">
                    <a:lumMod val="65000"/>
                    <a:lumOff val="35000"/>
                  </a:schemeClr>
                </a:solidFill>
                <a:latin typeface="Söhne"/>
              </a:rPr>
              <a:t>). </a:t>
            </a:r>
          </a:p>
          <a:p>
            <a:endParaRPr lang="pt-BR" sz="1000" i="1" dirty="0">
              <a:solidFill>
                <a:schemeClr val="tx1">
                  <a:lumMod val="65000"/>
                  <a:lumOff val="35000"/>
                </a:schemeClr>
              </a:solidFill>
              <a:latin typeface="Söhne"/>
            </a:endParaRPr>
          </a:p>
          <a:p>
            <a:r>
              <a:rPr lang="pt-BR" sz="1000" i="1" dirty="0">
                <a:solidFill>
                  <a:schemeClr val="tx1">
                    <a:lumMod val="65000"/>
                    <a:lumOff val="35000"/>
                  </a:schemeClr>
                </a:solidFill>
                <a:latin typeface="Söhne"/>
              </a:rPr>
              <a:t>Sendo que o Erro de Distorção, é a diferença entre os dois volumes gerados por cada ponto de f(</a:t>
            </a:r>
            <a:r>
              <a:rPr lang="pt-BR" sz="1000" i="1" dirty="0" err="1">
                <a:solidFill>
                  <a:schemeClr val="tx1">
                    <a:lumMod val="65000"/>
                    <a:lumOff val="35000"/>
                  </a:schemeClr>
                </a:solidFill>
                <a:latin typeface="Söhne"/>
              </a:rPr>
              <a:t>x,y</a:t>
            </a:r>
            <a:r>
              <a:rPr lang="pt-BR" sz="1000" i="1" dirty="0">
                <a:solidFill>
                  <a:schemeClr val="tx1">
                    <a:lumMod val="65000"/>
                    <a:lumOff val="35000"/>
                  </a:schemeClr>
                </a:solidFill>
                <a:latin typeface="Söhne"/>
              </a:rPr>
              <a:t>) e de g(</a:t>
            </a:r>
            <a:r>
              <a:rPr lang="pt-BR" sz="1000" i="1" dirty="0" err="1">
                <a:solidFill>
                  <a:schemeClr val="tx1">
                    <a:lumMod val="65000"/>
                    <a:lumOff val="35000"/>
                  </a:schemeClr>
                </a:solidFill>
                <a:latin typeface="Söhne"/>
              </a:rPr>
              <a:t>x,y</a:t>
            </a:r>
            <a:r>
              <a:rPr lang="pt-BR" sz="1000" i="1" dirty="0">
                <a:solidFill>
                  <a:schemeClr val="tx1">
                    <a:lumMod val="65000"/>
                    <a:lumOff val="35000"/>
                  </a:schemeClr>
                </a:solidFill>
                <a:latin typeface="Söhne"/>
              </a:rPr>
              <a:t>) – que compõem regiões de base quadrada – após o cálculo da integral.</a:t>
            </a:r>
          </a:p>
          <a:p>
            <a:endParaRPr lang="pt-BR" sz="1000" dirty="0">
              <a:solidFill>
                <a:schemeClr val="tx1">
                  <a:lumMod val="65000"/>
                  <a:lumOff val="35000"/>
                </a:schemeClr>
              </a:solidFill>
              <a:latin typeface="Söhne"/>
            </a:endParaRPr>
          </a:p>
        </p:txBody>
      </p:sp>
      <p:pic>
        <p:nvPicPr>
          <p:cNvPr id="2" name="Imagem 1">
            <a:extLst>
              <a:ext uri="{FF2B5EF4-FFF2-40B4-BE49-F238E27FC236}">
                <a16:creationId xmlns:a16="http://schemas.microsoft.com/office/drawing/2014/main" id="{81A120B6-F48C-9F4F-7B13-47EB1B535EE1}"/>
              </a:ext>
            </a:extLst>
          </p:cNvPr>
          <p:cNvPicPr>
            <a:picLocks noChangeAspect="1"/>
          </p:cNvPicPr>
          <p:nvPr/>
        </p:nvPicPr>
        <p:blipFill>
          <a:blip r:embed="rId3"/>
          <a:stretch>
            <a:fillRect/>
          </a:stretch>
        </p:blipFill>
        <p:spPr>
          <a:xfrm>
            <a:off x="4829679" y="4914900"/>
            <a:ext cx="4647256" cy="1305321"/>
          </a:xfrm>
          <a:prstGeom prst="rect">
            <a:avLst/>
          </a:prstGeom>
        </p:spPr>
      </p:pic>
      <p:pic>
        <p:nvPicPr>
          <p:cNvPr id="3" name="Picture 2" descr="Simon Popp">
            <a:extLst>
              <a:ext uri="{FF2B5EF4-FFF2-40B4-BE49-F238E27FC236}">
                <a16:creationId xmlns:a16="http://schemas.microsoft.com/office/drawing/2014/main" id="{0060DE0C-4AD0-0A42-385B-F53384140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324" y="2838450"/>
            <a:ext cx="1463676" cy="1384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imon Popp">
            <a:extLst>
              <a:ext uri="{FF2B5EF4-FFF2-40B4-BE49-F238E27FC236}">
                <a16:creationId xmlns:a16="http://schemas.microsoft.com/office/drawing/2014/main" id="{BF5A3B39-9377-76D0-64AB-C0728AF95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7274" y="2838450"/>
            <a:ext cx="1546226" cy="13843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to 3">
            <a:extLst>
              <a:ext uri="{FF2B5EF4-FFF2-40B4-BE49-F238E27FC236}">
                <a16:creationId xmlns:a16="http://schemas.microsoft.com/office/drawing/2014/main" id="{2D48CD7F-5171-41AA-C4D7-35947A3154A7}"/>
              </a:ext>
            </a:extLst>
          </p:cNvPr>
          <p:cNvCxnSpPr>
            <a:cxnSpLocks/>
          </p:cNvCxnSpPr>
          <p:nvPr/>
        </p:nvCxnSpPr>
        <p:spPr>
          <a:xfrm>
            <a:off x="5657849" y="5691188"/>
            <a:ext cx="0" cy="495300"/>
          </a:xfrm>
          <a:prstGeom prst="line">
            <a:avLst/>
          </a:prstGeom>
          <a:ln w="28575">
            <a:solidFill>
              <a:srgbClr val="11FF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17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C3888287-1CA4-D2AF-D1F1-CACAE8BC948A}"/>
              </a:ext>
            </a:extLst>
          </p:cNvPr>
          <p:cNvPicPr>
            <a:picLocks noChangeAspect="1"/>
          </p:cNvPicPr>
          <p:nvPr/>
        </p:nvPicPr>
        <p:blipFill>
          <a:blip r:embed="rId2"/>
          <a:stretch>
            <a:fillRect/>
          </a:stretch>
        </p:blipFill>
        <p:spPr>
          <a:xfrm>
            <a:off x="1612163" y="1304097"/>
            <a:ext cx="8967674" cy="4375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ítulo 1">
            <a:extLst>
              <a:ext uri="{FF2B5EF4-FFF2-40B4-BE49-F238E27FC236}">
                <a16:creationId xmlns:a16="http://schemas.microsoft.com/office/drawing/2014/main" id="{802E2522-F8EE-785F-0156-4374533812DA}"/>
              </a:ext>
            </a:extLst>
          </p:cNvPr>
          <p:cNvSpPr txBox="1">
            <a:spLocks/>
          </p:cNvSpPr>
          <p:nvPr/>
        </p:nvSpPr>
        <p:spPr>
          <a:xfrm>
            <a:off x="0" y="0"/>
            <a:ext cx="12192000" cy="113483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algn="ctr"/>
            <a:r>
              <a:rPr lang="pt-BR" sz="2800" dirty="0">
                <a:solidFill>
                  <a:schemeClr val="tx1">
                    <a:lumMod val="75000"/>
                    <a:lumOff val="25000"/>
                  </a:schemeClr>
                </a:solidFill>
              </a:rPr>
              <a:t>Superfície de Distorção</a:t>
            </a:r>
          </a:p>
          <a:p>
            <a:pPr algn="ctr"/>
            <a:r>
              <a:rPr lang="pt-BR" sz="2800" dirty="0">
                <a:solidFill>
                  <a:schemeClr val="tx1">
                    <a:lumMod val="75000"/>
                    <a:lumOff val="25000"/>
                  </a:schemeClr>
                </a:solidFill>
              </a:rPr>
              <a:t>Diferença entre as taxa de Luminosidade Total (energia)</a:t>
            </a:r>
          </a:p>
        </p:txBody>
      </p:sp>
      <p:sp>
        <p:nvSpPr>
          <p:cNvPr id="10" name="CaixaDeTexto 9">
            <a:extLst>
              <a:ext uri="{FF2B5EF4-FFF2-40B4-BE49-F238E27FC236}">
                <a16:creationId xmlns:a16="http://schemas.microsoft.com/office/drawing/2014/main" id="{7BEFFFA4-E135-74D6-FB22-3C345B27C82D}"/>
              </a:ext>
            </a:extLst>
          </p:cNvPr>
          <p:cNvSpPr txBox="1"/>
          <p:nvPr/>
        </p:nvSpPr>
        <p:spPr>
          <a:xfrm>
            <a:off x="1612163" y="5848366"/>
            <a:ext cx="8967674" cy="369332"/>
          </a:xfrm>
          <a:prstGeom prst="rect">
            <a:avLst/>
          </a:prstGeom>
          <a:noFill/>
        </p:spPr>
        <p:txBody>
          <a:bodyPr wrap="square">
            <a:spAutoFit/>
          </a:bodyPr>
          <a:lstStyle/>
          <a:p>
            <a:pPr algn="ctr"/>
            <a:r>
              <a:rPr lang="pt-BR" sz="1800" dirty="0">
                <a:solidFill>
                  <a:schemeClr val="bg1">
                    <a:lumMod val="65000"/>
                  </a:schemeClr>
                </a:solidFill>
              </a:rPr>
              <a:t>Resultado da diferença de distorção entre a imagem original e a comprimida</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1C54BC92-F10B-888E-B2F8-0901AC18AA8D}"/>
                  </a:ext>
                </a:extLst>
              </p:cNvPr>
              <p:cNvSpPr txBox="1"/>
              <p:nvPr/>
            </p:nvSpPr>
            <p:spPr>
              <a:xfrm>
                <a:off x="8255737" y="5013370"/>
                <a:ext cx="2247900" cy="540533"/>
              </a:xfrm>
              <a:prstGeom prst="rect">
                <a:avLst/>
              </a:prstGeom>
              <a:noFill/>
            </p:spPr>
            <p:txBody>
              <a:bodyPr wrap="square">
                <a:spAutoFit/>
              </a:bodyPr>
              <a:lstStyle/>
              <a:p>
                <a:pPr algn="ctr"/>
                <a:r>
                  <a:rPr lang="pt-BR" sz="1200" b="1" dirty="0">
                    <a:solidFill>
                      <a:schemeClr val="accent5">
                        <a:lumMod val="60000"/>
                        <a:lumOff val="40000"/>
                      </a:schemeClr>
                    </a:solidFill>
                    <a:latin typeface="OCR A Extended" panose="02010509020102010303" pitchFamily="50" charset="0"/>
                    <a:ea typeface="Cascadia Mono Light" panose="020B0609020000020004" pitchFamily="49" charset="0"/>
                    <a:cs typeface="Cascadia Mono Light" panose="020B0609020000020004" pitchFamily="49" charset="0"/>
                  </a:rPr>
                  <a:t>Erro de Distorção = </a:t>
                </a:r>
                <a14:m>
                  <m:oMath xmlns:m="http://schemas.openxmlformats.org/officeDocument/2006/math">
                    <m:f>
                      <m:fPr>
                        <m:ctrlPr>
                          <a:rPr lang="pt-BR" sz="2000" i="1" smtClean="0">
                            <a:solidFill>
                              <a:schemeClr val="accent5">
                                <a:lumMod val="60000"/>
                                <a:lumOff val="40000"/>
                              </a:schemeClr>
                            </a:solidFill>
                            <a:latin typeface="Cambria Math" panose="02040503050406030204" pitchFamily="18" charset="0"/>
                          </a:rPr>
                        </m:ctrlPr>
                      </m:fPr>
                      <m:num>
                        <m:r>
                          <a:rPr lang="pt-BR" sz="2000" b="0" i="1" smtClean="0">
                            <a:solidFill>
                              <a:schemeClr val="accent5">
                                <a:lumMod val="60000"/>
                                <a:lumOff val="40000"/>
                              </a:schemeClr>
                            </a:solidFill>
                            <a:latin typeface="Cambria Math" panose="02040503050406030204" pitchFamily="18" charset="0"/>
                          </a:rPr>
                          <m:t>𝑖</m:t>
                        </m:r>
                      </m:num>
                      <m:den>
                        <m:r>
                          <a:rPr lang="pt-BR" sz="2000" b="0" i="1" smtClean="0">
                            <a:solidFill>
                              <a:schemeClr val="accent5">
                                <a:lumMod val="60000"/>
                                <a:lumOff val="40000"/>
                              </a:schemeClr>
                            </a:solidFill>
                            <a:latin typeface="Cambria Math" panose="02040503050406030204" pitchFamily="18" charset="0"/>
                          </a:rPr>
                          <m:t>𝑆</m:t>
                        </m:r>
                      </m:den>
                    </m:f>
                  </m:oMath>
                </a14:m>
                <a:r>
                  <a:rPr lang="pt-BR" sz="2000" dirty="0">
                    <a:solidFill>
                      <a:schemeClr val="accent5">
                        <a:lumMod val="60000"/>
                        <a:lumOff val="40000"/>
                      </a:schemeClr>
                    </a:solidFill>
                    <a:latin typeface="OCR A Extended" panose="02010509020102010303" pitchFamily="50" charset="0"/>
                    <a:ea typeface="Cascadia Mono Light" panose="020B0609020000020004" pitchFamily="49" charset="0"/>
                    <a:cs typeface="Cascadia Mono Light" panose="020B0609020000020004" pitchFamily="49" charset="0"/>
                  </a:rPr>
                  <a:t> </a:t>
                </a:r>
              </a:p>
            </p:txBody>
          </p:sp>
        </mc:Choice>
        <mc:Fallback xmlns="">
          <p:sp>
            <p:nvSpPr>
              <p:cNvPr id="13" name="CaixaDeTexto 12">
                <a:extLst>
                  <a:ext uri="{FF2B5EF4-FFF2-40B4-BE49-F238E27FC236}">
                    <a16:creationId xmlns:a16="http://schemas.microsoft.com/office/drawing/2014/main" id="{1C54BC92-F10B-888E-B2F8-0901AC18AA8D}"/>
                  </a:ext>
                </a:extLst>
              </p:cNvPr>
              <p:cNvSpPr txBox="1">
                <a:spLocks noRot="1" noChangeAspect="1" noMove="1" noResize="1" noEditPoints="1" noAdjustHandles="1" noChangeArrowheads="1" noChangeShapeType="1" noTextEdit="1"/>
              </p:cNvSpPr>
              <p:nvPr/>
            </p:nvSpPr>
            <p:spPr>
              <a:xfrm>
                <a:off x="8255737" y="5013370"/>
                <a:ext cx="2247900" cy="540533"/>
              </a:xfrm>
              <a:prstGeom prst="rect">
                <a:avLst/>
              </a:prstGeom>
              <a:blipFill>
                <a:blip r:embed="rId3"/>
                <a:stretch>
                  <a:fillRect/>
                </a:stretch>
              </a:blipFill>
            </p:spPr>
            <p:txBody>
              <a:bodyPr/>
              <a:lstStyle/>
              <a:p>
                <a:r>
                  <a:rPr lang="pt-BR">
                    <a:noFill/>
                  </a:rPr>
                  <a:t> </a:t>
                </a:r>
              </a:p>
            </p:txBody>
          </p:sp>
        </mc:Fallback>
      </mc:AlternateContent>
      <p:cxnSp>
        <p:nvCxnSpPr>
          <p:cNvPr id="15" name="Conector reto 14">
            <a:extLst>
              <a:ext uri="{FF2B5EF4-FFF2-40B4-BE49-F238E27FC236}">
                <a16:creationId xmlns:a16="http://schemas.microsoft.com/office/drawing/2014/main" id="{7208B0F3-F720-A058-B208-0D71EB5C260A}"/>
              </a:ext>
            </a:extLst>
          </p:cNvPr>
          <p:cNvCxnSpPr>
            <a:cxnSpLocks/>
          </p:cNvCxnSpPr>
          <p:nvPr/>
        </p:nvCxnSpPr>
        <p:spPr>
          <a:xfrm>
            <a:off x="6529388" y="4000500"/>
            <a:ext cx="33337" cy="1133475"/>
          </a:xfrm>
          <a:prstGeom prst="line">
            <a:avLst/>
          </a:prstGeom>
          <a:ln w="28575">
            <a:solidFill>
              <a:srgbClr val="11FF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582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34715-BC89-BF79-338B-6627C55CFC40}"/>
              </a:ext>
            </a:extLst>
          </p:cNvPr>
          <p:cNvSpPr txBox="1">
            <a:spLocks/>
          </p:cNvSpPr>
          <p:nvPr/>
        </p:nvSpPr>
        <p:spPr>
          <a:xfrm>
            <a:off x="0" y="251461"/>
            <a:ext cx="12192000" cy="8953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3600" dirty="0"/>
              <a:t>Aplicação</a:t>
            </a:r>
          </a:p>
        </p:txBody>
      </p:sp>
      <mc:AlternateContent xmlns:mc="http://schemas.openxmlformats.org/markup-compatibility/2006" xmlns:a14="http://schemas.microsoft.com/office/drawing/2010/main">
        <mc:Choice Requires="a14">
          <p:sp>
            <p:nvSpPr>
              <p:cNvPr id="3" name="Espaço Reservado para Texto 3">
                <a:extLst>
                  <a:ext uri="{FF2B5EF4-FFF2-40B4-BE49-F238E27FC236}">
                    <a16:creationId xmlns:a16="http://schemas.microsoft.com/office/drawing/2014/main" id="{977889F7-2357-2B05-B8BD-E6435B92D6DB}"/>
                  </a:ext>
                </a:extLst>
              </p:cNvPr>
              <p:cNvSpPr txBox="1">
                <a:spLocks/>
              </p:cNvSpPr>
              <p:nvPr/>
            </p:nvSpPr>
            <p:spPr>
              <a:xfrm>
                <a:off x="909638" y="1146810"/>
                <a:ext cx="10539412" cy="89534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spcBef>
                    <a:spcPts val="100"/>
                  </a:spcBef>
                  <a:spcAft>
                    <a:spcPts val="100"/>
                  </a:spcAft>
                </a:pPr>
                <a:r>
                  <a:rPr lang="pt-BR" sz="1400" dirty="0">
                    <a:solidFill>
                      <a:schemeClr val="tx1">
                        <a:lumMod val="65000"/>
                        <a:lumOff val="35000"/>
                      </a:schemeClr>
                    </a:solidFill>
                  </a:rPr>
                  <a:t>Considere a imagem original definida por </a:t>
                </a:r>
                <a14:m>
                  <m:oMath xmlns:m="http://schemas.openxmlformats.org/officeDocument/2006/math">
                    <m:sSup>
                      <m:sSupPr>
                        <m:ctrlPr>
                          <a:rPr lang="pt-BR" sz="1400" i="1" smtClean="0">
                            <a:solidFill>
                              <a:schemeClr val="tx1">
                                <a:lumMod val="65000"/>
                                <a:lumOff val="35000"/>
                              </a:schemeClr>
                            </a:solidFill>
                            <a:latin typeface="Cambria Math" panose="02040503050406030204" pitchFamily="18" charset="0"/>
                          </a:rPr>
                        </m:ctrlPr>
                      </m:sSupPr>
                      <m:e>
                        <m:r>
                          <a:rPr lang="pt-BR" sz="1400" i="1" smtClean="0">
                            <a:solidFill>
                              <a:schemeClr val="tx1">
                                <a:lumMod val="65000"/>
                                <a:lumOff val="35000"/>
                              </a:schemeClr>
                            </a:solidFill>
                            <a:latin typeface="Cambria Math" panose="02040503050406030204" pitchFamily="18" charset="0"/>
                          </a:rPr>
                          <m:t>𝑓</m:t>
                        </m:r>
                        <m:d>
                          <m:dPr>
                            <m:ctrlPr>
                              <a:rPr lang="pt-BR" sz="1400" i="1" smtClean="0">
                                <a:solidFill>
                                  <a:schemeClr val="tx1">
                                    <a:lumMod val="65000"/>
                                    <a:lumOff val="35000"/>
                                  </a:schemeClr>
                                </a:solidFill>
                                <a:latin typeface="Cambria Math" panose="02040503050406030204" pitchFamily="18" charset="0"/>
                              </a:rPr>
                            </m:ctrlPr>
                          </m:dPr>
                          <m:e>
                            <m:r>
                              <a:rPr lang="pt-BR" sz="1400" i="1" smtClean="0">
                                <a:solidFill>
                                  <a:schemeClr val="tx1">
                                    <a:lumMod val="65000"/>
                                    <a:lumOff val="35000"/>
                                  </a:schemeClr>
                                </a:solidFill>
                                <a:latin typeface="Cambria Math" panose="02040503050406030204" pitchFamily="18" charset="0"/>
                              </a:rPr>
                              <m:t>𝑥</m:t>
                            </m:r>
                            <m:r>
                              <a:rPr lang="pt-BR" sz="1400" i="1" smtClean="0">
                                <a:solidFill>
                                  <a:schemeClr val="tx1">
                                    <a:lumMod val="65000"/>
                                    <a:lumOff val="35000"/>
                                  </a:schemeClr>
                                </a:solidFill>
                                <a:latin typeface="Cambria Math" panose="02040503050406030204" pitchFamily="18" charset="0"/>
                              </a:rPr>
                              <m:t>,</m:t>
                            </m:r>
                            <m:r>
                              <a:rPr lang="pt-BR" sz="1400" i="1" smtClean="0">
                                <a:solidFill>
                                  <a:schemeClr val="tx1">
                                    <a:lumMod val="65000"/>
                                    <a:lumOff val="35000"/>
                                  </a:schemeClr>
                                </a:solidFill>
                                <a:latin typeface="Cambria Math" panose="02040503050406030204" pitchFamily="18" charset="0"/>
                              </a:rPr>
                              <m:t>𝑦</m:t>
                            </m:r>
                          </m:e>
                        </m:d>
                        <m:r>
                          <a:rPr lang="pt-BR" sz="1400" i="1" smtClean="0">
                            <a:solidFill>
                              <a:schemeClr val="tx1">
                                <a:lumMod val="65000"/>
                                <a:lumOff val="35000"/>
                              </a:schemeClr>
                            </a:solidFill>
                            <a:latin typeface="Cambria Math" panose="02040503050406030204" pitchFamily="18" charset="0"/>
                          </a:rPr>
                          <m:t>= </m:t>
                        </m:r>
                        <m:r>
                          <a:rPr lang="pt-BR" sz="1400" i="1" smtClean="0">
                            <a:solidFill>
                              <a:schemeClr val="tx1">
                                <a:lumMod val="65000"/>
                                <a:lumOff val="35000"/>
                              </a:schemeClr>
                            </a:solidFill>
                            <a:latin typeface="Cambria Math" panose="02040503050406030204" pitchFamily="18" charset="0"/>
                          </a:rPr>
                          <m:t>𝑥</m:t>
                        </m:r>
                      </m:e>
                      <m:sup>
                        <m:r>
                          <a:rPr lang="pt-BR" sz="1400" i="1" smtClean="0">
                            <a:solidFill>
                              <a:schemeClr val="tx1">
                                <a:lumMod val="65000"/>
                                <a:lumOff val="35000"/>
                              </a:schemeClr>
                            </a:solidFill>
                            <a:latin typeface="Cambria Math" panose="02040503050406030204" pitchFamily="18" charset="0"/>
                          </a:rPr>
                          <m:t>2</m:t>
                        </m:r>
                      </m:sup>
                    </m:sSup>
                    <m:r>
                      <a:rPr lang="pt-BR" sz="1400" i="1" smtClean="0">
                        <a:solidFill>
                          <a:schemeClr val="tx1">
                            <a:lumMod val="65000"/>
                            <a:lumOff val="35000"/>
                          </a:schemeClr>
                        </a:solidFill>
                        <a:latin typeface="Cambria Math" panose="02040503050406030204" pitchFamily="18" charset="0"/>
                      </a:rPr>
                      <m:t>+</m:t>
                    </m:r>
                    <m:sSup>
                      <m:sSupPr>
                        <m:ctrlPr>
                          <a:rPr lang="pt-BR" sz="1400" i="1" smtClean="0">
                            <a:solidFill>
                              <a:schemeClr val="tx1">
                                <a:lumMod val="65000"/>
                                <a:lumOff val="35000"/>
                              </a:schemeClr>
                            </a:solidFill>
                            <a:latin typeface="Cambria Math" panose="02040503050406030204" pitchFamily="18" charset="0"/>
                          </a:rPr>
                        </m:ctrlPr>
                      </m:sSupPr>
                      <m:e>
                        <m:r>
                          <a:rPr lang="pt-BR" sz="1400" i="1" smtClean="0">
                            <a:solidFill>
                              <a:schemeClr val="tx1">
                                <a:lumMod val="65000"/>
                                <a:lumOff val="35000"/>
                              </a:schemeClr>
                            </a:solidFill>
                            <a:latin typeface="Cambria Math" panose="02040503050406030204" pitchFamily="18" charset="0"/>
                          </a:rPr>
                          <m:t>𝑦</m:t>
                        </m:r>
                      </m:e>
                      <m:sup>
                        <m:r>
                          <a:rPr lang="pt-BR" sz="1400" i="1" smtClean="0">
                            <a:solidFill>
                              <a:schemeClr val="tx1">
                                <a:lumMod val="65000"/>
                                <a:lumOff val="35000"/>
                              </a:schemeClr>
                            </a:solidFill>
                            <a:latin typeface="Cambria Math" panose="02040503050406030204" pitchFamily="18" charset="0"/>
                          </a:rPr>
                          <m:t>2</m:t>
                        </m:r>
                      </m:sup>
                    </m:sSup>
                    <m:r>
                      <a:rPr lang="pt-BR" sz="1400" i="1" smtClean="0">
                        <a:solidFill>
                          <a:schemeClr val="tx1">
                            <a:lumMod val="65000"/>
                            <a:lumOff val="35000"/>
                          </a:schemeClr>
                        </a:solidFill>
                        <a:latin typeface="Cambria Math" panose="02040503050406030204" pitchFamily="18" charset="0"/>
                      </a:rPr>
                      <m:t> </m:t>
                    </m:r>
                  </m:oMath>
                </a14:m>
                <a:r>
                  <a:rPr lang="pt-BR" sz="1400" dirty="0">
                    <a:solidFill>
                      <a:schemeClr val="tx1">
                        <a:lumMod val="65000"/>
                        <a:lumOff val="35000"/>
                      </a:schemeClr>
                    </a:solidFill>
                  </a:rPr>
                  <a:t>e a imagem comprimida definida por </a:t>
                </a:r>
                <a14:m>
                  <m:oMath xmlns:m="http://schemas.openxmlformats.org/officeDocument/2006/math">
                    <m:r>
                      <a:rPr lang="pt-BR" sz="1400" i="1" smtClean="0">
                        <a:solidFill>
                          <a:schemeClr val="tx1">
                            <a:lumMod val="65000"/>
                            <a:lumOff val="35000"/>
                          </a:schemeClr>
                        </a:solidFill>
                        <a:latin typeface="Cambria Math" panose="02040503050406030204" pitchFamily="18" charset="0"/>
                      </a:rPr>
                      <m:t>𝑔</m:t>
                    </m:r>
                    <m:d>
                      <m:dPr>
                        <m:ctrlPr>
                          <a:rPr lang="pt-BR" sz="1400" i="1" smtClean="0">
                            <a:solidFill>
                              <a:schemeClr val="tx1">
                                <a:lumMod val="65000"/>
                                <a:lumOff val="35000"/>
                              </a:schemeClr>
                            </a:solidFill>
                            <a:latin typeface="Cambria Math" panose="02040503050406030204" pitchFamily="18" charset="0"/>
                          </a:rPr>
                        </m:ctrlPr>
                      </m:dPr>
                      <m:e>
                        <m:r>
                          <a:rPr lang="pt-BR" sz="1400" i="1" smtClean="0">
                            <a:solidFill>
                              <a:schemeClr val="tx1">
                                <a:lumMod val="65000"/>
                                <a:lumOff val="35000"/>
                              </a:schemeClr>
                            </a:solidFill>
                            <a:latin typeface="Cambria Math" panose="02040503050406030204" pitchFamily="18" charset="0"/>
                          </a:rPr>
                          <m:t>𝑥</m:t>
                        </m:r>
                        <m:r>
                          <a:rPr lang="pt-BR" sz="1400" i="1" smtClean="0">
                            <a:solidFill>
                              <a:schemeClr val="tx1">
                                <a:lumMod val="65000"/>
                                <a:lumOff val="35000"/>
                              </a:schemeClr>
                            </a:solidFill>
                            <a:latin typeface="Cambria Math" panose="02040503050406030204" pitchFamily="18" charset="0"/>
                          </a:rPr>
                          <m:t>,</m:t>
                        </m:r>
                        <m:r>
                          <a:rPr lang="pt-BR" sz="1400" i="1" smtClean="0">
                            <a:solidFill>
                              <a:schemeClr val="tx1">
                                <a:lumMod val="65000"/>
                                <a:lumOff val="35000"/>
                              </a:schemeClr>
                            </a:solidFill>
                            <a:latin typeface="Cambria Math" panose="02040503050406030204" pitchFamily="18" charset="0"/>
                          </a:rPr>
                          <m:t>𝑦</m:t>
                        </m:r>
                      </m:e>
                    </m:d>
                    <m:r>
                      <a:rPr lang="pt-BR" sz="1400" i="1" smtClean="0">
                        <a:solidFill>
                          <a:schemeClr val="tx1">
                            <a:lumMod val="65000"/>
                            <a:lumOff val="35000"/>
                          </a:schemeClr>
                        </a:solidFill>
                        <a:latin typeface="Cambria Math" panose="02040503050406030204" pitchFamily="18" charset="0"/>
                      </a:rPr>
                      <m:t>=</m:t>
                    </m:r>
                    <m:sSup>
                      <m:sSupPr>
                        <m:ctrlPr>
                          <a:rPr lang="pt-BR" sz="1400" i="1" smtClean="0">
                            <a:solidFill>
                              <a:schemeClr val="tx1">
                                <a:lumMod val="65000"/>
                                <a:lumOff val="35000"/>
                              </a:schemeClr>
                            </a:solidFill>
                            <a:latin typeface="Cambria Math" panose="02040503050406030204" pitchFamily="18" charset="0"/>
                          </a:rPr>
                        </m:ctrlPr>
                      </m:sSupPr>
                      <m:e>
                        <m:r>
                          <a:rPr lang="pt-BR" sz="1400" i="1" smtClean="0">
                            <a:solidFill>
                              <a:schemeClr val="tx1">
                                <a:lumMod val="65000"/>
                                <a:lumOff val="35000"/>
                              </a:schemeClr>
                            </a:solidFill>
                            <a:latin typeface="Cambria Math" panose="02040503050406030204" pitchFamily="18" charset="0"/>
                          </a:rPr>
                          <m:t>𝑥</m:t>
                        </m:r>
                      </m:e>
                      <m:sup>
                        <m:r>
                          <a:rPr lang="pt-BR" sz="1400" i="1" smtClean="0">
                            <a:solidFill>
                              <a:schemeClr val="tx1">
                                <a:lumMod val="65000"/>
                                <a:lumOff val="35000"/>
                              </a:schemeClr>
                            </a:solidFill>
                            <a:latin typeface="Cambria Math" panose="02040503050406030204" pitchFamily="18" charset="0"/>
                          </a:rPr>
                          <m:t>2</m:t>
                        </m:r>
                      </m:sup>
                    </m:sSup>
                    <m:r>
                      <a:rPr lang="pt-BR" sz="1400" b="0" i="1" smtClean="0">
                        <a:solidFill>
                          <a:schemeClr val="tx1">
                            <a:lumMod val="65000"/>
                            <a:lumOff val="35000"/>
                          </a:schemeClr>
                        </a:solidFill>
                        <a:latin typeface="Cambria Math" panose="02040503050406030204" pitchFamily="18" charset="0"/>
                      </a:rPr>
                      <m:t>−</m:t>
                    </m:r>
                    <m:sSup>
                      <m:sSupPr>
                        <m:ctrlPr>
                          <a:rPr lang="pt-BR" sz="1400" i="1" smtClean="0">
                            <a:solidFill>
                              <a:schemeClr val="tx1">
                                <a:lumMod val="65000"/>
                                <a:lumOff val="35000"/>
                              </a:schemeClr>
                            </a:solidFill>
                            <a:latin typeface="Cambria Math" panose="02040503050406030204" pitchFamily="18" charset="0"/>
                          </a:rPr>
                        </m:ctrlPr>
                      </m:sSupPr>
                      <m:e>
                        <m:r>
                          <a:rPr lang="pt-BR" sz="1400" i="1" smtClean="0">
                            <a:solidFill>
                              <a:schemeClr val="tx1">
                                <a:lumMod val="65000"/>
                                <a:lumOff val="35000"/>
                              </a:schemeClr>
                            </a:solidFill>
                            <a:latin typeface="Cambria Math" panose="02040503050406030204" pitchFamily="18" charset="0"/>
                          </a:rPr>
                          <m:t>𝑦</m:t>
                        </m:r>
                      </m:e>
                      <m:sup>
                        <m:r>
                          <a:rPr lang="pt-BR" sz="1400" i="1" smtClean="0">
                            <a:solidFill>
                              <a:schemeClr val="tx1">
                                <a:lumMod val="65000"/>
                                <a:lumOff val="35000"/>
                              </a:schemeClr>
                            </a:solidFill>
                            <a:latin typeface="Cambria Math" panose="02040503050406030204" pitchFamily="18" charset="0"/>
                          </a:rPr>
                          <m:t>2</m:t>
                        </m:r>
                      </m:sup>
                    </m:sSup>
                  </m:oMath>
                </a14:m>
                <a:r>
                  <a:rPr lang="pt-BR" sz="1400" dirty="0">
                    <a:solidFill>
                      <a:schemeClr val="tx1">
                        <a:lumMod val="65000"/>
                        <a:lumOff val="35000"/>
                      </a:schemeClr>
                    </a:solidFill>
                  </a:rPr>
                  <a:t>. </a:t>
                </a:r>
              </a:p>
              <a:p>
                <a:pPr algn="just">
                  <a:spcBef>
                    <a:spcPts val="100"/>
                  </a:spcBef>
                  <a:spcAft>
                    <a:spcPts val="100"/>
                  </a:spcAft>
                </a:pPr>
                <a:r>
                  <a:rPr lang="pt-BR" sz="1400" dirty="0">
                    <a:solidFill>
                      <a:schemeClr val="tx1">
                        <a:lumMod val="65000"/>
                        <a:lumOff val="35000"/>
                      </a:schemeClr>
                    </a:solidFill>
                  </a:rPr>
                  <a:t>Calcule o erro de distorção entre as duas imagens sobre a </a:t>
                </a:r>
                <a:r>
                  <a:rPr lang="pt-BR" sz="1400" dirty="0">
                    <a:solidFill>
                      <a:schemeClr val="tx1">
                        <a:lumMod val="85000"/>
                        <a:lumOff val="15000"/>
                      </a:schemeClr>
                    </a:solidFill>
                    <a:highlight>
                      <a:srgbClr val="FFFF00"/>
                    </a:highlight>
                  </a:rPr>
                  <a:t>região retangular R delimitada pelos pontos:</a:t>
                </a:r>
                <a:r>
                  <a:rPr lang="pt-BR" sz="1400" dirty="0">
                    <a:solidFill>
                      <a:schemeClr val="tx1">
                        <a:lumMod val="65000"/>
                        <a:lumOff val="35000"/>
                      </a:schemeClr>
                    </a:solidFill>
                  </a:rPr>
                  <a:t> (0,0), (0,</a:t>
                </a:r>
                <a14:m>
                  <m:oMath xmlns:m="http://schemas.openxmlformats.org/officeDocument/2006/math">
                    <m:f>
                      <m:fPr>
                        <m:type m:val="skw"/>
                        <m:ctrlPr>
                          <a:rPr lang="pt-BR" sz="1400" i="1">
                            <a:solidFill>
                              <a:schemeClr val="tx1">
                                <a:lumMod val="65000"/>
                                <a:lumOff val="35000"/>
                              </a:schemeClr>
                            </a:solidFill>
                            <a:latin typeface="Cambria Math" panose="02040503050406030204" pitchFamily="18" charset="0"/>
                          </a:rPr>
                        </m:ctrlPr>
                      </m:fPr>
                      <m:num>
                        <m:r>
                          <a:rPr lang="pt-BR" sz="1400">
                            <a:solidFill>
                              <a:schemeClr val="tx1">
                                <a:lumMod val="65000"/>
                                <a:lumOff val="35000"/>
                              </a:schemeClr>
                            </a:solidFill>
                            <a:latin typeface="Cambria Math" panose="02040503050406030204" pitchFamily="18" charset="0"/>
                          </a:rPr>
                          <m:t>1</m:t>
                        </m:r>
                      </m:num>
                      <m:den>
                        <m:r>
                          <a:rPr lang="pt-BR" sz="1400">
                            <a:solidFill>
                              <a:schemeClr val="tx1">
                                <a:lumMod val="65000"/>
                                <a:lumOff val="35000"/>
                              </a:schemeClr>
                            </a:solidFill>
                            <a:latin typeface="Cambria Math" panose="02040503050406030204" pitchFamily="18" charset="0"/>
                          </a:rPr>
                          <m:t>2</m:t>
                        </m:r>
                      </m:den>
                    </m:f>
                  </m:oMath>
                </a14:m>
                <a:r>
                  <a:rPr lang="pt-BR" sz="1400" dirty="0">
                    <a:solidFill>
                      <a:schemeClr val="tx1">
                        <a:lumMod val="65000"/>
                        <a:lumOff val="35000"/>
                      </a:schemeClr>
                    </a:solidFill>
                  </a:rPr>
                  <a:t>), (1, 0) e (1,</a:t>
                </a:r>
                <a14:m>
                  <m:oMath xmlns:m="http://schemas.openxmlformats.org/officeDocument/2006/math">
                    <m:f>
                      <m:fPr>
                        <m:type m:val="skw"/>
                        <m:ctrlPr>
                          <a:rPr lang="pt-BR" sz="1400" i="1">
                            <a:solidFill>
                              <a:schemeClr val="tx1">
                                <a:lumMod val="65000"/>
                                <a:lumOff val="35000"/>
                              </a:schemeClr>
                            </a:solidFill>
                            <a:latin typeface="Cambria Math" panose="02040503050406030204" pitchFamily="18" charset="0"/>
                          </a:rPr>
                        </m:ctrlPr>
                      </m:fPr>
                      <m:num>
                        <m:r>
                          <a:rPr lang="pt-BR" sz="1400">
                            <a:solidFill>
                              <a:schemeClr val="tx1">
                                <a:lumMod val="65000"/>
                                <a:lumOff val="35000"/>
                              </a:schemeClr>
                            </a:solidFill>
                            <a:latin typeface="Cambria Math" panose="02040503050406030204" pitchFamily="18" charset="0"/>
                          </a:rPr>
                          <m:t>1</m:t>
                        </m:r>
                      </m:num>
                      <m:den>
                        <m:r>
                          <a:rPr lang="pt-BR" sz="1400">
                            <a:solidFill>
                              <a:schemeClr val="tx1">
                                <a:lumMod val="65000"/>
                                <a:lumOff val="35000"/>
                              </a:schemeClr>
                            </a:solidFill>
                            <a:latin typeface="Cambria Math" panose="02040503050406030204" pitchFamily="18" charset="0"/>
                          </a:rPr>
                          <m:t>2</m:t>
                        </m:r>
                      </m:den>
                    </m:f>
                  </m:oMath>
                </a14:m>
                <a:r>
                  <a:rPr lang="pt-BR" sz="1400" dirty="0">
                    <a:solidFill>
                      <a:schemeClr val="tx1">
                        <a:lumMod val="65000"/>
                        <a:lumOff val="35000"/>
                      </a:schemeClr>
                    </a:solidFill>
                  </a:rPr>
                  <a:t>).</a:t>
                </a:r>
              </a:p>
            </p:txBody>
          </p:sp>
        </mc:Choice>
        <mc:Fallback xmlns="">
          <p:sp>
            <p:nvSpPr>
              <p:cNvPr id="3" name="Espaço Reservado para Texto 3">
                <a:extLst>
                  <a:ext uri="{FF2B5EF4-FFF2-40B4-BE49-F238E27FC236}">
                    <a16:creationId xmlns:a16="http://schemas.microsoft.com/office/drawing/2014/main" id="{977889F7-2357-2B05-B8BD-E6435B92D6DB}"/>
                  </a:ext>
                </a:extLst>
              </p:cNvPr>
              <p:cNvSpPr txBox="1">
                <a:spLocks noRot="1" noChangeAspect="1" noMove="1" noResize="1" noEditPoints="1" noAdjustHandles="1" noChangeArrowheads="1" noChangeShapeType="1" noTextEdit="1"/>
              </p:cNvSpPr>
              <p:nvPr/>
            </p:nvSpPr>
            <p:spPr>
              <a:xfrm>
                <a:off x="909638" y="1146810"/>
                <a:ext cx="10539412" cy="895349"/>
              </a:xfrm>
              <a:prstGeom prst="rect">
                <a:avLst/>
              </a:prstGeom>
              <a:blipFill>
                <a:blip r:embed="rId2"/>
                <a:stretch>
                  <a:fillRect t="-2041" b="-1768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0617A1AA-2546-3D75-285A-9898B1356709}"/>
                  </a:ext>
                </a:extLst>
              </p:cNvPr>
              <p:cNvSpPr txBox="1"/>
              <p:nvPr/>
            </p:nvSpPr>
            <p:spPr>
              <a:xfrm>
                <a:off x="990600" y="1891765"/>
                <a:ext cx="6096000" cy="300788"/>
              </a:xfrm>
              <a:prstGeom prst="rect">
                <a:avLst/>
              </a:prstGeom>
              <a:noFill/>
            </p:spPr>
            <p:txBody>
              <a:bodyPr wrap="square">
                <a:spAutoFit/>
              </a:bodyPr>
              <a:lstStyle/>
              <a:p>
                <a:r>
                  <a:rPr lang="pt-BR" sz="1200" dirty="0">
                    <a:solidFill>
                      <a:schemeClr val="tx1">
                        <a:lumMod val="65000"/>
                        <a:lumOff val="35000"/>
                      </a:schemeClr>
                    </a:solidFill>
                  </a:rPr>
                  <a:t>Fórmula do Cálculo da distorção: </a:t>
                </a:r>
                <a14:m>
                  <m:oMath xmlns:m="http://schemas.openxmlformats.org/officeDocument/2006/math">
                    <m:r>
                      <a:rPr lang="pt-BR" sz="1200" i="1" dirty="0">
                        <a:solidFill>
                          <a:schemeClr val="tx1">
                            <a:lumMod val="65000"/>
                            <a:lumOff val="35000"/>
                          </a:schemeClr>
                        </a:solidFill>
                        <a:latin typeface="Cambria Math" panose="02040503050406030204" pitchFamily="18" charset="0"/>
                      </a:rPr>
                      <m:t>∬</m:t>
                    </m:r>
                    <m:r>
                      <a:rPr lang="pt-BR" sz="1200" i="1" baseline="-25000" dirty="0">
                        <a:solidFill>
                          <a:schemeClr val="tx1">
                            <a:lumMod val="65000"/>
                            <a:lumOff val="35000"/>
                          </a:schemeClr>
                        </a:solidFill>
                        <a:latin typeface="Cambria Math" panose="02040503050406030204" pitchFamily="18" charset="0"/>
                      </a:rPr>
                      <m:t>𝑅</m:t>
                    </m:r>
                    <m:r>
                      <a:rPr lang="pt-BR" sz="1200" i="1" dirty="0">
                        <a:solidFill>
                          <a:schemeClr val="tx1">
                            <a:lumMod val="65000"/>
                            <a:lumOff val="35000"/>
                          </a:schemeClr>
                        </a:solidFill>
                        <a:latin typeface="Cambria Math" panose="02040503050406030204" pitchFamily="18" charset="0"/>
                      </a:rPr>
                      <m:t> </m:t>
                    </m:r>
                    <m:d>
                      <m:dPr>
                        <m:ctrlPr>
                          <a:rPr lang="pt-BR" sz="1200" i="1" dirty="0">
                            <a:solidFill>
                              <a:schemeClr val="tx1">
                                <a:lumMod val="65000"/>
                                <a:lumOff val="35000"/>
                              </a:schemeClr>
                            </a:solidFill>
                            <a:latin typeface="Cambria Math" panose="02040503050406030204" pitchFamily="18" charset="0"/>
                          </a:rPr>
                        </m:ctrlPr>
                      </m:dPr>
                      <m:e>
                        <m:r>
                          <a:rPr lang="pt-BR" sz="1200" i="1" dirty="0">
                            <a:solidFill>
                              <a:schemeClr val="tx1">
                                <a:lumMod val="65000"/>
                                <a:lumOff val="35000"/>
                              </a:schemeClr>
                            </a:solidFill>
                            <a:latin typeface="Cambria Math" panose="02040503050406030204" pitchFamily="18" charset="0"/>
                          </a:rPr>
                          <m:t>𝑓</m:t>
                        </m:r>
                        <m:d>
                          <m:dPr>
                            <m:ctrlPr>
                              <a:rPr lang="pt-BR" sz="1200" i="1" dirty="0">
                                <a:solidFill>
                                  <a:schemeClr val="tx1">
                                    <a:lumMod val="65000"/>
                                    <a:lumOff val="35000"/>
                                  </a:schemeClr>
                                </a:solidFill>
                                <a:latin typeface="Cambria Math" panose="02040503050406030204" pitchFamily="18" charset="0"/>
                              </a:rPr>
                            </m:ctrlPr>
                          </m:dPr>
                          <m:e>
                            <m:r>
                              <a:rPr lang="pt-BR" sz="1200" i="1" dirty="0" err="1">
                                <a:solidFill>
                                  <a:schemeClr val="tx1">
                                    <a:lumMod val="65000"/>
                                    <a:lumOff val="35000"/>
                                  </a:schemeClr>
                                </a:solidFill>
                                <a:latin typeface="Cambria Math" panose="02040503050406030204" pitchFamily="18" charset="0"/>
                              </a:rPr>
                              <m:t>𝑥</m:t>
                            </m:r>
                            <m:r>
                              <a:rPr lang="pt-BR" sz="1200" i="1" dirty="0" err="1">
                                <a:solidFill>
                                  <a:schemeClr val="tx1">
                                    <a:lumMod val="65000"/>
                                    <a:lumOff val="35000"/>
                                  </a:schemeClr>
                                </a:solidFill>
                                <a:latin typeface="Cambria Math" panose="02040503050406030204" pitchFamily="18" charset="0"/>
                              </a:rPr>
                              <m:t>,</m:t>
                            </m:r>
                            <m:r>
                              <a:rPr lang="pt-BR" sz="1200" i="1" dirty="0" err="1">
                                <a:solidFill>
                                  <a:schemeClr val="tx1">
                                    <a:lumMod val="65000"/>
                                    <a:lumOff val="35000"/>
                                  </a:schemeClr>
                                </a:solidFill>
                                <a:latin typeface="Cambria Math" panose="02040503050406030204" pitchFamily="18" charset="0"/>
                              </a:rPr>
                              <m:t>𝑦</m:t>
                            </m:r>
                          </m:e>
                        </m:d>
                        <m:r>
                          <a:rPr lang="pt-BR" sz="1200" i="1" dirty="0">
                            <a:solidFill>
                              <a:schemeClr val="tx1">
                                <a:lumMod val="65000"/>
                                <a:lumOff val="35000"/>
                              </a:schemeClr>
                            </a:solidFill>
                            <a:latin typeface="Cambria Math" panose="02040503050406030204" pitchFamily="18" charset="0"/>
                          </a:rPr>
                          <m:t>− </m:t>
                        </m:r>
                        <m:r>
                          <a:rPr lang="pt-BR" sz="1200" i="1" dirty="0">
                            <a:solidFill>
                              <a:schemeClr val="tx1">
                                <a:lumMod val="65000"/>
                                <a:lumOff val="35000"/>
                              </a:schemeClr>
                            </a:solidFill>
                            <a:latin typeface="Cambria Math" panose="02040503050406030204" pitchFamily="18" charset="0"/>
                          </a:rPr>
                          <m:t>𝑔</m:t>
                        </m:r>
                        <m:d>
                          <m:dPr>
                            <m:ctrlPr>
                              <a:rPr lang="pt-BR" sz="1200" i="1" dirty="0">
                                <a:solidFill>
                                  <a:schemeClr val="tx1">
                                    <a:lumMod val="65000"/>
                                    <a:lumOff val="35000"/>
                                  </a:schemeClr>
                                </a:solidFill>
                                <a:latin typeface="Cambria Math" panose="02040503050406030204" pitchFamily="18" charset="0"/>
                              </a:rPr>
                            </m:ctrlPr>
                          </m:dPr>
                          <m:e>
                            <m:r>
                              <a:rPr lang="pt-BR" sz="1200" i="1" dirty="0" err="1">
                                <a:solidFill>
                                  <a:schemeClr val="tx1">
                                    <a:lumMod val="65000"/>
                                    <a:lumOff val="35000"/>
                                  </a:schemeClr>
                                </a:solidFill>
                                <a:latin typeface="Cambria Math" panose="02040503050406030204" pitchFamily="18" charset="0"/>
                              </a:rPr>
                              <m:t>𝑥</m:t>
                            </m:r>
                            <m:r>
                              <a:rPr lang="pt-BR" sz="1200" i="1" dirty="0" err="1">
                                <a:solidFill>
                                  <a:schemeClr val="tx1">
                                    <a:lumMod val="65000"/>
                                    <a:lumOff val="35000"/>
                                  </a:schemeClr>
                                </a:solidFill>
                                <a:latin typeface="Cambria Math" panose="02040503050406030204" pitchFamily="18" charset="0"/>
                              </a:rPr>
                              <m:t>,</m:t>
                            </m:r>
                            <m:r>
                              <a:rPr lang="pt-BR" sz="1200" i="1" dirty="0" err="1">
                                <a:solidFill>
                                  <a:schemeClr val="tx1">
                                    <a:lumMod val="65000"/>
                                    <a:lumOff val="35000"/>
                                  </a:schemeClr>
                                </a:solidFill>
                                <a:latin typeface="Cambria Math" panose="02040503050406030204" pitchFamily="18" charset="0"/>
                              </a:rPr>
                              <m:t>𝑦</m:t>
                            </m:r>
                          </m:e>
                        </m:d>
                      </m:e>
                    </m:d>
                    <m:r>
                      <a:rPr lang="pt-BR" sz="1200" i="1" dirty="0">
                        <a:solidFill>
                          <a:schemeClr val="tx1">
                            <a:lumMod val="65000"/>
                            <a:lumOff val="35000"/>
                          </a:schemeClr>
                        </a:solidFill>
                        <a:latin typeface="Cambria Math" panose="02040503050406030204" pitchFamily="18" charset="0"/>
                      </a:rPr>
                      <m:t>² </m:t>
                    </m:r>
                    <m:r>
                      <a:rPr lang="pt-BR" sz="1200" i="1" dirty="0" err="1">
                        <a:solidFill>
                          <a:schemeClr val="tx1">
                            <a:lumMod val="65000"/>
                            <a:lumOff val="35000"/>
                          </a:schemeClr>
                        </a:solidFill>
                        <a:latin typeface="Cambria Math" panose="02040503050406030204" pitchFamily="18" charset="0"/>
                      </a:rPr>
                      <m:t>𝑑𝐴</m:t>
                    </m:r>
                  </m:oMath>
                </a14:m>
                <a:endParaRPr lang="pt-BR" sz="1200" dirty="0">
                  <a:solidFill>
                    <a:schemeClr val="tx1">
                      <a:lumMod val="65000"/>
                      <a:lumOff val="35000"/>
                    </a:schemeClr>
                  </a:solidFill>
                </a:endParaRPr>
              </a:p>
            </p:txBody>
          </p:sp>
        </mc:Choice>
        <mc:Fallback xmlns="">
          <p:sp>
            <p:nvSpPr>
              <p:cNvPr id="5" name="CaixaDeTexto 4">
                <a:extLst>
                  <a:ext uri="{FF2B5EF4-FFF2-40B4-BE49-F238E27FC236}">
                    <a16:creationId xmlns:a16="http://schemas.microsoft.com/office/drawing/2014/main" id="{0617A1AA-2546-3D75-285A-9898B1356709}"/>
                  </a:ext>
                </a:extLst>
              </p:cNvPr>
              <p:cNvSpPr txBox="1">
                <a:spLocks noRot="1" noChangeAspect="1" noMove="1" noResize="1" noEditPoints="1" noAdjustHandles="1" noChangeArrowheads="1" noChangeShapeType="1" noTextEdit="1"/>
              </p:cNvSpPr>
              <p:nvPr/>
            </p:nvSpPr>
            <p:spPr>
              <a:xfrm>
                <a:off x="990600" y="1891765"/>
                <a:ext cx="6096000" cy="300788"/>
              </a:xfrm>
              <a:prstGeom prst="rect">
                <a:avLst/>
              </a:prstGeom>
              <a:blipFill>
                <a:blip r:embed="rId3"/>
                <a:stretch>
                  <a:fillRect l="-100" b="-8000"/>
                </a:stretch>
              </a:blipFill>
            </p:spPr>
            <p:txBody>
              <a:bodyPr/>
              <a:lstStyle/>
              <a:p>
                <a:r>
                  <a:rPr lang="pt-BR">
                    <a:noFill/>
                  </a:rPr>
                  <a:t> </a:t>
                </a:r>
              </a:p>
            </p:txBody>
          </p:sp>
        </mc:Fallback>
      </mc:AlternateContent>
      <p:sp>
        <p:nvSpPr>
          <p:cNvPr id="8" name="Retângulo: Canto Dobrado 7">
            <a:extLst>
              <a:ext uri="{FF2B5EF4-FFF2-40B4-BE49-F238E27FC236}">
                <a16:creationId xmlns:a16="http://schemas.microsoft.com/office/drawing/2014/main" id="{0FC30673-A523-AD9F-A56A-A4F8A738E118}"/>
              </a:ext>
            </a:extLst>
          </p:cNvPr>
          <p:cNvSpPr/>
          <p:nvPr/>
        </p:nvSpPr>
        <p:spPr>
          <a:xfrm>
            <a:off x="7715250" y="2379243"/>
            <a:ext cx="3733800" cy="3592932"/>
          </a:xfrm>
          <a:prstGeom prst="foldedCorner">
            <a:avLst/>
          </a:prstGeom>
          <a:solidFill>
            <a:schemeClr val="accent2">
              <a:lumMod val="40000"/>
              <a:lumOff val="6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D3124C2A-8C8C-B12C-406F-5A32372319A1}"/>
              </a:ext>
            </a:extLst>
          </p:cNvPr>
          <p:cNvSpPr txBox="1"/>
          <p:nvPr/>
        </p:nvSpPr>
        <p:spPr>
          <a:xfrm>
            <a:off x="7843837" y="2529044"/>
            <a:ext cx="3476625" cy="3108543"/>
          </a:xfrm>
          <a:prstGeom prst="rect">
            <a:avLst/>
          </a:prstGeom>
          <a:noFill/>
        </p:spPr>
        <p:txBody>
          <a:bodyPr wrap="square">
            <a:spAutoFit/>
          </a:bodyPr>
          <a:lstStyle/>
          <a:p>
            <a:r>
              <a:rPr lang="pt-BR" sz="1400" b="0" i="0" dirty="0">
                <a:solidFill>
                  <a:schemeClr val="tx1">
                    <a:lumMod val="65000"/>
                    <a:lumOff val="35000"/>
                  </a:schemeClr>
                </a:solidFill>
                <a:effectLst/>
                <a:latin typeface="Söhne"/>
              </a:rPr>
              <a:t>Cada pixel em uma imagem é representado por um par ordenado de valores que indicam sua posição na imagem, geralmente expressos em termos de coordenadas x e y.</a:t>
            </a:r>
          </a:p>
          <a:p>
            <a:endParaRPr lang="pt-BR" sz="1400" dirty="0">
              <a:solidFill>
                <a:schemeClr val="tx1">
                  <a:lumMod val="65000"/>
                  <a:lumOff val="35000"/>
                </a:schemeClr>
              </a:solidFill>
              <a:latin typeface="Söhne"/>
            </a:endParaRPr>
          </a:p>
          <a:p>
            <a:r>
              <a:rPr lang="pt-BR" sz="1400" b="0" i="0" dirty="0">
                <a:solidFill>
                  <a:schemeClr val="tx1">
                    <a:lumMod val="65000"/>
                    <a:lumOff val="35000"/>
                  </a:schemeClr>
                </a:solidFill>
                <a:effectLst/>
                <a:latin typeface="Söhne"/>
              </a:rPr>
              <a:t>A função da imagem, por sua vez, é uma expressão matemática que define o valor da intensidade luminosa em cada ponto da imagem. </a:t>
            </a:r>
          </a:p>
          <a:p>
            <a:endParaRPr lang="pt-BR" sz="1400" dirty="0">
              <a:solidFill>
                <a:schemeClr val="tx1">
                  <a:lumMod val="65000"/>
                  <a:lumOff val="35000"/>
                </a:schemeClr>
              </a:solidFill>
              <a:latin typeface="Söhne"/>
            </a:endParaRPr>
          </a:p>
          <a:p>
            <a:r>
              <a:rPr lang="pt-BR" sz="1400" b="0" i="0" dirty="0">
                <a:solidFill>
                  <a:schemeClr val="tx1">
                    <a:lumMod val="65000"/>
                    <a:lumOff val="35000"/>
                  </a:schemeClr>
                </a:solidFill>
                <a:effectLst/>
                <a:latin typeface="Söhne"/>
              </a:rPr>
              <a:t>Juntando essas informações, podemos construir a imagem como um conjunto de pontos (pixels) com valores de luminosidade definidos pelas funções das imagens.</a:t>
            </a:r>
            <a:endParaRPr lang="pt-BR" sz="1400" dirty="0">
              <a:solidFill>
                <a:schemeClr val="tx1">
                  <a:lumMod val="65000"/>
                  <a:lumOff val="35000"/>
                </a:schemeClr>
              </a:solidFill>
            </a:endParaRPr>
          </a:p>
        </p:txBody>
      </p:sp>
      <p:pic>
        <p:nvPicPr>
          <p:cNvPr id="7170" name="Picture 2" descr="Pixel Coordinates vs. Image Coordinates [23]. | Download Scientific Diagram">
            <a:extLst>
              <a:ext uri="{FF2B5EF4-FFF2-40B4-BE49-F238E27FC236}">
                <a16:creationId xmlns:a16="http://schemas.microsoft.com/office/drawing/2014/main" id="{4C9FEEB9-6292-57EF-8169-64D3E12C1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712" y="2494703"/>
            <a:ext cx="4887613" cy="342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91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34715-BC89-BF79-338B-6627C55CFC40}"/>
              </a:ext>
            </a:extLst>
          </p:cNvPr>
          <p:cNvSpPr txBox="1">
            <a:spLocks/>
          </p:cNvSpPr>
          <p:nvPr/>
        </p:nvSpPr>
        <p:spPr>
          <a:xfrm>
            <a:off x="0" y="251461"/>
            <a:ext cx="12192000" cy="8953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3600" dirty="0"/>
              <a:t>Aplicação</a:t>
            </a:r>
          </a:p>
        </p:txBody>
      </p:sp>
      <mc:AlternateContent xmlns:mc="http://schemas.openxmlformats.org/markup-compatibility/2006" xmlns:a14="http://schemas.microsoft.com/office/drawing/2010/main">
        <mc:Choice Requires="a14">
          <p:sp>
            <p:nvSpPr>
              <p:cNvPr id="3" name="Espaço Reservado para Texto 3">
                <a:extLst>
                  <a:ext uri="{FF2B5EF4-FFF2-40B4-BE49-F238E27FC236}">
                    <a16:creationId xmlns:a16="http://schemas.microsoft.com/office/drawing/2014/main" id="{977889F7-2357-2B05-B8BD-E6435B92D6DB}"/>
                  </a:ext>
                </a:extLst>
              </p:cNvPr>
              <p:cNvSpPr txBox="1">
                <a:spLocks/>
              </p:cNvSpPr>
              <p:nvPr/>
            </p:nvSpPr>
            <p:spPr>
              <a:xfrm>
                <a:off x="909638" y="1146810"/>
                <a:ext cx="10539412" cy="89534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spcBef>
                    <a:spcPts val="100"/>
                  </a:spcBef>
                  <a:spcAft>
                    <a:spcPts val="100"/>
                  </a:spcAft>
                </a:pPr>
                <a:r>
                  <a:rPr lang="pt-BR" sz="1400" dirty="0">
                    <a:solidFill>
                      <a:schemeClr val="tx1">
                        <a:lumMod val="65000"/>
                        <a:lumOff val="35000"/>
                      </a:schemeClr>
                    </a:solidFill>
                  </a:rPr>
                  <a:t>Considere a imagem original definida por </a:t>
                </a:r>
                <a14:m>
                  <m:oMath xmlns:m="http://schemas.openxmlformats.org/officeDocument/2006/math">
                    <m:sSup>
                      <m:sSupPr>
                        <m:ctrlPr>
                          <a:rPr lang="pt-BR" sz="1400" i="1" smtClean="0">
                            <a:solidFill>
                              <a:schemeClr val="tx1">
                                <a:lumMod val="65000"/>
                                <a:lumOff val="35000"/>
                              </a:schemeClr>
                            </a:solidFill>
                            <a:latin typeface="Cambria Math" panose="02040503050406030204" pitchFamily="18" charset="0"/>
                          </a:rPr>
                        </m:ctrlPr>
                      </m:sSupPr>
                      <m:e>
                        <m:r>
                          <a:rPr lang="pt-BR" sz="1400" i="1" smtClean="0">
                            <a:solidFill>
                              <a:schemeClr val="tx1">
                                <a:lumMod val="65000"/>
                                <a:lumOff val="35000"/>
                              </a:schemeClr>
                            </a:solidFill>
                            <a:latin typeface="Cambria Math" panose="02040503050406030204" pitchFamily="18" charset="0"/>
                          </a:rPr>
                          <m:t>𝑓</m:t>
                        </m:r>
                        <m:d>
                          <m:dPr>
                            <m:ctrlPr>
                              <a:rPr lang="pt-BR" sz="1400" i="1" smtClean="0">
                                <a:solidFill>
                                  <a:schemeClr val="tx1">
                                    <a:lumMod val="65000"/>
                                    <a:lumOff val="35000"/>
                                  </a:schemeClr>
                                </a:solidFill>
                                <a:latin typeface="Cambria Math" panose="02040503050406030204" pitchFamily="18" charset="0"/>
                              </a:rPr>
                            </m:ctrlPr>
                          </m:dPr>
                          <m:e>
                            <m:r>
                              <a:rPr lang="pt-BR" sz="1400" i="1" smtClean="0">
                                <a:solidFill>
                                  <a:schemeClr val="tx1">
                                    <a:lumMod val="65000"/>
                                    <a:lumOff val="35000"/>
                                  </a:schemeClr>
                                </a:solidFill>
                                <a:latin typeface="Cambria Math" panose="02040503050406030204" pitchFamily="18" charset="0"/>
                              </a:rPr>
                              <m:t>𝑥</m:t>
                            </m:r>
                            <m:r>
                              <a:rPr lang="pt-BR" sz="1400" i="1" smtClean="0">
                                <a:solidFill>
                                  <a:schemeClr val="tx1">
                                    <a:lumMod val="65000"/>
                                    <a:lumOff val="35000"/>
                                  </a:schemeClr>
                                </a:solidFill>
                                <a:latin typeface="Cambria Math" panose="02040503050406030204" pitchFamily="18" charset="0"/>
                              </a:rPr>
                              <m:t>,</m:t>
                            </m:r>
                            <m:r>
                              <a:rPr lang="pt-BR" sz="1400" i="1" smtClean="0">
                                <a:solidFill>
                                  <a:schemeClr val="tx1">
                                    <a:lumMod val="65000"/>
                                    <a:lumOff val="35000"/>
                                  </a:schemeClr>
                                </a:solidFill>
                                <a:latin typeface="Cambria Math" panose="02040503050406030204" pitchFamily="18" charset="0"/>
                              </a:rPr>
                              <m:t>𝑦</m:t>
                            </m:r>
                          </m:e>
                        </m:d>
                        <m:r>
                          <a:rPr lang="pt-BR" sz="1400" i="1" smtClean="0">
                            <a:solidFill>
                              <a:schemeClr val="tx1">
                                <a:lumMod val="65000"/>
                                <a:lumOff val="35000"/>
                              </a:schemeClr>
                            </a:solidFill>
                            <a:latin typeface="Cambria Math" panose="02040503050406030204" pitchFamily="18" charset="0"/>
                          </a:rPr>
                          <m:t>= </m:t>
                        </m:r>
                        <m:r>
                          <a:rPr lang="pt-BR" sz="1400" i="1" smtClean="0">
                            <a:solidFill>
                              <a:schemeClr val="tx1">
                                <a:lumMod val="65000"/>
                                <a:lumOff val="35000"/>
                              </a:schemeClr>
                            </a:solidFill>
                            <a:latin typeface="Cambria Math" panose="02040503050406030204" pitchFamily="18" charset="0"/>
                          </a:rPr>
                          <m:t>𝑥</m:t>
                        </m:r>
                      </m:e>
                      <m:sup>
                        <m:r>
                          <a:rPr lang="pt-BR" sz="1400" i="1" smtClean="0">
                            <a:solidFill>
                              <a:schemeClr val="tx1">
                                <a:lumMod val="65000"/>
                                <a:lumOff val="35000"/>
                              </a:schemeClr>
                            </a:solidFill>
                            <a:latin typeface="Cambria Math" panose="02040503050406030204" pitchFamily="18" charset="0"/>
                          </a:rPr>
                          <m:t>2</m:t>
                        </m:r>
                      </m:sup>
                    </m:sSup>
                    <m:r>
                      <a:rPr lang="pt-BR" sz="1400" i="1" smtClean="0">
                        <a:solidFill>
                          <a:schemeClr val="tx1">
                            <a:lumMod val="65000"/>
                            <a:lumOff val="35000"/>
                          </a:schemeClr>
                        </a:solidFill>
                        <a:latin typeface="Cambria Math" panose="02040503050406030204" pitchFamily="18" charset="0"/>
                      </a:rPr>
                      <m:t>+</m:t>
                    </m:r>
                    <m:sSup>
                      <m:sSupPr>
                        <m:ctrlPr>
                          <a:rPr lang="pt-BR" sz="1400" i="1" smtClean="0">
                            <a:solidFill>
                              <a:schemeClr val="tx1">
                                <a:lumMod val="65000"/>
                                <a:lumOff val="35000"/>
                              </a:schemeClr>
                            </a:solidFill>
                            <a:latin typeface="Cambria Math" panose="02040503050406030204" pitchFamily="18" charset="0"/>
                          </a:rPr>
                        </m:ctrlPr>
                      </m:sSupPr>
                      <m:e>
                        <m:r>
                          <a:rPr lang="pt-BR" sz="1400" i="1" smtClean="0">
                            <a:solidFill>
                              <a:schemeClr val="tx1">
                                <a:lumMod val="65000"/>
                                <a:lumOff val="35000"/>
                              </a:schemeClr>
                            </a:solidFill>
                            <a:latin typeface="Cambria Math" panose="02040503050406030204" pitchFamily="18" charset="0"/>
                          </a:rPr>
                          <m:t>𝑦</m:t>
                        </m:r>
                      </m:e>
                      <m:sup>
                        <m:r>
                          <a:rPr lang="pt-BR" sz="1400" i="1" smtClean="0">
                            <a:solidFill>
                              <a:schemeClr val="tx1">
                                <a:lumMod val="65000"/>
                                <a:lumOff val="35000"/>
                              </a:schemeClr>
                            </a:solidFill>
                            <a:latin typeface="Cambria Math" panose="02040503050406030204" pitchFamily="18" charset="0"/>
                          </a:rPr>
                          <m:t>2</m:t>
                        </m:r>
                      </m:sup>
                    </m:sSup>
                    <m:r>
                      <a:rPr lang="pt-BR" sz="1400" i="1" smtClean="0">
                        <a:solidFill>
                          <a:schemeClr val="tx1">
                            <a:lumMod val="65000"/>
                            <a:lumOff val="35000"/>
                          </a:schemeClr>
                        </a:solidFill>
                        <a:latin typeface="Cambria Math" panose="02040503050406030204" pitchFamily="18" charset="0"/>
                      </a:rPr>
                      <m:t> </m:t>
                    </m:r>
                  </m:oMath>
                </a14:m>
                <a:r>
                  <a:rPr lang="pt-BR" sz="1400" dirty="0">
                    <a:solidFill>
                      <a:schemeClr val="tx1">
                        <a:lumMod val="65000"/>
                        <a:lumOff val="35000"/>
                      </a:schemeClr>
                    </a:solidFill>
                  </a:rPr>
                  <a:t>e a imagem comprimida definida por </a:t>
                </a:r>
                <a14:m>
                  <m:oMath xmlns:m="http://schemas.openxmlformats.org/officeDocument/2006/math">
                    <m:r>
                      <a:rPr lang="pt-BR" sz="1400" i="1" smtClean="0">
                        <a:solidFill>
                          <a:schemeClr val="tx1">
                            <a:lumMod val="65000"/>
                            <a:lumOff val="35000"/>
                          </a:schemeClr>
                        </a:solidFill>
                        <a:latin typeface="Cambria Math" panose="02040503050406030204" pitchFamily="18" charset="0"/>
                      </a:rPr>
                      <m:t>𝑔</m:t>
                    </m:r>
                    <m:d>
                      <m:dPr>
                        <m:ctrlPr>
                          <a:rPr lang="pt-BR" sz="1400" i="1" smtClean="0">
                            <a:solidFill>
                              <a:schemeClr val="tx1">
                                <a:lumMod val="65000"/>
                                <a:lumOff val="35000"/>
                              </a:schemeClr>
                            </a:solidFill>
                            <a:latin typeface="Cambria Math" panose="02040503050406030204" pitchFamily="18" charset="0"/>
                          </a:rPr>
                        </m:ctrlPr>
                      </m:dPr>
                      <m:e>
                        <m:r>
                          <a:rPr lang="pt-BR" sz="1400" i="1" smtClean="0">
                            <a:solidFill>
                              <a:schemeClr val="tx1">
                                <a:lumMod val="65000"/>
                                <a:lumOff val="35000"/>
                              </a:schemeClr>
                            </a:solidFill>
                            <a:latin typeface="Cambria Math" panose="02040503050406030204" pitchFamily="18" charset="0"/>
                          </a:rPr>
                          <m:t>𝑥</m:t>
                        </m:r>
                        <m:r>
                          <a:rPr lang="pt-BR" sz="1400" i="1" smtClean="0">
                            <a:solidFill>
                              <a:schemeClr val="tx1">
                                <a:lumMod val="65000"/>
                                <a:lumOff val="35000"/>
                              </a:schemeClr>
                            </a:solidFill>
                            <a:latin typeface="Cambria Math" panose="02040503050406030204" pitchFamily="18" charset="0"/>
                          </a:rPr>
                          <m:t>,</m:t>
                        </m:r>
                        <m:r>
                          <a:rPr lang="pt-BR" sz="1400" i="1" smtClean="0">
                            <a:solidFill>
                              <a:schemeClr val="tx1">
                                <a:lumMod val="65000"/>
                                <a:lumOff val="35000"/>
                              </a:schemeClr>
                            </a:solidFill>
                            <a:latin typeface="Cambria Math" panose="02040503050406030204" pitchFamily="18" charset="0"/>
                          </a:rPr>
                          <m:t>𝑦</m:t>
                        </m:r>
                      </m:e>
                    </m:d>
                    <m:r>
                      <a:rPr lang="pt-BR" sz="1400" i="1" smtClean="0">
                        <a:solidFill>
                          <a:schemeClr val="tx1">
                            <a:lumMod val="65000"/>
                            <a:lumOff val="35000"/>
                          </a:schemeClr>
                        </a:solidFill>
                        <a:latin typeface="Cambria Math" panose="02040503050406030204" pitchFamily="18" charset="0"/>
                      </a:rPr>
                      <m:t>=</m:t>
                    </m:r>
                    <m:sSup>
                      <m:sSupPr>
                        <m:ctrlPr>
                          <a:rPr lang="pt-BR" sz="1400" i="1" smtClean="0">
                            <a:solidFill>
                              <a:schemeClr val="tx1">
                                <a:lumMod val="65000"/>
                                <a:lumOff val="35000"/>
                              </a:schemeClr>
                            </a:solidFill>
                            <a:latin typeface="Cambria Math" panose="02040503050406030204" pitchFamily="18" charset="0"/>
                          </a:rPr>
                        </m:ctrlPr>
                      </m:sSupPr>
                      <m:e>
                        <m:r>
                          <a:rPr lang="pt-BR" sz="1400" i="1" smtClean="0">
                            <a:solidFill>
                              <a:schemeClr val="tx1">
                                <a:lumMod val="65000"/>
                                <a:lumOff val="35000"/>
                              </a:schemeClr>
                            </a:solidFill>
                            <a:latin typeface="Cambria Math" panose="02040503050406030204" pitchFamily="18" charset="0"/>
                          </a:rPr>
                          <m:t>𝑥</m:t>
                        </m:r>
                      </m:e>
                      <m:sup>
                        <m:r>
                          <a:rPr lang="pt-BR" sz="1400" i="1" smtClean="0">
                            <a:solidFill>
                              <a:schemeClr val="tx1">
                                <a:lumMod val="65000"/>
                                <a:lumOff val="35000"/>
                              </a:schemeClr>
                            </a:solidFill>
                            <a:latin typeface="Cambria Math" panose="02040503050406030204" pitchFamily="18" charset="0"/>
                          </a:rPr>
                          <m:t>2</m:t>
                        </m:r>
                      </m:sup>
                    </m:sSup>
                    <m:r>
                      <a:rPr lang="pt-BR" sz="1400" b="0" i="1" smtClean="0">
                        <a:solidFill>
                          <a:schemeClr val="tx1">
                            <a:lumMod val="65000"/>
                            <a:lumOff val="35000"/>
                          </a:schemeClr>
                        </a:solidFill>
                        <a:latin typeface="Cambria Math" panose="02040503050406030204" pitchFamily="18" charset="0"/>
                      </a:rPr>
                      <m:t>−</m:t>
                    </m:r>
                    <m:sSup>
                      <m:sSupPr>
                        <m:ctrlPr>
                          <a:rPr lang="pt-BR" sz="1400" i="1" smtClean="0">
                            <a:solidFill>
                              <a:schemeClr val="tx1">
                                <a:lumMod val="65000"/>
                                <a:lumOff val="35000"/>
                              </a:schemeClr>
                            </a:solidFill>
                            <a:latin typeface="Cambria Math" panose="02040503050406030204" pitchFamily="18" charset="0"/>
                          </a:rPr>
                        </m:ctrlPr>
                      </m:sSupPr>
                      <m:e>
                        <m:r>
                          <a:rPr lang="pt-BR" sz="1400" i="1" smtClean="0">
                            <a:solidFill>
                              <a:schemeClr val="tx1">
                                <a:lumMod val="65000"/>
                                <a:lumOff val="35000"/>
                              </a:schemeClr>
                            </a:solidFill>
                            <a:latin typeface="Cambria Math" panose="02040503050406030204" pitchFamily="18" charset="0"/>
                          </a:rPr>
                          <m:t>𝑦</m:t>
                        </m:r>
                      </m:e>
                      <m:sup>
                        <m:r>
                          <a:rPr lang="pt-BR" sz="1400" i="1" smtClean="0">
                            <a:solidFill>
                              <a:schemeClr val="tx1">
                                <a:lumMod val="65000"/>
                                <a:lumOff val="35000"/>
                              </a:schemeClr>
                            </a:solidFill>
                            <a:latin typeface="Cambria Math" panose="02040503050406030204" pitchFamily="18" charset="0"/>
                          </a:rPr>
                          <m:t>2</m:t>
                        </m:r>
                      </m:sup>
                    </m:sSup>
                  </m:oMath>
                </a14:m>
                <a:r>
                  <a:rPr lang="pt-BR" sz="1400" dirty="0">
                    <a:solidFill>
                      <a:schemeClr val="tx1">
                        <a:lumMod val="65000"/>
                        <a:lumOff val="35000"/>
                      </a:schemeClr>
                    </a:solidFill>
                  </a:rPr>
                  <a:t>. </a:t>
                </a:r>
              </a:p>
              <a:p>
                <a:pPr algn="just">
                  <a:spcBef>
                    <a:spcPts val="100"/>
                  </a:spcBef>
                  <a:spcAft>
                    <a:spcPts val="100"/>
                  </a:spcAft>
                </a:pPr>
                <a:r>
                  <a:rPr lang="pt-BR" sz="1400" dirty="0">
                    <a:solidFill>
                      <a:schemeClr val="tx1">
                        <a:lumMod val="65000"/>
                        <a:lumOff val="35000"/>
                      </a:schemeClr>
                    </a:solidFill>
                  </a:rPr>
                  <a:t>Calcule o erro de distorção entre as duas imagens sobre a região retangular R delimitada pelos pontos: (0,0), (0,</a:t>
                </a:r>
                <a14:m>
                  <m:oMath xmlns:m="http://schemas.openxmlformats.org/officeDocument/2006/math">
                    <m:f>
                      <m:fPr>
                        <m:type m:val="skw"/>
                        <m:ctrlPr>
                          <a:rPr lang="pt-BR" sz="1400" i="1">
                            <a:solidFill>
                              <a:schemeClr val="tx1">
                                <a:lumMod val="65000"/>
                                <a:lumOff val="35000"/>
                              </a:schemeClr>
                            </a:solidFill>
                            <a:latin typeface="Cambria Math" panose="02040503050406030204" pitchFamily="18" charset="0"/>
                          </a:rPr>
                        </m:ctrlPr>
                      </m:fPr>
                      <m:num>
                        <m:r>
                          <a:rPr lang="pt-BR" sz="1400">
                            <a:solidFill>
                              <a:schemeClr val="tx1">
                                <a:lumMod val="65000"/>
                                <a:lumOff val="35000"/>
                              </a:schemeClr>
                            </a:solidFill>
                            <a:latin typeface="Cambria Math" panose="02040503050406030204" pitchFamily="18" charset="0"/>
                          </a:rPr>
                          <m:t>1</m:t>
                        </m:r>
                      </m:num>
                      <m:den>
                        <m:r>
                          <a:rPr lang="pt-BR" sz="1400">
                            <a:solidFill>
                              <a:schemeClr val="tx1">
                                <a:lumMod val="65000"/>
                                <a:lumOff val="35000"/>
                              </a:schemeClr>
                            </a:solidFill>
                            <a:latin typeface="Cambria Math" panose="02040503050406030204" pitchFamily="18" charset="0"/>
                          </a:rPr>
                          <m:t>2</m:t>
                        </m:r>
                      </m:den>
                    </m:f>
                  </m:oMath>
                </a14:m>
                <a:r>
                  <a:rPr lang="pt-BR" sz="1400" dirty="0">
                    <a:solidFill>
                      <a:schemeClr val="tx1">
                        <a:lumMod val="65000"/>
                        <a:lumOff val="35000"/>
                      </a:schemeClr>
                    </a:solidFill>
                  </a:rPr>
                  <a:t>), (1, 0) e (1,</a:t>
                </a:r>
                <a14:m>
                  <m:oMath xmlns:m="http://schemas.openxmlformats.org/officeDocument/2006/math">
                    <m:f>
                      <m:fPr>
                        <m:type m:val="skw"/>
                        <m:ctrlPr>
                          <a:rPr lang="pt-BR" sz="1400" i="1">
                            <a:solidFill>
                              <a:schemeClr val="tx1">
                                <a:lumMod val="65000"/>
                                <a:lumOff val="35000"/>
                              </a:schemeClr>
                            </a:solidFill>
                            <a:latin typeface="Cambria Math" panose="02040503050406030204" pitchFamily="18" charset="0"/>
                          </a:rPr>
                        </m:ctrlPr>
                      </m:fPr>
                      <m:num>
                        <m:r>
                          <a:rPr lang="pt-BR" sz="1400">
                            <a:solidFill>
                              <a:schemeClr val="tx1">
                                <a:lumMod val="65000"/>
                                <a:lumOff val="35000"/>
                              </a:schemeClr>
                            </a:solidFill>
                            <a:latin typeface="Cambria Math" panose="02040503050406030204" pitchFamily="18" charset="0"/>
                          </a:rPr>
                          <m:t>1</m:t>
                        </m:r>
                      </m:num>
                      <m:den>
                        <m:r>
                          <a:rPr lang="pt-BR" sz="1400">
                            <a:solidFill>
                              <a:schemeClr val="tx1">
                                <a:lumMod val="65000"/>
                                <a:lumOff val="35000"/>
                              </a:schemeClr>
                            </a:solidFill>
                            <a:latin typeface="Cambria Math" panose="02040503050406030204" pitchFamily="18" charset="0"/>
                          </a:rPr>
                          <m:t>2</m:t>
                        </m:r>
                      </m:den>
                    </m:f>
                  </m:oMath>
                </a14:m>
                <a:r>
                  <a:rPr lang="pt-BR" sz="1400" dirty="0">
                    <a:solidFill>
                      <a:schemeClr val="tx1">
                        <a:lumMod val="65000"/>
                        <a:lumOff val="35000"/>
                      </a:schemeClr>
                    </a:solidFill>
                  </a:rPr>
                  <a:t>).</a:t>
                </a:r>
              </a:p>
            </p:txBody>
          </p:sp>
        </mc:Choice>
        <mc:Fallback xmlns="">
          <p:sp>
            <p:nvSpPr>
              <p:cNvPr id="3" name="Espaço Reservado para Texto 3">
                <a:extLst>
                  <a:ext uri="{FF2B5EF4-FFF2-40B4-BE49-F238E27FC236}">
                    <a16:creationId xmlns:a16="http://schemas.microsoft.com/office/drawing/2014/main" id="{977889F7-2357-2B05-B8BD-E6435B92D6DB}"/>
                  </a:ext>
                </a:extLst>
              </p:cNvPr>
              <p:cNvSpPr txBox="1">
                <a:spLocks noRot="1" noChangeAspect="1" noMove="1" noResize="1" noEditPoints="1" noAdjustHandles="1" noChangeArrowheads="1" noChangeShapeType="1" noTextEdit="1"/>
              </p:cNvSpPr>
              <p:nvPr/>
            </p:nvSpPr>
            <p:spPr>
              <a:xfrm>
                <a:off x="909638" y="1146810"/>
                <a:ext cx="10539412" cy="895349"/>
              </a:xfrm>
              <a:prstGeom prst="rect">
                <a:avLst/>
              </a:prstGeom>
              <a:blipFill>
                <a:blip r:embed="rId2"/>
                <a:stretch>
                  <a:fillRect t="-2041" b="-1768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0617A1AA-2546-3D75-285A-9898B1356709}"/>
                  </a:ext>
                </a:extLst>
              </p:cNvPr>
              <p:cNvSpPr txBox="1"/>
              <p:nvPr/>
            </p:nvSpPr>
            <p:spPr>
              <a:xfrm>
                <a:off x="990600" y="1891765"/>
                <a:ext cx="6096000" cy="300788"/>
              </a:xfrm>
              <a:prstGeom prst="rect">
                <a:avLst/>
              </a:prstGeom>
              <a:noFill/>
            </p:spPr>
            <p:txBody>
              <a:bodyPr wrap="square">
                <a:spAutoFit/>
              </a:bodyPr>
              <a:lstStyle/>
              <a:p>
                <a:r>
                  <a:rPr lang="pt-BR" sz="1200" dirty="0">
                    <a:solidFill>
                      <a:schemeClr val="tx1">
                        <a:lumMod val="65000"/>
                        <a:lumOff val="35000"/>
                      </a:schemeClr>
                    </a:solidFill>
                  </a:rPr>
                  <a:t>Fórmula do Cálculo da distorção: </a:t>
                </a:r>
                <a14:m>
                  <m:oMath xmlns:m="http://schemas.openxmlformats.org/officeDocument/2006/math">
                    <m:r>
                      <a:rPr lang="pt-BR" sz="1200" i="1" dirty="0">
                        <a:solidFill>
                          <a:schemeClr val="tx1">
                            <a:lumMod val="65000"/>
                            <a:lumOff val="35000"/>
                          </a:schemeClr>
                        </a:solidFill>
                        <a:latin typeface="Cambria Math" panose="02040503050406030204" pitchFamily="18" charset="0"/>
                      </a:rPr>
                      <m:t>∬</m:t>
                    </m:r>
                    <m:r>
                      <a:rPr lang="pt-BR" sz="1200" i="1" baseline="-25000" dirty="0">
                        <a:solidFill>
                          <a:schemeClr val="tx1">
                            <a:lumMod val="65000"/>
                            <a:lumOff val="35000"/>
                          </a:schemeClr>
                        </a:solidFill>
                        <a:latin typeface="Cambria Math" panose="02040503050406030204" pitchFamily="18" charset="0"/>
                      </a:rPr>
                      <m:t>𝑅</m:t>
                    </m:r>
                    <m:r>
                      <a:rPr lang="pt-BR" sz="1200" i="1" dirty="0">
                        <a:solidFill>
                          <a:schemeClr val="tx1">
                            <a:lumMod val="65000"/>
                            <a:lumOff val="35000"/>
                          </a:schemeClr>
                        </a:solidFill>
                        <a:latin typeface="Cambria Math" panose="02040503050406030204" pitchFamily="18" charset="0"/>
                      </a:rPr>
                      <m:t> </m:t>
                    </m:r>
                    <m:d>
                      <m:dPr>
                        <m:ctrlPr>
                          <a:rPr lang="pt-BR" sz="1200" i="1" dirty="0">
                            <a:solidFill>
                              <a:schemeClr val="tx1">
                                <a:lumMod val="65000"/>
                                <a:lumOff val="35000"/>
                              </a:schemeClr>
                            </a:solidFill>
                            <a:latin typeface="Cambria Math" panose="02040503050406030204" pitchFamily="18" charset="0"/>
                          </a:rPr>
                        </m:ctrlPr>
                      </m:dPr>
                      <m:e>
                        <m:r>
                          <a:rPr lang="pt-BR" sz="1200" i="1" dirty="0">
                            <a:solidFill>
                              <a:schemeClr val="tx1">
                                <a:lumMod val="65000"/>
                                <a:lumOff val="35000"/>
                              </a:schemeClr>
                            </a:solidFill>
                            <a:latin typeface="Cambria Math" panose="02040503050406030204" pitchFamily="18" charset="0"/>
                          </a:rPr>
                          <m:t>𝑓</m:t>
                        </m:r>
                        <m:d>
                          <m:dPr>
                            <m:ctrlPr>
                              <a:rPr lang="pt-BR" sz="1200" i="1" dirty="0">
                                <a:solidFill>
                                  <a:schemeClr val="tx1">
                                    <a:lumMod val="65000"/>
                                    <a:lumOff val="35000"/>
                                  </a:schemeClr>
                                </a:solidFill>
                                <a:latin typeface="Cambria Math" panose="02040503050406030204" pitchFamily="18" charset="0"/>
                              </a:rPr>
                            </m:ctrlPr>
                          </m:dPr>
                          <m:e>
                            <m:r>
                              <a:rPr lang="pt-BR" sz="1200" i="1" dirty="0" err="1">
                                <a:solidFill>
                                  <a:schemeClr val="tx1">
                                    <a:lumMod val="65000"/>
                                    <a:lumOff val="35000"/>
                                  </a:schemeClr>
                                </a:solidFill>
                                <a:latin typeface="Cambria Math" panose="02040503050406030204" pitchFamily="18" charset="0"/>
                              </a:rPr>
                              <m:t>𝑥</m:t>
                            </m:r>
                            <m:r>
                              <a:rPr lang="pt-BR" sz="1200" i="1" dirty="0" err="1">
                                <a:solidFill>
                                  <a:schemeClr val="tx1">
                                    <a:lumMod val="65000"/>
                                    <a:lumOff val="35000"/>
                                  </a:schemeClr>
                                </a:solidFill>
                                <a:latin typeface="Cambria Math" panose="02040503050406030204" pitchFamily="18" charset="0"/>
                              </a:rPr>
                              <m:t>,</m:t>
                            </m:r>
                            <m:r>
                              <a:rPr lang="pt-BR" sz="1200" i="1" dirty="0" err="1">
                                <a:solidFill>
                                  <a:schemeClr val="tx1">
                                    <a:lumMod val="65000"/>
                                    <a:lumOff val="35000"/>
                                  </a:schemeClr>
                                </a:solidFill>
                                <a:latin typeface="Cambria Math" panose="02040503050406030204" pitchFamily="18" charset="0"/>
                              </a:rPr>
                              <m:t>𝑦</m:t>
                            </m:r>
                          </m:e>
                        </m:d>
                        <m:r>
                          <a:rPr lang="pt-BR" sz="1200" i="1" dirty="0">
                            <a:solidFill>
                              <a:schemeClr val="tx1">
                                <a:lumMod val="65000"/>
                                <a:lumOff val="35000"/>
                              </a:schemeClr>
                            </a:solidFill>
                            <a:latin typeface="Cambria Math" panose="02040503050406030204" pitchFamily="18" charset="0"/>
                          </a:rPr>
                          <m:t>− </m:t>
                        </m:r>
                        <m:r>
                          <a:rPr lang="pt-BR" sz="1200" i="1" dirty="0">
                            <a:solidFill>
                              <a:schemeClr val="tx1">
                                <a:lumMod val="65000"/>
                                <a:lumOff val="35000"/>
                              </a:schemeClr>
                            </a:solidFill>
                            <a:latin typeface="Cambria Math" panose="02040503050406030204" pitchFamily="18" charset="0"/>
                          </a:rPr>
                          <m:t>𝑔</m:t>
                        </m:r>
                        <m:d>
                          <m:dPr>
                            <m:ctrlPr>
                              <a:rPr lang="pt-BR" sz="1200" i="1" dirty="0">
                                <a:solidFill>
                                  <a:schemeClr val="tx1">
                                    <a:lumMod val="65000"/>
                                    <a:lumOff val="35000"/>
                                  </a:schemeClr>
                                </a:solidFill>
                                <a:latin typeface="Cambria Math" panose="02040503050406030204" pitchFamily="18" charset="0"/>
                              </a:rPr>
                            </m:ctrlPr>
                          </m:dPr>
                          <m:e>
                            <m:r>
                              <a:rPr lang="pt-BR" sz="1200" i="1" dirty="0" err="1">
                                <a:solidFill>
                                  <a:schemeClr val="tx1">
                                    <a:lumMod val="65000"/>
                                    <a:lumOff val="35000"/>
                                  </a:schemeClr>
                                </a:solidFill>
                                <a:latin typeface="Cambria Math" panose="02040503050406030204" pitchFamily="18" charset="0"/>
                              </a:rPr>
                              <m:t>𝑥</m:t>
                            </m:r>
                            <m:r>
                              <a:rPr lang="pt-BR" sz="1200" i="1" dirty="0" err="1">
                                <a:solidFill>
                                  <a:schemeClr val="tx1">
                                    <a:lumMod val="65000"/>
                                    <a:lumOff val="35000"/>
                                  </a:schemeClr>
                                </a:solidFill>
                                <a:latin typeface="Cambria Math" panose="02040503050406030204" pitchFamily="18" charset="0"/>
                              </a:rPr>
                              <m:t>,</m:t>
                            </m:r>
                            <m:r>
                              <a:rPr lang="pt-BR" sz="1200" i="1" dirty="0" err="1">
                                <a:solidFill>
                                  <a:schemeClr val="tx1">
                                    <a:lumMod val="65000"/>
                                    <a:lumOff val="35000"/>
                                  </a:schemeClr>
                                </a:solidFill>
                                <a:latin typeface="Cambria Math" panose="02040503050406030204" pitchFamily="18" charset="0"/>
                              </a:rPr>
                              <m:t>𝑦</m:t>
                            </m:r>
                          </m:e>
                        </m:d>
                      </m:e>
                    </m:d>
                    <m:r>
                      <a:rPr lang="pt-BR" sz="1200" i="1" dirty="0">
                        <a:solidFill>
                          <a:schemeClr val="tx1">
                            <a:lumMod val="65000"/>
                            <a:lumOff val="35000"/>
                          </a:schemeClr>
                        </a:solidFill>
                        <a:latin typeface="Cambria Math" panose="02040503050406030204" pitchFamily="18" charset="0"/>
                      </a:rPr>
                      <m:t>² </m:t>
                    </m:r>
                    <m:r>
                      <a:rPr lang="pt-BR" sz="1200" i="1" dirty="0" err="1">
                        <a:solidFill>
                          <a:schemeClr val="tx1">
                            <a:lumMod val="65000"/>
                            <a:lumOff val="35000"/>
                          </a:schemeClr>
                        </a:solidFill>
                        <a:latin typeface="Cambria Math" panose="02040503050406030204" pitchFamily="18" charset="0"/>
                      </a:rPr>
                      <m:t>𝑑𝐴</m:t>
                    </m:r>
                  </m:oMath>
                </a14:m>
                <a:endParaRPr lang="pt-BR" sz="1200" dirty="0">
                  <a:solidFill>
                    <a:schemeClr val="tx1">
                      <a:lumMod val="65000"/>
                      <a:lumOff val="35000"/>
                    </a:schemeClr>
                  </a:solidFill>
                </a:endParaRPr>
              </a:p>
            </p:txBody>
          </p:sp>
        </mc:Choice>
        <mc:Fallback xmlns="">
          <p:sp>
            <p:nvSpPr>
              <p:cNvPr id="5" name="CaixaDeTexto 4">
                <a:extLst>
                  <a:ext uri="{FF2B5EF4-FFF2-40B4-BE49-F238E27FC236}">
                    <a16:creationId xmlns:a16="http://schemas.microsoft.com/office/drawing/2014/main" id="{0617A1AA-2546-3D75-285A-9898B1356709}"/>
                  </a:ext>
                </a:extLst>
              </p:cNvPr>
              <p:cNvSpPr txBox="1">
                <a:spLocks noRot="1" noChangeAspect="1" noMove="1" noResize="1" noEditPoints="1" noAdjustHandles="1" noChangeArrowheads="1" noChangeShapeType="1" noTextEdit="1"/>
              </p:cNvSpPr>
              <p:nvPr/>
            </p:nvSpPr>
            <p:spPr>
              <a:xfrm>
                <a:off x="990600" y="1891765"/>
                <a:ext cx="6096000" cy="300788"/>
              </a:xfrm>
              <a:prstGeom prst="rect">
                <a:avLst/>
              </a:prstGeom>
              <a:blipFill>
                <a:blip r:embed="rId3"/>
                <a:stretch>
                  <a:fillRect l="-100"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0E0A8F68-E87E-8012-4098-8DD5A3DD551C}"/>
                  </a:ext>
                </a:extLst>
              </p:cNvPr>
              <p:cNvSpPr txBox="1"/>
              <p:nvPr/>
            </p:nvSpPr>
            <p:spPr>
              <a:xfrm>
                <a:off x="909638" y="2436132"/>
                <a:ext cx="6096000" cy="3034229"/>
              </a:xfrm>
              <a:prstGeom prst="rect">
                <a:avLst/>
              </a:prstGeom>
              <a:noFill/>
            </p:spPr>
            <p:txBody>
              <a:bodyPr wrap="square">
                <a:spAutoFit/>
              </a:bodyPr>
              <a:lstStyle/>
              <a:p>
                <a:pPr marL="228600" indent="-228600">
                  <a:lnSpc>
                    <a:spcPct val="150000"/>
                  </a:lnSpc>
                  <a:buAutoNum type="arabicPeriod"/>
                </a:pPr>
                <a:r>
                  <a:rPr lang="pt-BR" sz="1100" dirty="0">
                    <a:solidFill>
                      <a:schemeClr val="tx1">
                        <a:lumMod val="65000"/>
                        <a:lumOff val="35000"/>
                      </a:schemeClr>
                    </a:solidFill>
                  </a:rPr>
                  <a:t>Calcular a diferença de f(</a:t>
                </a:r>
                <a:r>
                  <a:rPr lang="pt-BR" sz="1100" dirty="0" err="1">
                    <a:solidFill>
                      <a:schemeClr val="tx1">
                        <a:lumMod val="65000"/>
                        <a:lumOff val="35000"/>
                      </a:schemeClr>
                    </a:solidFill>
                  </a:rPr>
                  <a:t>x,y</a:t>
                </a:r>
                <a:r>
                  <a:rPr lang="pt-BR" sz="1100" dirty="0">
                    <a:solidFill>
                      <a:schemeClr val="tx1">
                        <a:lumMod val="65000"/>
                        <a:lumOff val="35000"/>
                      </a:schemeClr>
                    </a:solidFill>
                  </a:rPr>
                  <a:t>) e g(</a:t>
                </a:r>
                <a:r>
                  <a:rPr lang="pt-BR" sz="1100" dirty="0" err="1">
                    <a:solidFill>
                      <a:schemeClr val="tx1">
                        <a:lumMod val="65000"/>
                        <a:lumOff val="35000"/>
                      </a:schemeClr>
                    </a:solidFill>
                  </a:rPr>
                  <a:t>x,y</a:t>
                </a:r>
                <a:r>
                  <a:rPr lang="pt-BR" sz="1100" dirty="0">
                    <a:solidFill>
                      <a:schemeClr val="tx1">
                        <a:lumMod val="65000"/>
                        <a:lumOff val="35000"/>
                      </a:schemeClr>
                    </a:solidFill>
                  </a:rPr>
                  <a:t>) = 2y²</a:t>
                </a:r>
              </a:p>
              <a:p>
                <a:pPr marL="228600" indent="-228600">
                  <a:lnSpc>
                    <a:spcPct val="150000"/>
                  </a:lnSpc>
                  <a:buFontTx/>
                  <a:buAutoNum type="arabicPeriod"/>
                </a:pPr>
                <a:r>
                  <a:rPr lang="pt-BR" sz="1100" dirty="0">
                    <a:solidFill>
                      <a:schemeClr val="tx1">
                        <a:lumMod val="65000"/>
                        <a:lumOff val="35000"/>
                      </a:schemeClr>
                    </a:solidFill>
                  </a:rPr>
                  <a:t>Aplicar o valor à integral </a:t>
                </a:r>
                <a14:m>
                  <m:oMath xmlns:m="http://schemas.openxmlformats.org/officeDocument/2006/math">
                    <m:nary>
                      <m:naryPr>
                        <m:ctrlPr>
                          <a:rPr lang="pt-BR" sz="1100" i="1" smtClean="0">
                            <a:solidFill>
                              <a:schemeClr val="tx1">
                                <a:lumMod val="65000"/>
                                <a:lumOff val="35000"/>
                              </a:schemeClr>
                            </a:solidFill>
                            <a:latin typeface="Cambria Math" panose="02040503050406030204" pitchFamily="18" charset="0"/>
                          </a:rPr>
                        </m:ctrlPr>
                      </m:naryPr>
                      <m:sub>
                        <m:r>
                          <m:rPr>
                            <m:brk m:alnAt="23"/>
                          </m:rPr>
                          <a:rPr lang="pt-BR" sz="1100" b="0" i="1" smtClean="0">
                            <a:solidFill>
                              <a:schemeClr val="tx1">
                                <a:lumMod val="65000"/>
                                <a:lumOff val="35000"/>
                              </a:schemeClr>
                            </a:solidFill>
                            <a:latin typeface="Cambria Math" panose="02040503050406030204" pitchFamily="18" charset="0"/>
                          </a:rPr>
                          <m:t>0</m:t>
                        </m:r>
                      </m:sub>
                      <m:sup>
                        <m:f>
                          <m:fPr>
                            <m:ctrlPr>
                              <a:rPr lang="pt-BR" sz="1100" i="1" smtClean="0">
                                <a:solidFill>
                                  <a:schemeClr val="tx1">
                                    <a:lumMod val="65000"/>
                                    <a:lumOff val="35000"/>
                                  </a:schemeClr>
                                </a:solidFill>
                                <a:latin typeface="Cambria Math" panose="02040503050406030204" pitchFamily="18" charset="0"/>
                              </a:rPr>
                            </m:ctrlPr>
                          </m:fPr>
                          <m:num>
                            <m:r>
                              <a:rPr lang="pt-BR" sz="1100" b="0" i="1" smtClean="0">
                                <a:solidFill>
                                  <a:schemeClr val="tx1">
                                    <a:lumMod val="65000"/>
                                    <a:lumOff val="35000"/>
                                  </a:schemeClr>
                                </a:solidFill>
                                <a:latin typeface="Cambria Math" panose="02040503050406030204" pitchFamily="18" charset="0"/>
                              </a:rPr>
                              <m:t>1</m:t>
                            </m:r>
                          </m:num>
                          <m:den>
                            <m:r>
                              <a:rPr lang="pt-BR" sz="1100" b="0" i="1" smtClean="0">
                                <a:solidFill>
                                  <a:schemeClr val="tx1">
                                    <a:lumMod val="65000"/>
                                    <a:lumOff val="35000"/>
                                  </a:schemeClr>
                                </a:solidFill>
                                <a:latin typeface="Cambria Math" panose="02040503050406030204" pitchFamily="18" charset="0"/>
                              </a:rPr>
                              <m:t>2</m:t>
                            </m:r>
                          </m:den>
                        </m:f>
                      </m:sup>
                      <m:e>
                        <m:nary>
                          <m:naryPr>
                            <m:ctrlPr>
                              <a:rPr lang="pt-BR" sz="1100" i="1" smtClean="0">
                                <a:solidFill>
                                  <a:schemeClr val="tx1">
                                    <a:lumMod val="65000"/>
                                    <a:lumOff val="35000"/>
                                  </a:schemeClr>
                                </a:solidFill>
                                <a:latin typeface="Cambria Math" panose="02040503050406030204" pitchFamily="18" charset="0"/>
                              </a:rPr>
                            </m:ctrlPr>
                          </m:naryPr>
                          <m:sub>
                            <m:r>
                              <m:rPr>
                                <m:brk m:alnAt="23"/>
                              </m:rPr>
                              <a:rPr lang="pt-BR" sz="1100" b="0" i="1" smtClean="0">
                                <a:solidFill>
                                  <a:schemeClr val="tx1">
                                    <a:lumMod val="65000"/>
                                    <a:lumOff val="35000"/>
                                  </a:schemeClr>
                                </a:solidFill>
                                <a:latin typeface="Cambria Math" panose="02040503050406030204" pitchFamily="18" charset="0"/>
                              </a:rPr>
                              <m:t>0</m:t>
                            </m:r>
                          </m:sub>
                          <m:sup>
                            <m:r>
                              <a:rPr lang="pt-BR" sz="1100" b="0" i="1" smtClean="0">
                                <a:solidFill>
                                  <a:schemeClr val="tx1">
                                    <a:lumMod val="65000"/>
                                    <a:lumOff val="35000"/>
                                  </a:schemeClr>
                                </a:solidFill>
                                <a:latin typeface="Cambria Math" panose="02040503050406030204" pitchFamily="18" charset="0"/>
                              </a:rPr>
                              <m:t>1</m:t>
                            </m:r>
                          </m:sup>
                          <m:e>
                            <m:r>
                              <a:rPr lang="pt-BR" sz="1100" b="0" i="1" smtClean="0">
                                <a:solidFill>
                                  <a:schemeClr val="tx1">
                                    <a:lumMod val="65000"/>
                                    <a:lumOff val="35000"/>
                                  </a:schemeClr>
                                </a:solidFill>
                                <a:latin typeface="Cambria Math" panose="02040503050406030204" pitchFamily="18" charset="0"/>
                              </a:rPr>
                              <m:t>[2</m:t>
                            </m:r>
                            <m:sSup>
                              <m:sSupPr>
                                <m:ctrlPr>
                                  <a:rPr lang="pt-BR" sz="1100" b="0" i="1" smtClean="0">
                                    <a:solidFill>
                                      <a:schemeClr val="tx1">
                                        <a:lumMod val="65000"/>
                                        <a:lumOff val="35000"/>
                                      </a:schemeClr>
                                    </a:solidFill>
                                    <a:latin typeface="Cambria Math" panose="02040503050406030204" pitchFamily="18" charset="0"/>
                                  </a:rPr>
                                </m:ctrlPr>
                              </m:sSupPr>
                              <m:e>
                                <m:r>
                                  <a:rPr lang="pt-BR" sz="1100" b="0" i="1" smtClean="0">
                                    <a:solidFill>
                                      <a:schemeClr val="tx1">
                                        <a:lumMod val="65000"/>
                                        <a:lumOff val="35000"/>
                                      </a:schemeClr>
                                    </a:solidFill>
                                    <a:latin typeface="Cambria Math" panose="02040503050406030204" pitchFamily="18" charset="0"/>
                                  </a:rPr>
                                  <m:t>𝑦</m:t>
                                </m:r>
                              </m:e>
                              <m:sup>
                                <m:r>
                                  <a:rPr lang="pt-BR" sz="1100" b="0" i="1" smtClean="0">
                                    <a:solidFill>
                                      <a:schemeClr val="tx1">
                                        <a:lumMod val="65000"/>
                                        <a:lumOff val="35000"/>
                                      </a:schemeClr>
                                    </a:solidFill>
                                    <a:latin typeface="Cambria Math" panose="02040503050406030204" pitchFamily="18" charset="0"/>
                                  </a:rPr>
                                  <m:t>2</m:t>
                                </m:r>
                              </m:sup>
                            </m:sSup>
                            <m:r>
                              <a:rPr lang="pt-BR" sz="1100" b="0" i="1" smtClean="0">
                                <a:solidFill>
                                  <a:schemeClr val="tx1">
                                    <a:lumMod val="65000"/>
                                    <a:lumOff val="35000"/>
                                  </a:schemeClr>
                                </a:solidFill>
                                <a:latin typeface="Cambria Math" panose="02040503050406030204" pitchFamily="18" charset="0"/>
                              </a:rPr>
                              <m:t>]²</m:t>
                            </m:r>
                          </m:e>
                        </m:nary>
                        <m:r>
                          <a:rPr lang="pt-BR" sz="1100" b="0" i="1" smtClean="0">
                            <a:solidFill>
                              <a:schemeClr val="tx1">
                                <a:lumMod val="65000"/>
                                <a:lumOff val="35000"/>
                              </a:schemeClr>
                            </a:solidFill>
                            <a:latin typeface="Cambria Math" panose="02040503050406030204" pitchFamily="18" charset="0"/>
                          </a:rPr>
                          <m:t>𝑑𝑥𝑑𝑦</m:t>
                        </m:r>
                        <m:r>
                          <a:rPr lang="pt-BR" sz="1100" b="0" i="1" smtClean="0">
                            <a:solidFill>
                              <a:schemeClr val="tx1">
                                <a:lumMod val="65000"/>
                                <a:lumOff val="35000"/>
                              </a:schemeClr>
                            </a:solidFill>
                            <a:latin typeface="Cambria Math" panose="02040503050406030204" pitchFamily="18" charset="0"/>
                          </a:rPr>
                          <m:t> </m:t>
                        </m:r>
                      </m:e>
                    </m:nary>
                  </m:oMath>
                </a14:m>
                <a:r>
                  <a:rPr lang="pt-BR" sz="1100" i="1" dirty="0">
                    <a:solidFill>
                      <a:schemeClr val="tx1">
                        <a:lumMod val="65000"/>
                        <a:lumOff val="35000"/>
                      </a:schemeClr>
                    </a:solidFill>
                    <a:latin typeface="Cambria Math" panose="02040503050406030204" pitchFamily="18" charset="0"/>
                  </a:rPr>
                  <a:t>=</a:t>
                </a:r>
                <a:r>
                  <a:rPr lang="pt-BR" sz="1100" dirty="0">
                    <a:solidFill>
                      <a:schemeClr val="tx1">
                        <a:lumMod val="65000"/>
                        <a:lumOff val="35000"/>
                      </a:schemeClr>
                    </a:solidFill>
                  </a:rPr>
                  <a:t> </a:t>
                </a:r>
                <a14:m>
                  <m:oMath xmlns:m="http://schemas.openxmlformats.org/officeDocument/2006/math">
                    <m:nary>
                      <m:naryPr>
                        <m:ctrlPr>
                          <a:rPr lang="pt-BR" sz="1100" i="1">
                            <a:solidFill>
                              <a:schemeClr val="tx1">
                                <a:lumMod val="65000"/>
                                <a:lumOff val="35000"/>
                              </a:schemeClr>
                            </a:solidFill>
                            <a:latin typeface="Cambria Math" panose="02040503050406030204" pitchFamily="18" charset="0"/>
                          </a:rPr>
                        </m:ctrlPr>
                      </m:naryPr>
                      <m:sub>
                        <m:r>
                          <m:rPr>
                            <m:brk m:alnAt="23"/>
                          </m:rPr>
                          <a:rPr lang="pt-BR" sz="1100" i="1">
                            <a:solidFill>
                              <a:schemeClr val="tx1">
                                <a:lumMod val="65000"/>
                                <a:lumOff val="35000"/>
                              </a:schemeClr>
                            </a:solidFill>
                            <a:latin typeface="Cambria Math" panose="02040503050406030204" pitchFamily="18" charset="0"/>
                          </a:rPr>
                          <m:t>0</m:t>
                        </m:r>
                      </m:sub>
                      <m:sup>
                        <m:f>
                          <m:fPr>
                            <m:ctrlPr>
                              <a:rPr lang="pt-BR" sz="1100" i="1">
                                <a:solidFill>
                                  <a:schemeClr val="tx1">
                                    <a:lumMod val="65000"/>
                                    <a:lumOff val="35000"/>
                                  </a:schemeClr>
                                </a:solidFill>
                                <a:latin typeface="Cambria Math" panose="02040503050406030204" pitchFamily="18" charset="0"/>
                              </a:rPr>
                            </m:ctrlPr>
                          </m:fPr>
                          <m:num>
                            <m:r>
                              <a:rPr lang="pt-BR" sz="1100" i="1">
                                <a:solidFill>
                                  <a:schemeClr val="tx1">
                                    <a:lumMod val="65000"/>
                                    <a:lumOff val="35000"/>
                                  </a:schemeClr>
                                </a:solidFill>
                                <a:latin typeface="Cambria Math" panose="02040503050406030204" pitchFamily="18" charset="0"/>
                              </a:rPr>
                              <m:t>1</m:t>
                            </m:r>
                          </m:num>
                          <m:den>
                            <m:r>
                              <a:rPr lang="pt-BR" sz="1100" i="1">
                                <a:solidFill>
                                  <a:schemeClr val="tx1">
                                    <a:lumMod val="65000"/>
                                    <a:lumOff val="35000"/>
                                  </a:schemeClr>
                                </a:solidFill>
                                <a:latin typeface="Cambria Math" panose="02040503050406030204" pitchFamily="18" charset="0"/>
                              </a:rPr>
                              <m:t>2</m:t>
                            </m:r>
                          </m:den>
                        </m:f>
                      </m:sup>
                      <m:e>
                        <m:nary>
                          <m:naryPr>
                            <m:ctrlPr>
                              <a:rPr lang="pt-BR" sz="1100" i="1">
                                <a:solidFill>
                                  <a:schemeClr val="tx1">
                                    <a:lumMod val="65000"/>
                                    <a:lumOff val="35000"/>
                                  </a:schemeClr>
                                </a:solidFill>
                                <a:latin typeface="Cambria Math" panose="02040503050406030204" pitchFamily="18" charset="0"/>
                              </a:rPr>
                            </m:ctrlPr>
                          </m:naryPr>
                          <m:sub>
                            <m:r>
                              <m:rPr>
                                <m:brk m:alnAt="23"/>
                              </m:rPr>
                              <a:rPr lang="pt-BR" sz="1100" i="1">
                                <a:solidFill>
                                  <a:schemeClr val="tx1">
                                    <a:lumMod val="65000"/>
                                    <a:lumOff val="35000"/>
                                  </a:schemeClr>
                                </a:solidFill>
                                <a:latin typeface="Cambria Math" panose="02040503050406030204" pitchFamily="18" charset="0"/>
                              </a:rPr>
                              <m:t>0</m:t>
                            </m:r>
                          </m:sub>
                          <m:sup>
                            <m:r>
                              <a:rPr lang="pt-BR" sz="1100" i="1">
                                <a:solidFill>
                                  <a:schemeClr val="tx1">
                                    <a:lumMod val="65000"/>
                                    <a:lumOff val="35000"/>
                                  </a:schemeClr>
                                </a:solidFill>
                                <a:latin typeface="Cambria Math" panose="02040503050406030204" pitchFamily="18" charset="0"/>
                              </a:rPr>
                              <m:t>1</m:t>
                            </m:r>
                          </m:sup>
                          <m:e>
                            <m:r>
                              <a:rPr lang="pt-BR" sz="1100" b="0" i="1" smtClean="0">
                                <a:solidFill>
                                  <a:schemeClr val="tx1">
                                    <a:lumMod val="65000"/>
                                    <a:lumOff val="35000"/>
                                  </a:schemeClr>
                                </a:solidFill>
                                <a:latin typeface="Cambria Math" panose="02040503050406030204" pitchFamily="18" charset="0"/>
                              </a:rPr>
                              <m:t>4</m:t>
                            </m:r>
                            <m:sSup>
                              <m:sSupPr>
                                <m:ctrlPr>
                                  <a:rPr lang="pt-BR" sz="1100" b="0" i="1" smtClean="0">
                                    <a:solidFill>
                                      <a:schemeClr val="tx1">
                                        <a:lumMod val="65000"/>
                                        <a:lumOff val="35000"/>
                                      </a:schemeClr>
                                    </a:solidFill>
                                    <a:latin typeface="Cambria Math" panose="02040503050406030204" pitchFamily="18" charset="0"/>
                                  </a:rPr>
                                </m:ctrlPr>
                              </m:sSupPr>
                              <m:e>
                                <m:r>
                                  <a:rPr lang="pt-BR" sz="1100" b="0" i="1" smtClean="0">
                                    <a:solidFill>
                                      <a:schemeClr val="tx1">
                                        <a:lumMod val="65000"/>
                                        <a:lumOff val="35000"/>
                                      </a:schemeClr>
                                    </a:solidFill>
                                    <a:latin typeface="Cambria Math" panose="02040503050406030204" pitchFamily="18" charset="0"/>
                                  </a:rPr>
                                  <m:t>𝑦</m:t>
                                </m:r>
                              </m:e>
                              <m:sup>
                                <m:r>
                                  <a:rPr lang="pt-BR" sz="1100" b="0" i="1" smtClean="0">
                                    <a:solidFill>
                                      <a:schemeClr val="tx1">
                                        <a:lumMod val="65000"/>
                                        <a:lumOff val="35000"/>
                                      </a:schemeClr>
                                    </a:solidFill>
                                    <a:latin typeface="Cambria Math" panose="02040503050406030204" pitchFamily="18" charset="0"/>
                                  </a:rPr>
                                  <m:t>4</m:t>
                                </m:r>
                              </m:sup>
                            </m:sSup>
                          </m:e>
                        </m:nary>
                        <m:r>
                          <a:rPr lang="pt-BR" sz="1100" i="1">
                            <a:solidFill>
                              <a:schemeClr val="tx1">
                                <a:lumMod val="65000"/>
                                <a:lumOff val="35000"/>
                              </a:schemeClr>
                            </a:solidFill>
                            <a:latin typeface="Cambria Math" panose="02040503050406030204" pitchFamily="18" charset="0"/>
                          </a:rPr>
                          <m:t>𝑑𝑥𝑑𝑦</m:t>
                        </m:r>
                        <m:r>
                          <a:rPr lang="pt-BR" sz="1100" i="1">
                            <a:solidFill>
                              <a:schemeClr val="tx1">
                                <a:lumMod val="65000"/>
                                <a:lumOff val="35000"/>
                              </a:schemeClr>
                            </a:solidFill>
                            <a:latin typeface="Cambria Math" panose="02040503050406030204" pitchFamily="18" charset="0"/>
                          </a:rPr>
                          <m:t> </m:t>
                        </m:r>
                      </m:e>
                    </m:nary>
                  </m:oMath>
                </a14:m>
                <a:r>
                  <a:rPr lang="pt-BR" sz="1100" i="1" dirty="0">
                    <a:solidFill>
                      <a:schemeClr val="tx1">
                        <a:lumMod val="65000"/>
                        <a:lumOff val="35000"/>
                      </a:schemeClr>
                    </a:solidFill>
                    <a:latin typeface="Cambria Math" panose="02040503050406030204" pitchFamily="18" charset="0"/>
                  </a:rPr>
                  <a:t> </a:t>
                </a:r>
                <a:endParaRPr lang="pt-BR" sz="1100" b="0" dirty="0">
                  <a:solidFill>
                    <a:schemeClr val="tx1">
                      <a:lumMod val="65000"/>
                      <a:lumOff val="35000"/>
                    </a:schemeClr>
                  </a:solidFill>
                </a:endParaRPr>
              </a:p>
              <a:p>
                <a:pPr marL="228600" indent="-228600">
                  <a:lnSpc>
                    <a:spcPct val="150000"/>
                  </a:lnSpc>
                  <a:buFontTx/>
                  <a:buAutoNum type="arabicPeriod"/>
                </a:pPr>
                <a:r>
                  <a:rPr lang="pt-BR" sz="1100" dirty="0">
                    <a:solidFill>
                      <a:schemeClr val="tx1">
                        <a:lumMod val="65000"/>
                        <a:lumOff val="35000"/>
                      </a:schemeClr>
                    </a:solidFill>
                  </a:rPr>
                  <a:t>Aplicar o </a:t>
                </a:r>
                <a:r>
                  <a:rPr lang="pt-BR" sz="1100" b="1" dirty="0">
                    <a:solidFill>
                      <a:schemeClr val="tx1">
                        <a:lumMod val="65000"/>
                        <a:lumOff val="35000"/>
                      </a:schemeClr>
                    </a:solidFill>
                  </a:rPr>
                  <a:t>Teorema de </a:t>
                </a:r>
                <a:r>
                  <a:rPr lang="pt-BR" sz="1100" b="1" dirty="0" err="1">
                    <a:solidFill>
                      <a:schemeClr val="tx1">
                        <a:lumMod val="65000"/>
                        <a:lumOff val="35000"/>
                      </a:schemeClr>
                    </a:solidFill>
                  </a:rPr>
                  <a:t>Fubini</a:t>
                </a:r>
                <a:r>
                  <a:rPr lang="pt-BR" sz="1100" b="1" dirty="0">
                    <a:solidFill>
                      <a:schemeClr val="tx1">
                        <a:lumMod val="65000"/>
                        <a:lumOff val="35000"/>
                      </a:schemeClr>
                    </a:solidFill>
                  </a:rPr>
                  <a:t> </a:t>
                </a:r>
              </a:p>
              <a:p>
                <a:pPr marL="685800" lvl="1" indent="-228600">
                  <a:lnSpc>
                    <a:spcPct val="150000"/>
                  </a:lnSpc>
                  <a:buFontTx/>
                  <a:buAutoNum type="arabicPeriod"/>
                </a:pPr>
                <a:r>
                  <a:rPr lang="pt-BR" sz="1100" dirty="0">
                    <a:solidFill>
                      <a:schemeClr val="tx1">
                        <a:lumMod val="65000"/>
                        <a:lumOff val="35000"/>
                      </a:schemeClr>
                    </a:solidFill>
                  </a:rPr>
                  <a:t>Integrar em relação a x</a:t>
                </a:r>
              </a:p>
              <a:p>
                <a:pPr marL="1085850" lvl="2" indent="-171450">
                  <a:lnSpc>
                    <a:spcPct val="150000"/>
                  </a:lnSpc>
                  <a:buFont typeface="Arial" panose="020B0604020202020204" pitchFamily="34" charset="0"/>
                  <a:buChar char="•"/>
                </a:pPr>
                <a:r>
                  <a:rPr lang="pt-BR" sz="1100" dirty="0">
                    <a:solidFill>
                      <a:schemeClr val="tx1">
                        <a:lumMod val="65000"/>
                        <a:lumOff val="35000"/>
                      </a:schemeClr>
                    </a:solidFill>
                  </a:rPr>
                  <a:t>  Isolar as constantes </a:t>
                </a:r>
              </a:p>
              <a:p>
                <a:pPr marL="1143000" lvl="2" indent="-228600">
                  <a:lnSpc>
                    <a:spcPct val="150000"/>
                  </a:lnSpc>
                  <a:buFont typeface="Arial" panose="020B0604020202020204" pitchFamily="34" charset="0"/>
                  <a:buChar char="•"/>
                </a:pPr>
                <a:r>
                  <a:rPr lang="pt-BR" sz="1100" dirty="0">
                    <a:solidFill>
                      <a:schemeClr val="tx1">
                        <a:lumMod val="65000"/>
                        <a:lumOff val="35000"/>
                      </a:schemeClr>
                    </a:solidFill>
                  </a:rPr>
                  <a:t>Teorema da Variação</a:t>
                </a:r>
              </a:p>
              <a:p>
                <a:pPr marL="685800" lvl="1" indent="-228600">
                  <a:lnSpc>
                    <a:spcPct val="150000"/>
                  </a:lnSpc>
                  <a:buFontTx/>
                  <a:buAutoNum type="arabicPeriod"/>
                </a:pPr>
                <a:r>
                  <a:rPr lang="pt-BR" sz="1100" dirty="0">
                    <a:solidFill>
                      <a:schemeClr val="tx1">
                        <a:lumMod val="65000"/>
                        <a:lumOff val="35000"/>
                      </a:schemeClr>
                    </a:solidFill>
                  </a:rPr>
                  <a:t>Integrar em relação a y</a:t>
                </a:r>
              </a:p>
              <a:p>
                <a:pPr marL="1085850" lvl="2" indent="-171450">
                  <a:lnSpc>
                    <a:spcPct val="150000"/>
                  </a:lnSpc>
                  <a:buFont typeface="Arial" panose="020B0604020202020204" pitchFamily="34" charset="0"/>
                  <a:buChar char="•"/>
                </a:pPr>
                <a:r>
                  <a:rPr lang="pt-BR" sz="1100" dirty="0">
                    <a:solidFill>
                      <a:schemeClr val="tx1">
                        <a:lumMod val="65000"/>
                        <a:lumOff val="35000"/>
                      </a:schemeClr>
                    </a:solidFill>
                  </a:rPr>
                  <a:t>  Isolar as constantes </a:t>
                </a:r>
              </a:p>
              <a:p>
                <a:pPr marL="1143000" lvl="2" indent="-228600">
                  <a:lnSpc>
                    <a:spcPct val="150000"/>
                  </a:lnSpc>
                  <a:buFont typeface="Arial" panose="020B0604020202020204" pitchFamily="34" charset="0"/>
                  <a:buChar char="•"/>
                </a:pPr>
                <a:r>
                  <a:rPr lang="pt-BR" sz="1100" dirty="0">
                    <a:solidFill>
                      <a:schemeClr val="tx1">
                        <a:lumMod val="65000"/>
                        <a:lumOff val="35000"/>
                      </a:schemeClr>
                    </a:solidFill>
                  </a:rPr>
                  <a:t>Teorema da Variação</a:t>
                </a:r>
                <a:endParaRPr lang="pt-BR" sz="1100" b="1" dirty="0">
                  <a:solidFill>
                    <a:schemeClr val="tx1">
                      <a:lumMod val="65000"/>
                      <a:lumOff val="35000"/>
                    </a:schemeClr>
                  </a:solidFill>
                  <a:highlight>
                    <a:srgbClr val="FFFF00"/>
                  </a:highlight>
                </a:endParaRPr>
              </a:p>
              <a:p>
                <a:pPr>
                  <a:lnSpc>
                    <a:spcPct val="150000"/>
                  </a:lnSpc>
                </a:pPr>
                <a:endParaRPr lang="pt-BR" sz="1200" dirty="0">
                  <a:solidFill>
                    <a:schemeClr val="tx1">
                      <a:lumMod val="65000"/>
                      <a:lumOff val="35000"/>
                    </a:schemeClr>
                  </a:solidFill>
                </a:endParaRPr>
              </a:p>
              <a:p>
                <a:pPr marL="228600" indent="-228600">
                  <a:lnSpc>
                    <a:spcPct val="150000"/>
                  </a:lnSpc>
                  <a:buAutoNum type="arabicPeriod"/>
                </a:pPr>
                <a:endParaRPr lang="pt-BR" sz="1200" dirty="0">
                  <a:solidFill>
                    <a:schemeClr val="tx1">
                      <a:lumMod val="65000"/>
                      <a:lumOff val="35000"/>
                    </a:schemeClr>
                  </a:solidFill>
                </a:endParaRPr>
              </a:p>
            </p:txBody>
          </p:sp>
        </mc:Choice>
        <mc:Fallback xmlns="">
          <p:sp>
            <p:nvSpPr>
              <p:cNvPr id="4" name="CaixaDeTexto 3">
                <a:extLst>
                  <a:ext uri="{FF2B5EF4-FFF2-40B4-BE49-F238E27FC236}">
                    <a16:creationId xmlns:a16="http://schemas.microsoft.com/office/drawing/2014/main" id="{0E0A8F68-E87E-8012-4098-8DD5A3DD551C}"/>
                  </a:ext>
                </a:extLst>
              </p:cNvPr>
              <p:cNvSpPr txBox="1">
                <a:spLocks noRot="1" noChangeAspect="1" noMove="1" noResize="1" noEditPoints="1" noAdjustHandles="1" noChangeArrowheads="1" noChangeShapeType="1" noTextEdit="1"/>
              </p:cNvSpPr>
              <p:nvPr/>
            </p:nvSpPr>
            <p:spPr>
              <a:xfrm>
                <a:off x="909638" y="2436132"/>
                <a:ext cx="6096000" cy="3034229"/>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88175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34715-BC89-BF79-338B-6627C55CFC40}"/>
              </a:ext>
            </a:extLst>
          </p:cNvPr>
          <p:cNvSpPr txBox="1">
            <a:spLocks/>
          </p:cNvSpPr>
          <p:nvPr/>
        </p:nvSpPr>
        <p:spPr>
          <a:xfrm>
            <a:off x="0" y="251461"/>
            <a:ext cx="12192000" cy="8953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3600" dirty="0"/>
              <a:t>Aplicação</a:t>
            </a:r>
          </a:p>
        </p:txBody>
      </p:sp>
      <mc:AlternateContent xmlns:mc="http://schemas.openxmlformats.org/markup-compatibility/2006" xmlns:a14="http://schemas.microsoft.com/office/drawing/2010/main">
        <mc:Choice Requires="a14">
          <p:sp>
            <p:nvSpPr>
              <p:cNvPr id="3" name="Espaço Reservado para Texto 3">
                <a:extLst>
                  <a:ext uri="{FF2B5EF4-FFF2-40B4-BE49-F238E27FC236}">
                    <a16:creationId xmlns:a16="http://schemas.microsoft.com/office/drawing/2014/main" id="{977889F7-2357-2B05-B8BD-E6435B92D6DB}"/>
                  </a:ext>
                </a:extLst>
              </p:cNvPr>
              <p:cNvSpPr txBox="1">
                <a:spLocks/>
              </p:cNvSpPr>
              <p:nvPr/>
            </p:nvSpPr>
            <p:spPr>
              <a:xfrm>
                <a:off x="909638" y="1146810"/>
                <a:ext cx="10539412" cy="89534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spcBef>
                    <a:spcPts val="100"/>
                  </a:spcBef>
                  <a:spcAft>
                    <a:spcPts val="100"/>
                  </a:spcAft>
                </a:pPr>
                <a:r>
                  <a:rPr lang="pt-BR" sz="1400" dirty="0">
                    <a:solidFill>
                      <a:schemeClr val="bg1">
                        <a:lumMod val="75000"/>
                      </a:schemeClr>
                    </a:solidFill>
                  </a:rPr>
                  <a:t>Considere a imagem original definida por </a:t>
                </a:r>
                <a14:m>
                  <m:oMath xmlns:m="http://schemas.openxmlformats.org/officeDocument/2006/math">
                    <m:sSup>
                      <m:sSupPr>
                        <m:ctrlPr>
                          <a:rPr lang="pt-BR" sz="1400" i="1" smtClean="0">
                            <a:solidFill>
                              <a:schemeClr val="bg1">
                                <a:lumMod val="75000"/>
                              </a:schemeClr>
                            </a:solidFill>
                            <a:latin typeface="Cambria Math" panose="02040503050406030204" pitchFamily="18" charset="0"/>
                          </a:rPr>
                        </m:ctrlPr>
                      </m:sSupPr>
                      <m:e>
                        <m:r>
                          <a:rPr lang="pt-BR" sz="1400" i="1" smtClean="0">
                            <a:solidFill>
                              <a:schemeClr val="bg1">
                                <a:lumMod val="75000"/>
                              </a:schemeClr>
                            </a:solidFill>
                            <a:latin typeface="Cambria Math" panose="02040503050406030204" pitchFamily="18" charset="0"/>
                          </a:rPr>
                          <m:t>𝑓</m:t>
                        </m:r>
                        <m:d>
                          <m:dPr>
                            <m:ctrlPr>
                              <a:rPr lang="pt-BR" sz="1400" i="1" smtClean="0">
                                <a:solidFill>
                                  <a:schemeClr val="bg1">
                                    <a:lumMod val="75000"/>
                                  </a:schemeClr>
                                </a:solidFill>
                                <a:latin typeface="Cambria Math" panose="02040503050406030204" pitchFamily="18" charset="0"/>
                              </a:rPr>
                            </m:ctrlPr>
                          </m:dPr>
                          <m:e>
                            <m:r>
                              <a:rPr lang="pt-BR" sz="1400" i="1" smtClean="0">
                                <a:solidFill>
                                  <a:schemeClr val="bg1">
                                    <a:lumMod val="75000"/>
                                  </a:schemeClr>
                                </a:solidFill>
                                <a:latin typeface="Cambria Math" panose="02040503050406030204" pitchFamily="18" charset="0"/>
                              </a:rPr>
                              <m:t>𝑥</m:t>
                            </m:r>
                            <m:r>
                              <a:rPr lang="pt-BR" sz="1400" i="1" smtClean="0">
                                <a:solidFill>
                                  <a:schemeClr val="bg1">
                                    <a:lumMod val="75000"/>
                                  </a:schemeClr>
                                </a:solidFill>
                                <a:latin typeface="Cambria Math" panose="02040503050406030204" pitchFamily="18" charset="0"/>
                              </a:rPr>
                              <m:t>,</m:t>
                            </m:r>
                            <m:r>
                              <a:rPr lang="pt-BR" sz="1400" i="1" smtClean="0">
                                <a:solidFill>
                                  <a:schemeClr val="bg1">
                                    <a:lumMod val="75000"/>
                                  </a:schemeClr>
                                </a:solidFill>
                                <a:latin typeface="Cambria Math" panose="02040503050406030204" pitchFamily="18" charset="0"/>
                              </a:rPr>
                              <m:t>𝑦</m:t>
                            </m:r>
                          </m:e>
                        </m:d>
                        <m:r>
                          <a:rPr lang="pt-BR" sz="1400" i="1" smtClean="0">
                            <a:solidFill>
                              <a:schemeClr val="bg1">
                                <a:lumMod val="75000"/>
                              </a:schemeClr>
                            </a:solidFill>
                            <a:latin typeface="Cambria Math" panose="02040503050406030204" pitchFamily="18" charset="0"/>
                          </a:rPr>
                          <m:t>= </m:t>
                        </m:r>
                        <m:r>
                          <a:rPr lang="pt-BR" sz="1400" i="1" smtClean="0">
                            <a:solidFill>
                              <a:schemeClr val="bg1">
                                <a:lumMod val="75000"/>
                              </a:schemeClr>
                            </a:solidFill>
                            <a:latin typeface="Cambria Math" panose="02040503050406030204" pitchFamily="18" charset="0"/>
                          </a:rPr>
                          <m:t>𝑥</m:t>
                        </m:r>
                      </m:e>
                      <m:sup>
                        <m:r>
                          <a:rPr lang="pt-BR" sz="1400" i="1" smtClean="0">
                            <a:solidFill>
                              <a:schemeClr val="bg1">
                                <a:lumMod val="75000"/>
                              </a:schemeClr>
                            </a:solidFill>
                            <a:latin typeface="Cambria Math" panose="02040503050406030204" pitchFamily="18" charset="0"/>
                          </a:rPr>
                          <m:t>2</m:t>
                        </m:r>
                      </m:sup>
                    </m:sSup>
                    <m:r>
                      <a:rPr lang="pt-BR" sz="1400" i="1" smtClean="0">
                        <a:solidFill>
                          <a:schemeClr val="bg1">
                            <a:lumMod val="75000"/>
                          </a:schemeClr>
                        </a:solidFill>
                        <a:latin typeface="Cambria Math" panose="02040503050406030204" pitchFamily="18" charset="0"/>
                      </a:rPr>
                      <m:t>+</m:t>
                    </m:r>
                    <m:sSup>
                      <m:sSupPr>
                        <m:ctrlPr>
                          <a:rPr lang="pt-BR" sz="1400" i="1" smtClean="0">
                            <a:solidFill>
                              <a:schemeClr val="bg1">
                                <a:lumMod val="75000"/>
                              </a:schemeClr>
                            </a:solidFill>
                            <a:latin typeface="Cambria Math" panose="02040503050406030204" pitchFamily="18" charset="0"/>
                          </a:rPr>
                        </m:ctrlPr>
                      </m:sSupPr>
                      <m:e>
                        <m:r>
                          <a:rPr lang="pt-BR" sz="1400" i="1" smtClean="0">
                            <a:solidFill>
                              <a:schemeClr val="bg1">
                                <a:lumMod val="75000"/>
                              </a:schemeClr>
                            </a:solidFill>
                            <a:latin typeface="Cambria Math" panose="02040503050406030204" pitchFamily="18" charset="0"/>
                          </a:rPr>
                          <m:t>𝑦</m:t>
                        </m:r>
                      </m:e>
                      <m:sup>
                        <m:r>
                          <a:rPr lang="pt-BR" sz="1400" i="1" smtClean="0">
                            <a:solidFill>
                              <a:schemeClr val="bg1">
                                <a:lumMod val="75000"/>
                              </a:schemeClr>
                            </a:solidFill>
                            <a:latin typeface="Cambria Math" panose="02040503050406030204" pitchFamily="18" charset="0"/>
                          </a:rPr>
                          <m:t>2</m:t>
                        </m:r>
                      </m:sup>
                    </m:sSup>
                    <m:r>
                      <a:rPr lang="pt-BR" sz="1400" i="1" smtClean="0">
                        <a:solidFill>
                          <a:schemeClr val="bg1">
                            <a:lumMod val="75000"/>
                          </a:schemeClr>
                        </a:solidFill>
                        <a:latin typeface="Cambria Math" panose="02040503050406030204" pitchFamily="18" charset="0"/>
                      </a:rPr>
                      <m:t> </m:t>
                    </m:r>
                  </m:oMath>
                </a14:m>
                <a:r>
                  <a:rPr lang="pt-BR" sz="1400" dirty="0">
                    <a:solidFill>
                      <a:schemeClr val="bg1">
                        <a:lumMod val="75000"/>
                      </a:schemeClr>
                    </a:solidFill>
                  </a:rPr>
                  <a:t>e a imagem comprimida definida por </a:t>
                </a:r>
                <a14:m>
                  <m:oMath xmlns:m="http://schemas.openxmlformats.org/officeDocument/2006/math">
                    <m:r>
                      <a:rPr lang="pt-BR" sz="1400" i="1" smtClean="0">
                        <a:solidFill>
                          <a:schemeClr val="bg1">
                            <a:lumMod val="75000"/>
                          </a:schemeClr>
                        </a:solidFill>
                        <a:latin typeface="Cambria Math" panose="02040503050406030204" pitchFamily="18" charset="0"/>
                      </a:rPr>
                      <m:t>𝑔</m:t>
                    </m:r>
                    <m:d>
                      <m:dPr>
                        <m:ctrlPr>
                          <a:rPr lang="pt-BR" sz="1400" i="1" smtClean="0">
                            <a:solidFill>
                              <a:schemeClr val="bg1">
                                <a:lumMod val="75000"/>
                              </a:schemeClr>
                            </a:solidFill>
                            <a:latin typeface="Cambria Math" panose="02040503050406030204" pitchFamily="18" charset="0"/>
                          </a:rPr>
                        </m:ctrlPr>
                      </m:dPr>
                      <m:e>
                        <m:r>
                          <a:rPr lang="pt-BR" sz="1400" i="1" smtClean="0">
                            <a:solidFill>
                              <a:schemeClr val="bg1">
                                <a:lumMod val="75000"/>
                              </a:schemeClr>
                            </a:solidFill>
                            <a:latin typeface="Cambria Math" panose="02040503050406030204" pitchFamily="18" charset="0"/>
                          </a:rPr>
                          <m:t>𝑥</m:t>
                        </m:r>
                        <m:r>
                          <a:rPr lang="pt-BR" sz="1400" i="1" smtClean="0">
                            <a:solidFill>
                              <a:schemeClr val="bg1">
                                <a:lumMod val="75000"/>
                              </a:schemeClr>
                            </a:solidFill>
                            <a:latin typeface="Cambria Math" panose="02040503050406030204" pitchFamily="18" charset="0"/>
                          </a:rPr>
                          <m:t>,</m:t>
                        </m:r>
                        <m:r>
                          <a:rPr lang="pt-BR" sz="1400" i="1" smtClean="0">
                            <a:solidFill>
                              <a:schemeClr val="bg1">
                                <a:lumMod val="75000"/>
                              </a:schemeClr>
                            </a:solidFill>
                            <a:latin typeface="Cambria Math" panose="02040503050406030204" pitchFamily="18" charset="0"/>
                          </a:rPr>
                          <m:t>𝑦</m:t>
                        </m:r>
                      </m:e>
                    </m:d>
                    <m:r>
                      <a:rPr lang="pt-BR" sz="1400" i="1" smtClean="0">
                        <a:solidFill>
                          <a:schemeClr val="bg1">
                            <a:lumMod val="75000"/>
                          </a:schemeClr>
                        </a:solidFill>
                        <a:latin typeface="Cambria Math" panose="02040503050406030204" pitchFamily="18" charset="0"/>
                      </a:rPr>
                      <m:t>=</m:t>
                    </m:r>
                    <m:sSup>
                      <m:sSupPr>
                        <m:ctrlPr>
                          <a:rPr lang="pt-BR" sz="1400" i="1" smtClean="0">
                            <a:solidFill>
                              <a:schemeClr val="bg1">
                                <a:lumMod val="75000"/>
                              </a:schemeClr>
                            </a:solidFill>
                            <a:latin typeface="Cambria Math" panose="02040503050406030204" pitchFamily="18" charset="0"/>
                          </a:rPr>
                        </m:ctrlPr>
                      </m:sSupPr>
                      <m:e>
                        <m:r>
                          <a:rPr lang="pt-BR" sz="1400" i="1" smtClean="0">
                            <a:solidFill>
                              <a:schemeClr val="bg1">
                                <a:lumMod val="75000"/>
                              </a:schemeClr>
                            </a:solidFill>
                            <a:latin typeface="Cambria Math" panose="02040503050406030204" pitchFamily="18" charset="0"/>
                          </a:rPr>
                          <m:t>𝑥</m:t>
                        </m:r>
                      </m:e>
                      <m:sup>
                        <m:r>
                          <a:rPr lang="pt-BR" sz="1400" i="1" smtClean="0">
                            <a:solidFill>
                              <a:schemeClr val="bg1">
                                <a:lumMod val="75000"/>
                              </a:schemeClr>
                            </a:solidFill>
                            <a:latin typeface="Cambria Math" panose="02040503050406030204" pitchFamily="18" charset="0"/>
                          </a:rPr>
                          <m:t>2</m:t>
                        </m:r>
                      </m:sup>
                    </m:sSup>
                    <m:r>
                      <a:rPr lang="pt-BR" sz="1400" b="0" i="1" smtClean="0">
                        <a:solidFill>
                          <a:schemeClr val="bg1">
                            <a:lumMod val="75000"/>
                          </a:schemeClr>
                        </a:solidFill>
                        <a:latin typeface="Cambria Math" panose="02040503050406030204" pitchFamily="18" charset="0"/>
                      </a:rPr>
                      <m:t>−</m:t>
                    </m:r>
                    <m:sSup>
                      <m:sSupPr>
                        <m:ctrlPr>
                          <a:rPr lang="pt-BR" sz="1400" i="1" smtClean="0">
                            <a:solidFill>
                              <a:schemeClr val="bg1">
                                <a:lumMod val="75000"/>
                              </a:schemeClr>
                            </a:solidFill>
                            <a:latin typeface="Cambria Math" panose="02040503050406030204" pitchFamily="18" charset="0"/>
                          </a:rPr>
                        </m:ctrlPr>
                      </m:sSupPr>
                      <m:e>
                        <m:r>
                          <a:rPr lang="pt-BR" sz="1400" i="1" smtClean="0">
                            <a:solidFill>
                              <a:schemeClr val="bg1">
                                <a:lumMod val="75000"/>
                              </a:schemeClr>
                            </a:solidFill>
                            <a:latin typeface="Cambria Math" panose="02040503050406030204" pitchFamily="18" charset="0"/>
                          </a:rPr>
                          <m:t>𝑦</m:t>
                        </m:r>
                      </m:e>
                      <m:sup>
                        <m:r>
                          <a:rPr lang="pt-BR" sz="1400" i="1" smtClean="0">
                            <a:solidFill>
                              <a:schemeClr val="bg1">
                                <a:lumMod val="75000"/>
                              </a:schemeClr>
                            </a:solidFill>
                            <a:latin typeface="Cambria Math" panose="02040503050406030204" pitchFamily="18" charset="0"/>
                          </a:rPr>
                          <m:t>2</m:t>
                        </m:r>
                      </m:sup>
                    </m:sSup>
                  </m:oMath>
                </a14:m>
                <a:r>
                  <a:rPr lang="pt-BR" sz="1400" dirty="0">
                    <a:solidFill>
                      <a:schemeClr val="bg1">
                        <a:lumMod val="75000"/>
                      </a:schemeClr>
                    </a:solidFill>
                  </a:rPr>
                  <a:t>. </a:t>
                </a:r>
              </a:p>
              <a:p>
                <a:pPr algn="just">
                  <a:spcBef>
                    <a:spcPts val="100"/>
                  </a:spcBef>
                  <a:spcAft>
                    <a:spcPts val="100"/>
                  </a:spcAft>
                </a:pPr>
                <a:r>
                  <a:rPr lang="pt-BR" sz="1400" dirty="0">
                    <a:solidFill>
                      <a:schemeClr val="bg1">
                        <a:lumMod val="75000"/>
                      </a:schemeClr>
                    </a:solidFill>
                  </a:rPr>
                  <a:t>Calcule o erro de distorção entre as duas imagens sobre a região retangular R delimitada pelos pontos: (0,0), (0,</a:t>
                </a:r>
                <a14:m>
                  <m:oMath xmlns:m="http://schemas.openxmlformats.org/officeDocument/2006/math">
                    <m:f>
                      <m:fPr>
                        <m:type m:val="skw"/>
                        <m:ctrlPr>
                          <a:rPr lang="pt-BR" sz="1400" i="1">
                            <a:solidFill>
                              <a:schemeClr val="bg1">
                                <a:lumMod val="75000"/>
                              </a:schemeClr>
                            </a:solidFill>
                            <a:latin typeface="Cambria Math" panose="02040503050406030204" pitchFamily="18" charset="0"/>
                          </a:rPr>
                        </m:ctrlPr>
                      </m:fPr>
                      <m:num>
                        <m:r>
                          <a:rPr lang="pt-BR" sz="1400">
                            <a:solidFill>
                              <a:schemeClr val="bg1">
                                <a:lumMod val="75000"/>
                              </a:schemeClr>
                            </a:solidFill>
                            <a:latin typeface="Cambria Math" panose="02040503050406030204" pitchFamily="18" charset="0"/>
                          </a:rPr>
                          <m:t>1</m:t>
                        </m:r>
                      </m:num>
                      <m:den>
                        <m:r>
                          <a:rPr lang="pt-BR" sz="1400">
                            <a:solidFill>
                              <a:schemeClr val="bg1">
                                <a:lumMod val="75000"/>
                              </a:schemeClr>
                            </a:solidFill>
                            <a:latin typeface="Cambria Math" panose="02040503050406030204" pitchFamily="18" charset="0"/>
                          </a:rPr>
                          <m:t>2</m:t>
                        </m:r>
                      </m:den>
                    </m:f>
                  </m:oMath>
                </a14:m>
                <a:r>
                  <a:rPr lang="pt-BR" sz="1400" dirty="0">
                    <a:solidFill>
                      <a:schemeClr val="bg1">
                        <a:lumMod val="75000"/>
                      </a:schemeClr>
                    </a:solidFill>
                  </a:rPr>
                  <a:t>), (1, 0) e (1,</a:t>
                </a:r>
                <a14:m>
                  <m:oMath xmlns:m="http://schemas.openxmlformats.org/officeDocument/2006/math">
                    <m:f>
                      <m:fPr>
                        <m:type m:val="skw"/>
                        <m:ctrlPr>
                          <a:rPr lang="pt-BR" sz="1400" i="1">
                            <a:solidFill>
                              <a:schemeClr val="bg1">
                                <a:lumMod val="75000"/>
                              </a:schemeClr>
                            </a:solidFill>
                            <a:latin typeface="Cambria Math" panose="02040503050406030204" pitchFamily="18" charset="0"/>
                          </a:rPr>
                        </m:ctrlPr>
                      </m:fPr>
                      <m:num>
                        <m:r>
                          <a:rPr lang="pt-BR" sz="1400">
                            <a:solidFill>
                              <a:schemeClr val="bg1">
                                <a:lumMod val="75000"/>
                              </a:schemeClr>
                            </a:solidFill>
                            <a:latin typeface="Cambria Math" panose="02040503050406030204" pitchFamily="18" charset="0"/>
                          </a:rPr>
                          <m:t>1</m:t>
                        </m:r>
                      </m:num>
                      <m:den>
                        <m:r>
                          <a:rPr lang="pt-BR" sz="1400">
                            <a:solidFill>
                              <a:schemeClr val="bg1">
                                <a:lumMod val="75000"/>
                              </a:schemeClr>
                            </a:solidFill>
                            <a:latin typeface="Cambria Math" panose="02040503050406030204" pitchFamily="18" charset="0"/>
                          </a:rPr>
                          <m:t>2</m:t>
                        </m:r>
                      </m:den>
                    </m:f>
                  </m:oMath>
                </a14:m>
                <a:r>
                  <a:rPr lang="pt-BR" sz="1400" dirty="0">
                    <a:solidFill>
                      <a:schemeClr val="bg1">
                        <a:lumMod val="75000"/>
                      </a:schemeClr>
                    </a:solidFill>
                  </a:rPr>
                  <a:t>).</a:t>
                </a:r>
              </a:p>
            </p:txBody>
          </p:sp>
        </mc:Choice>
        <mc:Fallback xmlns="">
          <p:sp>
            <p:nvSpPr>
              <p:cNvPr id="3" name="Espaço Reservado para Texto 3">
                <a:extLst>
                  <a:ext uri="{FF2B5EF4-FFF2-40B4-BE49-F238E27FC236}">
                    <a16:creationId xmlns:a16="http://schemas.microsoft.com/office/drawing/2014/main" id="{977889F7-2357-2B05-B8BD-E6435B92D6DB}"/>
                  </a:ext>
                </a:extLst>
              </p:cNvPr>
              <p:cNvSpPr txBox="1">
                <a:spLocks noRot="1" noChangeAspect="1" noMove="1" noResize="1" noEditPoints="1" noAdjustHandles="1" noChangeArrowheads="1" noChangeShapeType="1" noTextEdit="1"/>
              </p:cNvSpPr>
              <p:nvPr/>
            </p:nvSpPr>
            <p:spPr>
              <a:xfrm>
                <a:off x="909638" y="1146810"/>
                <a:ext cx="10539412" cy="895349"/>
              </a:xfrm>
              <a:prstGeom prst="rect">
                <a:avLst/>
              </a:prstGeom>
              <a:blipFill>
                <a:blip r:embed="rId2"/>
                <a:stretch>
                  <a:fillRect t="-2041" b="-1768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0617A1AA-2546-3D75-285A-9898B1356709}"/>
                  </a:ext>
                </a:extLst>
              </p:cNvPr>
              <p:cNvSpPr txBox="1"/>
              <p:nvPr/>
            </p:nvSpPr>
            <p:spPr>
              <a:xfrm>
                <a:off x="990600" y="1891765"/>
                <a:ext cx="6096000" cy="300788"/>
              </a:xfrm>
              <a:prstGeom prst="rect">
                <a:avLst/>
              </a:prstGeom>
              <a:noFill/>
            </p:spPr>
            <p:txBody>
              <a:bodyPr wrap="square">
                <a:spAutoFit/>
              </a:bodyPr>
              <a:lstStyle/>
              <a:p>
                <a:r>
                  <a:rPr lang="pt-BR" sz="1200" dirty="0">
                    <a:solidFill>
                      <a:schemeClr val="tx1">
                        <a:lumMod val="65000"/>
                        <a:lumOff val="35000"/>
                      </a:schemeClr>
                    </a:solidFill>
                  </a:rPr>
                  <a:t>Fórmula do Cálculo da distorção: </a:t>
                </a:r>
                <a14:m>
                  <m:oMath xmlns:m="http://schemas.openxmlformats.org/officeDocument/2006/math">
                    <m:r>
                      <a:rPr lang="pt-BR" sz="1200" i="1" dirty="0">
                        <a:solidFill>
                          <a:schemeClr val="tx1">
                            <a:lumMod val="65000"/>
                            <a:lumOff val="35000"/>
                          </a:schemeClr>
                        </a:solidFill>
                        <a:latin typeface="Cambria Math" panose="02040503050406030204" pitchFamily="18" charset="0"/>
                      </a:rPr>
                      <m:t>∬</m:t>
                    </m:r>
                    <m:r>
                      <a:rPr lang="pt-BR" sz="1200" i="1" baseline="-25000" dirty="0">
                        <a:solidFill>
                          <a:schemeClr val="tx1">
                            <a:lumMod val="65000"/>
                            <a:lumOff val="35000"/>
                          </a:schemeClr>
                        </a:solidFill>
                        <a:latin typeface="Cambria Math" panose="02040503050406030204" pitchFamily="18" charset="0"/>
                      </a:rPr>
                      <m:t>𝑅</m:t>
                    </m:r>
                    <m:r>
                      <a:rPr lang="pt-BR" sz="1200" i="1" dirty="0">
                        <a:solidFill>
                          <a:schemeClr val="tx1">
                            <a:lumMod val="65000"/>
                            <a:lumOff val="35000"/>
                          </a:schemeClr>
                        </a:solidFill>
                        <a:latin typeface="Cambria Math" panose="02040503050406030204" pitchFamily="18" charset="0"/>
                      </a:rPr>
                      <m:t> </m:t>
                    </m:r>
                    <m:d>
                      <m:dPr>
                        <m:ctrlPr>
                          <a:rPr lang="pt-BR" sz="1200" i="1" dirty="0">
                            <a:solidFill>
                              <a:schemeClr val="tx1">
                                <a:lumMod val="65000"/>
                                <a:lumOff val="35000"/>
                              </a:schemeClr>
                            </a:solidFill>
                            <a:latin typeface="Cambria Math" panose="02040503050406030204" pitchFamily="18" charset="0"/>
                          </a:rPr>
                        </m:ctrlPr>
                      </m:dPr>
                      <m:e>
                        <m:r>
                          <a:rPr lang="pt-BR" sz="1200" i="1" dirty="0">
                            <a:solidFill>
                              <a:schemeClr val="tx1">
                                <a:lumMod val="65000"/>
                                <a:lumOff val="35000"/>
                              </a:schemeClr>
                            </a:solidFill>
                            <a:latin typeface="Cambria Math" panose="02040503050406030204" pitchFamily="18" charset="0"/>
                          </a:rPr>
                          <m:t>𝑓</m:t>
                        </m:r>
                        <m:d>
                          <m:dPr>
                            <m:ctrlPr>
                              <a:rPr lang="pt-BR" sz="1200" i="1" dirty="0">
                                <a:solidFill>
                                  <a:schemeClr val="tx1">
                                    <a:lumMod val="65000"/>
                                    <a:lumOff val="35000"/>
                                  </a:schemeClr>
                                </a:solidFill>
                                <a:latin typeface="Cambria Math" panose="02040503050406030204" pitchFamily="18" charset="0"/>
                              </a:rPr>
                            </m:ctrlPr>
                          </m:dPr>
                          <m:e>
                            <m:r>
                              <a:rPr lang="pt-BR" sz="1200" i="1" dirty="0" err="1">
                                <a:solidFill>
                                  <a:schemeClr val="tx1">
                                    <a:lumMod val="65000"/>
                                    <a:lumOff val="35000"/>
                                  </a:schemeClr>
                                </a:solidFill>
                                <a:latin typeface="Cambria Math" panose="02040503050406030204" pitchFamily="18" charset="0"/>
                              </a:rPr>
                              <m:t>𝑥</m:t>
                            </m:r>
                            <m:r>
                              <a:rPr lang="pt-BR" sz="1200" i="1" dirty="0" err="1">
                                <a:solidFill>
                                  <a:schemeClr val="tx1">
                                    <a:lumMod val="65000"/>
                                    <a:lumOff val="35000"/>
                                  </a:schemeClr>
                                </a:solidFill>
                                <a:latin typeface="Cambria Math" panose="02040503050406030204" pitchFamily="18" charset="0"/>
                              </a:rPr>
                              <m:t>,</m:t>
                            </m:r>
                            <m:r>
                              <a:rPr lang="pt-BR" sz="1200" i="1" dirty="0" err="1">
                                <a:solidFill>
                                  <a:schemeClr val="tx1">
                                    <a:lumMod val="65000"/>
                                    <a:lumOff val="35000"/>
                                  </a:schemeClr>
                                </a:solidFill>
                                <a:latin typeface="Cambria Math" panose="02040503050406030204" pitchFamily="18" charset="0"/>
                              </a:rPr>
                              <m:t>𝑦</m:t>
                            </m:r>
                          </m:e>
                        </m:d>
                        <m:r>
                          <a:rPr lang="pt-BR" sz="1200" i="1" dirty="0">
                            <a:solidFill>
                              <a:schemeClr val="tx1">
                                <a:lumMod val="65000"/>
                                <a:lumOff val="35000"/>
                              </a:schemeClr>
                            </a:solidFill>
                            <a:latin typeface="Cambria Math" panose="02040503050406030204" pitchFamily="18" charset="0"/>
                          </a:rPr>
                          <m:t>− </m:t>
                        </m:r>
                        <m:r>
                          <a:rPr lang="pt-BR" sz="1200" i="1" dirty="0">
                            <a:solidFill>
                              <a:schemeClr val="tx1">
                                <a:lumMod val="65000"/>
                                <a:lumOff val="35000"/>
                              </a:schemeClr>
                            </a:solidFill>
                            <a:latin typeface="Cambria Math" panose="02040503050406030204" pitchFamily="18" charset="0"/>
                          </a:rPr>
                          <m:t>𝑔</m:t>
                        </m:r>
                        <m:d>
                          <m:dPr>
                            <m:ctrlPr>
                              <a:rPr lang="pt-BR" sz="1200" i="1" dirty="0">
                                <a:solidFill>
                                  <a:schemeClr val="tx1">
                                    <a:lumMod val="65000"/>
                                    <a:lumOff val="35000"/>
                                  </a:schemeClr>
                                </a:solidFill>
                                <a:latin typeface="Cambria Math" panose="02040503050406030204" pitchFamily="18" charset="0"/>
                              </a:rPr>
                            </m:ctrlPr>
                          </m:dPr>
                          <m:e>
                            <m:r>
                              <a:rPr lang="pt-BR" sz="1200" i="1" dirty="0" err="1">
                                <a:solidFill>
                                  <a:schemeClr val="tx1">
                                    <a:lumMod val="65000"/>
                                    <a:lumOff val="35000"/>
                                  </a:schemeClr>
                                </a:solidFill>
                                <a:latin typeface="Cambria Math" panose="02040503050406030204" pitchFamily="18" charset="0"/>
                              </a:rPr>
                              <m:t>𝑥</m:t>
                            </m:r>
                            <m:r>
                              <a:rPr lang="pt-BR" sz="1200" i="1" dirty="0" err="1">
                                <a:solidFill>
                                  <a:schemeClr val="tx1">
                                    <a:lumMod val="65000"/>
                                    <a:lumOff val="35000"/>
                                  </a:schemeClr>
                                </a:solidFill>
                                <a:latin typeface="Cambria Math" panose="02040503050406030204" pitchFamily="18" charset="0"/>
                              </a:rPr>
                              <m:t>,</m:t>
                            </m:r>
                            <m:r>
                              <a:rPr lang="pt-BR" sz="1200" i="1" dirty="0" err="1">
                                <a:solidFill>
                                  <a:schemeClr val="tx1">
                                    <a:lumMod val="65000"/>
                                    <a:lumOff val="35000"/>
                                  </a:schemeClr>
                                </a:solidFill>
                                <a:latin typeface="Cambria Math" panose="02040503050406030204" pitchFamily="18" charset="0"/>
                              </a:rPr>
                              <m:t>𝑦</m:t>
                            </m:r>
                          </m:e>
                        </m:d>
                      </m:e>
                    </m:d>
                    <m:r>
                      <a:rPr lang="pt-BR" sz="1200" i="1" dirty="0">
                        <a:solidFill>
                          <a:schemeClr val="tx1">
                            <a:lumMod val="65000"/>
                            <a:lumOff val="35000"/>
                          </a:schemeClr>
                        </a:solidFill>
                        <a:latin typeface="Cambria Math" panose="02040503050406030204" pitchFamily="18" charset="0"/>
                      </a:rPr>
                      <m:t>² </m:t>
                    </m:r>
                    <m:r>
                      <a:rPr lang="pt-BR" sz="1200" i="1" dirty="0" err="1">
                        <a:solidFill>
                          <a:schemeClr val="tx1">
                            <a:lumMod val="65000"/>
                            <a:lumOff val="35000"/>
                          </a:schemeClr>
                        </a:solidFill>
                        <a:latin typeface="Cambria Math" panose="02040503050406030204" pitchFamily="18" charset="0"/>
                      </a:rPr>
                      <m:t>𝑑𝐴</m:t>
                    </m:r>
                  </m:oMath>
                </a14:m>
                <a:endParaRPr lang="pt-BR" sz="1200" dirty="0">
                  <a:solidFill>
                    <a:schemeClr val="tx1">
                      <a:lumMod val="65000"/>
                      <a:lumOff val="35000"/>
                    </a:schemeClr>
                  </a:solidFill>
                </a:endParaRPr>
              </a:p>
            </p:txBody>
          </p:sp>
        </mc:Choice>
        <mc:Fallback xmlns="">
          <p:sp>
            <p:nvSpPr>
              <p:cNvPr id="5" name="CaixaDeTexto 4">
                <a:extLst>
                  <a:ext uri="{FF2B5EF4-FFF2-40B4-BE49-F238E27FC236}">
                    <a16:creationId xmlns:a16="http://schemas.microsoft.com/office/drawing/2014/main" id="{0617A1AA-2546-3D75-285A-9898B1356709}"/>
                  </a:ext>
                </a:extLst>
              </p:cNvPr>
              <p:cNvSpPr txBox="1">
                <a:spLocks noRot="1" noChangeAspect="1" noMove="1" noResize="1" noEditPoints="1" noAdjustHandles="1" noChangeArrowheads="1" noChangeShapeType="1" noTextEdit="1"/>
              </p:cNvSpPr>
              <p:nvPr/>
            </p:nvSpPr>
            <p:spPr>
              <a:xfrm>
                <a:off x="990600" y="1891765"/>
                <a:ext cx="6096000" cy="300788"/>
              </a:xfrm>
              <a:prstGeom prst="rect">
                <a:avLst/>
              </a:prstGeom>
              <a:blipFill>
                <a:blip r:embed="rId3"/>
                <a:stretch>
                  <a:fillRect l="-100"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67811DDE-1EA1-631B-5FC1-70A234AD1C77}"/>
                  </a:ext>
                </a:extLst>
              </p:cNvPr>
              <p:cNvSpPr txBox="1"/>
              <p:nvPr/>
            </p:nvSpPr>
            <p:spPr>
              <a:xfrm>
                <a:off x="909638" y="2436132"/>
                <a:ext cx="6096000" cy="3304110"/>
              </a:xfrm>
              <a:prstGeom prst="rect">
                <a:avLst/>
              </a:prstGeom>
              <a:noFill/>
            </p:spPr>
            <p:txBody>
              <a:bodyPr wrap="square">
                <a:spAutoFit/>
              </a:bodyPr>
              <a:lstStyle/>
              <a:p>
                <a:pPr marL="228600" indent="-228600">
                  <a:lnSpc>
                    <a:spcPct val="150000"/>
                  </a:lnSpc>
                  <a:buAutoNum type="arabicPeriod"/>
                </a:pPr>
                <a:r>
                  <a:rPr lang="pt-BR" sz="1100" dirty="0">
                    <a:solidFill>
                      <a:schemeClr val="tx1">
                        <a:lumMod val="65000"/>
                        <a:lumOff val="35000"/>
                      </a:schemeClr>
                    </a:solidFill>
                  </a:rPr>
                  <a:t>Calcular a diferença de f(</a:t>
                </a:r>
                <a:r>
                  <a:rPr lang="pt-BR" sz="1100" dirty="0" err="1">
                    <a:solidFill>
                      <a:schemeClr val="tx1">
                        <a:lumMod val="65000"/>
                        <a:lumOff val="35000"/>
                      </a:schemeClr>
                    </a:solidFill>
                  </a:rPr>
                  <a:t>x,y</a:t>
                </a:r>
                <a:r>
                  <a:rPr lang="pt-BR" sz="1100" dirty="0">
                    <a:solidFill>
                      <a:schemeClr val="tx1">
                        <a:lumMod val="65000"/>
                        <a:lumOff val="35000"/>
                      </a:schemeClr>
                    </a:solidFill>
                  </a:rPr>
                  <a:t>) e g(</a:t>
                </a:r>
                <a:r>
                  <a:rPr lang="pt-BR" sz="1100" dirty="0" err="1">
                    <a:solidFill>
                      <a:schemeClr val="tx1">
                        <a:lumMod val="65000"/>
                        <a:lumOff val="35000"/>
                      </a:schemeClr>
                    </a:solidFill>
                  </a:rPr>
                  <a:t>x,y</a:t>
                </a:r>
                <a:r>
                  <a:rPr lang="pt-BR" sz="1100" dirty="0">
                    <a:solidFill>
                      <a:schemeClr val="tx1">
                        <a:lumMod val="65000"/>
                        <a:lumOff val="35000"/>
                      </a:schemeClr>
                    </a:solidFill>
                  </a:rPr>
                  <a:t>) = 2y²</a:t>
                </a:r>
              </a:p>
              <a:p>
                <a:pPr marL="228600" indent="-228600">
                  <a:lnSpc>
                    <a:spcPct val="150000"/>
                  </a:lnSpc>
                  <a:buFontTx/>
                  <a:buAutoNum type="arabicPeriod"/>
                </a:pPr>
                <a:r>
                  <a:rPr lang="pt-BR" sz="1100" dirty="0">
                    <a:solidFill>
                      <a:schemeClr val="tx1">
                        <a:lumMod val="65000"/>
                        <a:lumOff val="35000"/>
                      </a:schemeClr>
                    </a:solidFill>
                  </a:rPr>
                  <a:t>Aplicar o valor à integral </a:t>
                </a:r>
                <a14:m>
                  <m:oMath xmlns:m="http://schemas.openxmlformats.org/officeDocument/2006/math">
                    <m:nary>
                      <m:naryPr>
                        <m:ctrlPr>
                          <a:rPr lang="pt-BR" sz="1100" i="1" smtClean="0">
                            <a:solidFill>
                              <a:schemeClr val="tx1">
                                <a:lumMod val="65000"/>
                                <a:lumOff val="35000"/>
                              </a:schemeClr>
                            </a:solidFill>
                            <a:latin typeface="Cambria Math" panose="02040503050406030204" pitchFamily="18" charset="0"/>
                          </a:rPr>
                        </m:ctrlPr>
                      </m:naryPr>
                      <m:sub>
                        <m:r>
                          <m:rPr>
                            <m:brk m:alnAt="23"/>
                          </m:rPr>
                          <a:rPr lang="pt-BR" sz="1100" b="0" i="1" smtClean="0">
                            <a:solidFill>
                              <a:schemeClr val="tx1">
                                <a:lumMod val="65000"/>
                                <a:lumOff val="35000"/>
                              </a:schemeClr>
                            </a:solidFill>
                            <a:latin typeface="Cambria Math" panose="02040503050406030204" pitchFamily="18" charset="0"/>
                          </a:rPr>
                          <m:t>0</m:t>
                        </m:r>
                      </m:sub>
                      <m:sup>
                        <m:f>
                          <m:fPr>
                            <m:ctrlPr>
                              <a:rPr lang="pt-BR" sz="1100" i="1" smtClean="0">
                                <a:solidFill>
                                  <a:schemeClr val="tx1">
                                    <a:lumMod val="65000"/>
                                    <a:lumOff val="35000"/>
                                  </a:schemeClr>
                                </a:solidFill>
                                <a:latin typeface="Cambria Math" panose="02040503050406030204" pitchFamily="18" charset="0"/>
                              </a:rPr>
                            </m:ctrlPr>
                          </m:fPr>
                          <m:num>
                            <m:r>
                              <a:rPr lang="pt-BR" sz="1100" b="0" i="1" smtClean="0">
                                <a:solidFill>
                                  <a:schemeClr val="tx1">
                                    <a:lumMod val="65000"/>
                                    <a:lumOff val="35000"/>
                                  </a:schemeClr>
                                </a:solidFill>
                                <a:latin typeface="Cambria Math" panose="02040503050406030204" pitchFamily="18" charset="0"/>
                              </a:rPr>
                              <m:t>1</m:t>
                            </m:r>
                          </m:num>
                          <m:den>
                            <m:r>
                              <a:rPr lang="pt-BR" sz="1100" b="0" i="1" smtClean="0">
                                <a:solidFill>
                                  <a:schemeClr val="tx1">
                                    <a:lumMod val="65000"/>
                                    <a:lumOff val="35000"/>
                                  </a:schemeClr>
                                </a:solidFill>
                                <a:latin typeface="Cambria Math" panose="02040503050406030204" pitchFamily="18" charset="0"/>
                              </a:rPr>
                              <m:t>2</m:t>
                            </m:r>
                          </m:den>
                        </m:f>
                      </m:sup>
                      <m:e>
                        <m:nary>
                          <m:naryPr>
                            <m:ctrlPr>
                              <a:rPr lang="pt-BR" sz="1100" i="1" smtClean="0">
                                <a:solidFill>
                                  <a:schemeClr val="tx1">
                                    <a:lumMod val="65000"/>
                                    <a:lumOff val="35000"/>
                                  </a:schemeClr>
                                </a:solidFill>
                                <a:latin typeface="Cambria Math" panose="02040503050406030204" pitchFamily="18" charset="0"/>
                              </a:rPr>
                            </m:ctrlPr>
                          </m:naryPr>
                          <m:sub>
                            <m:r>
                              <m:rPr>
                                <m:brk m:alnAt="23"/>
                              </m:rPr>
                              <a:rPr lang="pt-BR" sz="1100" b="0" i="1" smtClean="0">
                                <a:solidFill>
                                  <a:schemeClr val="tx1">
                                    <a:lumMod val="65000"/>
                                    <a:lumOff val="35000"/>
                                  </a:schemeClr>
                                </a:solidFill>
                                <a:latin typeface="Cambria Math" panose="02040503050406030204" pitchFamily="18" charset="0"/>
                              </a:rPr>
                              <m:t>0</m:t>
                            </m:r>
                          </m:sub>
                          <m:sup>
                            <m:r>
                              <a:rPr lang="pt-BR" sz="1100" b="0" i="1" smtClean="0">
                                <a:solidFill>
                                  <a:schemeClr val="tx1">
                                    <a:lumMod val="65000"/>
                                    <a:lumOff val="35000"/>
                                  </a:schemeClr>
                                </a:solidFill>
                                <a:latin typeface="Cambria Math" panose="02040503050406030204" pitchFamily="18" charset="0"/>
                              </a:rPr>
                              <m:t>1</m:t>
                            </m:r>
                          </m:sup>
                          <m:e>
                            <m:r>
                              <a:rPr lang="pt-BR" sz="1100" b="0" i="1" smtClean="0">
                                <a:solidFill>
                                  <a:schemeClr val="tx1">
                                    <a:lumMod val="65000"/>
                                    <a:lumOff val="35000"/>
                                  </a:schemeClr>
                                </a:solidFill>
                                <a:latin typeface="Cambria Math" panose="02040503050406030204" pitchFamily="18" charset="0"/>
                              </a:rPr>
                              <m:t>[2</m:t>
                            </m:r>
                            <m:sSup>
                              <m:sSupPr>
                                <m:ctrlPr>
                                  <a:rPr lang="pt-BR" sz="1100" b="0" i="1" smtClean="0">
                                    <a:solidFill>
                                      <a:schemeClr val="tx1">
                                        <a:lumMod val="65000"/>
                                        <a:lumOff val="35000"/>
                                      </a:schemeClr>
                                    </a:solidFill>
                                    <a:latin typeface="Cambria Math" panose="02040503050406030204" pitchFamily="18" charset="0"/>
                                  </a:rPr>
                                </m:ctrlPr>
                              </m:sSupPr>
                              <m:e>
                                <m:r>
                                  <a:rPr lang="pt-BR" sz="1100" b="0" i="1" smtClean="0">
                                    <a:solidFill>
                                      <a:schemeClr val="tx1">
                                        <a:lumMod val="65000"/>
                                        <a:lumOff val="35000"/>
                                      </a:schemeClr>
                                    </a:solidFill>
                                    <a:latin typeface="Cambria Math" panose="02040503050406030204" pitchFamily="18" charset="0"/>
                                  </a:rPr>
                                  <m:t>𝑦</m:t>
                                </m:r>
                              </m:e>
                              <m:sup>
                                <m:r>
                                  <a:rPr lang="pt-BR" sz="1100" b="0" i="1" smtClean="0">
                                    <a:solidFill>
                                      <a:schemeClr val="tx1">
                                        <a:lumMod val="65000"/>
                                        <a:lumOff val="35000"/>
                                      </a:schemeClr>
                                    </a:solidFill>
                                    <a:latin typeface="Cambria Math" panose="02040503050406030204" pitchFamily="18" charset="0"/>
                                  </a:rPr>
                                  <m:t>2</m:t>
                                </m:r>
                              </m:sup>
                            </m:sSup>
                            <m:r>
                              <a:rPr lang="pt-BR" sz="1100" b="0" i="1" smtClean="0">
                                <a:solidFill>
                                  <a:schemeClr val="tx1">
                                    <a:lumMod val="65000"/>
                                    <a:lumOff val="35000"/>
                                  </a:schemeClr>
                                </a:solidFill>
                                <a:latin typeface="Cambria Math" panose="02040503050406030204" pitchFamily="18" charset="0"/>
                              </a:rPr>
                              <m:t>]²</m:t>
                            </m:r>
                          </m:e>
                        </m:nary>
                        <m:r>
                          <a:rPr lang="pt-BR" sz="1100" b="0" i="1" smtClean="0">
                            <a:solidFill>
                              <a:schemeClr val="tx1">
                                <a:lumMod val="65000"/>
                                <a:lumOff val="35000"/>
                              </a:schemeClr>
                            </a:solidFill>
                            <a:latin typeface="Cambria Math" panose="02040503050406030204" pitchFamily="18" charset="0"/>
                          </a:rPr>
                          <m:t>𝑑𝑥𝑑𝑦</m:t>
                        </m:r>
                        <m:r>
                          <a:rPr lang="pt-BR" sz="1100" b="0" i="1" smtClean="0">
                            <a:solidFill>
                              <a:schemeClr val="tx1">
                                <a:lumMod val="65000"/>
                                <a:lumOff val="35000"/>
                              </a:schemeClr>
                            </a:solidFill>
                            <a:latin typeface="Cambria Math" panose="02040503050406030204" pitchFamily="18" charset="0"/>
                          </a:rPr>
                          <m:t> </m:t>
                        </m:r>
                      </m:e>
                    </m:nary>
                  </m:oMath>
                </a14:m>
                <a:r>
                  <a:rPr lang="pt-BR" sz="1100" i="1" dirty="0">
                    <a:solidFill>
                      <a:schemeClr val="tx1">
                        <a:lumMod val="65000"/>
                        <a:lumOff val="35000"/>
                      </a:schemeClr>
                    </a:solidFill>
                    <a:latin typeface="Cambria Math" panose="02040503050406030204" pitchFamily="18" charset="0"/>
                  </a:rPr>
                  <a:t>=</a:t>
                </a:r>
                <a:r>
                  <a:rPr lang="pt-BR" sz="1100" dirty="0">
                    <a:solidFill>
                      <a:schemeClr val="tx1">
                        <a:lumMod val="65000"/>
                        <a:lumOff val="35000"/>
                      </a:schemeClr>
                    </a:solidFill>
                  </a:rPr>
                  <a:t> </a:t>
                </a:r>
                <a14:m>
                  <m:oMath xmlns:m="http://schemas.openxmlformats.org/officeDocument/2006/math">
                    <m:nary>
                      <m:naryPr>
                        <m:ctrlPr>
                          <a:rPr lang="pt-BR" sz="1100" i="1">
                            <a:solidFill>
                              <a:schemeClr val="tx1">
                                <a:lumMod val="65000"/>
                                <a:lumOff val="35000"/>
                              </a:schemeClr>
                            </a:solidFill>
                            <a:latin typeface="Cambria Math" panose="02040503050406030204" pitchFamily="18" charset="0"/>
                          </a:rPr>
                        </m:ctrlPr>
                      </m:naryPr>
                      <m:sub>
                        <m:r>
                          <m:rPr>
                            <m:brk m:alnAt="23"/>
                          </m:rPr>
                          <a:rPr lang="pt-BR" sz="1100" i="1">
                            <a:solidFill>
                              <a:schemeClr val="tx1">
                                <a:lumMod val="65000"/>
                                <a:lumOff val="35000"/>
                              </a:schemeClr>
                            </a:solidFill>
                            <a:latin typeface="Cambria Math" panose="02040503050406030204" pitchFamily="18" charset="0"/>
                          </a:rPr>
                          <m:t>0</m:t>
                        </m:r>
                      </m:sub>
                      <m:sup>
                        <m:f>
                          <m:fPr>
                            <m:ctrlPr>
                              <a:rPr lang="pt-BR" sz="1100" i="1">
                                <a:solidFill>
                                  <a:schemeClr val="tx1">
                                    <a:lumMod val="65000"/>
                                    <a:lumOff val="35000"/>
                                  </a:schemeClr>
                                </a:solidFill>
                                <a:latin typeface="Cambria Math" panose="02040503050406030204" pitchFamily="18" charset="0"/>
                              </a:rPr>
                            </m:ctrlPr>
                          </m:fPr>
                          <m:num>
                            <m:r>
                              <a:rPr lang="pt-BR" sz="1100" i="1">
                                <a:solidFill>
                                  <a:schemeClr val="tx1">
                                    <a:lumMod val="65000"/>
                                    <a:lumOff val="35000"/>
                                  </a:schemeClr>
                                </a:solidFill>
                                <a:latin typeface="Cambria Math" panose="02040503050406030204" pitchFamily="18" charset="0"/>
                              </a:rPr>
                              <m:t>1</m:t>
                            </m:r>
                          </m:num>
                          <m:den>
                            <m:r>
                              <a:rPr lang="pt-BR" sz="1100" i="1">
                                <a:solidFill>
                                  <a:schemeClr val="tx1">
                                    <a:lumMod val="65000"/>
                                    <a:lumOff val="35000"/>
                                  </a:schemeClr>
                                </a:solidFill>
                                <a:latin typeface="Cambria Math" panose="02040503050406030204" pitchFamily="18" charset="0"/>
                              </a:rPr>
                              <m:t>2</m:t>
                            </m:r>
                          </m:den>
                        </m:f>
                      </m:sup>
                      <m:e>
                        <m:nary>
                          <m:naryPr>
                            <m:ctrlPr>
                              <a:rPr lang="pt-BR" sz="1100" i="1">
                                <a:solidFill>
                                  <a:schemeClr val="tx1">
                                    <a:lumMod val="65000"/>
                                    <a:lumOff val="35000"/>
                                  </a:schemeClr>
                                </a:solidFill>
                                <a:latin typeface="Cambria Math" panose="02040503050406030204" pitchFamily="18" charset="0"/>
                              </a:rPr>
                            </m:ctrlPr>
                          </m:naryPr>
                          <m:sub>
                            <m:r>
                              <m:rPr>
                                <m:brk m:alnAt="23"/>
                              </m:rPr>
                              <a:rPr lang="pt-BR" sz="1100" i="1">
                                <a:solidFill>
                                  <a:schemeClr val="tx1">
                                    <a:lumMod val="65000"/>
                                    <a:lumOff val="35000"/>
                                  </a:schemeClr>
                                </a:solidFill>
                                <a:latin typeface="Cambria Math" panose="02040503050406030204" pitchFamily="18" charset="0"/>
                              </a:rPr>
                              <m:t>0</m:t>
                            </m:r>
                          </m:sub>
                          <m:sup>
                            <m:r>
                              <a:rPr lang="pt-BR" sz="1100" i="1">
                                <a:solidFill>
                                  <a:schemeClr val="tx1">
                                    <a:lumMod val="65000"/>
                                    <a:lumOff val="35000"/>
                                  </a:schemeClr>
                                </a:solidFill>
                                <a:latin typeface="Cambria Math" panose="02040503050406030204" pitchFamily="18" charset="0"/>
                              </a:rPr>
                              <m:t>1</m:t>
                            </m:r>
                          </m:sup>
                          <m:e>
                            <m:r>
                              <a:rPr lang="pt-BR" sz="1100" b="0" i="1" smtClean="0">
                                <a:solidFill>
                                  <a:schemeClr val="tx1">
                                    <a:lumMod val="65000"/>
                                    <a:lumOff val="35000"/>
                                  </a:schemeClr>
                                </a:solidFill>
                                <a:latin typeface="Cambria Math" panose="02040503050406030204" pitchFamily="18" charset="0"/>
                              </a:rPr>
                              <m:t>4</m:t>
                            </m:r>
                            <m:sSup>
                              <m:sSupPr>
                                <m:ctrlPr>
                                  <a:rPr lang="pt-BR" sz="1100" b="0" i="1" smtClean="0">
                                    <a:solidFill>
                                      <a:schemeClr val="tx1">
                                        <a:lumMod val="65000"/>
                                        <a:lumOff val="35000"/>
                                      </a:schemeClr>
                                    </a:solidFill>
                                    <a:latin typeface="Cambria Math" panose="02040503050406030204" pitchFamily="18" charset="0"/>
                                  </a:rPr>
                                </m:ctrlPr>
                              </m:sSupPr>
                              <m:e>
                                <m:r>
                                  <a:rPr lang="pt-BR" sz="1100" b="0" i="1" smtClean="0">
                                    <a:solidFill>
                                      <a:schemeClr val="tx1">
                                        <a:lumMod val="65000"/>
                                        <a:lumOff val="35000"/>
                                      </a:schemeClr>
                                    </a:solidFill>
                                    <a:latin typeface="Cambria Math" panose="02040503050406030204" pitchFamily="18" charset="0"/>
                                  </a:rPr>
                                  <m:t>𝑦</m:t>
                                </m:r>
                              </m:e>
                              <m:sup>
                                <m:r>
                                  <a:rPr lang="pt-BR" sz="1100" b="0" i="1" smtClean="0">
                                    <a:solidFill>
                                      <a:schemeClr val="tx1">
                                        <a:lumMod val="65000"/>
                                        <a:lumOff val="35000"/>
                                      </a:schemeClr>
                                    </a:solidFill>
                                    <a:latin typeface="Cambria Math" panose="02040503050406030204" pitchFamily="18" charset="0"/>
                                  </a:rPr>
                                  <m:t>4</m:t>
                                </m:r>
                              </m:sup>
                            </m:sSup>
                          </m:e>
                        </m:nary>
                        <m:r>
                          <a:rPr lang="pt-BR" sz="1100" i="1">
                            <a:solidFill>
                              <a:schemeClr val="tx1">
                                <a:lumMod val="65000"/>
                                <a:lumOff val="35000"/>
                              </a:schemeClr>
                            </a:solidFill>
                            <a:latin typeface="Cambria Math" panose="02040503050406030204" pitchFamily="18" charset="0"/>
                          </a:rPr>
                          <m:t>𝑑𝑥𝑑𝑦</m:t>
                        </m:r>
                        <m:r>
                          <a:rPr lang="pt-BR" sz="1100" i="1">
                            <a:solidFill>
                              <a:schemeClr val="tx1">
                                <a:lumMod val="65000"/>
                                <a:lumOff val="35000"/>
                              </a:schemeClr>
                            </a:solidFill>
                            <a:latin typeface="Cambria Math" panose="02040503050406030204" pitchFamily="18" charset="0"/>
                          </a:rPr>
                          <m:t> </m:t>
                        </m:r>
                      </m:e>
                    </m:nary>
                  </m:oMath>
                </a14:m>
                <a:r>
                  <a:rPr lang="pt-BR" sz="1100" i="1" dirty="0">
                    <a:solidFill>
                      <a:schemeClr val="tx1">
                        <a:lumMod val="65000"/>
                        <a:lumOff val="35000"/>
                      </a:schemeClr>
                    </a:solidFill>
                    <a:latin typeface="Cambria Math" panose="02040503050406030204" pitchFamily="18" charset="0"/>
                  </a:rPr>
                  <a:t> </a:t>
                </a:r>
                <a:endParaRPr lang="pt-BR" sz="1100" b="0" dirty="0">
                  <a:solidFill>
                    <a:schemeClr val="tx1">
                      <a:lumMod val="65000"/>
                      <a:lumOff val="35000"/>
                    </a:schemeClr>
                  </a:solidFill>
                </a:endParaRPr>
              </a:p>
              <a:p>
                <a:pPr marL="228600" indent="-228600">
                  <a:lnSpc>
                    <a:spcPct val="150000"/>
                  </a:lnSpc>
                  <a:buFontTx/>
                  <a:buAutoNum type="arabicPeriod"/>
                </a:pPr>
                <a:r>
                  <a:rPr lang="pt-BR" sz="1100" dirty="0">
                    <a:solidFill>
                      <a:schemeClr val="tx1">
                        <a:lumMod val="65000"/>
                        <a:lumOff val="35000"/>
                      </a:schemeClr>
                    </a:solidFill>
                  </a:rPr>
                  <a:t>Aplicar o </a:t>
                </a:r>
                <a:r>
                  <a:rPr lang="pt-BR" sz="1100" b="1" dirty="0">
                    <a:solidFill>
                      <a:schemeClr val="tx1">
                        <a:lumMod val="65000"/>
                        <a:lumOff val="35000"/>
                      </a:schemeClr>
                    </a:solidFill>
                  </a:rPr>
                  <a:t>Teorema de </a:t>
                </a:r>
                <a:r>
                  <a:rPr lang="pt-BR" sz="1100" b="1" dirty="0" err="1">
                    <a:solidFill>
                      <a:schemeClr val="tx1">
                        <a:lumMod val="65000"/>
                        <a:lumOff val="35000"/>
                      </a:schemeClr>
                    </a:solidFill>
                  </a:rPr>
                  <a:t>Fubini</a:t>
                </a:r>
                <a:r>
                  <a:rPr lang="pt-BR" sz="1100" b="1" dirty="0">
                    <a:solidFill>
                      <a:schemeClr val="tx1">
                        <a:lumMod val="65000"/>
                        <a:lumOff val="35000"/>
                      </a:schemeClr>
                    </a:solidFill>
                  </a:rPr>
                  <a:t> </a:t>
                </a:r>
              </a:p>
              <a:p>
                <a:pPr marL="685800" lvl="1" indent="-228600">
                  <a:lnSpc>
                    <a:spcPct val="150000"/>
                  </a:lnSpc>
                  <a:buFontTx/>
                  <a:buAutoNum type="arabicPeriod"/>
                </a:pPr>
                <a:r>
                  <a:rPr lang="pt-BR" sz="1100" dirty="0">
                    <a:solidFill>
                      <a:schemeClr val="tx1">
                        <a:lumMod val="65000"/>
                        <a:lumOff val="35000"/>
                      </a:schemeClr>
                    </a:solidFill>
                  </a:rPr>
                  <a:t>Integrar em relação a x</a:t>
                </a:r>
              </a:p>
              <a:p>
                <a:pPr marL="1085850" lvl="2" indent="-171450">
                  <a:lnSpc>
                    <a:spcPct val="150000"/>
                  </a:lnSpc>
                  <a:buFont typeface="Arial" panose="020B0604020202020204" pitchFamily="34" charset="0"/>
                  <a:buChar char="•"/>
                </a:pPr>
                <a:r>
                  <a:rPr lang="pt-BR" sz="1100" dirty="0">
                    <a:solidFill>
                      <a:schemeClr val="tx1">
                        <a:lumMod val="65000"/>
                        <a:lumOff val="35000"/>
                      </a:schemeClr>
                    </a:solidFill>
                  </a:rPr>
                  <a:t>  Isolar as constantes </a:t>
                </a:r>
              </a:p>
              <a:p>
                <a:pPr marL="1143000" lvl="2" indent="-228600">
                  <a:lnSpc>
                    <a:spcPct val="150000"/>
                  </a:lnSpc>
                  <a:buFont typeface="Arial" panose="020B0604020202020204" pitchFamily="34" charset="0"/>
                  <a:buChar char="•"/>
                </a:pPr>
                <a:r>
                  <a:rPr lang="pt-BR" sz="1100" dirty="0">
                    <a:solidFill>
                      <a:schemeClr val="tx1">
                        <a:lumMod val="65000"/>
                        <a:lumOff val="35000"/>
                      </a:schemeClr>
                    </a:solidFill>
                  </a:rPr>
                  <a:t>Teorema da Variação</a:t>
                </a:r>
              </a:p>
              <a:p>
                <a:pPr marL="685800" lvl="1" indent="-228600">
                  <a:lnSpc>
                    <a:spcPct val="150000"/>
                  </a:lnSpc>
                  <a:buFontTx/>
                  <a:buAutoNum type="arabicPeriod"/>
                </a:pPr>
                <a:r>
                  <a:rPr lang="pt-BR" sz="1100" dirty="0">
                    <a:solidFill>
                      <a:schemeClr val="tx1">
                        <a:lumMod val="65000"/>
                        <a:lumOff val="35000"/>
                      </a:schemeClr>
                    </a:solidFill>
                  </a:rPr>
                  <a:t>Integrar em relação a y</a:t>
                </a:r>
              </a:p>
              <a:p>
                <a:pPr marL="1085850" lvl="2" indent="-171450">
                  <a:lnSpc>
                    <a:spcPct val="150000"/>
                  </a:lnSpc>
                  <a:buFont typeface="Arial" panose="020B0604020202020204" pitchFamily="34" charset="0"/>
                  <a:buChar char="•"/>
                </a:pPr>
                <a:r>
                  <a:rPr lang="pt-BR" sz="1100" dirty="0">
                    <a:solidFill>
                      <a:schemeClr val="tx1">
                        <a:lumMod val="65000"/>
                        <a:lumOff val="35000"/>
                      </a:schemeClr>
                    </a:solidFill>
                  </a:rPr>
                  <a:t>  Isolar as constantes </a:t>
                </a:r>
              </a:p>
              <a:p>
                <a:pPr marL="1143000" lvl="2" indent="-228600">
                  <a:lnSpc>
                    <a:spcPct val="150000"/>
                  </a:lnSpc>
                  <a:buFont typeface="Arial" panose="020B0604020202020204" pitchFamily="34" charset="0"/>
                  <a:buChar char="•"/>
                </a:pPr>
                <a:r>
                  <a:rPr lang="pt-BR" sz="1100" dirty="0">
                    <a:solidFill>
                      <a:schemeClr val="tx1">
                        <a:lumMod val="65000"/>
                        <a:lumOff val="35000"/>
                      </a:schemeClr>
                    </a:solidFill>
                  </a:rPr>
                  <a:t>Teorema da Variação</a:t>
                </a:r>
                <a:endParaRPr lang="pt-BR" sz="1100" b="1" dirty="0">
                  <a:solidFill>
                    <a:schemeClr val="tx1">
                      <a:lumMod val="65000"/>
                      <a:lumOff val="35000"/>
                    </a:schemeClr>
                  </a:solidFill>
                  <a:highlight>
                    <a:srgbClr val="FFFF00"/>
                  </a:highlight>
                </a:endParaRPr>
              </a:p>
              <a:p>
                <a:pPr marL="228600" indent="-228600">
                  <a:lnSpc>
                    <a:spcPct val="150000"/>
                  </a:lnSpc>
                  <a:buAutoNum type="arabicPeriod"/>
                </a:pPr>
                <a:r>
                  <a:rPr lang="pt-BR" sz="1100" dirty="0">
                    <a:solidFill>
                      <a:schemeClr val="tx1">
                        <a:lumMod val="65000"/>
                        <a:lumOff val="35000"/>
                      </a:schemeClr>
                    </a:solidFill>
                  </a:rPr>
                  <a:t>Resultado: </a:t>
                </a:r>
                <a14:m>
                  <m:oMath xmlns:m="http://schemas.openxmlformats.org/officeDocument/2006/math">
                    <m:f>
                      <m:fPr>
                        <m:ctrlPr>
                          <a:rPr lang="pt-BR" sz="1400" i="1" smtClean="0">
                            <a:solidFill>
                              <a:schemeClr val="tx1">
                                <a:lumMod val="65000"/>
                                <a:lumOff val="35000"/>
                              </a:schemeClr>
                            </a:solidFill>
                            <a:latin typeface="Cambria Math" panose="02040503050406030204" pitchFamily="18" charset="0"/>
                          </a:rPr>
                        </m:ctrlPr>
                      </m:fPr>
                      <m:num>
                        <m:r>
                          <a:rPr lang="pt-BR" sz="1400" b="0" i="1" smtClean="0">
                            <a:solidFill>
                              <a:schemeClr val="tx1">
                                <a:lumMod val="65000"/>
                                <a:lumOff val="35000"/>
                              </a:schemeClr>
                            </a:solidFill>
                            <a:latin typeface="Cambria Math" panose="02040503050406030204" pitchFamily="18" charset="0"/>
                          </a:rPr>
                          <m:t>1</m:t>
                        </m:r>
                      </m:num>
                      <m:den>
                        <m:r>
                          <a:rPr lang="pt-BR" sz="1400" b="0" i="1" smtClean="0">
                            <a:solidFill>
                              <a:schemeClr val="tx1">
                                <a:lumMod val="65000"/>
                                <a:lumOff val="35000"/>
                              </a:schemeClr>
                            </a:solidFill>
                            <a:latin typeface="Cambria Math" panose="02040503050406030204" pitchFamily="18" charset="0"/>
                          </a:rPr>
                          <m:t>40</m:t>
                        </m:r>
                      </m:den>
                    </m:f>
                  </m:oMath>
                </a14:m>
                <a:r>
                  <a:rPr lang="pt-BR" sz="1100" dirty="0">
                    <a:solidFill>
                      <a:schemeClr val="tx1">
                        <a:lumMod val="65000"/>
                        <a:lumOff val="35000"/>
                      </a:schemeClr>
                    </a:solidFill>
                  </a:rPr>
                  <a:t> </a:t>
                </a:r>
                <a:endParaRPr lang="pt-BR" sz="1200" dirty="0">
                  <a:solidFill>
                    <a:schemeClr val="tx1">
                      <a:lumMod val="65000"/>
                      <a:lumOff val="35000"/>
                    </a:schemeClr>
                  </a:solidFill>
                </a:endParaRPr>
              </a:p>
              <a:p>
                <a:pPr marL="228600" indent="-228600">
                  <a:lnSpc>
                    <a:spcPct val="150000"/>
                  </a:lnSpc>
                  <a:buAutoNum type="arabicPeriod"/>
                </a:pPr>
                <a:endParaRPr lang="pt-BR" sz="1200" dirty="0">
                  <a:solidFill>
                    <a:schemeClr val="tx1">
                      <a:lumMod val="65000"/>
                      <a:lumOff val="35000"/>
                    </a:schemeClr>
                  </a:solidFill>
                </a:endParaRPr>
              </a:p>
            </p:txBody>
          </p:sp>
        </mc:Choice>
        <mc:Fallback xmlns="">
          <p:sp>
            <p:nvSpPr>
              <p:cNvPr id="6" name="CaixaDeTexto 5">
                <a:extLst>
                  <a:ext uri="{FF2B5EF4-FFF2-40B4-BE49-F238E27FC236}">
                    <a16:creationId xmlns:a16="http://schemas.microsoft.com/office/drawing/2014/main" id="{67811DDE-1EA1-631B-5FC1-70A234AD1C77}"/>
                  </a:ext>
                </a:extLst>
              </p:cNvPr>
              <p:cNvSpPr txBox="1">
                <a:spLocks noRot="1" noChangeAspect="1" noMove="1" noResize="1" noEditPoints="1" noAdjustHandles="1" noChangeArrowheads="1" noChangeShapeType="1" noTextEdit="1"/>
              </p:cNvSpPr>
              <p:nvPr/>
            </p:nvSpPr>
            <p:spPr>
              <a:xfrm>
                <a:off x="909638" y="2436132"/>
                <a:ext cx="6096000" cy="3304110"/>
              </a:xfrm>
              <a:prstGeom prst="rect">
                <a:avLst/>
              </a:prstGeom>
              <a:blipFill>
                <a:blip r:embed="rId4"/>
                <a:stretch>
                  <a:fillRect/>
                </a:stretch>
              </a:blipFill>
            </p:spPr>
            <p:txBody>
              <a:bodyPr/>
              <a:lstStyle/>
              <a:p>
                <a:r>
                  <a:rPr lang="pt-BR">
                    <a:noFill/>
                  </a:rPr>
                  <a:t> </a:t>
                </a:r>
              </a:p>
            </p:txBody>
          </p:sp>
        </mc:Fallback>
      </mc:AlternateContent>
      <p:sp>
        <p:nvSpPr>
          <p:cNvPr id="12" name="CaixaDeTexto 11">
            <a:extLst>
              <a:ext uri="{FF2B5EF4-FFF2-40B4-BE49-F238E27FC236}">
                <a16:creationId xmlns:a16="http://schemas.microsoft.com/office/drawing/2014/main" id="{F96F43B7-037B-8B97-0A08-0846F4BD1C52}"/>
              </a:ext>
            </a:extLst>
          </p:cNvPr>
          <p:cNvSpPr txBox="1"/>
          <p:nvPr/>
        </p:nvSpPr>
        <p:spPr>
          <a:xfrm>
            <a:off x="909638" y="5568046"/>
            <a:ext cx="3392941" cy="4165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pt-BR" sz="1600" i="1" dirty="0">
                <a:solidFill>
                  <a:schemeClr val="tx1">
                    <a:lumMod val="65000"/>
                    <a:lumOff val="35000"/>
                  </a:schemeClr>
                </a:solidFill>
                <a:highlight>
                  <a:srgbClr val="FFFF00"/>
                </a:highlight>
              </a:rPr>
              <a:t>Erro de Distorção </a:t>
            </a:r>
            <a:r>
              <a:rPr lang="pt-BR" sz="1600" b="1" dirty="0">
                <a:solidFill>
                  <a:schemeClr val="tx1">
                    <a:lumMod val="65000"/>
                    <a:lumOff val="35000"/>
                  </a:schemeClr>
                </a:solidFill>
                <a:highlight>
                  <a:srgbClr val="FFFF00"/>
                </a:highlight>
              </a:rPr>
              <a:t>= 2,5% </a:t>
            </a:r>
          </a:p>
        </p:txBody>
      </p:sp>
      <p:sp>
        <p:nvSpPr>
          <p:cNvPr id="14" name="Rectangle 1">
            <a:extLst>
              <a:ext uri="{FF2B5EF4-FFF2-40B4-BE49-F238E27FC236}">
                <a16:creationId xmlns:a16="http://schemas.microsoft.com/office/drawing/2014/main" id="{C290B4DB-7D06-B261-02CF-0BAC88EC3123}"/>
              </a:ext>
            </a:extLst>
          </p:cNvPr>
          <p:cNvSpPr>
            <a:spLocks noChangeArrowheads="1"/>
          </p:cNvSpPr>
          <p:nvPr/>
        </p:nvSpPr>
        <p:spPr bwMode="auto">
          <a:xfrm>
            <a:off x="5795217" y="1953688"/>
            <a:ext cx="5699483" cy="5128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10000"/>
              </a:lnSpc>
              <a:spcBef>
                <a:spcPts val="100"/>
              </a:spcBef>
              <a:spcAft>
                <a:spcPts val="100"/>
              </a:spcAft>
              <a:buClr>
                <a:schemeClr val="accent1"/>
              </a:buClr>
              <a:buSzPct val="100000"/>
              <a:tabLst/>
            </a:pPr>
            <a:r>
              <a:rPr lang="pt-BR" altLang="pt-BR" sz="1300" b="1" dirty="0">
                <a:solidFill>
                  <a:schemeClr val="tx1">
                    <a:lumMod val="65000"/>
                    <a:lumOff val="35000"/>
                  </a:schemeClr>
                </a:solidFill>
              </a:rPr>
              <a:t>Conclusão</a:t>
            </a:r>
            <a:r>
              <a:rPr lang="pt-BR" altLang="pt-BR" sz="1300" dirty="0">
                <a:solidFill>
                  <a:schemeClr val="tx1">
                    <a:lumMod val="65000"/>
                    <a:lumOff val="35000"/>
                  </a:schemeClr>
                </a:solidFill>
              </a:rPr>
              <a:t>: </a:t>
            </a:r>
          </a:p>
          <a:p>
            <a:pPr marR="0" lvl="0" fontAlgn="base">
              <a:lnSpc>
                <a:spcPct val="110000"/>
              </a:lnSpc>
              <a:spcBef>
                <a:spcPts val="100"/>
              </a:spcBef>
              <a:spcAft>
                <a:spcPts val="100"/>
              </a:spcAft>
              <a:buClr>
                <a:schemeClr val="accent1"/>
              </a:buClr>
              <a:buSzPct val="100000"/>
              <a:tabLst/>
            </a:pPr>
            <a:endParaRPr lang="pt-BR" altLang="pt-BR" sz="1300" dirty="0">
              <a:solidFill>
                <a:schemeClr val="tx1">
                  <a:lumMod val="65000"/>
                  <a:lumOff val="35000"/>
                </a:schemeClr>
              </a:solidFill>
            </a:endParaRPr>
          </a:p>
          <a:p>
            <a:pPr fontAlgn="base">
              <a:lnSpc>
                <a:spcPct val="110000"/>
              </a:lnSpc>
              <a:spcBef>
                <a:spcPts val="100"/>
              </a:spcBef>
              <a:spcAft>
                <a:spcPts val="100"/>
              </a:spcAft>
              <a:buClr>
                <a:schemeClr val="accent1"/>
              </a:buClr>
              <a:buSzPct val="100000"/>
            </a:pPr>
            <a:r>
              <a:rPr lang="pt-BR" altLang="pt-BR" sz="1300" dirty="0">
                <a:solidFill>
                  <a:schemeClr val="tx1">
                    <a:lumMod val="65000"/>
                    <a:lumOff val="35000"/>
                  </a:schemeClr>
                </a:solidFill>
              </a:rPr>
              <a:t>Logo, se a </a:t>
            </a:r>
            <a:r>
              <a:rPr lang="pt-BR" altLang="pt-BR" sz="1300" b="1" dirty="0">
                <a:solidFill>
                  <a:schemeClr val="tx1">
                    <a:lumMod val="65000"/>
                    <a:lumOff val="35000"/>
                  </a:schemeClr>
                </a:solidFill>
                <a:highlight>
                  <a:srgbClr val="FFFF00"/>
                </a:highlight>
              </a:rPr>
              <a:t>energia total</a:t>
            </a:r>
            <a:r>
              <a:rPr lang="pt-BR" altLang="pt-BR" sz="1300" b="1" dirty="0">
                <a:solidFill>
                  <a:schemeClr val="tx1">
                    <a:lumMod val="65000"/>
                    <a:lumOff val="35000"/>
                  </a:schemeClr>
                </a:solidFill>
              </a:rPr>
              <a:t> </a:t>
            </a:r>
            <a:r>
              <a:rPr lang="pt-BR" altLang="pt-BR" sz="1300" dirty="0">
                <a:solidFill>
                  <a:schemeClr val="tx1">
                    <a:lumMod val="65000"/>
                    <a:lumOff val="35000"/>
                  </a:schemeClr>
                </a:solidFill>
              </a:rPr>
              <a:t>é a taxa de informação em </a:t>
            </a:r>
            <a:r>
              <a:rPr lang="pt-BR" altLang="pt-BR" sz="1300" b="1" dirty="0">
                <a:solidFill>
                  <a:schemeClr val="tx1">
                    <a:lumMod val="65000"/>
                    <a:lumOff val="35000"/>
                  </a:schemeClr>
                </a:solidFill>
              </a:rPr>
              <a:t>quantidade de luminosidade</a:t>
            </a:r>
            <a:r>
              <a:rPr lang="pt-BR" altLang="pt-BR" sz="1300" dirty="0">
                <a:solidFill>
                  <a:schemeClr val="tx1">
                    <a:lumMod val="65000"/>
                    <a:lumOff val="35000"/>
                  </a:schemeClr>
                </a:solidFill>
              </a:rPr>
              <a:t> na imagem, podemos dizer que se a imagem original tiver uma energia total de 100 unidades, por exemplo, e o erro de distorção for de 2,5%, isso significa que a imagem distorcida terá perdido cerca de 2,5 unidades de energia em relação à imagem original.</a:t>
            </a:r>
          </a:p>
          <a:p>
            <a:pPr marR="0" lvl="0" fontAlgn="base">
              <a:lnSpc>
                <a:spcPct val="110000"/>
              </a:lnSpc>
              <a:spcBef>
                <a:spcPts val="100"/>
              </a:spcBef>
              <a:spcAft>
                <a:spcPts val="100"/>
              </a:spcAft>
              <a:buClr>
                <a:schemeClr val="accent1"/>
              </a:buClr>
              <a:buSzPct val="100000"/>
              <a:tabLst/>
            </a:pPr>
            <a:br>
              <a:rPr lang="pt-BR" altLang="pt-BR" sz="1300" dirty="0">
                <a:solidFill>
                  <a:schemeClr val="tx1">
                    <a:lumMod val="65000"/>
                    <a:lumOff val="35000"/>
                  </a:schemeClr>
                </a:solidFill>
              </a:rPr>
            </a:br>
            <a:r>
              <a:rPr lang="pt-BR" altLang="pt-BR" sz="1300" dirty="0">
                <a:solidFill>
                  <a:schemeClr val="bg1">
                    <a:lumMod val="85000"/>
                  </a:schemeClr>
                </a:solidFill>
              </a:rPr>
              <a:t>Dessa forma, a energia total dos pixels da imagem distorcida será de aproximadamente 97,5 unidades, ou seja, 2,5 unidades a menos do que a imagem original.</a:t>
            </a:r>
          </a:p>
          <a:p>
            <a:pPr fontAlgn="base">
              <a:lnSpc>
                <a:spcPct val="110000"/>
              </a:lnSpc>
              <a:spcBef>
                <a:spcPts val="100"/>
              </a:spcBef>
              <a:spcAft>
                <a:spcPts val="100"/>
              </a:spcAft>
              <a:buClr>
                <a:schemeClr val="accent1"/>
              </a:buClr>
              <a:buSzPct val="100000"/>
            </a:pPr>
            <a:endParaRPr lang="pt-BR" altLang="pt-BR" sz="1300" dirty="0">
              <a:solidFill>
                <a:schemeClr val="tx1">
                  <a:lumMod val="65000"/>
                  <a:lumOff val="35000"/>
                </a:schemeClr>
              </a:solidFill>
            </a:endParaRPr>
          </a:p>
          <a:p>
            <a:pPr fontAlgn="base">
              <a:lnSpc>
                <a:spcPct val="110000"/>
              </a:lnSpc>
              <a:spcBef>
                <a:spcPts val="100"/>
              </a:spcBef>
              <a:spcAft>
                <a:spcPts val="100"/>
              </a:spcAft>
              <a:buClr>
                <a:schemeClr val="accent1"/>
              </a:buClr>
              <a:buSzPct val="100000"/>
            </a:pPr>
            <a:r>
              <a:rPr lang="pt-BR" altLang="pt-BR" sz="1300" dirty="0">
                <a:solidFill>
                  <a:schemeClr val="bg1">
                    <a:lumMod val="85000"/>
                  </a:schemeClr>
                </a:solidFill>
              </a:rPr>
              <a:t>Em outras palavras, a nossa nova imagem comprimida, terá menos informação por agrupamento de pixels. Ou seja, além das redundâncias de cor serem desconsideradas, teremos menos informação de luminosidade por pixel, resultando em uma imagem compactada e  otimizada afim de ocupar menos espaço no armazenamento.</a:t>
            </a:r>
          </a:p>
          <a:p>
            <a:pPr marR="0" lvl="0" fontAlgn="base">
              <a:lnSpc>
                <a:spcPct val="110000"/>
              </a:lnSpc>
              <a:spcBef>
                <a:spcPts val="100"/>
              </a:spcBef>
              <a:spcAft>
                <a:spcPts val="100"/>
              </a:spcAft>
              <a:buClr>
                <a:schemeClr val="accent1"/>
              </a:buClr>
              <a:buSzPct val="100000"/>
              <a:tabLst/>
            </a:pPr>
            <a:endParaRPr lang="pt-BR" altLang="pt-BR" sz="1200" dirty="0">
              <a:solidFill>
                <a:schemeClr val="tx1">
                  <a:lumMod val="65000"/>
                  <a:lumOff val="35000"/>
                </a:schemeClr>
              </a:solidFill>
            </a:endParaRPr>
          </a:p>
          <a:p>
            <a:pPr marL="91440" marR="0" lvl="0" indent="-91440" algn="just" fontAlgn="base">
              <a:lnSpc>
                <a:spcPct val="110000"/>
              </a:lnSpc>
              <a:spcBef>
                <a:spcPts val="100"/>
              </a:spcBef>
              <a:spcAft>
                <a:spcPts val="100"/>
              </a:spcAft>
              <a:buClr>
                <a:schemeClr val="accent1"/>
              </a:buClr>
              <a:buSzPct val="100000"/>
              <a:buFont typeface="Calibri" panose="020F0502020204030204" pitchFamily="34" charset="0"/>
              <a:buChar char=" "/>
              <a:tabLst/>
            </a:pPr>
            <a:endParaRPr lang="pt-BR" altLang="pt-BR" sz="1400" dirty="0">
              <a:solidFill>
                <a:schemeClr val="tx1">
                  <a:lumMod val="65000"/>
                  <a:lumOff val="35000"/>
                </a:schemeClr>
              </a:solidFill>
            </a:endParaRPr>
          </a:p>
          <a:p>
            <a:pPr marL="91440" marR="0" lvl="0" indent="-91440" algn="just" fontAlgn="base">
              <a:lnSpc>
                <a:spcPct val="110000"/>
              </a:lnSpc>
              <a:spcBef>
                <a:spcPts val="100"/>
              </a:spcBef>
              <a:spcAft>
                <a:spcPts val="100"/>
              </a:spcAft>
              <a:buClr>
                <a:schemeClr val="accent1"/>
              </a:buClr>
              <a:buSzPct val="100000"/>
              <a:buFont typeface="Calibri" panose="020F0502020204030204" pitchFamily="34" charset="0"/>
              <a:buChar char=" "/>
              <a:tabLst/>
            </a:pPr>
            <a:endParaRPr lang="pt-BR" altLang="pt-BR" sz="1400" dirty="0">
              <a:solidFill>
                <a:schemeClr val="tx1">
                  <a:lumMod val="65000"/>
                  <a:lumOff val="3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800" b="0" i="0" u="none" strike="noStrike" cap="none" normalizeH="0" baseline="0" dirty="0">
                <a:ln>
                  <a:noFill/>
                </a:ln>
                <a:solidFill>
                  <a:schemeClr val="tx1"/>
                </a:solidFill>
                <a:effectLst/>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070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34715-BC89-BF79-338B-6627C55CFC40}"/>
              </a:ext>
            </a:extLst>
          </p:cNvPr>
          <p:cNvSpPr txBox="1">
            <a:spLocks/>
          </p:cNvSpPr>
          <p:nvPr/>
        </p:nvSpPr>
        <p:spPr>
          <a:xfrm>
            <a:off x="0" y="251461"/>
            <a:ext cx="12192000" cy="8953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3600" dirty="0"/>
              <a:t>Aplicação</a:t>
            </a:r>
          </a:p>
        </p:txBody>
      </p:sp>
      <mc:AlternateContent xmlns:mc="http://schemas.openxmlformats.org/markup-compatibility/2006" xmlns:a14="http://schemas.microsoft.com/office/drawing/2010/main">
        <mc:Choice Requires="a14">
          <p:sp>
            <p:nvSpPr>
              <p:cNvPr id="3" name="Espaço Reservado para Texto 3">
                <a:extLst>
                  <a:ext uri="{FF2B5EF4-FFF2-40B4-BE49-F238E27FC236}">
                    <a16:creationId xmlns:a16="http://schemas.microsoft.com/office/drawing/2014/main" id="{977889F7-2357-2B05-B8BD-E6435B92D6DB}"/>
                  </a:ext>
                </a:extLst>
              </p:cNvPr>
              <p:cNvSpPr txBox="1">
                <a:spLocks/>
              </p:cNvSpPr>
              <p:nvPr/>
            </p:nvSpPr>
            <p:spPr>
              <a:xfrm>
                <a:off x="909638" y="1146810"/>
                <a:ext cx="10539412" cy="89534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spcBef>
                    <a:spcPts val="100"/>
                  </a:spcBef>
                  <a:spcAft>
                    <a:spcPts val="100"/>
                  </a:spcAft>
                </a:pPr>
                <a:r>
                  <a:rPr lang="pt-BR" sz="1400" dirty="0">
                    <a:solidFill>
                      <a:schemeClr val="bg1">
                        <a:lumMod val="75000"/>
                      </a:schemeClr>
                    </a:solidFill>
                  </a:rPr>
                  <a:t>Considere a imagem original definida por </a:t>
                </a:r>
                <a14:m>
                  <m:oMath xmlns:m="http://schemas.openxmlformats.org/officeDocument/2006/math">
                    <m:sSup>
                      <m:sSupPr>
                        <m:ctrlPr>
                          <a:rPr lang="pt-BR" sz="1400" i="1">
                            <a:solidFill>
                              <a:schemeClr val="bg1">
                                <a:lumMod val="75000"/>
                              </a:schemeClr>
                            </a:solidFill>
                            <a:latin typeface="Cambria Math" panose="02040503050406030204" pitchFamily="18" charset="0"/>
                          </a:rPr>
                        </m:ctrlPr>
                      </m:sSupPr>
                      <m:e>
                        <m:r>
                          <a:rPr lang="pt-BR" sz="1400">
                            <a:solidFill>
                              <a:schemeClr val="bg1">
                                <a:lumMod val="75000"/>
                              </a:schemeClr>
                            </a:solidFill>
                            <a:latin typeface="Cambria Math" panose="02040503050406030204" pitchFamily="18" charset="0"/>
                          </a:rPr>
                          <m:t>𝑓</m:t>
                        </m:r>
                        <m:d>
                          <m:dPr>
                            <m:ctrlPr>
                              <a:rPr lang="pt-BR" sz="1400" i="1">
                                <a:solidFill>
                                  <a:schemeClr val="bg1">
                                    <a:lumMod val="75000"/>
                                  </a:schemeClr>
                                </a:solidFill>
                                <a:latin typeface="Cambria Math" panose="02040503050406030204" pitchFamily="18" charset="0"/>
                              </a:rPr>
                            </m:ctrlPr>
                          </m:dPr>
                          <m:e>
                            <m:r>
                              <a:rPr lang="pt-BR" sz="1400">
                                <a:solidFill>
                                  <a:schemeClr val="bg1">
                                    <a:lumMod val="75000"/>
                                  </a:schemeClr>
                                </a:solidFill>
                                <a:latin typeface="Cambria Math" panose="02040503050406030204" pitchFamily="18" charset="0"/>
                              </a:rPr>
                              <m:t>𝑥</m:t>
                            </m:r>
                            <m:r>
                              <a:rPr lang="pt-BR" sz="1400">
                                <a:solidFill>
                                  <a:schemeClr val="bg1">
                                    <a:lumMod val="75000"/>
                                  </a:schemeClr>
                                </a:solidFill>
                                <a:latin typeface="Cambria Math" panose="02040503050406030204" pitchFamily="18" charset="0"/>
                              </a:rPr>
                              <m:t>,</m:t>
                            </m:r>
                            <m:r>
                              <a:rPr lang="pt-BR" sz="1400">
                                <a:solidFill>
                                  <a:schemeClr val="bg1">
                                    <a:lumMod val="75000"/>
                                  </a:schemeClr>
                                </a:solidFill>
                                <a:latin typeface="Cambria Math" panose="02040503050406030204" pitchFamily="18" charset="0"/>
                              </a:rPr>
                              <m:t>𝑦</m:t>
                            </m:r>
                          </m:e>
                        </m:d>
                        <m:r>
                          <a:rPr lang="pt-BR" sz="1400">
                            <a:solidFill>
                              <a:schemeClr val="bg1">
                                <a:lumMod val="75000"/>
                              </a:schemeClr>
                            </a:solidFill>
                            <a:latin typeface="Cambria Math" panose="02040503050406030204" pitchFamily="18" charset="0"/>
                          </a:rPr>
                          <m:t>= </m:t>
                        </m:r>
                        <m:r>
                          <a:rPr lang="pt-BR" sz="1400">
                            <a:solidFill>
                              <a:schemeClr val="bg1">
                                <a:lumMod val="75000"/>
                              </a:schemeClr>
                            </a:solidFill>
                            <a:latin typeface="Cambria Math" panose="02040503050406030204" pitchFamily="18" charset="0"/>
                          </a:rPr>
                          <m:t>𝑥</m:t>
                        </m:r>
                      </m:e>
                      <m:sup>
                        <m:r>
                          <a:rPr lang="pt-BR" sz="1400">
                            <a:solidFill>
                              <a:schemeClr val="bg1">
                                <a:lumMod val="75000"/>
                              </a:schemeClr>
                            </a:solidFill>
                            <a:latin typeface="Cambria Math" panose="02040503050406030204" pitchFamily="18" charset="0"/>
                          </a:rPr>
                          <m:t>2</m:t>
                        </m:r>
                      </m:sup>
                    </m:sSup>
                    <m:r>
                      <a:rPr lang="pt-BR" sz="1400">
                        <a:solidFill>
                          <a:schemeClr val="bg1">
                            <a:lumMod val="75000"/>
                          </a:schemeClr>
                        </a:solidFill>
                        <a:latin typeface="Cambria Math" panose="02040503050406030204" pitchFamily="18" charset="0"/>
                      </a:rPr>
                      <m:t>+</m:t>
                    </m:r>
                    <m:sSup>
                      <m:sSupPr>
                        <m:ctrlPr>
                          <a:rPr lang="pt-BR" sz="1400" i="1">
                            <a:solidFill>
                              <a:schemeClr val="bg1">
                                <a:lumMod val="75000"/>
                              </a:schemeClr>
                            </a:solidFill>
                            <a:latin typeface="Cambria Math" panose="02040503050406030204" pitchFamily="18" charset="0"/>
                          </a:rPr>
                        </m:ctrlPr>
                      </m:sSupPr>
                      <m:e>
                        <m:r>
                          <a:rPr lang="pt-BR" sz="1400">
                            <a:solidFill>
                              <a:schemeClr val="bg1">
                                <a:lumMod val="75000"/>
                              </a:schemeClr>
                            </a:solidFill>
                            <a:latin typeface="Cambria Math" panose="02040503050406030204" pitchFamily="18" charset="0"/>
                          </a:rPr>
                          <m:t>𝑦</m:t>
                        </m:r>
                      </m:e>
                      <m:sup>
                        <m:r>
                          <a:rPr lang="pt-BR" sz="1400">
                            <a:solidFill>
                              <a:schemeClr val="bg1">
                                <a:lumMod val="75000"/>
                              </a:schemeClr>
                            </a:solidFill>
                            <a:latin typeface="Cambria Math" panose="02040503050406030204" pitchFamily="18" charset="0"/>
                          </a:rPr>
                          <m:t>2</m:t>
                        </m:r>
                      </m:sup>
                    </m:sSup>
                    <m:r>
                      <a:rPr lang="pt-BR" sz="1400">
                        <a:solidFill>
                          <a:schemeClr val="bg1">
                            <a:lumMod val="75000"/>
                          </a:schemeClr>
                        </a:solidFill>
                        <a:latin typeface="Cambria Math" panose="02040503050406030204" pitchFamily="18" charset="0"/>
                      </a:rPr>
                      <m:t> </m:t>
                    </m:r>
                  </m:oMath>
                </a14:m>
                <a:r>
                  <a:rPr lang="pt-BR" sz="1400" dirty="0">
                    <a:solidFill>
                      <a:schemeClr val="bg1">
                        <a:lumMod val="75000"/>
                      </a:schemeClr>
                    </a:solidFill>
                  </a:rPr>
                  <a:t>e a imagem comprimida definida por </a:t>
                </a:r>
                <a14:m>
                  <m:oMath xmlns:m="http://schemas.openxmlformats.org/officeDocument/2006/math">
                    <m:r>
                      <a:rPr lang="pt-BR" sz="1400">
                        <a:solidFill>
                          <a:schemeClr val="bg1">
                            <a:lumMod val="75000"/>
                          </a:schemeClr>
                        </a:solidFill>
                        <a:latin typeface="Cambria Math" panose="02040503050406030204" pitchFamily="18" charset="0"/>
                      </a:rPr>
                      <m:t>𝑔</m:t>
                    </m:r>
                    <m:d>
                      <m:dPr>
                        <m:ctrlPr>
                          <a:rPr lang="pt-BR" sz="1400" i="1">
                            <a:solidFill>
                              <a:schemeClr val="bg1">
                                <a:lumMod val="75000"/>
                              </a:schemeClr>
                            </a:solidFill>
                            <a:latin typeface="Cambria Math" panose="02040503050406030204" pitchFamily="18" charset="0"/>
                          </a:rPr>
                        </m:ctrlPr>
                      </m:dPr>
                      <m:e>
                        <m:r>
                          <a:rPr lang="pt-BR" sz="1400">
                            <a:solidFill>
                              <a:schemeClr val="bg1">
                                <a:lumMod val="75000"/>
                              </a:schemeClr>
                            </a:solidFill>
                            <a:latin typeface="Cambria Math" panose="02040503050406030204" pitchFamily="18" charset="0"/>
                          </a:rPr>
                          <m:t>𝑥</m:t>
                        </m:r>
                        <m:r>
                          <a:rPr lang="pt-BR" sz="1400">
                            <a:solidFill>
                              <a:schemeClr val="bg1">
                                <a:lumMod val="75000"/>
                              </a:schemeClr>
                            </a:solidFill>
                            <a:latin typeface="Cambria Math" panose="02040503050406030204" pitchFamily="18" charset="0"/>
                          </a:rPr>
                          <m:t>,</m:t>
                        </m:r>
                        <m:r>
                          <a:rPr lang="pt-BR" sz="1400">
                            <a:solidFill>
                              <a:schemeClr val="bg1">
                                <a:lumMod val="75000"/>
                              </a:schemeClr>
                            </a:solidFill>
                            <a:latin typeface="Cambria Math" panose="02040503050406030204" pitchFamily="18" charset="0"/>
                          </a:rPr>
                          <m:t>𝑦</m:t>
                        </m:r>
                      </m:e>
                    </m:d>
                    <m:r>
                      <a:rPr lang="pt-BR" sz="1400">
                        <a:solidFill>
                          <a:schemeClr val="bg1">
                            <a:lumMod val="75000"/>
                          </a:schemeClr>
                        </a:solidFill>
                        <a:latin typeface="Cambria Math" panose="02040503050406030204" pitchFamily="18" charset="0"/>
                      </a:rPr>
                      <m:t>=</m:t>
                    </m:r>
                    <m:sSup>
                      <m:sSupPr>
                        <m:ctrlPr>
                          <a:rPr lang="pt-BR" sz="1400" i="1">
                            <a:solidFill>
                              <a:schemeClr val="bg1">
                                <a:lumMod val="75000"/>
                              </a:schemeClr>
                            </a:solidFill>
                            <a:latin typeface="Cambria Math" panose="02040503050406030204" pitchFamily="18" charset="0"/>
                          </a:rPr>
                        </m:ctrlPr>
                      </m:sSupPr>
                      <m:e>
                        <m:r>
                          <a:rPr lang="pt-BR" sz="1400">
                            <a:solidFill>
                              <a:schemeClr val="bg1">
                                <a:lumMod val="75000"/>
                              </a:schemeClr>
                            </a:solidFill>
                            <a:latin typeface="Cambria Math" panose="02040503050406030204" pitchFamily="18" charset="0"/>
                          </a:rPr>
                          <m:t>𝑥</m:t>
                        </m:r>
                      </m:e>
                      <m:sup>
                        <m:r>
                          <a:rPr lang="pt-BR" sz="1400">
                            <a:solidFill>
                              <a:schemeClr val="bg1">
                                <a:lumMod val="75000"/>
                              </a:schemeClr>
                            </a:solidFill>
                            <a:latin typeface="Cambria Math" panose="02040503050406030204" pitchFamily="18" charset="0"/>
                          </a:rPr>
                          <m:t>2</m:t>
                        </m:r>
                      </m:sup>
                    </m:sSup>
                    <m:r>
                      <a:rPr lang="pt-BR" sz="1400">
                        <a:solidFill>
                          <a:schemeClr val="bg1">
                            <a:lumMod val="75000"/>
                          </a:schemeClr>
                        </a:solidFill>
                        <a:latin typeface="Cambria Math" panose="02040503050406030204" pitchFamily="18" charset="0"/>
                      </a:rPr>
                      <m:t>−</m:t>
                    </m:r>
                    <m:sSup>
                      <m:sSupPr>
                        <m:ctrlPr>
                          <a:rPr lang="pt-BR" sz="1400" i="1">
                            <a:solidFill>
                              <a:schemeClr val="bg1">
                                <a:lumMod val="75000"/>
                              </a:schemeClr>
                            </a:solidFill>
                            <a:latin typeface="Cambria Math" panose="02040503050406030204" pitchFamily="18" charset="0"/>
                          </a:rPr>
                        </m:ctrlPr>
                      </m:sSupPr>
                      <m:e>
                        <m:r>
                          <a:rPr lang="pt-BR" sz="1400">
                            <a:solidFill>
                              <a:schemeClr val="bg1">
                                <a:lumMod val="75000"/>
                              </a:schemeClr>
                            </a:solidFill>
                            <a:latin typeface="Cambria Math" panose="02040503050406030204" pitchFamily="18" charset="0"/>
                          </a:rPr>
                          <m:t>𝑦</m:t>
                        </m:r>
                      </m:e>
                      <m:sup>
                        <m:r>
                          <a:rPr lang="pt-BR" sz="1400">
                            <a:solidFill>
                              <a:schemeClr val="bg1">
                                <a:lumMod val="75000"/>
                              </a:schemeClr>
                            </a:solidFill>
                            <a:latin typeface="Cambria Math" panose="02040503050406030204" pitchFamily="18" charset="0"/>
                          </a:rPr>
                          <m:t>2</m:t>
                        </m:r>
                      </m:sup>
                    </m:sSup>
                  </m:oMath>
                </a14:m>
                <a:r>
                  <a:rPr lang="pt-BR" sz="1400" dirty="0">
                    <a:solidFill>
                      <a:schemeClr val="bg1">
                        <a:lumMod val="75000"/>
                      </a:schemeClr>
                    </a:solidFill>
                  </a:rPr>
                  <a:t>. </a:t>
                </a:r>
              </a:p>
              <a:p>
                <a:pPr algn="just">
                  <a:spcBef>
                    <a:spcPts val="100"/>
                  </a:spcBef>
                  <a:spcAft>
                    <a:spcPts val="100"/>
                  </a:spcAft>
                </a:pPr>
                <a:r>
                  <a:rPr lang="pt-BR" sz="1400" dirty="0">
                    <a:solidFill>
                      <a:schemeClr val="bg1">
                        <a:lumMod val="75000"/>
                      </a:schemeClr>
                    </a:solidFill>
                  </a:rPr>
                  <a:t>Calcule o erro de distorção entre as duas imagens sobre a região retangular R delimitada pelos pontos: (0,0), (0,</a:t>
                </a:r>
                <a14:m>
                  <m:oMath xmlns:m="http://schemas.openxmlformats.org/officeDocument/2006/math">
                    <m:f>
                      <m:fPr>
                        <m:type m:val="skw"/>
                        <m:ctrlPr>
                          <a:rPr lang="pt-BR" sz="1400" i="1">
                            <a:solidFill>
                              <a:schemeClr val="bg1">
                                <a:lumMod val="75000"/>
                              </a:schemeClr>
                            </a:solidFill>
                            <a:latin typeface="Cambria Math" panose="02040503050406030204" pitchFamily="18" charset="0"/>
                          </a:rPr>
                        </m:ctrlPr>
                      </m:fPr>
                      <m:num>
                        <m:r>
                          <a:rPr lang="pt-BR" sz="1400">
                            <a:solidFill>
                              <a:schemeClr val="bg1">
                                <a:lumMod val="75000"/>
                              </a:schemeClr>
                            </a:solidFill>
                            <a:latin typeface="Cambria Math" panose="02040503050406030204" pitchFamily="18" charset="0"/>
                          </a:rPr>
                          <m:t>1</m:t>
                        </m:r>
                      </m:num>
                      <m:den>
                        <m:r>
                          <a:rPr lang="pt-BR" sz="1400">
                            <a:solidFill>
                              <a:schemeClr val="bg1">
                                <a:lumMod val="75000"/>
                              </a:schemeClr>
                            </a:solidFill>
                            <a:latin typeface="Cambria Math" panose="02040503050406030204" pitchFamily="18" charset="0"/>
                          </a:rPr>
                          <m:t>2</m:t>
                        </m:r>
                      </m:den>
                    </m:f>
                  </m:oMath>
                </a14:m>
                <a:r>
                  <a:rPr lang="pt-BR" sz="1400" dirty="0">
                    <a:solidFill>
                      <a:schemeClr val="bg1">
                        <a:lumMod val="75000"/>
                      </a:schemeClr>
                    </a:solidFill>
                  </a:rPr>
                  <a:t>), (1, 0) e (1,</a:t>
                </a:r>
                <a14:m>
                  <m:oMath xmlns:m="http://schemas.openxmlformats.org/officeDocument/2006/math">
                    <m:f>
                      <m:fPr>
                        <m:type m:val="skw"/>
                        <m:ctrlPr>
                          <a:rPr lang="pt-BR" sz="1400" i="1">
                            <a:solidFill>
                              <a:schemeClr val="bg1">
                                <a:lumMod val="75000"/>
                              </a:schemeClr>
                            </a:solidFill>
                            <a:latin typeface="Cambria Math" panose="02040503050406030204" pitchFamily="18" charset="0"/>
                          </a:rPr>
                        </m:ctrlPr>
                      </m:fPr>
                      <m:num>
                        <m:r>
                          <a:rPr lang="pt-BR" sz="1400">
                            <a:solidFill>
                              <a:schemeClr val="bg1">
                                <a:lumMod val="75000"/>
                              </a:schemeClr>
                            </a:solidFill>
                            <a:latin typeface="Cambria Math" panose="02040503050406030204" pitchFamily="18" charset="0"/>
                          </a:rPr>
                          <m:t>1</m:t>
                        </m:r>
                      </m:num>
                      <m:den>
                        <m:r>
                          <a:rPr lang="pt-BR" sz="1400">
                            <a:solidFill>
                              <a:schemeClr val="bg1">
                                <a:lumMod val="75000"/>
                              </a:schemeClr>
                            </a:solidFill>
                            <a:latin typeface="Cambria Math" panose="02040503050406030204" pitchFamily="18" charset="0"/>
                          </a:rPr>
                          <m:t>2</m:t>
                        </m:r>
                      </m:den>
                    </m:f>
                  </m:oMath>
                </a14:m>
                <a:r>
                  <a:rPr lang="pt-BR" sz="1400" dirty="0">
                    <a:solidFill>
                      <a:schemeClr val="bg1">
                        <a:lumMod val="75000"/>
                      </a:schemeClr>
                    </a:solidFill>
                  </a:rPr>
                  <a:t>).</a:t>
                </a:r>
              </a:p>
            </p:txBody>
          </p:sp>
        </mc:Choice>
        <mc:Fallback xmlns="">
          <p:sp>
            <p:nvSpPr>
              <p:cNvPr id="3" name="Espaço Reservado para Texto 3">
                <a:extLst>
                  <a:ext uri="{FF2B5EF4-FFF2-40B4-BE49-F238E27FC236}">
                    <a16:creationId xmlns:a16="http://schemas.microsoft.com/office/drawing/2014/main" id="{977889F7-2357-2B05-B8BD-E6435B92D6DB}"/>
                  </a:ext>
                </a:extLst>
              </p:cNvPr>
              <p:cNvSpPr txBox="1">
                <a:spLocks noRot="1" noChangeAspect="1" noMove="1" noResize="1" noEditPoints="1" noAdjustHandles="1" noChangeArrowheads="1" noChangeShapeType="1" noTextEdit="1"/>
              </p:cNvSpPr>
              <p:nvPr/>
            </p:nvSpPr>
            <p:spPr>
              <a:xfrm>
                <a:off x="909638" y="1146810"/>
                <a:ext cx="10539412" cy="895349"/>
              </a:xfrm>
              <a:prstGeom prst="rect">
                <a:avLst/>
              </a:prstGeom>
              <a:blipFill>
                <a:blip r:embed="rId2"/>
                <a:stretch>
                  <a:fillRect t="-2041" b="-1768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0617A1AA-2546-3D75-285A-9898B1356709}"/>
                  </a:ext>
                </a:extLst>
              </p:cNvPr>
              <p:cNvSpPr txBox="1"/>
              <p:nvPr/>
            </p:nvSpPr>
            <p:spPr>
              <a:xfrm>
                <a:off x="990600" y="1891765"/>
                <a:ext cx="6096000" cy="300788"/>
              </a:xfrm>
              <a:prstGeom prst="rect">
                <a:avLst/>
              </a:prstGeom>
              <a:noFill/>
            </p:spPr>
            <p:txBody>
              <a:bodyPr wrap="square">
                <a:spAutoFit/>
              </a:bodyPr>
              <a:lstStyle/>
              <a:p>
                <a:r>
                  <a:rPr lang="pt-BR" sz="1200" dirty="0">
                    <a:solidFill>
                      <a:schemeClr val="tx1">
                        <a:lumMod val="65000"/>
                        <a:lumOff val="35000"/>
                      </a:schemeClr>
                    </a:solidFill>
                  </a:rPr>
                  <a:t>Fórmula do Cálculo da distorção: </a:t>
                </a:r>
                <a14:m>
                  <m:oMath xmlns:m="http://schemas.openxmlformats.org/officeDocument/2006/math">
                    <m:r>
                      <a:rPr lang="pt-BR" sz="1200" i="1" dirty="0">
                        <a:solidFill>
                          <a:schemeClr val="tx1">
                            <a:lumMod val="65000"/>
                            <a:lumOff val="35000"/>
                          </a:schemeClr>
                        </a:solidFill>
                        <a:latin typeface="Cambria Math" panose="02040503050406030204" pitchFamily="18" charset="0"/>
                      </a:rPr>
                      <m:t>∬</m:t>
                    </m:r>
                    <m:r>
                      <a:rPr lang="pt-BR" sz="1200" i="1" baseline="-25000" dirty="0">
                        <a:solidFill>
                          <a:schemeClr val="tx1">
                            <a:lumMod val="65000"/>
                            <a:lumOff val="35000"/>
                          </a:schemeClr>
                        </a:solidFill>
                        <a:latin typeface="Cambria Math" panose="02040503050406030204" pitchFamily="18" charset="0"/>
                      </a:rPr>
                      <m:t>𝑅</m:t>
                    </m:r>
                    <m:r>
                      <a:rPr lang="pt-BR" sz="1200" i="1" dirty="0">
                        <a:solidFill>
                          <a:schemeClr val="tx1">
                            <a:lumMod val="65000"/>
                            <a:lumOff val="35000"/>
                          </a:schemeClr>
                        </a:solidFill>
                        <a:latin typeface="Cambria Math" panose="02040503050406030204" pitchFamily="18" charset="0"/>
                      </a:rPr>
                      <m:t> </m:t>
                    </m:r>
                    <m:d>
                      <m:dPr>
                        <m:ctrlPr>
                          <a:rPr lang="pt-BR" sz="1200" i="1" dirty="0">
                            <a:solidFill>
                              <a:schemeClr val="tx1">
                                <a:lumMod val="65000"/>
                                <a:lumOff val="35000"/>
                              </a:schemeClr>
                            </a:solidFill>
                            <a:latin typeface="Cambria Math" panose="02040503050406030204" pitchFamily="18" charset="0"/>
                          </a:rPr>
                        </m:ctrlPr>
                      </m:dPr>
                      <m:e>
                        <m:r>
                          <a:rPr lang="pt-BR" sz="1200" i="1" dirty="0">
                            <a:solidFill>
                              <a:schemeClr val="tx1">
                                <a:lumMod val="65000"/>
                                <a:lumOff val="35000"/>
                              </a:schemeClr>
                            </a:solidFill>
                            <a:latin typeface="Cambria Math" panose="02040503050406030204" pitchFamily="18" charset="0"/>
                          </a:rPr>
                          <m:t>𝑓</m:t>
                        </m:r>
                        <m:d>
                          <m:dPr>
                            <m:ctrlPr>
                              <a:rPr lang="pt-BR" sz="1200" i="1" dirty="0">
                                <a:solidFill>
                                  <a:schemeClr val="tx1">
                                    <a:lumMod val="65000"/>
                                    <a:lumOff val="35000"/>
                                  </a:schemeClr>
                                </a:solidFill>
                                <a:latin typeface="Cambria Math" panose="02040503050406030204" pitchFamily="18" charset="0"/>
                              </a:rPr>
                            </m:ctrlPr>
                          </m:dPr>
                          <m:e>
                            <m:r>
                              <a:rPr lang="pt-BR" sz="1200" i="1" dirty="0" err="1">
                                <a:solidFill>
                                  <a:schemeClr val="tx1">
                                    <a:lumMod val="65000"/>
                                    <a:lumOff val="35000"/>
                                  </a:schemeClr>
                                </a:solidFill>
                                <a:latin typeface="Cambria Math" panose="02040503050406030204" pitchFamily="18" charset="0"/>
                              </a:rPr>
                              <m:t>𝑥</m:t>
                            </m:r>
                            <m:r>
                              <a:rPr lang="pt-BR" sz="1200" i="1" dirty="0" err="1">
                                <a:solidFill>
                                  <a:schemeClr val="tx1">
                                    <a:lumMod val="65000"/>
                                    <a:lumOff val="35000"/>
                                  </a:schemeClr>
                                </a:solidFill>
                                <a:latin typeface="Cambria Math" panose="02040503050406030204" pitchFamily="18" charset="0"/>
                              </a:rPr>
                              <m:t>,</m:t>
                            </m:r>
                            <m:r>
                              <a:rPr lang="pt-BR" sz="1200" i="1" dirty="0" err="1">
                                <a:solidFill>
                                  <a:schemeClr val="tx1">
                                    <a:lumMod val="65000"/>
                                    <a:lumOff val="35000"/>
                                  </a:schemeClr>
                                </a:solidFill>
                                <a:latin typeface="Cambria Math" panose="02040503050406030204" pitchFamily="18" charset="0"/>
                              </a:rPr>
                              <m:t>𝑦</m:t>
                            </m:r>
                          </m:e>
                        </m:d>
                        <m:r>
                          <a:rPr lang="pt-BR" sz="1200" i="1" dirty="0">
                            <a:solidFill>
                              <a:schemeClr val="tx1">
                                <a:lumMod val="65000"/>
                                <a:lumOff val="35000"/>
                              </a:schemeClr>
                            </a:solidFill>
                            <a:latin typeface="Cambria Math" panose="02040503050406030204" pitchFamily="18" charset="0"/>
                          </a:rPr>
                          <m:t>− </m:t>
                        </m:r>
                        <m:r>
                          <a:rPr lang="pt-BR" sz="1200" i="1" dirty="0">
                            <a:solidFill>
                              <a:schemeClr val="tx1">
                                <a:lumMod val="65000"/>
                                <a:lumOff val="35000"/>
                              </a:schemeClr>
                            </a:solidFill>
                            <a:latin typeface="Cambria Math" panose="02040503050406030204" pitchFamily="18" charset="0"/>
                          </a:rPr>
                          <m:t>𝑔</m:t>
                        </m:r>
                        <m:d>
                          <m:dPr>
                            <m:ctrlPr>
                              <a:rPr lang="pt-BR" sz="1200" i="1" dirty="0">
                                <a:solidFill>
                                  <a:schemeClr val="tx1">
                                    <a:lumMod val="65000"/>
                                    <a:lumOff val="35000"/>
                                  </a:schemeClr>
                                </a:solidFill>
                                <a:latin typeface="Cambria Math" panose="02040503050406030204" pitchFamily="18" charset="0"/>
                              </a:rPr>
                            </m:ctrlPr>
                          </m:dPr>
                          <m:e>
                            <m:r>
                              <a:rPr lang="pt-BR" sz="1200" i="1" dirty="0" err="1">
                                <a:solidFill>
                                  <a:schemeClr val="tx1">
                                    <a:lumMod val="65000"/>
                                    <a:lumOff val="35000"/>
                                  </a:schemeClr>
                                </a:solidFill>
                                <a:latin typeface="Cambria Math" panose="02040503050406030204" pitchFamily="18" charset="0"/>
                              </a:rPr>
                              <m:t>𝑥</m:t>
                            </m:r>
                            <m:r>
                              <a:rPr lang="pt-BR" sz="1200" i="1" dirty="0" err="1">
                                <a:solidFill>
                                  <a:schemeClr val="tx1">
                                    <a:lumMod val="65000"/>
                                    <a:lumOff val="35000"/>
                                  </a:schemeClr>
                                </a:solidFill>
                                <a:latin typeface="Cambria Math" panose="02040503050406030204" pitchFamily="18" charset="0"/>
                              </a:rPr>
                              <m:t>,</m:t>
                            </m:r>
                            <m:r>
                              <a:rPr lang="pt-BR" sz="1200" i="1" dirty="0" err="1">
                                <a:solidFill>
                                  <a:schemeClr val="tx1">
                                    <a:lumMod val="65000"/>
                                    <a:lumOff val="35000"/>
                                  </a:schemeClr>
                                </a:solidFill>
                                <a:latin typeface="Cambria Math" panose="02040503050406030204" pitchFamily="18" charset="0"/>
                              </a:rPr>
                              <m:t>𝑦</m:t>
                            </m:r>
                          </m:e>
                        </m:d>
                      </m:e>
                    </m:d>
                    <m:r>
                      <a:rPr lang="pt-BR" sz="1200" i="1" dirty="0">
                        <a:solidFill>
                          <a:schemeClr val="tx1">
                            <a:lumMod val="65000"/>
                            <a:lumOff val="35000"/>
                          </a:schemeClr>
                        </a:solidFill>
                        <a:latin typeface="Cambria Math" panose="02040503050406030204" pitchFamily="18" charset="0"/>
                      </a:rPr>
                      <m:t>² </m:t>
                    </m:r>
                    <m:r>
                      <a:rPr lang="pt-BR" sz="1200" i="1" dirty="0" err="1">
                        <a:solidFill>
                          <a:schemeClr val="tx1">
                            <a:lumMod val="65000"/>
                            <a:lumOff val="35000"/>
                          </a:schemeClr>
                        </a:solidFill>
                        <a:latin typeface="Cambria Math" panose="02040503050406030204" pitchFamily="18" charset="0"/>
                      </a:rPr>
                      <m:t>𝑑𝐴</m:t>
                    </m:r>
                  </m:oMath>
                </a14:m>
                <a:endParaRPr lang="pt-BR" sz="1200" dirty="0">
                  <a:solidFill>
                    <a:schemeClr val="tx1">
                      <a:lumMod val="65000"/>
                      <a:lumOff val="35000"/>
                    </a:schemeClr>
                  </a:solidFill>
                </a:endParaRPr>
              </a:p>
            </p:txBody>
          </p:sp>
        </mc:Choice>
        <mc:Fallback xmlns="">
          <p:sp>
            <p:nvSpPr>
              <p:cNvPr id="5" name="CaixaDeTexto 4">
                <a:extLst>
                  <a:ext uri="{FF2B5EF4-FFF2-40B4-BE49-F238E27FC236}">
                    <a16:creationId xmlns:a16="http://schemas.microsoft.com/office/drawing/2014/main" id="{0617A1AA-2546-3D75-285A-9898B1356709}"/>
                  </a:ext>
                </a:extLst>
              </p:cNvPr>
              <p:cNvSpPr txBox="1">
                <a:spLocks noRot="1" noChangeAspect="1" noMove="1" noResize="1" noEditPoints="1" noAdjustHandles="1" noChangeArrowheads="1" noChangeShapeType="1" noTextEdit="1"/>
              </p:cNvSpPr>
              <p:nvPr/>
            </p:nvSpPr>
            <p:spPr>
              <a:xfrm>
                <a:off x="990600" y="1891765"/>
                <a:ext cx="6096000" cy="300788"/>
              </a:xfrm>
              <a:prstGeom prst="rect">
                <a:avLst/>
              </a:prstGeom>
              <a:blipFill>
                <a:blip r:embed="rId3"/>
                <a:stretch>
                  <a:fillRect l="-100"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67811DDE-1EA1-631B-5FC1-70A234AD1C77}"/>
                  </a:ext>
                </a:extLst>
              </p:cNvPr>
              <p:cNvSpPr txBox="1"/>
              <p:nvPr/>
            </p:nvSpPr>
            <p:spPr>
              <a:xfrm>
                <a:off x="909638" y="2436132"/>
                <a:ext cx="6096000" cy="3304110"/>
              </a:xfrm>
              <a:prstGeom prst="rect">
                <a:avLst/>
              </a:prstGeom>
              <a:noFill/>
            </p:spPr>
            <p:txBody>
              <a:bodyPr wrap="square">
                <a:spAutoFit/>
              </a:bodyPr>
              <a:lstStyle/>
              <a:p>
                <a:pPr marL="228600" indent="-228600">
                  <a:lnSpc>
                    <a:spcPct val="150000"/>
                  </a:lnSpc>
                  <a:buAutoNum type="arabicPeriod"/>
                </a:pPr>
                <a:r>
                  <a:rPr lang="pt-BR" sz="1100" dirty="0">
                    <a:solidFill>
                      <a:schemeClr val="tx1">
                        <a:lumMod val="65000"/>
                        <a:lumOff val="35000"/>
                      </a:schemeClr>
                    </a:solidFill>
                  </a:rPr>
                  <a:t>Calcular a diferença de f(</a:t>
                </a:r>
                <a:r>
                  <a:rPr lang="pt-BR" sz="1100" dirty="0" err="1">
                    <a:solidFill>
                      <a:schemeClr val="tx1">
                        <a:lumMod val="65000"/>
                        <a:lumOff val="35000"/>
                      </a:schemeClr>
                    </a:solidFill>
                  </a:rPr>
                  <a:t>x,y</a:t>
                </a:r>
                <a:r>
                  <a:rPr lang="pt-BR" sz="1100" dirty="0">
                    <a:solidFill>
                      <a:schemeClr val="tx1">
                        <a:lumMod val="65000"/>
                        <a:lumOff val="35000"/>
                      </a:schemeClr>
                    </a:solidFill>
                  </a:rPr>
                  <a:t>) e g(</a:t>
                </a:r>
                <a:r>
                  <a:rPr lang="pt-BR" sz="1100" dirty="0" err="1">
                    <a:solidFill>
                      <a:schemeClr val="tx1">
                        <a:lumMod val="65000"/>
                        <a:lumOff val="35000"/>
                      </a:schemeClr>
                    </a:solidFill>
                  </a:rPr>
                  <a:t>x,y</a:t>
                </a:r>
                <a:r>
                  <a:rPr lang="pt-BR" sz="1100" dirty="0">
                    <a:solidFill>
                      <a:schemeClr val="tx1">
                        <a:lumMod val="65000"/>
                        <a:lumOff val="35000"/>
                      </a:schemeClr>
                    </a:solidFill>
                  </a:rPr>
                  <a:t>) = 2y²</a:t>
                </a:r>
              </a:p>
              <a:p>
                <a:pPr marL="228600" indent="-228600">
                  <a:lnSpc>
                    <a:spcPct val="150000"/>
                  </a:lnSpc>
                  <a:buFontTx/>
                  <a:buAutoNum type="arabicPeriod"/>
                </a:pPr>
                <a:r>
                  <a:rPr lang="pt-BR" sz="1100" dirty="0">
                    <a:solidFill>
                      <a:schemeClr val="tx1">
                        <a:lumMod val="65000"/>
                        <a:lumOff val="35000"/>
                      </a:schemeClr>
                    </a:solidFill>
                  </a:rPr>
                  <a:t>Aplicar o valor à integral </a:t>
                </a:r>
                <a14:m>
                  <m:oMath xmlns:m="http://schemas.openxmlformats.org/officeDocument/2006/math">
                    <m:nary>
                      <m:naryPr>
                        <m:ctrlPr>
                          <a:rPr lang="pt-BR" sz="1100" i="1" smtClean="0">
                            <a:solidFill>
                              <a:schemeClr val="tx1">
                                <a:lumMod val="65000"/>
                                <a:lumOff val="35000"/>
                              </a:schemeClr>
                            </a:solidFill>
                            <a:latin typeface="Cambria Math" panose="02040503050406030204" pitchFamily="18" charset="0"/>
                          </a:rPr>
                        </m:ctrlPr>
                      </m:naryPr>
                      <m:sub>
                        <m:r>
                          <m:rPr>
                            <m:brk m:alnAt="23"/>
                          </m:rPr>
                          <a:rPr lang="pt-BR" sz="1100" b="0" i="1" smtClean="0">
                            <a:solidFill>
                              <a:schemeClr val="tx1">
                                <a:lumMod val="65000"/>
                                <a:lumOff val="35000"/>
                              </a:schemeClr>
                            </a:solidFill>
                            <a:latin typeface="Cambria Math" panose="02040503050406030204" pitchFamily="18" charset="0"/>
                          </a:rPr>
                          <m:t>0</m:t>
                        </m:r>
                      </m:sub>
                      <m:sup>
                        <m:f>
                          <m:fPr>
                            <m:ctrlPr>
                              <a:rPr lang="pt-BR" sz="1100" i="1" smtClean="0">
                                <a:solidFill>
                                  <a:schemeClr val="tx1">
                                    <a:lumMod val="65000"/>
                                    <a:lumOff val="35000"/>
                                  </a:schemeClr>
                                </a:solidFill>
                                <a:latin typeface="Cambria Math" panose="02040503050406030204" pitchFamily="18" charset="0"/>
                              </a:rPr>
                            </m:ctrlPr>
                          </m:fPr>
                          <m:num>
                            <m:r>
                              <a:rPr lang="pt-BR" sz="1100" b="0" i="1" smtClean="0">
                                <a:solidFill>
                                  <a:schemeClr val="tx1">
                                    <a:lumMod val="65000"/>
                                    <a:lumOff val="35000"/>
                                  </a:schemeClr>
                                </a:solidFill>
                                <a:latin typeface="Cambria Math" panose="02040503050406030204" pitchFamily="18" charset="0"/>
                              </a:rPr>
                              <m:t>1</m:t>
                            </m:r>
                          </m:num>
                          <m:den>
                            <m:r>
                              <a:rPr lang="pt-BR" sz="1100" b="0" i="1" smtClean="0">
                                <a:solidFill>
                                  <a:schemeClr val="tx1">
                                    <a:lumMod val="65000"/>
                                    <a:lumOff val="35000"/>
                                  </a:schemeClr>
                                </a:solidFill>
                                <a:latin typeface="Cambria Math" panose="02040503050406030204" pitchFamily="18" charset="0"/>
                              </a:rPr>
                              <m:t>2</m:t>
                            </m:r>
                          </m:den>
                        </m:f>
                      </m:sup>
                      <m:e>
                        <m:nary>
                          <m:naryPr>
                            <m:ctrlPr>
                              <a:rPr lang="pt-BR" sz="1100" i="1" smtClean="0">
                                <a:solidFill>
                                  <a:schemeClr val="tx1">
                                    <a:lumMod val="65000"/>
                                    <a:lumOff val="35000"/>
                                  </a:schemeClr>
                                </a:solidFill>
                                <a:latin typeface="Cambria Math" panose="02040503050406030204" pitchFamily="18" charset="0"/>
                              </a:rPr>
                            </m:ctrlPr>
                          </m:naryPr>
                          <m:sub>
                            <m:r>
                              <m:rPr>
                                <m:brk m:alnAt="23"/>
                              </m:rPr>
                              <a:rPr lang="pt-BR" sz="1100" b="0" i="1" smtClean="0">
                                <a:solidFill>
                                  <a:schemeClr val="tx1">
                                    <a:lumMod val="65000"/>
                                    <a:lumOff val="35000"/>
                                  </a:schemeClr>
                                </a:solidFill>
                                <a:latin typeface="Cambria Math" panose="02040503050406030204" pitchFamily="18" charset="0"/>
                              </a:rPr>
                              <m:t>0</m:t>
                            </m:r>
                          </m:sub>
                          <m:sup>
                            <m:r>
                              <a:rPr lang="pt-BR" sz="1100" b="0" i="1" smtClean="0">
                                <a:solidFill>
                                  <a:schemeClr val="tx1">
                                    <a:lumMod val="65000"/>
                                    <a:lumOff val="35000"/>
                                  </a:schemeClr>
                                </a:solidFill>
                                <a:latin typeface="Cambria Math" panose="02040503050406030204" pitchFamily="18" charset="0"/>
                              </a:rPr>
                              <m:t>1</m:t>
                            </m:r>
                          </m:sup>
                          <m:e>
                            <m:r>
                              <a:rPr lang="pt-BR" sz="1100" b="0" i="1" smtClean="0">
                                <a:solidFill>
                                  <a:schemeClr val="tx1">
                                    <a:lumMod val="65000"/>
                                    <a:lumOff val="35000"/>
                                  </a:schemeClr>
                                </a:solidFill>
                                <a:latin typeface="Cambria Math" panose="02040503050406030204" pitchFamily="18" charset="0"/>
                              </a:rPr>
                              <m:t>[2</m:t>
                            </m:r>
                            <m:sSup>
                              <m:sSupPr>
                                <m:ctrlPr>
                                  <a:rPr lang="pt-BR" sz="1100" b="0" i="1" smtClean="0">
                                    <a:solidFill>
                                      <a:schemeClr val="tx1">
                                        <a:lumMod val="65000"/>
                                        <a:lumOff val="35000"/>
                                      </a:schemeClr>
                                    </a:solidFill>
                                    <a:latin typeface="Cambria Math" panose="02040503050406030204" pitchFamily="18" charset="0"/>
                                  </a:rPr>
                                </m:ctrlPr>
                              </m:sSupPr>
                              <m:e>
                                <m:r>
                                  <a:rPr lang="pt-BR" sz="1100" b="0" i="1" smtClean="0">
                                    <a:solidFill>
                                      <a:schemeClr val="tx1">
                                        <a:lumMod val="65000"/>
                                        <a:lumOff val="35000"/>
                                      </a:schemeClr>
                                    </a:solidFill>
                                    <a:latin typeface="Cambria Math" panose="02040503050406030204" pitchFamily="18" charset="0"/>
                                  </a:rPr>
                                  <m:t>𝑦</m:t>
                                </m:r>
                              </m:e>
                              <m:sup>
                                <m:r>
                                  <a:rPr lang="pt-BR" sz="1100" b="0" i="1" smtClean="0">
                                    <a:solidFill>
                                      <a:schemeClr val="tx1">
                                        <a:lumMod val="65000"/>
                                        <a:lumOff val="35000"/>
                                      </a:schemeClr>
                                    </a:solidFill>
                                    <a:latin typeface="Cambria Math" panose="02040503050406030204" pitchFamily="18" charset="0"/>
                                  </a:rPr>
                                  <m:t>2</m:t>
                                </m:r>
                              </m:sup>
                            </m:sSup>
                            <m:r>
                              <a:rPr lang="pt-BR" sz="1100" b="0" i="1" smtClean="0">
                                <a:solidFill>
                                  <a:schemeClr val="tx1">
                                    <a:lumMod val="65000"/>
                                    <a:lumOff val="35000"/>
                                  </a:schemeClr>
                                </a:solidFill>
                                <a:latin typeface="Cambria Math" panose="02040503050406030204" pitchFamily="18" charset="0"/>
                              </a:rPr>
                              <m:t>]²</m:t>
                            </m:r>
                          </m:e>
                        </m:nary>
                        <m:r>
                          <a:rPr lang="pt-BR" sz="1100" b="0" i="1" smtClean="0">
                            <a:solidFill>
                              <a:schemeClr val="tx1">
                                <a:lumMod val="65000"/>
                                <a:lumOff val="35000"/>
                              </a:schemeClr>
                            </a:solidFill>
                            <a:latin typeface="Cambria Math" panose="02040503050406030204" pitchFamily="18" charset="0"/>
                          </a:rPr>
                          <m:t>𝑑𝑥𝑑𝑦</m:t>
                        </m:r>
                        <m:r>
                          <a:rPr lang="pt-BR" sz="1100" b="0" i="1" smtClean="0">
                            <a:solidFill>
                              <a:schemeClr val="tx1">
                                <a:lumMod val="65000"/>
                                <a:lumOff val="35000"/>
                              </a:schemeClr>
                            </a:solidFill>
                            <a:latin typeface="Cambria Math" panose="02040503050406030204" pitchFamily="18" charset="0"/>
                          </a:rPr>
                          <m:t> </m:t>
                        </m:r>
                      </m:e>
                    </m:nary>
                  </m:oMath>
                </a14:m>
                <a:r>
                  <a:rPr lang="pt-BR" sz="1100" i="1" dirty="0">
                    <a:solidFill>
                      <a:schemeClr val="tx1">
                        <a:lumMod val="65000"/>
                        <a:lumOff val="35000"/>
                      </a:schemeClr>
                    </a:solidFill>
                    <a:latin typeface="Cambria Math" panose="02040503050406030204" pitchFamily="18" charset="0"/>
                  </a:rPr>
                  <a:t>=</a:t>
                </a:r>
                <a:r>
                  <a:rPr lang="pt-BR" sz="1100" dirty="0">
                    <a:solidFill>
                      <a:schemeClr val="tx1">
                        <a:lumMod val="65000"/>
                        <a:lumOff val="35000"/>
                      </a:schemeClr>
                    </a:solidFill>
                  </a:rPr>
                  <a:t> </a:t>
                </a:r>
                <a14:m>
                  <m:oMath xmlns:m="http://schemas.openxmlformats.org/officeDocument/2006/math">
                    <m:nary>
                      <m:naryPr>
                        <m:ctrlPr>
                          <a:rPr lang="pt-BR" sz="1100" i="1">
                            <a:solidFill>
                              <a:schemeClr val="tx1">
                                <a:lumMod val="65000"/>
                                <a:lumOff val="35000"/>
                              </a:schemeClr>
                            </a:solidFill>
                            <a:latin typeface="Cambria Math" panose="02040503050406030204" pitchFamily="18" charset="0"/>
                          </a:rPr>
                        </m:ctrlPr>
                      </m:naryPr>
                      <m:sub>
                        <m:r>
                          <m:rPr>
                            <m:brk m:alnAt="23"/>
                          </m:rPr>
                          <a:rPr lang="pt-BR" sz="1100" i="1">
                            <a:solidFill>
                              <a:schemeClr val="tx1">
                                <a:lumMod val="65000"/>
                                <a:lumOff val="35000"/>
                              </a:schemeClr>
                            </a:solidFill>
                            <a:latin typeface="Cambria Math" panose="02040503050406030204" pitchFamily="18" charset="0"/>
                          </a:rPr>
                          <m:t>0</m:t>
                        </m:r>
                      </m:sub>
                      <m:sup>
                        <m:f>
                          <m:fPr>
                            <m:ctrlPr>
                              <a:rPr lang="pt-BR" sz="1100" i="1">
                                <a:solidFill>
                                  <a:schemeClr val="tx1">
                                    <a:lumMod val="65000"/>
                                    <a:lumOff val="35000"/>
                                  </a:schemeClr>
                                </a:solidFill>
                                <a:latin typeface="Cambria Math" panose="02040503050406030204" pitchFamily="18" charset="0"/>
                              </a:rPr>
                            </m:ctrlPr>
                          </m:fPr>
                          <m:num>
                            <m:r>
                              <a:rPr lang="pt-BR" sz="1100" i="1">
                                <a:solidFill>
                                  <a:schemeClr val="tx1">
                                    <a:lumMod val="65000"/>
                                    <a:lumOff val="35000"/>
                                  </a:schemeClr>
                                </a:solidFill>
                                <a:latin typeface="Cambria Math" panose="02040503050406030204" pitchFamily="18" charset="0"/>
                              </a:rPr>
                              <m:t>1</m:t>
                            </m:r>
                          </m:num>
                          <m:den>
                            <m:r>
                              <a:rPr lang="pt-BR" sz="1100" i="1">
                                <a:solidFill>
                                  <a:schemeClr val="tx1">
                                    <a:lumMod val="65000"/>
                                    <a:lumOff val="35000"/>
                                  </a:schemeClr>
                                </a:solidFill>
                                <a:latin typeface="Cambria Math" panose="02040503050406030204" pitchFamily="18" charset="0"/>
                              </a:rPr>
                              <m:t>2</m:t>
                            </m:r>
                          </m:den>
                        </m:f>
                      </m:sup>
                      <m:e>
                        <m:nary>
                          <m:naryPr>
                            <m:ctrlPr>
                              <a:rPr lang="pt-BR" sz="1100" i="1">
                                <a:solidFill>
                                  <a:schemeClr val="tx1">
                                    <a:lumMod val="65000"/>
                                    <a:lumOff val="35000"/>
                                  </a:schemeClr>
                                </a:solidFill>
                                <a:latin typeface="Cambria Math" panose="02040503050406030204" pitchFamily="18" charset="0"/>
                              </a:rPr>
                            </m:ctrlPr>
                          </m:naryPr>
                          <m:sub>
                            <m:r>
                              <m:rPr>
                                <m:brk m:alnAt="23"/>
                              </m:rPr>
                              <a:rPr lang="pt-BR" sz="1100" i="1">
                                <a:solidFill>
                                  <a:schemeClr val="tx1">
                                    <a:lumMod val="65000"/>
                                    <a:lumOff val="35000"/>
                                  </a:schemeClr>
                                </a:solidFill>
                                <a:latin typeface="Cambria Math" panose="02040503050406030204" pitchFamily="18" charset="0"/>
                              </a:rPr>
                              <m:t>0</m:t>
                            </m:r>
                          </m:sub>
                          <m:sup>
                            <m:r>
                              <a:rPr lang="pt-BR" sz="1100" i="1">
                                <a:solidFill>
                                  <a:schemeClr val="tx1">
                                    <a:lumMod val="65000"/>
                                    <a:lumOff val="35000"/>
                                  </a:schemeClr>
                                </a:solidFill>
                                <a:latin typeface="Cambria Math" panose="02040503050406030204" pitchFamily="18" charset="0"/>
                              </a:rPr>
                              <m:t>1</m:t>
                            </m:r>
                          </m:sup>
                          <m:e>
                            <m:r>
                              <a:rPr lang="pt-BR" sz="1100" b="0" i="1" smtClean="0">
                                <a:solidFill>
                                  <a:schemeClr val="tx1">
                                    <a:lumMod val="65000"/>
                                    <a:lumOff val="35000"/>
                                  </a:schemeClr>
                                </a:solidFill>
                                <a:latin typeface="Cambria Math" panose="02040503050406030204" pitchFamily="18" charset="0"/>
                              </a:rPr>
                              <m:t>4</m:t>
                            </m:r>
                            <m:sSup>
                              <m:sSupPr>
                                <m:ctrlPr>
                                  <a:rPr lang="pt-BR" sz="1100" b="0" i="1" smtClean="0">
                                    <a:solidFill>
                                      <a:schemeClr val="tx1">
                                        <a:lumMod val="65000"/>
                                        <a:lumOff val="35000"/>
                                      </a:schemeClr>
                                    </a:solidFill>
                                    <a:latin typeface="Cambria Math" panose="02040503050406030204" pitchFamily="18" charset="0"/>
                                  </a:rPr>
                                </m:ctrlPr>
                              </m:sSupPr>
                              <m:e>
                                <m:r>
                                  <a:rPr lang="pt-BR" sz="1100" b="0" i="1" smtClean="0">
                                    <a:solidFill>
                                      <a:schemeClr val="tx1">
                                        <a:lumMod val="65000"/>
                                        <a:lumOff val="35000"/>
                                      </a:schemeClr>
                                    </a:solidFill>
                                    <a:latin typeface="Cambria Math" panose="02040503050406030204" pitchFamily="18" charset="0"/>
                                  </a:rPr>
                                  <m:t>𝑦</m:t>
                                </m:r>
                              </m:e>
                              <m:sup>
                                <m:r>
                                  <a:rPr lang="pt-BR" sz="1100" b="0" i="1" smtClean="0">
                                    <a:solidFill>
                                      <a:schemeClr val="tx1">
                                        <a:lumMod val="65000"/>
                                        <a:lumOff val="35000"/>
                                      </a:schemeClr>
                                    </a:solidFill>
                                    <a:latin typeface="Cambria Math" panose="02040503050406030204" pitchFamily="18" charset="0"/>
                                  </a:rPr>
                                  <m:t>4</m:t>
                                </m:r>
                              </m:sup>
                            </m:sSup>
                          </m:e>
                        </m:nary>
                        <m:r>
                          <a:rPr lang="pt-BR" sz="1100" i="1">
                            <a:solidFill>
                              <a:schemeClr val="tx1">
                                <a:lumMod val="65000"/>
                                <a:lumOff val="35000"/>
                              </a:schemeClr>
                            </a:solidFill>
                            <a:latin typeface="Cambria Math" panose="02040503050406030204" pitchFamily="18" charset="0"/>
                          </a:rPr>
                          <m:t>𝑑𝑥𝑑𝑦</m:t>
                        </m:r>
                        <m:r>
                          <a:rPr lang="pt-BR" sz="1100" i="1">
                            <a:solidFill>
                              <a:schemeClr val="tx1">
                                <a:lumMod val="65000"/>
                                <a:lumOff val="35000"/>
                              </a:schemeClr>
                            </a:solidFill>
                            <a:latin typeface="Cambria Math" panose="02040503050406030204" pitchFamily="18" charset="0"/>
                          </a:rPr>
                          <m:t> </m:t>
                        </m:r>
                      </m:e>
                    </m:nary>
                  </m:oMath>
                </a14:m>
                <a:r>
                  <a:rPr lang="pt-BR" sz="1100" i="1" dirty="0">
                    <a:solidFill>
                      <a:schemeClr val="tx1">
                        <a:lumMod val="65000"/>
                        <a:lumOff val="35000"/>
                      </a:schemeClr>
                    </a:solidFill>
                    <a:latin typeface="Cambria Math" panose="02040503050406030204" pitchFamily="18" charset="0"/>
                  </a:rPr>
                  <a:t> </a:t>
                </a:r>
                <a:endParaRPr lang="pt-BR" sz="1100" b="0" dirty="0">
                  <a:solidFill>
                    <a:schemeClr val="tx1">
                      <a:lumMod val="65000"/>
                      <a:lumOff val="35000"/>
                    </a:schemeClr>
                  </a:solidFill>
                </a:endParaRPr>
              </a:p>
              <a:p>
                <a:pPr marL="228600" indent="-228600">
                  <a:lnSpc>
                    <a:spcPct val="150000"/>
                  </a:lnSpc>
                  <a:buFontTx/>
                  <a:buAutoNum type="arabicPeriod"/>
                </a:pPr>
                <a:r>
                  <a:rPr lang="pt-BR" sz="1100" dirty="0">
                    <a:solidFill>
                      <a:schemeClr val="tx1">
                        <a:lumMod val="65000"/>
                        <a:lumOff val="35000"/>
                      </a:schemeClr>
                    </a:solidFill>
                  </a:rPr>
                  <a:t>Aplicar o </a:t>
                </a:r>
                <a:r>
                  <a:rPr lang="pt-BR" sz="1100" b="1" dirty="0">
                    <a:solidFill>
                      <a:schemeClr val="tx1">
                        <a:lumMod val="65000"/>
                        <a:lumOff val="35000"/>
                      </a:schemeClr>
                    </a:solidFill>
                  </a:rPr>
                  <a:t>Teorema de </a:t>
                </a:r>
                <a:r>
                  <a:rPr lang="pt-BR" sz="1100" b="1" dirty="0" err="1">
                    <a:solidFill>
                      <a:schemeClr val="tx1">
                        <a:lumMod val="65000"/>
                        <a:lumOff val="35000"/>
                      </a:schemeClr>
                    </a:solidFill>
                  </a:rPr>
                  <a:t>Fubini</a:t>
                </a:r>
                <a:r>
                  <a:rPr lang="pt-BR" sz="1100" b="1" dirty="0">
                    <a:solidFill>
                      <a:schemeClr val="tx1">
                        <a:lumMod val="65000"/>
                        <a:lumOff val="35000"/>
                      </a:schemeClr>
                    </a:solidFill>
                  </a:rPr>
                  <a:t> </a:t>
                </a:r>
              </a:p>
              <a:p>
                <a:pPr marL="685800" lvl="1" indent="-228600">
                  <a:lnSpc>
                    <a:spcPct val="150000"/>
                  </a:lnSpc>
                  <a:buFontTx/>
                  <a:buAutoNum type="arabicPeriod"/>
                </a:pPr>
                <a:r>
                  <a:rPr lang="pt-BR" sz="1100" dirty="0">
                    <a:solidFill>
                      <a:schemeClr val="tx1">
                        <a:lumMod val="65000"/>
                        <a:lumOff val="35000"/>
                      </a:schemeClr>
                    </a:solidFill>
                  </a:rPr>
                  <a:t>Integrar em relação a x</a:t>
                </a:r>
              </a:p>
              <a:p>
                <a:pPr marL="1085850" lvl="2" indent="-171450">
                  <a:lnSpc>
                    <a:spcPct val="150000"/>
                  </a:lnSpc>
                  <a:buFont typeface="Arial" panose="020B0604020202020204" pitchFamily="34" charset="0"/>
                  <a:buChar char="•"/>
                </a:pPr>
                <a:r>
                  <a:rPr lang="pt-BR" sz="1100" dirty="0">
                    <a:solidFill>
                      <a:schemeClr val="tx1">
                        <a:lumMod val="65000"/>
                        <a:lumOff val="35000"/>
                      </a:schemeClr>
                    </a:solidFill>
                  </a:rPr>
                  <a:t>  Isolar as constantes </a:t>
                </a:r>
              </a:p>
              <a:p>
                <a:pPr marL="1143000" lvl="2" indent="-228600">
                  <a:lnSpc>
                    <a:spcPct val="150000"/>
                  </a:lnSpc>
                  <a:buFont typeface="Arial" panose="020B0604020202020204" pitchFamily="34" charset="0"/>
                  <a:buChar char="•"/>
                </a:pPr>
                <a:r>
                  <a:rPr lang="pt-BR" sz="1100" dirty="0">
                    <a:solidFill>
                      <a:schemeClr val="tx1">
                        <a:lumMod val="65000"/>
                        <a:lumOff val="35000"/>
                      </a:schemeClr>
                    </a:solidFill>
                  </a:rPr>
                  <a:t>Teorema da Variação</a:t>
                </a:r>
              </a:p>
              <a:p>
                <a:pPr marL="685800" lvl="1" indent="-228600">
                  <a:lnSpc>
                    <a:spcPct val="150000"/>
                  </a:lnSpc>
                  <a:buFontTx/>
                  <a:buAutoNum type="arabicPeriod"/>
                </a:pPr>
                <a:r>
                  <a:rPr lang="pt-BR" sz="1100" dirty="0">
                    <a:solidFill>
                      <a:schemeClr val="tx1">
                        <a:lumMod val="65000"/>
                        <a:lumOff val="35000"/>
                      </a:schemeClr>
                    </a:solidFill>
                  </a:rPr>
                  <a:t>Integrar em relação a y</a:t>
                </a:r>
              </a:p>
              <a:p>
                <a:pPr marL="1085850" lvl="2" indent="-171450">
                  <a:lnSpc>
                    <a:spcPct val="150000"/>
                  </a:lnSpc>
                  <a:buFont typeface="Arial" panose="020B0604020202020204" pitchFamily="34" charset="0"/>
                  <a:buChar char="•"/>
                </a:pPr>
                <a:r>
                  <a:rPr lang="pt-BR" sz="1100" dirty="0">
                    <a:solidFill>
                      <a:schemeClr val="tx1">
                        <a:lumMod val="65000"/>
                        <a:lumOff val="35000"/>
                      </a:schemeClr>
                    </a:solidFill>
                  </a:rPr>
                  <a:t>  Isolar as constantes </a:t>
                </a:r>
              </a:p>
              <a:p>
                <a:pPr marL="1143000" lvl="2" indent="-228600">
                  <a:lnSpc>
                    <a:spcPct val="150000"/>
                  </a:lnSpc>
                  <a:buFont typeface="Arial" panose="020B0604020202020204" pitchFamily="34" charset="0"/>
                  <a:buChar char="•"/>
                </a:pPr>
                <a:r>
                  <a:rPr lang="pt-BR" sz="1100" dirty="0">
                    <a:solidFill>
                      <a:schemeClr val="tx1">
                        <a:lumMod val="65000"/>
                        <a:lumOff val="35000"/>
                      </a:schemeClr>
                    </a:solidFill>
                  </a:rPr>
                  <a:t>Teorema da Variação</a:t>
                </a:r>
                <a:endParaRPr lang="pt-BR" sz="1100" b="1" dirty="0">
                  <a:solidFill>
                    <a:schemeClr val="tx1">
                      <a:lumMod val="65000"/>
                      <a:lumOff val="35000"/>
                    </a:schemeClr>
                  </a:solidFill>
                  <a:highlight>
                    <a:srgbClr val="FFFF00"/>
                  </a:highlight>
                </a:endParaRPr>
              </a:p>
              <a:p>
                <a:pPr marL="228600" indent="-228600">
                  <a:lnSpc>
                    <a:spcPct val="150000"/>
                  </a:lnSpc>
                  <a:buAutoNum type="arabicPeriod"/>
                </a:pPr>
                <a:r>
                  <a:rPr lang="pt-BR" sz="1100" dirty="0">
                    <a:solidFill>
                      <a:schemeClr val="tx1">
                        <a:lumMod val="65000"/>
                        <a:lumOff val="35000"/>
                      </a:schemeClr>
                    </a:solidFill>
                  </a:rPr>
                  <a:t>Resultado: </a:t>
                </a:r>
                <a14:m>
                  <m:oMath xmlns:m="http://schemas.openxmlformats.org/officeDocument/2006/math">
                    <m:f>
                      <m:fPr>
                        <m:ctrlPr>
                          <a:rPr lang="pt-BR" sz="1400" i="1" smtClean="0">
                            <a:solidFill>
                              <a:schemeClr val="tx1">
                                <a:lumMod val="65000"/>
                                <a:lumOff val="35000"/>
                              </a:schemeClr>
                            </a:solidFill>
                            <a:latin typeface="Cambria Math" panose="02040503050406030204" pitchFamily="18" charset="0"/>
                          </a:rPr>
                        </m:ctrlPr>
                      </m:fPr>
                      <m:num>
                        <m:r>
                          <a:rPr lang="pt-BR" sz="1400" b="0" i="1" smtClean="0">
                            <a:solidFill>
                              <a:schemeClr val="tx1">
                                <a:lumMod val="65000"/>
                                <a:lumOff val="35000"/>
                              </a:schemeClr>
                            </a:solidFill>
                            <a:latin typeface="Cambria Math" panose="02040503050406030204" pitchFamily="18" charset="0"/>
                          </a:rPr>
                          <m:t>1</m:t>
                        </m:r>
                      </m:num>
                      <m:den>
                        <m:r>
                          <a:rPr lang="pt-BR" sz="1400" b="0" i="1" smtClean="0">
                            <a:solidFill>
                              <a:schemeClr val="tx1">
                                <a:lumMod val="65000"/>
                                <a:lumOff val="35000"/>
                              </a:schemeClr>
                            </a:solidFill>
                            <a:latin typeface="Cambria Math" panose="02040503050406030204" pitchFamily="18" charset="0"/>
                          </a:rPr>
                          <m:t>40</m:t>
                        </m:r>
                      </m:den>
                    </m:f>
                  </m:oMath>
                </a14:m>
                <a:r>
                  <a:rPr lang="pt-BR" sz="1100" dirty="0">
                    <a:solidFill>
                      <a:schemeClr val="tx1">
                        <a:lumMod val="65000"/>
                        <a:lumOff val="35000"/>
                      </a:schemeClr>
                    </a:solidFill>
                  </a:rPr>
                  <a:t> </a:t>
                </a:r>
                <a:endParaRPr lang="pt-BR" sz="1200" dirty="0">
                  <a:solidFill>
                    <a:schemeClr val="tx1">
                      <a:lumMod val="65000"/>
                      <a:lumOff val="35000"/>
                    </a:schemeClr>
                  </a:solidFill>
                </a:endParaRPr>
              </a:p>
              <a:p>
                <a:pPr marL="228600" indent="-228600">
                  <a:lnSpc>
                    <a:spcPct val="150000"/>
                  </a:lnSpc>
                  <a:buAutoNum type="arabicPeriod"/>
                </a:pPr>
                <a:endParaRPr lang="pt-BR" sz="1200" dirty="0">
                  <a:solidFill>
                    <a:schemeClr val="tx1">
                      <a:lumMod val="65000"/>
                      <a:lumOff val="35000"/>
                    </a:schemeClr>
                  </a:solidFill>
                </a:endParaRPr>
              </a:p>
            </p:txBody>
          </p:sp>
        </mc:Choice>
        <mc:Fallback xmlns="">
          <p:sp>
            <p:nvSpPr>
              <p:cNvPr id="6" name="CaixaDeTexto 5">
                <a:extLst>
                  <a:ext uri="{FF2B5EF4-FFF2-40B4-BE49-F238E27FC236}">
                    <a16:creationId xmlns:a16="http://schemas.microsoft.com/office/drawing/2014/main" id="{67811DDE-1EA1-631B-5FC1-70A234AD1C77}"/>
                  </a:ext>
                </a:extLst>
              </p:cNvPr>
              <p:cNvSpPr txBox="1">
                <a:spLocks noRot="1" noChangeAspect="1" noMove="1" noResize="1" noEditPoints="1" noAdjustHandles="1" noChangeArrowheads="1" noChangeShapeType="1" noTextEdit="1"/>
              </p:cNvSpPr>
              <p:nvPr/>
            </p:nvSpPr>
            <p:spPr>
              <a:xfrm>
                <a:off x="909638" y="2436132"/>
                <a:ext cx="6096000" cy="3304110"/>
              </a:xfrm>
              <a:prstGeom prst="rect">
                <a:avLst/>
              </a:prstGeom>
              <a:blipFill>
                <a:blip r:embed="rId4"/>
                <a:stretch>
                  <a:fillRect/>
                </a:stretch>
              </a:blipFill>
            </p:spPr>
            <p:txBody>
              <a:bodyPr/>
              <a:lstStyle/>
              <a:p>
                <a:r>
                  <a:rPr lang="pt-BR">
                    <a:noFill/>
                  </a:rPr>
                  <a:t> </a:t>
                </a:r>
              </a:p>
            </p:txBody>
          </p:sp>
        </mc:Fallback>
      </mc:AlternateContent>
      <p:sp>
        <p:nvSpPr>
          <p:cNvPr id="12" name="CaixaDeTexto 11">
            <a:extLst>
              <a:ext uri="{FF2B5EF4-FFF2-40B4-BE49-F238E27FC236}">
                <a16:creationId xmlns:a16="http://schemas.microsoft.com/office/drawing/2014/main" id="{F96F43B7-037B-8B97-0A08-0846F4BD1C52}"/>
              </a:ext>
            </a:extLst>
          </p:cNvPr>
          <p:cNvSpPr txBox="1"/>
          <p:nvPr/>
        </p:nvSpPr>
        <p:spPr>
          <a:xfrm>
            <a:off x="909638" y="5568046"/>
            <a:ext cx="3392941" cy="4165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pt-BR" sz="1600" i="1" dirty="0">
                <a:solidFill>
                  <a:schemeClr val="tx1">
                    <a:lumMod val="65000"/>
                    <a:lumOff val="35000"/>
                  </a:schemeClr>
                </a:solidFill>
                <a:highlight>
                  <a:srgbClr val="FFFF00"/>
                </a:highlight>
              </a:rPr>
              <a:t>Erro de Distorção </a:t>
            </a:r>
            <a:r>
              <a:rPr lang="pt-BR" sz="1600" b="1" dirty="0">
                <a:solidFill>
                  <a:schemeClr val="tx1">
                    <a:lumMod val="65000"/>
                    <a:lumOff val="35000"/>
                  </a:schemeClr>
                </a:solidFill>
                <a:highlight>
                  <a:srgbClr val="FFFF00"/>
                </a:highlight>
              </a:rPr>
              <a:t>= 2,5% </a:t>
            </a:r>
          </a:p>
        </p:txBody>
      </p:sp>
      <p:sp>
        <p:nvSpPr>
          <p:cNvPr id="14" name="Rectangle 1">
            <a:extLst>
              <a:ext uri="{FF2B5EF4-FFF2-40B4-BE49-F238E27FC236}">
                <a16:creationId xmlns:a16="http://schemas.microsoft.com/office/drawing/2014/main" id="{C290B4DB-7D06-B261-02CF-0BAC88EC3123}"/>
              </a:ext>
            </a:extLst>
          </p:cNvPr>
          <p:cNvSpPr>
            <a:spLocks noChangeArrowheads="1"/>
          </p:cNvSpPr>
          <p:nvPr/>
        </p:nvSpPr>
        <p:spPr bwMode="auto">
          <a:xfrm>
            <a:off x="5795217" y="1953688"/>
            <a:ext cx="5699483" cy="5128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10000"/>
              </a:lnSpc>
              <a:spcBef>
                <a:spcPts val="100"/>
              </a:spcBef>
              <a:spcAft>
                <a:spcPts val="100"/>
              </a:spcAft>
              <a:buClr>
                <a:schemeClr val="accent1"/>
              </a:buClr>
              <a:buSzPct val="100000"/>
              <a:tabLst/>
            </a:pPr>
            <a:r>
              <a:rPr lang="pt-BR" altLang="pt-BR" sz="1300" b="1" dirty="0">
                <a:solidFill>
                  <a:schemeClr val="tx1">
                    <a:lumMod val="65000"/>
                    <a:lumOff val="35000"/>
                  </a:schemeClr>
                </a:solidFill>
              </a:rPr>
              <a:t>Conclusão</a:t>
            </a:r>
            <a:r>
              <a:rPr lang="pt-BR" altLang="pt-BR" sz="1300" dirty="0">
                <a:solidFill>
                  <a:schemeClr val="tx1">
                    <a:lumMod val="65000"/>
                    <a:lumOff val="35000"/>
                  </a:schemeClr>
                </a:solidFill>
              </a:rPr>
              <a:t>: </a:t>
            </a:r>
          </a:p>
          <a:p>
            <a:pPr marR="0" lvl="0" fontAlgn="base">
              <a:lnSpc>
                <a:spcPct val="110000"/>
              </a:lnSpc>
              <a:spcBef>
                <a:spcPts val="100"/>
              </a:spcBef>
              <a:spcAft>
                <a:spcPts val="100"/>
              </a:spcAft>
              <a:buClr>
                <a:schemeClr val="accent1"/>
              </a:buClr>
              <a:buSzPct val="100000"/>
              <a:tabLst/>
            </a:pPr>
            <a:endParaRPr lang="pt-BR" altLang="pt-BR" sz="1300" dirty="0">
              <a:solidFill>
                <a:schemeClr val="tx1">
                  <a:lumMod val="65000"/>
                  <a:lumOff val="35000"/>
                </a:schemeClr>
              </a:solidFill>
            </a:endParaRPr>
          </a:p>
          <a:p>
            <a:pPr fontAlgn="base">
              <a:lnSpc>
                <a:spcPct val="110000"/>
              </a:lnSpc>
              <a:spcBef>
                <a:spcPts val="100"/>
              </a:spcBef>
              <a:spcAft>
                <a:spcPts val="100"/>
              </a:spcAft>
              <a:buClr>
                <a:schemeClr val="accent1"/>
              </a:buClr>
              <a:buSzPct val="100000"/>
            </a:pPr>
            <a:r>
              <a:rPr lang="pt-BR" altLang="pt-BR" sz="1300" dirty="0">
                <a:solidFill>
                  <a:schemeClr val="tx1">
                    <a:lumMod val="65000"/>
                    <a:lumOff val="35000"/>
                  </a:schemeClr>
                </a:solidFill>
              </a:rPr>
              <a:t>Logo, se a </a:t>
            </a:r>
            <a:r>
              <a:rPr lang="pt-BR" altLang="pt-BR" sz="1300" b="1" dirty="0">
                <a:solidFill>
                  <a:schemeClr val="tx1">
                    <a:lumMod val="65000"/>
                    <a:lumOff val="35000"/>
                  </a:schemeClr>
                </a:solidFill>
                <a:highlight>
                  <a:srgbClr val="FFFF00"/>
                </a:highlight>
              </a:rPr>
              <a:t>energia total</a:t>
            </a:r>
            <a:r>
              <a:rPr lang="pt-BR" altLang="pt-BR" sz="1300" b="1" dirty="0">
                <a:solidFill>
                  <a:schemeClr val="tx1">
                    <a:lumMod val="65000"/>
                    <a:lumOff val="35000"/>
                  </a:schemeClr>
                </a:solidFill>
              </a:rPr>
              <a:t> </a:t>
            </a:r>
            <a:r>
              <a:rPr lang="pt-BR" altLang="pt-BR" sz="1300" dirty="0">
                <a:solidFill>
                  <a:schemeClr val="tx1">
                    <a:lumMod val="65000"/>
                    <a:lumOff val="35000"/>
                  </a:schemeClr>
                </a:solidFill>
              </a:rPr>
              <a:t>é a taxa de informação em </a:t>
            </a:r>
            <a:r>
              <a:rPr lang="pt-BR" altLang="pt-BR" sz="1300" b="1" dirty="0">
                <a:solidFill>
                  <a:schemeClr val="tx1">
                    <a:lumMod val="65000"/>
                    <a:lumOff val="35000"/>
                  </a:schemeClr>
                </a:solidFill>
              </a:rPr>
              <a:t>quantidade de luminosidade</a:t>
            </a:r>
            <a:r>
              <a:rPr lang="pt-BR" altLang="pt-BR" sz="1300" dirty="0">
                <a:solidFill>
                  <a:schemeClr val="tx1">
                    <a:lumMod val="65000"/>
                    <a:lumOff val="35000"/>
                  </a:schemeClr>
                </a:solidFill>
              </a:rPr>
              <a:t> na imagem, podemos dizer que se a imagem original tiver uma energia total de 100 unidades, por exemplo, e o erro de distorção for de 2,5%, isso significa que a imagem distorcida terá perdido cerca de 2,5 unidades de energia em relação à imagem original.</a:t>
            </a:r>
          </a:p>
          <a:p>
            <a:pPr marR="0" lvl="0" fontAlgn="base">
              <a:lnSpc>
                <a:spcPct val="110000"/>
              </a:lnSpc>
              <a:spcBef>
                <a:spcPts val="100"/>
              </a:spcBef>
              <a:spcAft>
                <a:spcPts val="100"/>
              </a:spcAft>
              <a:buClr>
                <a:schemeClr val="accent1"/>
              </a:buClr>
              <a:buSzPct val="100000"/>
              <a:tabLst/>
            </a:pPr>
            <a:br>
              <a:rPr lang="pt-BR" altLang="pt-BR" sz="1300" dirty="0">
                <a:solidFill>
                  <a:schemeClr val="tx1">
                    <a:lumMod val="65000"/>
                    <a:lumOff val="35000"/>
                  </a:schemeClr>
                </a:solidFill>
              </a:rPr>
            </a:br>
            <a:r>
              <a:rPr lang="pt-BR" altLang="pt-BR" sz="1300" dirty="0">
                <a:solidFill>
                  <a:schemeClr val="tx1">
                    <a:lumMod val="65000"/>
                    <a:lumOff val="35000"/>
                  </a:schemeClr>
                </a:solidFill>
              </a:rPr>
              <a:t>Dessa forma, a energia total dos pixels da imagem distorcida será de aproximadamente 97,5 unidades, ou seja, 2,5 unidades a menos do que a imagem original.</a:t>
            </a:r>
          </a:p>
          <a:p>
            <a:pPr fontAlgn="base">
              <a:lnSpc>
                <a:spcPct val="110000"/>
              </a:lnSpc>
              <a:spcBef>
                <a:spcPts val="100"/>
              </a:spcBef>
              <a:spcAft>
                <a:spcPts val="100"/>
              </a:spcAft>
              <a:buClr>
                <a:schemeClr val="accent1"/>
              </a:buClr>
              <a:buSzPct val="100000"/>
            </a:pPr>
            <a:endParaRPr lang="pt-BR" altLang="pt-BR" sz="1300" dirty="0">
              <a:solidFill>
                <a:schemeClr val="tx1">
                  <a:lumMod val="65000"/>
                  <a:lumOff val="35000"/>
                </a:schemeClr>
              </a:solidFill>
            </a:endParaRPr>
          </a:p>
          <a:p>
            <a:pPr fontAlgn="base">
              <a:lnSpc>
                <a:spcPct val="110000"/>
              </a:lnSpc>
              <a:spcBef>
                <a:spcPts val="100"/>
              </a:spcBef>
              <a:spcAft>
                <a:spcPts val="100"/>
              </a:spcAft>
              <a:buClr>
                <a:schemeClr val="accent1"/>
              </a:buClr>
              <a:buSzPct val="100000"/>
            </a:pPr>
            <a:r>
              <a:rPr lang="pt-BR" altLang="pt-BR" sz="1300" dirty="0">
                <a:solidFill>
                  <a:schemeClr val="bg1">
                    <a:lumMod val="85000"/>
                  </a:schemeClr>
                </a:solidFill>
              </a:rPr>
              <a:t>Em outras palavras, a nossa nova imagem comprimida, terá menos informação por agrupamento de pixels. Ou seja, além das redundâncias de cor serem desconsideradas, teremos menos informação de luminosidade por pixel, resultando em uma imagem compactada e  otimizada afim de ocupar menos espaço no armazenamento.</a:t>
            </a:r>
          </a:p>
          <a:p>
            <a:pPr marR="0" lvl="0" fontAlgn="base">
              <a:lnSpc>
                <a:spcPct val="110000"/>
              </a:lnSpc>
              <a:spcBef>
                <a:spcPts val="100"/>
              </a:spcBef>
              <a:spcAft>
                <a:spcPts val="100"/>
              </a:spcAft>
              <a:buClr>
                <a:schemeClr val="accent1"/>
              </a:buClr>
              <a:buSzPct val="100000"/>
              <a:tabLst/>
            </a:pPr>
            <a:endParaRPr lang="pt-BR" altLang="pt-BR" sz="1200" dirty="0">
              <a:solidFill>
                <a:schemeClr val="tx1">
                  <a:lumMod val="65000"/>
                  <a:lumOff val="35000"/>
                </a:schemeClr>
              </a:solidFill>
            </a:endParaRPr>
          </a:p>
          <a:p>
            <a:pPr marL="91440" marR="0" lvl="0" indent="-91440" algn="just" fontAlgn="base">
              <a:lnSpc>
                <a:spcPct val="110000"/>
              </a:lnSpc>
              <a:spcBef>
                <a:spcPts val="100"/>
              </a:spcBef>
              <a:spcAft>
                <a:spcPts val="100"/>
              </a:spcAft>
              <a:buClr>
                <a:schemeClr val="accent1"/>
              </a:buClr>
              <a:buSzPct val="100000"/>
              <a:buFont typeface="Calibri" panose="020F0502020204030204" pitchFamily="34" charset="0"/>
              <a:buChar char=" "/>
              <a:tabLst/>
            </a:pPr>
            <a:endParaRPr lang="pt-BR" altLang="pt-BR" sz="1400" dirty="0">
              <a:solidFill>
                <a:schemeClr val="tx1">
                  <a:lumMod val="65000"/>
                  <a:lumOff val="35000"/>
                </a:schemeClr>
              </a:solidFill>
            </a:endParaRPr>
          </a:p>
          <a:p>
            <a:pPr marL="91440" marR="0" lvl="0" indent="-91440" algn="just" fontAlgn="base">
              <a:lnSpc>
                <a:spcPct val="110000"/>
              </a:lnSpc>
              <a:spcBef>
                <a:spcPts val="100"/>
              </a:spcBef>
              <a:spcAft>
                <a:spcPts val="100"/>
              </a:spcAft>
              <a:buClr>
                <a:schemeClr val="accent1"/>
              </a:buClr>
              <a:buSzPct val="100000"/>
              <a:buFont typeface="Calibri" panose="020F0502020204030204" pitchFamily="34" charset="0"/>
              <a:buChar char=" "/>
              <a:tabLst/>
            </a:pPr>
            <a:endParaRPr lang="pt-BR" altLang="pt-BR" sz="1400" dirty="0">
              <a:solidFill>
                <a:schemeClr val="tx1">
                  <a:lumMod val="65000"/>
                  <a:lumOff val="3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800" b="0" i="0" u="none" strike="noStrike" cap="none" normalizeH="0" baseline="0" dirty="0">
                <a:ln>
                  <a:noFill/>
                </a:ln>
                <a:solidFill>
                  <a:schemeClr val="tx1"/>
                </a:solidFill>
                <a:effectLst/>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259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34715-BC89-BF79-338B-6627C55CFC40}"/>
              </a:ext>
            </a:extLst>
          </p:cNvPr>
          <p:cNvSpPr txBox="1">
            <a:spLocks/>
          </p:cNvSpPr>
          <p:nvPr/>
        </p:nvSpPr>
        <p:spPr>
          <a:xfrm>
            <a:off x="0" y="251461"/>
            <a:ext cx="12192000" cy="8953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3600" dirty="0"/>
              <a:t>Aplicação</a:t>
            </a:r>
          </a:p>
        </p:txBody>
      </p:sp>
      <mc:AlternateContent xmlns:mc="http://schemas.openxmlformats.org/markup-compatibility/2006" xmlns:a14="http://schemas.microsoft.com/office/drawing/2010/main">
        <mc:Choice Requires="a14">
          <p:sp>
            <p:nvSpPr>
              <p:cNvPr id="3" name="Espaço Reservado para Texto 3">
                <a:extLst>
                  <a:ext uri="{FF2B5EF4-FFF2-40B4-BE49-F238E27FC236}">
                    <a16:creationId xmlns:a16="http://schemas.microsoft.com/office/drawing/2014/main" id="{977889F7-2357-2B05-B8BD-E6435B92D6DB}"/>
                  </a:ext>
                </a:extLst>
              </p:cNvPr>
              <p:cNvSpPr txBox="1">
                <a:spLocks/>
              </p:cNvSpPr>
              <p:nvPr/>
            </p:nvSpPr>
            <p:spPr>
              <a:xfrm>
                <a:off x="909638" y="1146810"/>
                <a:ext cx="10539412" cy="89534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spcBef>
                    <a:spcPts val="100"/>
                  </a:spcBef>
                  <a:spcAft>
                    <a:spcPts val="100"/>
                  </a:spcAft>
                </a:pPr>
                <a:r>
                  <a:rPr lang="pt-BR" sz="1400" dirty="0">
                    <a:solidFill>
                      <a:schemeClr val="bg1">
                        <a:lumMod val="75000"/>
                      </a:schemeClr>
                    </a:solidFill>
                  </a:rPr>
                  <a:t>Considere a imagem original definida por </a:t>
                </a:r>
                <a14:m>
                  <m:oMath xmlns:m="http://schemas.openxmlformats.org/officeDocument/2006/math">
                    <m:sSup>
                      <m:sSupPr>
                        <m:ctrlPr>
                          <a:rPr lang="pt-BR" sz="1400" i="1">
                            <a:solidFill>
                              <a:schemeClr val="bg1">
                                <a:lumMod val="75000"/>
                              </a:schemeClr>
                            </a:solidFill>
                            <a:latin typeface="Cambria Math" panose="02040503050406030204" pitchFamily="18" charset="0"/>
                          </a:rPr>
                        </m:ctrlPr>
                      </m:sSupPr>
                      <m:e>
                        <m:r>
                          <a:rPr lang="pt-BR" sz="1400">
                            <a:solidFill>
                              <a:schemeClr val="bg1">
                                <a:lumMod val="75000"/>
                              </a:schemeClr>
                            </a:solidFill>
                            <a:latin typeface="Cambria Math" panose="02040503050406030204" pitchFamily="18" charset="0"/>
                          </a:rPr>
                          <m:t>𝑓</m:t>
                        </m:r>
                        <m:d>
                          <m:dPr>
                            <m:ctrlPr>
                              <a:rPr lang="pt-BR" sz="1400" i="1">
                                <a:solidFill>
                                  <a:schemeClr val="bg1">
                                    <a:lumMod val="75000"/>
                                  </a:schemeClr>
                                </a:solidFill>
                                <a:latin typeface="Cambria Math" panose="02040503050406030204" pitchFamily="18" charset="0"/>
                              </a:rPr>
                            </m:ctrlPr>
                          </m:dPr>
                          <m:e>
                            <m:r>
                              <a:rPr lang="pt-BR" sz="1400">
                                <a:solidFill>
                                  <a:schemeClr val="bg1">
                                    <a:lumMod val="75000"/>
                                  </a:schemeClr>
                                </a:solidFill>
                                <a:latin typeface="Cambria Math" panose="02040503050406030204" pitchFamily="18" charset="0"/>
                              </a:rPr>
                              <m:t>𝑥</m:t>
                            </m:r>
                            <m:r>
                              <a:rPr lang="pt-BR" sz="1400">
                                <a:solidFill>
                                  <a:schemeClr val="bg1">
                                    <a:lumMod val="75000"/>
                                  </a:schemeClr>
                                </a:solidFill>
                                <a:latin typeface="Cambria Math" panose="02040503050406030204" pitchFamily="18" charset="0"/>
                              </a:rPr>
                              <m:t>,</m:t>
                            </m:r>
                            <m:r>
                              <a:rPr lang="pt-BR" sz="1400">
                                <a:solidFill>
                                  <a:schemeClr val="bg1">
                                    <a:lumMod val="75000"/>
                                  </a:schemeClr>
                                </a:solidFill>
                                <a:latin typeface="Cambria Math" panose="02040503050406030204" pitchFamily="18" charset="0"/>
                              </a:rPr>
                              <m:t>𝑦</m:t>
                            </m:r>
                          </m:e>
                        </m:d>
                        <m:r>
                          <a:rPr lang="pt-BR" sz="1400">
                            <a:solidFill>
                              <a:schemeClr val="bg1">
                                <a:lumMod val="75000"/>
                              </a:schemeClr>
                            </a:solidFill>
                            <a:latin typeface="Cambria Math" panose="02040503050406030204" pitchFamily="18" charset="0"/>
                          </a:rPr>
                          <m:t>= </m:t>
                        </m:r>
                        <m:r>
                          <a:rPr lang="pt-BR" sz="1400">
                            <a:solidFill>
                              <a:schemeClr val="bg1">
                                <a:lumMod val="75000"/>
                              </a:schemeClr>
                            </a:solidFill>
                            <a:latin typeface="Cambria Math" panose="02040503050406030204" pitchFamily="18" charset="0"/>
                          </a:rPr>
                          <m:t>𝑥</m:t>
                        </m:r>
                      </m:e>
                      <m:sup>
                        <m:r>
                          <a:rPr lang="pt-BR" sz="1400">
                            <a:solidFill>
                              <a:schemeClr val="bg1">
                                <a:lumMod val="75000"/>
                              </a:schemeClr>
                            </a:solidFill>
                            <a:latin typeface="Cambria Math" panose="02040503050406030204" pitchFamily="18" charset="0"/>
                          </a:rPr>
                          <m:t>2</m:t>
                        </m:r>
                      </m:sup>
                    </m:sSup>
                    <m:r>
                      <a:rPr lang="pt-BR" sz="1400">
                        <a:solidFill>
                          <a:schemeClr val="bg1">
                            <a:lumMod val="75000"/>
                          </a:schemeClr>
                        </a:solidFill>
                        <a:latin typeface="Cambria Math" panose="02040503050406030204" pitchFamily="18" charset="0"/>
                      </a:rPr>
                      <m:t>+</m:t>
                    </m:r>
                    <m:sSup>
                      <m:sSupPr>
                        <m:ctrlPr>
                          <a:rPr lang="pt-BR" sz="1400" i="1">
                            <a:solidFill>
                              <a:schemeClr val="bg1">
                                <a:lumMod val="75000"/>
                              </a:schemeClr>
                            </a:solidFill>
                            <a:latin typeface="Cambria Math" panose="02040503050406030204" pitchFamily="18" charset="0"/>
                          </a:rPr>
                        </m:ctrlPr>
                      </m:sSupPr>
                      <m:e>
                        <m:r>
                          <a:rPr lang="pt-BR" sz="1400">
                            <a:solidFill>
                              <a:schemeClr val="bg1">
                                <a:lumMod val="75000"/>
                              </a:schemeClr>
                            </a:solidFill>
                            <a:latin typeface="Cambria Math" panose="02040503050406030204" pitchFamily="18" charset="0"/>
                          </a:rPr>
                          <m:t>𝑦</m:t>
                        </m:r>
                      </m:e>
                      <m:sup>
                        <m:r>
                          <a:rPr lang="pt-BR" sz="1400">
                            <a:solidFill>
                              <a:schemeClr val="bg1">
                                <a:lumMod val="75000"/>
                              </a:schemeClr>
                            </a:solidFill>
                            <a:latin typeface="Cambria Math" panose="02040503050406030204" pitchFamily="18" charset="0"/>
                          </a:rPr>
                          <m:t>2</m:t>
                        </m:r>
                      </m:sup>
                    </m:sSup>
                    <m:r>
                      <a:rPr lang="pt-BR" sz="1400">
                        <a:solidFill>
                          <a:schemeClr val="bg1">
                            <a:lumMod val="75000"/>
                          </a:schemeClr>
                        </a:solidFill>
                        <a:latin typeface="Cambria Math" panose="02040503050406030204" pitchFamily="18" charset="0"/>
                      </a:rPr>
                      <m:t> </m:t>
                    </m:r>
                  </m:oMath>
                </a14:m>
                <a:r>
                  <a:rPr lang="pt-BR" sz="1400" dirty="0">
                    <a:solidFill>
                      <a:schemeClr val="bg1">
                        <a:lumMod val="75000"/>
                      </a:schemeClr>
                    </a:solidFill>
                  </a:rPr>
                  <a:t>e a imagem comprimida definida por </a:t>
                </a:r>
                <a14:m>
                  <m:oMath xmlns:m="http://schemas.openxmlformats.org/officeDocument/2006/math">
                    <m:r>
                      <a:rPr lang="pt-BR" sz="1400">
                        <a:solidFill>
                          <a:schemeClr val="bg1">
                            <a:lumMod val="75000"/>
                          </a:schemeClr>
                        </a:solidFill>
                        <a:latin typeface="Cambria Math" panose="02040503050406030204" pitchFamily="18" charset="0"/>
                      </a:rPr>
                      <m:t>𝑔</m:t>
                    </m:r>
                    <m:d>
                      <m:dPr>
                        <m:ctrlPr>
                          <a:rPr lang="pt-BR" sz="1400" i="1">
                            <a:solidFill>
                              <a:schemeClr val="bg1">
                                <a:lumMod val="75000"/>
                              </a:schemeClr>
                            </a:solidFill>
                            <a:latin typeface="Cambria Math" panose="02040503050406030204" pitchFamily="18" charset="0"/>
                          </a:rPr>
                        </m:ctrlPr>
                      </m:dPr>
                      <m:e>
                        <m:r>
                          <a:rPr lang="pt-BR" sz="1400">
                            <a:solidFill>
                              <a:schemeClr val="bg1">
                                <a:lumMod val="75000"/>
                              </a:schemeClr>
                            </a:solidFill>
                            <a:latin typeface="Cambria Math" panose="02040503050406030204" pitchFamily="18" charset="0"/>
                          </a:rPr>
                          <m:t>𝑥</m:t>
                        </m:r>
                        <m:r>
                          <a:rPr lang="pt-BR" sz="1400">
                            <a:solidFill>
                              <a:schemeClr val="bg1">
                                <a:lumMod val="75000"/>
                              </a:schemeClr>
                            </a:solidFill>
                            <a:latin typeface="Cambria Math" panose="02040503050406030204" pitchFamily="18" charset="0"/>
                          </a:rPr>
                          <m:t>,</m:t>
                        </m:r>
                        <m:r>
                          <a:rPr lang="pt-BR" sz="1400">
                            <a:solidFill>
                              <a:schemeClr val="bg1">
                                <a:lumMod val="75000"/>
                              </a:schemeClr>
                            </a:solidFill>
                            <a:latin typeface="Cambria Math" panose="02040503050406030204" pitchFamily="18" charset="0"/>
                          </a:rPr>
                          <m:t>𝑦</m:t>
                        </m:r>
                      </m:e>
                    </m:d>
                    <m:r>
                      <a:rPr lang="pt-BR" sz="1400">
                        <a:solidFill>
                          <a:schemeClr val="bg1">
                            <a:lumMod val="75000"/>
                          </a:schemeClr>
                        </a:solidFill>
                        <a:latin typeface="Cambria Math" panose="02040503050406030204" pitchFamily="18" charset="0"/>
                      </a:rPr>
                      <m:t>=</m:t>
                    </m:r>
                    <m:sSup>
                      <m:sSupPr>
                        <m:ctrlPr>
                          <a:rPr lang="pt-BR" sz="1400" i="1">
                            <a:solidFill>
                              <a:schemeClr val="bg1">
                                <a:lumMod val="75000"/>
                              </a:schemeClr>
                            </a:solidFill>
                            <a:latin typeface="Cambria Math" panose="02040503050406030204" pitchFamily="18" charset="0"/>
                          </a:rPr>
                        </m:ctrlPr>
                      </m:sSupPr>
                      <m:e>
                        <m:r>
                          <a:rPr lang="pt-BR" sz="1400">
                            <a:solidFill>
                              <a:schemeClr val="bg1">
                                <a:lumMod val="75000"/>
                              </a:schemeClr>
                            </a:solidFill>
                            <a:latin typeface="Cambria Math" panose="02040503050406030204" pitchFamily="18" charset="0"/>
                          </a:rPr>
                          <m:t>𝑥</m:t>
                        </m:r>
                      </m:e>
                      <m:sup>
                        <m:r>
                          <a:rPr lang="pt-BR" sz="1400">
                            <a:solidFill>
                              <a:schemeClr val="bg1">
                                <a:lumMod val="75000"/>
                              </a:schemeClr>
                            </a:solidFill>
                            <a:latin typeface="Cambria Math" panose="02040503050406030204" pitchFamily="18" charset="0"/>
                          </a:rPr>
                          <m:t>2</m:t>
                        </m:r>
                      </m:sup>
                    </m:sSup>
                    <m:r>
                      <a:rPr lang="pt-BR" sz="1400">
                        <a:solidFill>
                          <a:schemeClr val="bg1">
                            <a:lumMod val="75000"/>
                          </a:schemeClr>
                        </a:solidFill>
                        <a:latin typeface="Cambria Math" panose="02040503050406030204" pitchFamily="18" charset="0"/>
                      </a:rPr>
                      <m:t>−</m:t>
                    </m:r>
                    <m:sSup>
                      <m:sSupPr>
                        <m:ctrlPr>
                          <a:rPr lang="pt-BR" sz="1400" i="1">
                            <a:solidFill>
                              <a:schemeClr val="bg1">
                                <a:lumMod val="75000"/>
                              </a:schemeClr>
                            </a:solidFill>
                            <a:latin typeface="Cambria Math" panose="02040503050406030204" pitchFamily="18" charset="0"/>
                          </a:rPr>
                        </m:ctrlPr>
                      </m:sSupPr>
                      <m:e>
                        <m:r>
                          <a:rPr lang="pt-BR" sz="1400">
                            <a:solidFill>
                              <a:schemeClr val="bg1">
                                <a:lumMod val="75000"/>
                              </a:schemeClr>
                            </a:solidFill>
                            <a:latin typeface="Cambria Math" panose="02040503050406030204" pitchFamily="18" charset="0"/>
                          </a:rPr>
                          <m:t>𝑦</m:t>
                        </m:r>
                      </m:e>
                      <m:sup>
                        <m:r>
                          <a:rPr lang="pt-BR" sz="1400">
                            <a:solidFill>
                              <a:schemeClr val="bg1">
                                <a:lumMod val="75000"/>
                              </a:schemeClr>
                            </a:solidFill>
                            <a:latin typeface="Cambria Math" panose="02040503050406030204" pitchFamily="18" charset="0"/>
                          </a:rPr>
                          <m:t>2</m:t>
                        </m:r>
                      </m:sup>
                    </m:sSup>
                  </m:oMath>
                </a14:m>
                <a:r>
                  <a:rPr lang="pt-BR" sz="1400" dirty="0">
                    <a:solidFill>
                      <a:schemeClr val="bg1">
                        <a:lumMod val="75000"/>
                      </a:schemeClr>
                    </a:solidFill>
                  </a:rPr>
                  <a:t>. </a:t>
                </a:r>
              </a:p>
              <a:p>
                <a:pPr algn="just">
                  <a:spcBef>
                    <a:spcPts val="100"/>
                  </a:spcBef>
                  <a:spcAft>
                    <a:spcPts val="100"/>
                  </a:spcAft>
                </a:pPr>
                <a:r>
                  <a:rPr lang="pt-BR" sz="1400" dirty="0">
                    <a:solidFill>
                      <a:schemeClr val="bg1">
                        <a:lumMod val="75000"/>
                      </a:schemeClr>
                    </a:solidFill>
                  </a:rPr>
                  <a:t>Calcule o erro de distorção entre as duas imagens sobre a região retangular R delimitada pelos pontos: (0,0), (0,</a:t>
                </a:r>
                <a14:m>
                  <m:oMath xmlns:m="http://schemas.openxmlformats.org/officeDocument/2006/math">
                    <m:f>
                      <m:fPr>
                        <m:type m:val="skw"/>
                        <m:ctrlPr>
                          <a:rPr lang="pt-BR" sz="1400" i="1">
                            <a:solidFill>
                              <a:schemeClr val="bg1">
                                <a:lumMod val="75000"/>
                              </a:schemeClr>
                            </a:solidFill>
                            <a:latin typeface="Cambria Math" panose="02040503050406030204" pitchFamily="18" charset="0"/>
                          </a:rPr>
                        </m:ctrlPr>
                      </m:fPr>
                      <m:num>
                        <m:r>
                          <a:rPr lang="pt-BR" sz="1400">
                            <a:solidFill>
                              <a:schemeClr val="bg1">
                                <a:lumMod val="75000"/>
                              </a:schemeClr>
                            </a:solidFill>
                            <a:latin typeface="Cambria Math" panose="02040503050406030204" pitchFamily="18" charset="0"/>
                          </a:rPr>
                          <m:t>1</m:t>
                        </m:r>
                      </m:num>
                      <m:den>
                        <m:r>
                          <a:rPr lang="pt-BR" sz="1400">
                            <a:solidFill>
                              <a:schemeClr val="bg1">
                                <a:lumMod val="75000"/>
                              </a:schemeClr>
                            </a:solidFill>
                            <a:latin typeface="Cambria Math" panose="02040503050406030204" pitchFamily="18" charset="0"/>
                          </a:rPr>
                          <m:t>2</m:t>
                        </m:r>
                      </m:den>
                    </m:f>
                  </m:oMath>
                </a14:m>
                <a:r>
                  <a:rPr lang="pt-BR" sz="1400" dirty="0">
                    <a:solidFill>
                      <a:schemeClr val="bg1">
                        <a:lumMod val="75000"/>
                      </a:schemeClr>
                    </a:solidFill>
                  </a:rPr>
                  <a:t>), (1, 0) e (1,</a:t>
                </a:r>
                <a14:m>
                  <m:oMath xmlns:m="http://schemas.openxmlformats.org/officeDocument/2006/math">
                    <m:f>
                      <m:fPr>
                        <m:type m:val="skw"/>
                        <m:ctrlPr>
                          <a:rPr lang="pt-BR" sz="1400" i="1">
                            <a:solidFill>
                              <a:schemeClr val="bg1">
                                <a:lumMod val="75000"/>
                              </a:schemeClr>
                            </a:solidFill>
                            <a:latin typeface="Cambria Math" panose="02040503050406030204" pitchFamily="18" charset="0"/>
                          </a:rPr>
                        </m:ctrlPr>
                      </m:fPr>
                      <m:num>
                        <m:r>
                          <a:rPr lang="pt-BR" sz="1400">
                            <a:solidFill>
                              <a:schemeClr val="bg1">
                                <a:lumMod val="75000"/>
                              </a:schemeClr>
                            </a:solidFill>
                            <a:latin typeface="Cambria Math" panose="02040503050406030204" pitchFamily="18" charset="0"/>
                          </a:rPr>
                          <m:t>1</m:t>
                        </m:r>
                      </m:num>
                      <m:den>
                        <m:r>
                          <a:rPr lang="pt-BR" sz="1400">
                            <a:solidFill>
                              <a:schemeClr val="bg1">
                                <a:lumMod val="75000"/>
                              </a:schemeClr>
                            </a:solidFill>
                            <a:latin typeface="Cambria Math" panose="02040503050406030204" pitchFamily="18" charset="0"/>
                          </a:rPr>
                          <m:t>2</m:t>
                        </m:r>
                      </m:den>
                    </m:f>
                  </m:oMath>
                </a14:m>
                <a:r>
                  <a:rPr lang="pt-BR" sz="1400" dirty="0">
                    <a:solidFill>
                      <a:schemeClr val="bg1">
                        <a:lumMod val="75000"/>
                      </a:schemeClr>
                    </a:solidFill>
                  </a:rPr>
                  <a:t>).</a:t>
                </a:r>
              </a:p>
            </p:txBody>
          </p:sp>
        </mc:Choice>
        <mc:Fallback xmlns="">
          <p:sp>
            <p:nvSpPr>
              <p:cNvPr id="3" name="Espaço Reservado para Texto 3">
                <a:extLst>
                  <a:ext uri="{FF2B5EF4-FFF2-40B4-BE49-F238E27FC236}">
                    <a16:creationId xmlns:a16="http://schemas.microsoft.com/office/drawing/2014/main" id="{977889F7-2357-2B05-B8BD-E6435B92D6DB}"/>
                  </a:ext>
                </a:extLst>
              </p:cNvPr>
              <p:cNvSpPr txBox="1">
                <a:spLocks noRot="1" noChangeAspect="1" noMove="1" noResize="1" noEditPoints="1" noAdjustHandles="1" noChangeArrowheads="1" noChangeShapeType="1" noTextEdit="1"/>
              </p:cNvSpPr>
              <p:nvPr/>
            </p:nvSpPr>
            <p:spPr>
              <a:xfrm>
                <a:off x="909638" y="1146810"/>
                <a:ext cx="10539412" cy="895349"/>
              </a:xfrm>
              <a:prstGeom prst="rect">
                <a:avLst/>
              </a:prstGeom>
              <a:blipFill>
                <a:blip r:embed="rId2"/>
                <a:stretch>
                  <a:fillRect t="-2041" b="-17687"/>
                </a:stretch>
              </a:blipFill>
            </p:spPr>
            <p:txBody>
              <a:bodyPr/>
              <a:lstStyle/>
              <a:p>
                <a:r>
                  <a:rPr lang="pt-BR">
                    <a:noFill/>
                  </a:rPr>
                  <a:t> </a:t>
                </a:r>
              </a:p>
            </p:txBody>
          </p:sp>
        </mc:Fallback>
      </mc:AlternateContent>
      <p:pic>
        <p:nvPicPr>
          <p:cNvPr id="1026" name="Picture 2" descr="What Happens When You Re-Save an Image 500 Times in Different Formats |  PetaPixel">
            <a:extLst>
              <a:ext uri="{FF2B5EF4-FFF2-40B4-BE49-F238E27FC236}">
                <a16:creationId xmlns:a16="http://schemas.microsoft.com/office/drawing/2014/main" id="{4AC86B6B-87EB-F9F7-82DF-DAFD49D54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56" y="2042160"/>
            <a:ext cx="3892570" cy="211478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a:extLst>
              <a:ext uri="{FF2B5EF4-FFF2-40B4-BE49-F238E27FC236}">
                <a16:creationId xmlns:a16="http://schemas.microsoft.com/office/drawing/2014/main" id="{33357785-E4FA-2A0D-1C7E-E81440FDE022}"/>
              </a:ext>
            </a:extLst>
          </p:cNvPr>
          <p:cNvPicPr>
            <a:picLocks noChangeAspect="1"/>
          </p:cNvPicPr>
          <p:nvPr/>
        </p:nvPicPr>
        <p:blipFill>
          <a:blip r:embed="rId4"/>
          <a:stretch>
            <a:fillRect/>
          </a:stretch>
        </p:blipFill>
        <p:spPr>
          <a:xfrm>
            <a:off x="3600724" y="4517980"/>
            <a:ext cx="1552302" cy="1705346"/>
          </a:xfrm>
          <a:prstGeom prst="rect">
            <a:avLst/>
          </a:prstGeom>
        </p:spPr>
      </p:pic>
      <p:pic>
        <p:nvPicPr>
          <p:cNvPr id="12" name="Imagem 11">
            <a:extLst>
              <a:ext uri="{FF2B5EF4-FFF2-40B4-BE49-F238E27FC236}">
                <a16:creationId xmlns:a16="http://schemas.microsoft.com/office/drawing/2014/main" id="{91EEE289-D983-2214-F064-37364477EBDD}"/>
              </a:ext>
            </a:extLst>
          </p:cNvPr>
          <p:cNvPicPr>
            <a:picLocks noChangeAspect="1"/>
          </p:cNvPicPr>
          <p:nvPr/>
        </p:nvPicPr>
        <p:blipFill>
          <a:blip r:embed="rId5"/>
          <a:stretch>
            <a:fillRect/>
          </a:stretch>
        </p:blipFill>
        <p:spPr>
          <a:xfrm>
            <a:off x="1249115" y="4517979"/>
            <a:ext cx="1552302" cy="1729077"/>
          </a:xfrm>
          <a:prstGeom prst="rect">
            <a:avLst/>
          </a:prstGeom>
        </p:spPr>
      </p:pic>
      <p:pic>
        <p:nvPicPr>
          <p:cNvPr id="22" name="Gráfico 21" descr="Selo 1 com preenchimento sólido">
            <a:extLst>
              <a:ext uri="{FF2B5EF4-FFF2-40B4-BE49-F238E27FC236}">
                <a16:creationId xmlns:a16="http://schemas.microsoft.com/office/drawing/2014/main" id="{6FAB5578-CE34-74AC-9D82-42452673D5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0679" y="3547955"/>
            <a:ext cx="756712" cy="756712"/>
          </a:xfrm>
          <a:prstGeom prst="rect">
            <a:avLst/>
          </a:prstGeom>
        </p:spPr>
      </p:pic>
      <p:pic>
        <p:nvPicPr>
          <p:cNvPr id="24" name="Gráfico 23" descr="Crachá com preenchimento sólido">
            <a:extLst>
              <a:ext uri="{FF2B5EF4-FFF2-40B4-BE49-F238E27FC236}">
                <a16:creationId xmlns:a16="http://schemas.microsoft.com/office/drawing/2014/main" id="{19BC523F-0042-887D-089F-7867B9B781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16135" y="3547955"/>
            <a:ext cx="563825" cy="563825"/>
          </a:xfrm>
          <a:prstGeom prst="rect">
            <a:avLst/>
          </a:prstGeom>
        </p:spPr>
      </p:pic>
      <p:pic>
        <p:nvPicPr>
          <p:cNvPr id="26" name="Gráfico 25" descr="Selo 3 com preenchimento sólido">
            <a:extLst>
              <a:ext uri="{FF2B5EF4-FFF2-40B4-BE49-F238E27FC236}">
                <a16:creationId xmlns:a16="http://schemas.microsoft.com/office/drawing/2014/main" id="{FC9F7AA5-DB1F-C5CB-1CA9-3B24F89563E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81001" y="3637999"/>
            <a:ext cx="392943" cy="392943"/>
          </a:xfrm>
          <a:prstGeom prst="rect">
            <a:avLst/>
          </a:prstGeom>
        </p:spPr>
      </p:pic>
      <p:pic>
        <p:nvPicPr>
          <p:cNvPr id="28" name="Gráfico 27" descr="Selo 4 com preenchimento sólido">
            <a:extLst>
              <a:ext uri="{FF2B5EF4-FFF2-40B4-BE49-F238E27FC236}">
                <a16:creationId xmlns:a16="http://schemas.microsoft.com/office/drawing/2014/main" id="{D2394BCF-55D5-70BC-710D-C4234A905D6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17793" y="3761339"/>
            <a:ext cx="208261" cy="208261"/>
          </a:xfrm>
          <a:prstGeom prst="rect">
            <a:avLst/>
          </a:prstGeom>
        </p:spPr>
      </p:pic>
      <p:sp>
        <p:nvSpPr>
          <p:cNvPr id="31" name="Seta: para a Direita Listrada 30">
            <a:extLst>
              <a:ext uri="{FF2B5EF4-FFF2-40B4-BE49-F238E27FC236}">
                <a16:creationId xmlns:a16="http://schemas.microsoft.com/office/drawing/2014/main" id="{080077F1-E72D-14C3-AE3D-A2E2D10E71A3}"/>
              </a:ext>
            </a:extLst>
          </p:cNvPr>
          <p:cNvSpPr/>
          <p:nvPr/>
        </p:nvSpPr>
        <p:spPr>
          <a:xfrm>
            <a:off x="2993564" y="5137463"/>
            <a:ext cx="455364" cy="35052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1">
            <a:extLst>
              <a:ext uri="{FF2B5EF4-FFF2-40B4-BE49-F238E27FC236}">
                <a16:creationId xmlns:a16="http://schemas.microsoft.com/office/drawing/2014/main" id="{8F7D4F77-4504-6C74-5C04-5E2635E74AA8}"/>
              </a:ext>
            </a:extLst>
          </p:cNvPr>
          <p:cNvSpPr>
            <a:spLocks noChangeArrowheads="1"/>
          </p:cNvSpPr>
          <p:nvPr/>
        </p:nvSpPr>
        <p:spPr bwMode="auto">
          <a:xfrm>
            <a:off x="5795217" y="1953688"/>
            <a:ext cx="5699483" cy="5128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10000"/>
              </a:lnSpc>
              <a:spcBef>
                <a:spcPts val="100"/>
              </a:spcBef>
              <a:spcAft>
                <a:spcPts val="100"/>
              </a:spcAft>
              <a:buClr>
                <a:schemeClr val="accent1"/>
              </a:buClr>
              <a:buSzPct val="100000"/>
              <a:tabLst/>
            </a:pPr>
            <a:r>
              <a:rPr lang="pt-BR" altLang="pt-BR" sz="1300" b="1" dirty="0">
                <a:solidFill>
                  <a:schemeClr val="tx1">
                    <a:lumMod val="65000"/>
                    <a:lumOff val="35000"/>
                  </a:schemeClr>
                </a:solidFill>
              </a:rPr>
              <a:t>Conclusão</a:t>
            </a:r>
            <a:r>
              <a:rPr lang="pt-BR" altLang="pt-BR" sz="1300" dirty="0">
                <a:solidFill>
                  <a:schemeClr val="tx1">
                    <a:lumMod val="65000"/>
                    <a:lumOff val="35000"/>
                  </a:schemeClr>
                </a:solidFill>
              </a:rPr>
              <a:t>: </a:t>
            </a:r>
          </a:p>
          <a:p>
            <a:pPr marR="0" lvl="0" fontAlgn="base">
              <a:lnSpc>
                <a:spcPct val="110000"/>
              </a:lnSpc>
              <a:spcBef>
                <a:spcPts val="100"/>
              </a:spcBef>
              <a:spcAft>
                <a:spcPts val="100"/>
              </a:spcAft>
              <a:buClr>
                <a:schemeClr val="accent1"/>
              </a:buClr>
              <a:buSzPct val="100000"/>
              <a:tabLst/>
            </a:pPr>
            <a:endParaRPr lang="pt-BR" altLang="pt-BR" sz="1300" dirty="0">
              <a:solidFill>
                <a:schemeClr val="tx1">
                  <a:lumMod val="65000"/>
                  <a:lumOff val="35000"/>
                </a:schemeClr>
              </a:solidFill>
            </a:endParaRPr>
          </a:p>
          <a:p>
            <a:pPr fontAlgn="base">
              <a:lnSpc>
                <a:spcPct val="110000"/>
              </a:lnSpc>
              <a:spcBef>
                <a:spcPts val="100"/>
              </a:spcBef>
              <a:spcAft>
                <a:spcPts val="100"/>
              </a:spcAft>
              <a:buClr>
                <a:schemeClr val="accent1"/>
              </a:buClr>
              <a:buSzPct val="100000"/>
            </a:pPr>
            <a:r>
              <a:rPr lang="pt-BR" altLang="pt-BR" sz="1300" dirty="0">
                <a:solidFill>
                  <a:schemeClr val="tx1">
                    <a:lumMod val="50000"/>
                    <a:lumOff val="50000"/>
                  </a:schemeClr>
                </a:solidFill>
              </a:rPr>
              <a:t>Logo, se a </a:t>
            </a:r>
            <a:r>
              <a:rPr lang="pt-BR" altLang="pt-BR" sz="1300" b="1" dirty="0">
                <a:solidFill>
                  <a:schemeClr val="tx1">
                    <a:lumMod val="50000"/>
                    <a:lumOff val="50000"/>
                  </a:schemeClr>
                </a:solidFill>
                <a:highlight>
                  <a:srgbClr val="FFFF00"/>
                </a:highlight>
              </a:rPr>
              <a:t>energia total</a:t>
            </a:r>
            <a:r>
              <a:rPr lang="pt-BR" altLang="pt-BR" sz="1300" b="1" dirty="0">
                <a:solidFill>
                  <a:schemeClr val="tx1">
                    <a:lumMod val="50000"/>
                    <a:lumOff val="50000"/>
                  </a:schemeClr>
                </a:solidFill>
              </a:rPr>
              <a:t> </a:t>
            </a:r>
            <a:r>
              <a:rPr lang="pt-BR" altLang="pt-BR" sz="1300" dirty="0">
                <a:solidFill>
                  <a:schemeClr val="tx1">
                    <a:lumMod val="50000"/>
                    <a:lumOff val="50000"/>
                  </a:schemeClr>
                </a:solidFill>
              </a:rPr>
              <a:t>é a taxa de informação em </a:t>
            </a:r>
            <a:r>
              <a:rPr lang="pt-BR" altLang="pt-BR" sz="1300" b="1" dirty="0">
                <a:solidFill>
                  <a:schemeClr val="tx1">
                    <a:lumMod val="50000"/>
                    <a:lumOff val="50000"/>
                  </a:schemeClr>
                </a:solidFill>
              </a:rPr>
              <a:t>quantidade de luminosidade</a:t>
            </a:r>
            <a:r>
              <a:rPr lang="pt-BR" altLang="pt-BR" sz="1300" dirty="0">
                <a:solidFill>
                  <a:schemeClr val="tx1">
                    <a:lumMod val="65000"/>
                    <a:lumOff val="35000"/>
                  </a:schemeClr>
                </a:solidFill>
              </a:rPr>
              <a:t> </a:t>
            </a:r>
            <a:r>
              <a:rPr lang="pt-BR" altLang="pt-BR" sz="1300" dirty="0">
                <a:solidFill>
                  <a:schemeClr val="tx1">
                    <a:lumMod val="50000"/>
                    <a:lumOff val="50000"/>
                  </a:schemeClr>
                </a:solidFill>
              </a:rPr>
              <a:t>na imagem, podemos dizer que se a imagem original tiver uma energia total de 100 unidades, por exemplo, e o erro de distorção for de 2,5%, isso significa que a imagem distorcida terá perdido cerca de 2,5 unidades de energia em relação à imagem original.</a:t>
            </a:r>
          </a:p>
          <a:p>
            <a:pPr marR="0" lvl="0" fontAlgn="base">
              <a:lnSpc>
                <a:spcPct val="110000"/>
              </a:lnSpc>
              <a:spcBef>
                <a:spcPts val="100"/>
              </a:spcBef>
              <a:spcAft>
                <a:spcPts val="100"/>
              </a:spcAft>
              <a:buClr>
                <a:schemeClr val="accent1"/>
              </a:buClr>
              <a:buSzPct val="100000"/>
              <a:tabLst/>
            </a:pPr>
            <a:br>
              <a:rPr lang="pt-BR" altLang="pt-BR" sz="1300" dirty="0">
                <a:solidFill>
                  <a:schemeClr val="tx1">
                    <a:lumMod val="65000"/>
                    <a:lumOff val="35000"/>
                  </a:schemeClr>
                </a:solidFill>
              </a:rPr>
            </a:br>
            <a:r>
              <a:rPr lang="pt-BR" altLang="pt-BR" sz="1300" dirty="0">
                <a:solidFill>
                  <a:schemeClr val="tx1">
                    <a:lumMod val="50000"/>
                    <a:lumOff val="50000"/>
                  </a:schemeClr>
                </a:solidFill>
              </a:rPr>
              <a:t>Dessa forma, a energia total dos pixels da imagem distorcida será de aproximadamente 97,5 unidades, ou seja, 2,5 unidades a menos do que a imagem original.</a:t>
            </a:r>
          </a:p>
          <a:p>
            <a:pPr fontAlgn="base">
              <a:lnSpc>
                <a:spcPct val="110000"/>
              </a:lnSpc>
              <a:spcBef>
                <a:spcPts val="100"/>
              </a:spcBef>
              <a:spcAft>
                <a:spcPts val="100"/>
              </a:spcAft>
              <a:buClr>
                <a:schemeClr val="accent1"/>
              </a:buClr>
              <a:buSzPct val="100000"/>
            </a:pPr>
            <a:endParaRPr lang="pt-BR" altLang="pt-BR" sz="1300" dirty="0">
              <a:solidFill>
                <a:schemeClr val="tx1">
                  <a:lumMod val="65000"/>
                  <a:lumOff val="35000"/>
                </a:schemeClr>
              </a:solidFill>
            </a:endParaRPr>
          </a:p>
          <a:p>
            <a:pPr fontAlgn="base">
              <a:lnSpc>
                <a:spcPct val="110000"/>
              </a:lnSpc>
              <a:spcBef>
                <a:spcPts val="100"/>
              </a:spcBef>
              <a:spcAft>
                <a:spcPts val="100"/>
              </a:spcAft>
              <a:buClr>
                <a:schemeClr val="accent1"/>
              </a:buClr>
              <a:buSzPct val="100000"/>
            </a:pPr>
            <a:r>
              <a:rPr lang="pt-BR" altLang="pt-BR" sz="1300" dirty="0">
                <a:solidFill>
                  <a:schemeClr val="tx1">
                    <a:lumMod val="65000"/>
                    <a:lumOff val="35000"/>
                  </a:schemeClr>
                </a:solidFill>
              </a:rPr>
              <a:t>Em outras palavras, a nossa nova imagem comprimida, terá </a:t>
            </a:r>
            <a:r>
              <a:rPr lang="pt-BR" altLang="pt-BR" sz="1300" dirty="0">
                <a:solidFill>
                  <a:schemeClr val="tx1">
                    <a:lumMod val="65000"/>
                    <a:lumOff val="35000"/>
                  </a:schemeClr>
                </a:solidFill>
                <a:highlight>
                  <a:srgbClr val="FFFF00"/>
                </a:highlight>
              </a:rPr>
              <a:t>menos informação por agrupamento de pixels</a:t>
            </a:r>
            <a:r>
              <a:rPr lang="pt-BR" altLang="pt-BR" sz="1300" dirty="0">
                <a:solidFill>
                  <a:schemeClr val="tx1">
                    <a:lumMod val="65000"/>
                    <a:lumOff val="35000"/>
                  </a:schemeClr>
                </a:solidFill>
              </a:rPr>
              <a:t>. Ou seja, além das redundâncias de cor serem desconsideradas, teremos menos informação de luminosidade por pixel, resultando em uma imagem compactada e  otimizada afim de </a:t>
            </a:r>
            <a:r>
              <a:rPr lang="pt-BR" altLang="pt-BR" sz="1300" b="1" dirty="0">
                <a:solidFill>
                  <a:schemeClr val="tx1">
                    <a:lumMod val="65000"/>
                    <a:lumOff val="35000"/>
                  </a:schemeClr>
                </a:solidFill>
              </a:rPr>
              <a:t>ocupar menos espaço no armazenamento.</a:t>
            </a:r>
          </a:p>
          <a:p>
            <a:pPr marR="0" lvl="0" fontAlgn="base">
              <a:lnSpc>
                <a:spcPct val="110000"/>
              </a:lnSpc>
              <a:spcBef>
                <a:spcPts val="100"/>
              </a:spcBef>
              <a:spcAft>
                <a:spcPts val="100"/>
              </a:spcAft>
              <a:buClr>
                <a:schemeClr val="accent1"/>
              </a:buClr>
              <a:buSzPct val="100000"/>
              <a:tabLst/>
            </a:pPr>
            <a:endParaRPr lang="pt-BR" altLang="pt-BR" sz="1200" dirty="0">
              <a:solidFill>
                <a:schemeClr val="tx1">
                  <a:lumMod val="65000"/>
                  <a:lumOff val="35000"/>
                </a:schemeClr>
              </a:solidFill>
            </a:endParaRPr>
          </a:p>
          <a:p>
            <a:pPr marL="91440" marR="0" lvl="0" indent="-91440" algn="just" fontAlgn="base">
              <a:lnSpc>
                <a:spcPct val="110000"/>
              </a:lnSpc>
              <a:spcBef>
                <a:spcPts val="100"/>
              </a:spcBef>
              <a:spcAft>
                <a:spcPts val="100"/>
              </a:spcAft>
              <a:buClr>
                <a:schemeClr val="accent1"/>
              </a:buClr>
              <a:buSzPct val="100000"/>
              <a:buFont typeface="Calibri" panose="020F0502020204030204" pitchFamily="34" charset="0"/>
              <a:buChar char=" "/>
              <a:tabLst/>
            </a:pPr>
            <a:endParaRPr lang="pt-BR" altLang="pt-BR" sz="1400" dirty="0">
              <a:solidFill>
                <a:schemeClr val="tx1">
                  <a:lumMod val="65000"/>
                  <a:lumOff val="35000"/>
                </a:schemeClr>
              </a:solidFill>
            </a:endParaRPr>
          </a:p>
          <a:p>
            <a:pPr marL="91440" marR="0" lvl="0" indent="-91440" algn="just" fontAlgn="base">
              <a:lnSpc>
                <a:spcPct val="110000"/>
              </a:lnSpc>
              <a:spcBef>
                <a:spcPts val="100"/>
              </a:spcBef>
              <a:spcAft>
                <a:spcPts val="100"/>
              </a:spcAft>
              <a:buClr>
                <a:schemeClr val="accent1"/>
              </a:buClr>
              <a:buSzPct val="100000"/>
              <a:buFont typeface="Calibri" panose="020F0502020204030204" pitchFamily="34" charset="0"/>
              <a:buChar char=" "/>
              <a:tabLst/>
            </a:pPr>
            <a:endParaRPr lang="pt-BR" altLang="pt-BR" sz="1400" dirty="0">
              <a:solidFill>
                <a:schemeClr val="tx1">
                  <a:lumMod val="65000"/>
                  <a:lumOff val="3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800" b="0" i="0" u="none" strike="noStrike" cap="none" normalizeH="0" baseline="0" dirty="0">
                <a:ln>
                  <a:noFill/>
                </a:ln>
                <a:solidFill>
                  <a:schemeClr val="tx1"/>
                </a:solidFill>
                <a:effectLst/>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3" name="Retângulo 32">
            <a:extLst>
              <a:ext uri="{FF2B5EF4-FFF2-40B4-BE49-F238E27FC236}">
                <a16:creationId xmlns:a16="http://schemas.microsoft.com/office/drawing/2014/main" id="{6F11002E-8FE0-99DC-B1C0-E4B291D01762}"/>
              </a:ext>
            </a:extLst>
          </p:cNvPr>
          <p:cNvSpPr/>
          <p:nvPr/>
        </p:nvSpPr>
        <p:spPr>
          <a:xfrm>
            <a:off x="1638300" y="3761339"/>
            <a:ext cx="20826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34373FCC-A9A5-F66D-1883-BC00627E650D}"/>
              </a:ext>
            </a:extLst>
          </p:cNvPr>
          <p:cNvSpPr/>
          <p:nvPr/>
        </p:nvSpPr>
        <p:spPr>
          <a:xfrm>
            <a:off x="2593156" y="3761339"/>
            <a:ext cx="20826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A9CF4CA5-C820-1464-C479-5761D3CB7BF2}"/>
              </a:ext>
            </a:extLst>
          </p:cNvPr>
          <p:cNvSpPr/>
          <p:nvPr/>
        </p:nvSpPr>
        <p:spPr>
          <a:xfrm>
            <a:off x="3554067" y="3761339"/>
            <a:ext cx="20826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5279D984-45F9-A089-5F25-61418B7A9E2A}"/>
              </a:ext>
            </a:extLst>
          </p:cNvPr>
          <p:cNvSpPr/>
          <p:nvPr/>
        </p:nvSpPr>
        <p:spPr>
          <a:xfrm>
            <a:off x="4550245" y="3761338"/>
            <a:ext cx="208261"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0376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8CDDD83-AC88-CB2C-C41A-1BC0BA884333}"/>
              </a:ext>
            </a:extLst>
          </p:cNvPr>
          <p:cNvSpPr txBox="1"/>
          <p:nvPr/>
        </p:nvSpPr>
        <p:spPr>
          <a:xfrm>
            <a:off x="998231" y="2447564"/>
            <a:ext cx="6069319" cy="2246769"/>
          </a:xfrm>
          <a:prstGeom prst="rect">
            <a:avLst/>
          </a:prstGeom>
          <a:noFill/>
        </p:spPr>
        <p:txBody>
          <a:bodyPr wrap="square">
            <a:spAutoFit/>
          </a:bodyPr>
          <a:lstStyle/>
          <a:p>
            <a:pPr marL="285750" indent="-285750">
              <a:buFont typeface="Arial" panose="020B0604020202020204" pitchFamily="34" charset="0"/>
              <a:buChar char="•"/>
            </a:pPr>
            <a:r>
              <a:rPr lang="en-US" sz="1400" b="1" dirty="0" err="1">
                <a:solidFill>
                  <a:schemeClr val="tx1">
                    <a:lumMod val="65000"/>
                    <a:lumOff val="35000"/>
                  </a:schemeClr>
                </a:solidFill>
              </a:rPr>
              <a:t>Algoritmos</a:t>
            </a:r>
            <a:r>
              <a:rPr lang="en-US" sz="1400" b="1" dirty="0">
                <a:solidFill>
                  <a:schemeClr val="tx1">
                    <a:lumMod val="65000"/>
                    <a:lumOff val="35000"/>
                  </a:schemeClr>
                </a:solidFill>
              </a:rPr>
              <a:t> de </a:t>
            </a:r>
            <a:r>
              <a:rPr lang="en-US" sz="1400" b="1" dirty="0" err="1">
                <a:solidFill>
                  <a:schemeClr val="tx1">
                    <a:lumMod val="65000"/>
                    <a:lumOff val="35000"/>
                  </a:schemeClr>
                </a:solidFill>
              </a:rPr>
              <a:t>Compressão</a:t>
            </a:r>
            <a:r>
              <a:rPr lang="en-US" sz="1400" b="1" dirty="0">
                <a:solidFill>
                  <a:schemeClr val="tx1">
                    <a:lumMod val="65000"/>
                    <a:lumOff val="35000"/>
                  </a:schemeClr>
                </a:solidFill>
              </a:rPr>
              <a:t> de Imagens JPEG </a:t>
            </a:r>
            <a:r>
              <a:rPr lang="en-US" sz="1400" dirty="0">
                <a:solidFill>
                  <a:schemeClr val="tx1">
                    <a:lumMod val="65000"/>
                    <a:lumOff val="35000"/>
                  </a:schemeClr>
                </a:solidFill>
              </a:rPr>
              <a:t>- The Scientist and Engineer's Guide to Digital Signal Processing, By </a:t>
            </a:r>
            <a:r>
              <a:rPr lang="en-US" sz="1400" i="1" dirty="0">
                <a:solidFill>
                  <a:schemeClr val="tx1">
                    <a:lumMod val="65000"/>
                    <a:lumOff val="35000"/>
                  </a:schemeClr>
                </a:solidFill>
              </a:rPr>
              <a:t>Steven W. Smith</a:t>
            </a:r>
            <a:r>
              <a:rPr lang="en-US" sz="1400" dirty="0">
                <a:solidFill>
                  <a:schemeClr val="tx1">
                    <a:lumMod val="65000"/>
                    <a:lumOff val="35000"/>
                  </a:schemeClr>
                </a:solidFill>
              </a:rPr>
              <a:t>, Ph.D. </a:t>
            </a:r>
            <a:r>
              <a:rPr lang="en-US" sz="1400" dirty="0" err="1">
                <a:solidFill>
                  <a:schemeClr val="tx1">
                    <a:lumMod val="65000"/>
                    <a:lumOff val="35000"/>
                  </a:schemeClr>
                </a:solidFill>
              </a:rPr>
              <a:t>Saiba</a:t>
            </a:r>
            <a:r>
              <a:rPr lang="en-US" sz="1400" dirty="0">
                <a:solidFill>
                  <a:schemeClr val="tx1">
                    <a:lumMod val="65000"/>
                    <a:lumOff val="35000"/>
                  </a:schemeClr>
                </a:solidFill>
              </a:rPr>
              <a:t> </a:t>
            </a:r>
            <a:r>
              <a:rPr lang="en-US" sz="1400" dirty="0" err="1">
                <a:solidFill>
                  <a:schemeClr val="tx1">
                    <a:lumMod val="65000"/>
                    <a:lumOff val="35000"/>
                  </a:schemeClr>
                </a:solidFill>
              </a:rPr>
              <a:t>mais</a:t>
            </a:r>
            <a:r>
              <a:rPr lang="en-US" sz="1400" dirty="0">
                <a:solidFill>
                  <a:schemeClr val="tx1">
                    <a:lumMod val="65000"/>
                    <a:lumOff val="35000"/>
                  </a:schemeClr>
                </a:solidFill>
              </a:rPr>
              <a:t> </a:t>
            </a:r>
            <a:r>
              <a:rPr lang="en-US" sz="1400" dirty="0" err="1">
                <a:solidFill>
                  <a:schemeClr val="tx1">
                    <a:lumMod val="65000"/>
                    <a:lumOff val="35000"/>
                  </a:schemeClr>
                </a:solidFill>
              </a:rPr>
              <a:t>em</a:t>
            </a:r>
            <a:r>
              <a:rPr lang="en-US" sz="1400" dirty="0">
                <a:solidFill>
                  <a:schemeClr val="tx1">
                    <a:lumMod val="65000"/>
                    <a:lumOff val="35000"/>
                  </a:schemeClr>
                </a:solidFill>
              </a:rPr>
              <a:t>: </a:t>
            </a:r>
            <a:r>
              <a:rPr lang="pt-BR" sz="1400" dirty="0">
                <a:solidFill>
                  <a:srgbClr val="0070C0"/>
                </a:solidFill>
                <a:hlinkClick r:id="rId2"/>
              </a:rPr>
              <a:t>https://www.dspguide.com/ch27/6.htm</a:t>
            </a:r>
            <a:endParaRPr lang="pt-BR" sz="1400" dirty="0">
              <a:solidFill>
                <a:srgbClr val="0070C0"/>
              </a:solidFill>
            </a:endParaRPr>
          </a:p>
          <a:p>
            <a:pPr marL="285750" indent="-285750">
              <a:buFont typeface="Arial" panose="020B0604020202020204" pitchFamily="34" charset="0"/>
              <a:buChar char="•"/>
            </a:pPr>
            <a:endParaRPr lang="pt-BR" sz="1400" dirty="0">
              <a:solidFill>
                <a:srgbClr val="0070C0"/>
              </a:solidFill>
            </a:endParaRPr>
          </a:p>
          <a:p>
            <a:pPr marL="285750" indent="-285750" algn="l">
              <a:buFont typeface="Arial" panose="020B0604020202020204" pitchFamily="34" charset="0"/>
              <a:buChar char="•"/>
            </a:pPr>
            <a:r>
              <a:rPr lang="en-US" sz="1400" b="1" dirty="0">
                <a:solidFill>
                  <a:schemeClr val="tx1">
                    <a:lumMod val="65000"/>
                    <a:lumOff val="35000"/>
                  </a:schemeClr>
                </a:solidFill>
              </a:rPr>
              <a:t>The Impact of State-of-the-Art Techniques for Lossless Still Image Compression, </a:t>
            </a:r>
            <a:r>
              <a:rPr lang="en-US" sz="1400" dirty="0" err="1">
                <a:solidFill>
                  <a:schemeClr val="tx1">
                    <a:lumMod val="65000"/>
                    <a:lumOff val="35000"/>
                  </a:schemeClr>
                </a:solidFill>
              </a:rPr>
              <a:t>artigo</a:t>
            </a:r>
            <a:r>
              <a:rPr lang="en-US" sz="1400" dirty="0">
                <a:solidFill>
                  <a:schemeClr val="tx1">
                    <a:lumMod val="65000"/>
                    <a:lumOff val="35000"/>
                  </a:schemeClr>
                </a:solidFill>
              </a:rPr>
              <a:t> </a:t>
            </a:r>
            <a:r>
              <a:rPr lang="en-US" sz="1400" dirty="0" err="1">
                <a:solidFill>
                  <a:schemeClr val="tx1">
                    <a:lumMod val="65000"/>
                    <a:lumOff val="35000"/>
                  </a:schemeClr>
                </a:solidFill>
              </a:rPr>
              <a:t>por</a:t>
            </a:r>
            <a:r>
              <a:rPr lang="en-US" sz="1400" dirty="0">
                <a:solidFill>
                  <a:schemeClr val="tx1">
                    <a:lumMod val="65000"/>
                    <a:lumOff val="35000"/>
                  </a:schemeClr>
                </a:solidFill>
              </a:rPr>
              <a:t> </a:t>
            </a:r>
            <a:r>
              <a:rPr lang="en-US" sz="1400" i="1" dirty="0">
                <a:solidFill>
                  <a:schemeClr val="tx1">
                    <a:lumMod val="65000"/>
                    <a:lumOff val="35000"/>
                  </a:schemeClr>
                </a:solidFill>
              </a:rPr>
              <a:t>Md. </a:t>
            </a:r>
            <a:r>
              <a:rPr lang="en-US" sz="1400" i="1" dirty="0" err="1">
                <a:solidFill>
                  <a:schemeClr val="tx1">
                    <a:lumMod val="65000"/>
                    <a:lumOff val="35000"/>
                  </a:schemeClr>
                </a:solidFill>
              </a:rPr>
              <a:t>Atiqur</a:t>
            </a:r>
            <a:r>
              <a:rPr lang="en-US" sz="1400" i="1" dirty="0">
                <a:solidFill>
                  <a:schemeClr val="tx1">
                    <a:lumMod val="65000"/>
                    <a:lumOff val="35000"/>
                  </a:schemeClr>
                </a:solidFill>
              </a:rPr>
              <a:t> Rahman, Mohamed Hamada, </a:t>
            </a:r>
            <a:r>
              <a:rPr lang="en-US" sz="1400" i="1" dirty="0" err="1">
                <a:solidFill>
                  <a:schemeClr val="tx1">
                    <a:lumMod val="65000"/>
                    <a:lumOff val="35000"/>
                  </a:schemeClr>
                </a:solidFill>
              </a:rPr>
              <a:t>Jungpil</a:t>
            </a:r>
            <a:r>
              <a:rPr lang="en-US" sz="1400" i="1" dirty="0">
                <a:solidFill>
                  <a:schemeClr val="tx1">
                    <a:lumMod val="65000"/>
                    <a:lumOff val="35000"/>
                  </a:schemeClr>
                </a:solidFill>
              </a:rPr>
              <a:t> Shin</a:t>
            </a:r>
            <a:r>
              <a:rPr lang="en-US" sz="1400" dirty="0">
                <a:solidFill>
                  <a:schemeClr val="tx1">
                    <a:lumMod val="65000"/>
                    <a:lumOff val="35000"/>
                  </a:schemeClr>
                </a:solidFill>
              </a:rPr>
              <a:t>. </a:t>
            </a:r>
            <a:r>
              <a:rPr lang="en-US" sz="1400" dirty="0" err="1">
                <a:solidFill>
                  <a:schemeClr val="tx1">
                    <a:lumMod val="65000"/>
                    <a:lumOff val="35000"/>
                  </a:schemeClr>
                </a:solidFill>
              </a:rPr>
              <a:t>Saiba</a:t>
            </a:r>
            <a:r>
              <a:rPr lang="en-US" sz="1400" dirty="0">
                <a:solidFill>
                  <a:schemeClr val="tx1">
                    <a:lumMod val="65000"/>
                    <a:lumOff val="35000"/>
                  </a:schemeClr>
                </a:solidFill>
              </a:rPr>
              <a:t> </a:t>
            </a:r>
            <a:r>
              <a:rPr lang="en-US" sz="1400" dirty="0" err="1">
                <a:solidFill>
                  <a:schemeClr val="tx1">
                    <a:lumMod val="65000"/>
                    <a:lumOff val="35000"/>
                  </a:schemeClr>
                </a:solidFill>
              </a:rPr>
              <a:t>mais</a:t>
            </a:r>
            <a:r>
              <a:rPr lang="en-US" sz="1400" dirty="0">
                <a:solidFill>
                  <a:schemeClr val="tx1">
                    <a:lumMod val="65000"/>
                    <a:lumOff val="35000"/>
                  </a:schemeClr>
                </a:solidFill>
              </a:rPr>
              <a:t> </a:t>
            </a:r>
            <a:r>
              <a:rPr lang="en-US" sz="1400" dirty="0" err="1">
                <a:solidFill>
                  <a:schemeClr val="tx1">
                    <a:lumMod val="65000"/>
                    <a:lumOff val="35000"/>
                  </a:schemeClr>
                </a:solidFill>
              </a:rPr>
              <a:t>em</a:t>
            </a:r>
            <a:r>
              <a:rPr lang="en-US" sz="1400" dirty="0">
                <a:solidFill>
                  <a:schemeClr val="tx1">
                    <a:lumMod val="65000"/>
                    <a:lumOff val="35000"/>
                  </a:schemeClr>
                </a:solidFill>
              </a:rPr>
              <a:t>:</a:t>
            </a:r>
            <a:r>
              <a:rPr lang="en-US" sz="1400" b="1" dirty="0">
                <a:solidFill>
                  <a:schemeClr val="tx1">
                    <a:lumMod val="65000"/>
                    <a:lumOff val="35000"/>
                  </a:schemeClr>
                </a:solidFill>
              </a:rPr>
              <a:t> </a:t>
            </a:r>
            <a:r>
              <a:rPr lang="pt-BR" sz="1400" dirty="0">
                <a:solidFill>
                  <a:srgbClr val="0070C0"/>
                </a:solidFill>
              </a:rPr>
              <a:t>https://www.mdpi.com/2079-9292/10/3/360</a:t>
            </a:r>
            <a:br>
              <a:rPr lang="pt-BR" sz="1400" dirty="0">
                <a:solidFill>
                  <a:srgbClr val="0070C0"/>
                </a:solidFill>
              </a:rPr>
            </a:br>
            <a:endParaRPr lang="pt-BR" sz="1400" dirty="0">
              <a:solidFill>
                <a:srgbClr val="0070C0"/>
              </a:solidFill>
            </a:endParaRPr>
          </a:p>
          <a:p>
            <a:pPr marL="285750" indent="-285750" algn="l">
              <a:buFont typeface="Arial" panose="020B0604020202020204" pitchFamily="34" charset="0"/>
              <a:buChar char="•"/>
            </a:pPr>
            <a:r>
              <a:rPr lang="en-US" sz="1400" b="1" dirty="0">
                <a:solidFill>
                  <a:schemeClr val="tx1">
                    <a:lumMod val="65000"/>
                    <a:lumOff val="35000"/>
                  </a:schemeClr>
                </a:solidFill>
              </a:rPr>
              <a:t>Soma de Riemann - </a:t>
            </a:r>
            <a:r>
              <a:rPr lang="pt-BR" sz="1400" dirty="0">
                <a:solidFill>
                  <a:schemeClr val="tx1">
                    <a:lumMod val="65000"/>
                    <a:lumOff val="35000"/>
                  </a:schemeClr>
                </a:solidFill>
              </a:rPr>
              <a:t>Matemática Universitária, Professor Renan Lima. Assista em: </a:t>
            </a:r>
            <a:r>
              <a:rPr lang="pt-BR" sz="1400" u="sng" dirty="0">
                <a:solidFill>
                  <a:srgbClr val="0070C0"/>
                </a:solidFill>
                <a:hlinkClick r:id="rId3"/>
              </a:rPr>
              <a:t>https://www.youtube.com/watch?v=q4RotF-M2sc</a:t>
            </a:r>
            <a:endParaRPr lang="pt-BR" sz="1400" u="sng" dirty="0">
              <a:solidFill>
                <a:srgbClr val="0070C0"/>
              </a:solidFill>
            </a:endParaRPr>
          </a:p>
        </p:txBody>
      </p:sp>
      <p:sp>
        <p:nvSpPr>
          <p:cNvPr id="4" name="Título 1">
            <a:extLst>
              <a:ext uri="{FF2B5EF4-FFF2-40B4-BE49-F238E27FC236}">
                <a16:creationId xmlns:a16="http://schemas.microsoft.com/office/drawing/2014/main" id="{AE54432E-8C59-8559-8A5B-5A1C454A4C31}"/>
              </a:ext>
            </a:extLst>
          </p:cNvPr>
          <p:cNvSpPr txBox="1">
            <a:spLocks/>
          </p:cNvSpPr>
          <p:nvPr/>
        </p:nvSpPr>
        <p:spPr>
          <a:xfrm>
            <a:off x="0" y="546100"/>
            <a:ext cx="12192000" cy="8314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spcAft>
                <a:spcPts val="600"/>
              </a:spcAft>
            </a:pPr>
            <a:r>
              <a:rPr lang="pt-BR" dirty="0"/>
              <a:t>Referência Bibliográfica</a:t>
            </a:r>
          </a:p>
        </p:txBody>
      </p:sp>
      <p:pic>
        <p:nvPicPr>
          <p:cNvPr id="6146" name="Picture 2" descr="PDF) The Impact of State-of-the-Art Techniques for Lossless Still Image  Compression">
            <a:extLst>
              <a:ext uri="{FF2B5EF4-FFF2-40B4-BE49-F238E27FC236}">
                <a16:creationId xmlns:a16="http://schemas.microsoft.com/office/drawing/2014/main" id="{4E17A1B8-E598-2923-ED66-168C638D5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917" y="2218964"/>
            <a:ext cx="2176642" cy="30779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4" descr="The Scientist &amp; Engineer's Guide to Digital Signal Processing |  Amazon.com.br">
            <a:extLst>
              <a:ext uri="{FF2B5EF4-FFF2-40B4-BE49-F238E27FC236}">
                <a16:creationId xmlns:a16="http://schemas.microsoft.com/office/drawing/2014/main" id="{A16A8624-7E23-023E-260D-C451D35CB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9451" y="2871587"/>
            <a:ext cx="2108328" cy="30144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771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F4D8B477-5CAA-73B8-7EEF-CF3038B1937B}"/>
              </a:ext>
            </a:extLst>
          </p:cNvPr>
          <p:cNvSpPr>
            <a:spLocks noGrp="1"/>
          </p:cNvSpPr>
          <p:nvPr>
            <p:ph type="body" sz="half" idx="2"/>
          </p:nvPr>
        </p:nvSpPr>
        <p:spPr>
          <a:xfrm>
            <a:off x="0" y="5610225"/>
            <a:ext cx="12191999" cy="609600"/>
          </a:xfrm>
        </p:spPr>
        <p:txBody>
          <a:bodyPr numCol="1" rtlCol="0" anchor="t">
            <a:normAutofit fontScale="85000" lnSpcReduction="20000"/>
          </a:bodyPr>
          <a:lstStyle/>
          <a:p>
            <a:pPr algn="ctr" rtl="0">
              <a:lnSpc>
                <a:spcPct val="100000"/>
              </a:lnSpc>
            </a:pPr>
            <a:endParaRPr lang="pt-BR" sz="2400" i="1" dirty="0">
              <a:solidFill>
                <a:schemeClr val="bg1">
                  <a:lumMod val="85000"/>
                </a:schemeClr>
              </a:solidFill>
            </a:endParaRPr>
          </a:p>
          <a:p>
            <a:pPr algn="ctr" rtl="0">
              <a:lnSpc>
                <a:spcPct val="100000"/>
              </a:lnSpc>
            </a:pPr>
            <a:r>
              <a:rPr lang="pt-BR" sz="2400" i="1" dirty="0" err="1">
                <a:solidFill>
                  <a:schemeClr val="bg1">
                    <a:lumMod val="85000"/>
                  </a:schemeClr>
                </a:solidFill>
              </a:rPr>
              <a:t>A</a:t>
            </a:r>
            <a:r>
              <a:rPr lang="pt-BR" sz="1600" i="1" dirty="0" err="1">
                <a:solidFill>
                  <a:schemeClr val="bg1">
                    <a:lumMod val="85000"/>
                  </a:schemeClr>
                </a:solidFill>
              </a:rPr>
              <a:t>driel</a:t>
            </a:r>
            <a:r>
              <a:rPr lang="pt-BR" sz="1600" i="1" dirty="0">
                <a:solidFill>
                  <a:schemeClr val="bg1">
                    <a:lumMod val="85000"/>
                  </a:schemeClr>
                </a:solidFill>
              </a:rPr>
              <a:t> Ricardo, </a:t>
            </a:r>
            <a:r>
              <a:rPr lang="pt-BR" sz="2400" i="1" dirty="0">
                <a:solidFill>
                  <a:schemeClr val="bg1">
                    <a:lumMod val="85000"/>
                  </a:schemeClr>
                </a:solidFill>
              </a:rPr>
              <a:t>C</a:t>
            </a:r>
            <a:r>
              <a:rPr lang="pt-BR" sz="1600" i="1" dirty="0">
                <a:solidFill>
                  <a:schemeClr val="bg1">
                    <a:lumMod val="85000"/>
                  </a:schemeClr>
                </a:solidFill>
              </a:rPr>
              <a:t>ássio Ramos, </a:t>
            </a:r>
            <a:r>
              <a:rPr lang="pt-BR" sz="2400" i="1" dirty="0">
                <a:solidFill>
                  <a:schemeClr val="bg1">
                    <a:lumMod val="85000"/>
                  </a:schemeClr>
                </a:solidFill>
              </a:rPr>
              <a:t>G</a:t>
            </a:r>
            <a:r>
              <a:rPr lang="pt-BR" sz="1600" i="1" dirty="0">
                <a:solidFill>
                  <a:schemeClr val="bg1">
                    <a:lumMod val="85000"/>
                  </a:schemeClr>
                </a:solidFill>
              </a:rPr>
              <a:t>abriel O’Reilly, </a:t>
            </a:r>
            <a:r>
              <a:rPr lang="pt-BR" sz="2400" i="1" dirty="0">
                <a:solidFill>
                  <a:schemeClr val="bg1">
                    <a:lumMod val="85000"/>
                  </a:schemeClr>
                </a:solidFill>
              </a:rPr>
              <a:t>G</a:t>
            </a:r>
            <a:r>
              <a:rPr lang="pt-BR" sz="1600" i="1" dirty="0">
                <a:solidFill>
                  <a:schemeClr val="bg1">
                    <a:lumMod val="85000"/>
                  </a:schemeClr>
                </a:solidFill>
              </a:rPr>
              <a:t>uilherme Avila, </a:t>
            </a:r>
            <a:r>
              <a:rPr lang="pt-BR" sz="2400" i="1" dirty="0">
                <a:solidFill>
                  <a:schemeClr val="bg1">
                    <a:lumMod val="85000"/>
                  </a:schemeClr>
                </a:solidFill>
              </a:rPr>
              <a:t>V</a:t>
            </a:r>
            <a:r>
              <a:rPr lang="pt-BR" sz="1600" i="1" dirty="0">
                <a:solidFill>
                  <a:schemeClr val="bg1">
                    <a:lumMod val="85000"/>
                  </a:schemeClr>
                </a:solidFill>
              </a:rPr>
              <a:t>inícius Santos</a:t>
            </a:r>
          </a:p>
        </p:txBody>
      </p:sp>
      <p:pic>
        <p:nvPicPr>
          <p:cNvPr id="6" name="Espaço Reservado para Imagem 15" descr="Desenho de personagem de desenho animado&#10;&#10;Descrição gerada automaticamente com confiança baixa">
            <a:extLst>
              <a:ext uri="{FF2B5EF4-FFF2-40B4-BE49-F238E27FC236}">
                <a16:creationId xmlns:a16="http://schemas.microsoft.com/office/drawing/2014/main" id="{6D1A5513-9C30-AD71-5377-EFF510DE2B3D}"/>
              </a:ext>
            </a:extLst>
          </p:cNvPr>
          <p:cNvPicPr>
            <a:picLocks noGrp="1" noChangeAspect="1"/>
          </p:cNvPicPr>
          <p:nvPr>
            <p:ph type="pic" idx="1"/>
          </p:nvPr>
        </p:nvPicPr>
        <p:blipFill>
          <a:blip r:embed="rId2">
            <a:duotone>
              <a:prstClr val="black"/>
              <a:schemeClr val="accent6">
                <a:tint val="45000"/>
                <a:satMod val="400000"/>
              </a:schemeClr>
            </a:duotone>
          </a:blip>
          <a:srcRect t="16620" b="16620"/>
          <a:stretch>
            <a:fillRect/>
          </a:stretch>
        </p:blipFill>
        <p:spPr>
          <a:xfrm>
            <a:off x="0" y="0"/>
            <a:ext cx="12192000" cy="4981575"/>
          </a:xfrm>
        </p:spPr>
      </p:pic>
    </p:spTree>
    <p:extLst>
      <p:ext uri="{BB962C8B-B14F-4D97-AF65-F5344CB8AC3E}">
        <p14:creationId xmlns:p14="http://schemas.microsoft.com/office/powerpoint/2010/main" val="145147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8B30196-609F-D1A7-2F49-D5172DFA0D63}"/>
              </a:ext>
            </a:extLst>
          </p:cNvPr>
          <p:cNvPicPr>
            <a:picLocks noChangeAspect="1"/>
          </p:cNvPicPr>
          <p:nvPr/>
        </p:nvPicPr>
        <p:blipFill>
          <a:blip r:embed="rId2"/>
          <a:stretch>
            <a:fillRect/>
          </a:stretch>
        </p:blipFill>
        <p:spPr>
          <a:xfrm>
            <a:off x="3479743" y="2361255"/>
            <a:ext cx="5232513" cy="2774625"/>
          </a:xfrm>
          <a:prstGeom prst="rect">
            <a:avLst/>
          </a:prstGeom>
        </p:spPr>
      </p:pic>
      <p:sp>
        <p:nvSpPr>
          <p:cNvPr id="4" name="Título 1">
            <a:extLst>
              <a:ext uri="{FF2B5EF4-FFF2-40B4-BE49-F238E27FC236}">
                <a16:creationId xmlns:a16="http://schemas.microsoft.com/office/drawing/2014/main" id="{9EE0A736-9239-183D-A312-27EBAD991EB2}"/>
              </a:ext>
            </a:extLst>
          </p:cNvPr>
          <p:cNvSpPr txBox="1">
            <a:spLocks/>
          </p:cNvSpPr>
          <p:nvPr/>
        </p:nvSpPr>
        <p:spPr>
          <a:xfrm>
            <a:off x="0" y="598352"/>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Motivação Geométrica</a:t>
            </a:r>
          </a:p>
        </p:txBody>
      </p:sp>
      <p:sp>
        <p:nvSpPr>
          <p:cNvPr id="5" name="CaixaDeTexto 4">
            <a:extLst>
              <a:ext uri="{FF2B5EF4-FFF2-40B4-BE49-F238E27FC236}">
                <a16:creationId xmlns:a16="http://schemas.microsoft.com/office/drawing/2014/main" id="{0749DD52-8C37-9119-D1B8-619F7D508279}"/>
              </a:ext>
            </a:extLst>
          </p:cNvPr>
          <p:cNvSpPr txBox="1"/>
          <p:nvPr/>
        </p:nvSpPr>
        <p:spPr>
          <a:xfrm>
            <a:off x="0" y="1547581"/>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Seja f : K ⊆ ℝ² → ℝ, onde K = [</a:t>
            </a:r>
            <a:r>
              <a:rPr lang="pt-BR" sz="1600" dirty="0" err="1">
                <a:solidFill>
                  <a:schemeClr val="tx1">
                    <a:lumMod val="75000"/>
                    <a:lumOff val="25000"/>
                  </a:schemeClr>
                </a:solidFill>
              </a:rPr>
              <a:t>a,b</a:t>
            </a:r>
            <a:r>
              <a:rPr lang="pt-BR" sz="1600" dirty="0">
                <a:solidFill>
                  <a:schemeClr val="tx1">
                    <a:lumMod val="75000"/>
                    <a:lumOff val="25000"/>
                  </a:schemeClr>
                </a:solidFill>
              </a:rPr>
              <a:t>] x [</a:t>
            </a:r>
            <a:r>
              <a:rPr lang="pt-BR" sz="1600" dirty="0" err="1">
                <a:solidFill>
                  <a:schemeClr val="tx1">
                    <a:lumMod val="75000"/>
                    <a:lumOff val="25000"/>
                  </a:schemeClr>
                </a:solidFill>
              </a:rPr>
              <a:t>c,d</a:t>
            </a:r>
            <a:r>
              <a:rPr lang="pt-BR" sz="1600" dirty="0">
                <a:solidFill>
                  <a:schemeClr val="tx1">
                    <a:lumMod val="75000"/>
                    <a:lumOff val="25000"/>
                  </a:schemeClr>
                </a:solidFill>
              </a:rPr>
              <a:t>] e f ≥ 0 </a:t>
            </a:r>
          </a:p>
        </p:txBody>
      </p:sp>
      <p:sp>
        <p:nvSpPr>
          <p:cNvPr id="6" name="CaixaDeTexto 5">
            <a:extLst>
              <a:ext uri="{FF2B5EF4-FFF2-40B4-BE49-F238E27FC236}">
                <a16:creationId xmlns:a16="http://schemas.microsoft.com/office/drawing/2014/main" id="{3B1C118C-3F6B-1D9B-5502-0376BF043BB2}"/>
              </a:ext>
            </a:extLst>
          </p:cNvPr>
          <p:cNvSpPr txBox="1"/>
          <p:nvPr/>
        </p:nvSpPr>
        <p:spPr>
          <a:xfrm>
            <a:off x="0" y="5722346"/>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Desejamos calcular o volume do sólido definido pelo gráfico de f, delimitado em K e pelo plano </a:t>
            </a:r>
            <a:r>
              <a:rPr lang="pt-BR" sz="1600" dirty="0" err="1">
                <a:solidFill>
                  <a:schemeClr val="tx1">
                    <a:lumMod val="75000"/>
                    <a:lumOff val="25000"/>
                  </a:schemeClr>
                </a:solidFill>
              </a:rPr>
              <a:t>xy</a:t>
            </a:r>
            <a:r>
              <a:rPr lang="pt-BR" sz="1600" dirty="0">
                <a:solidFill>
                  <a:schemeClr val="tx1">
                    <a:lumMod val="75000"/>
                    <a:lumOff val="25000"/>
                  </a:schemeClr>
                </a:solidFill>
              </a:rPr>
              <a:t>.</a:t>
            </a:r>
          </a:p>
        </p:txBody>
      </p:sp>
    </p:spTree>
    <p:extLst>
      <p:ext uri="{BB962C8B-B14F-4D97-AF65-F5344CB8AC3E}">
        <p14:creationId xmlns:p14="http://schemas.microsoft.com/office/powerpoint/2010/main" val="1879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8B30196-609F-D1A7-2F49-D5172DFA0D63}"/>
              </a:ext>
            </a:extLst>
          </p:cNvPr>
          <p:cNvPicPr>
            <a:picLocks noChangeAspect="1"/>
          </p:cNvPicPr>
          <p:nvPr/>
        </p:nvPicPr>
        <p:blipFill>
          <a:blip r:embed="rId2"/>
          <a:stretch>
            <a:fillRect/>
          </a:stretch>
        </p:blipFill>
        <p:spPr>
          <a:xfrm>
            <a:off x="3479743" y="2361255"/>
            <a:ext cx="5232513" cy="2774625"/>
          </a:xfrm>
          <a:prstGeom prst="rect">
            <a:avLst/>
          </a:prstGeom>
        </p:spPr>
      </p:pic>
      <p:sp>
        <p:nvSpPr>
          <p:cNvPr id="4" name="Título 1">
            <a:extLst>
              <a:ext uri="{FF2B5EF4-FFF2-40B4-BE49-F238E27FC236}">
                <a16:creationId xmlns:a16="http://schemas.microsoft.com/office/drawing/2014/main" id="{9EE0A736-9239-183D-A312-27EBAD991EB2}"/>
              </a:ext>
            </a:extLst>
          </p:cNvPr>
          <p:cNvSpPr txBox="1">
            <a:spLocks/>
          </p:cNvSpPr>
          <p:nvPr/>
        </p:nvSpPr>
        <p:spPr>
          <a:xfrm>
            <a:off x="0" y="598352"/>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Motivação Geométrica</a:t>
            </a:r>
          </a:p>
        </p:txBody>
      </p:sp>
      <p:sp>
        <p:nvSpPr>
          <p:cNvPr id="5" name="CaixaDeTexto 4">
            <a:extLst>
              <a:ext uri="{FF2B5EF4-FFF2-40B4-BE49-F238E27FC236}">
                <a16:creationId xmlns:a16="http://schemas.microsoft.com/office/drawing/2014/main" id="{0749DD52-8C37-9119-D1B8-619F7D508279}"/>
              </a:ext>
            </a:extLst>
          </p:cNvPr>
          <p:cNvSpPr txBox="1"/>
          <p:nvPr/>
        </p:nvSpPr>
        <p:spPr>
          <a:xfrm>
            <a:off x="0" y="1547581"/>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Seja f : K ⊆ ℝ² → ℝ, onde K = [</a:t>
            </a:r>
            <a:r>
              <a:rPr lang="pt-BR" sz="1600" dirty="0" err="1">
                <a:solidFill>
                  <a:schemeClr val="tx1">
                    <a:lumMod val="75000"/>
                    <a:lumOff val="25000"/>
                  </a:schemeClr>
                </a:solidFill>
              </a:rPr>
              <a:t>a,b</a:t>
            </a:r>
            <a:r>
              <a:rPr lang="pt-BR" sz="1600" dirty="0">
                <a:solidFill>
                  <a:schemeClr val="tx1">
                    <a:lumMod val="75000"/>
                    <a:lumOff val="25000"/>
                  </a:schemeClr>
                </a:solidFill>
              </a:rPr>
              <a:t>] x [</a:t>
            </a:r>
            <a:r>
              <a:rPr lang="pt-BR" sz="1600" dirty="0" err="1">
                <a:solidFill>
                  <a:schemeClr val="tx1">
                    <a:lumMod val="75000"/>
                    <a:lumOff val="25000"/>
                  </a:schemeClr>
                </a:solidFill>
              </a:rPr>
              <a:t>c,d</a:t>
            </a:r>
            <a:r>
              <a:rPr lang="pt-BR" sz="1600" dirty="0">
                <a:solidFill>
                  <a:schemeClr val="tx1">
                    <a:lumMod val="75000"/>
                    <a:lumOff val="25000"/>
                  </a:schemeClr>
                </a:solidFill>
              </a:rPr>
              <a:t>] e f ≥ 0 </a:t>
            </a:r>
          </a:p>
        </p:txBody>
      </p:sp>
      <p:sp>
        <p:nvSpPr>
          <p:cNvPr id="6" name="CaixaDeTexto 5">
            <a:extLst>
              <a:ext uri="{FF2B5EF4-FFF2-40B4-BE49-F238E27FC236}">
                <a16:creationId xmlns:a16="http://schemas.microsoft.com/office/drawing/2014/main" id="{3B1C118C-3F6B-1D9B-5502-0376BF043BB2}"/>
              </a:ext>
            </a:extLst>
          </p:cNvPr>
          <p:cNvSpPr txBox="1"/>
          <p:nvPr/>
        </p:nvSpPr>
        <p:spPr>
          <a:xfrm>
            <a:off x="0" y="5722346"/>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Dividiremos o retângulo K em vários retângulos menores.</a:t>
            </a:r>
          </a:p>
        </p:txBody>
      </p:sp>
      <p:pic>
        <p:nvPicPr>
          <p:cNvPr id="7" name="Imagem 6">
            <a:extLst>
              <a:ext uri="{FF2B5EF4-FFF2-40B4-BE49-F238E27FC236}">
                <a16:creationId xmlns:a16="http://schemas.microsoft.com/office/drawing/2014/main" id="{47453C19-E5ED-893C-FE57-1714612DDC52}"/>
              </a:ext>
            </a:extLst>
          </p:cNvPr>
          <p:cNvPicPr>
            <a:picLocks noChangeAspect="1"/>
          </p:cNvPicPr>
          <p:nvPr/>
        </p:nvPicPr>
        <p:blipFill>
          <a:blip r:embed="rId3"/>
          <a:stretch>
            <a:fillRect/>
          </a:stretch>
        </p:blipFill>
        <p:spPr>
          <a:xfrm>
            <a:off x="3479742" y="2361255"/>
            <a:ext cx="5232513" cy="2866616"/>
          </a:xfrm>
          <a:prstGeom prst="rect">
            <a:avLst/>
          </a:prstGeom>
        </p:spPr>
      </p:pic>
    </p:spTree>
    <p:extLst>
      <p:ext uri="{BB962C8B-B14F-4D97-AF65-F5344CB8AC3E}">
        <p14:creationId xmlns:p14="http://schemas.microsoft.com/office/powerpoint/2010/main" val="35197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8B30196-609F-D1A7-2F49-D5172DFA0D63}"/>
              </a:ext>
            </a:extLst>
          </p:cNvPr>
          <p:cNvPicPr>
            <a:picLocks noChangeAspect="1"/>
          </p:cNvPicPr>
          <p:nvPr/>
        </p:nvPicPr>
        <p:blipFill>
          <a:blip r:embed="rId2"/>
          <a:stretch>
            <a:fillRect/>
          </a:stretch>
        </p:blipFill>
        <p:spPr>
          <a:xfrm>
            <a:off x="3479743" y="2361255"/>
            <a:ext cx="5232513" cy="2774625"/>
          </a:xfrm>
          <a:prstGeom prst="rect">
            <a:avLst/>
          </a:prstGeom>
        </p:spPr>
      </p:pic>
      <p:sp>
        <p:nvSpPr>
          <p:cNvPr id="4" name="Título 1">
            <a:extLst>
              <a:ext uri="{FF2B5EF4-FFF2-40B4-BE49-F238E27FC236}">
                <a16:creationId xmlns:a16="http://schemas.microsoft.com/office/drawing/2014/main" id="{9EE0A736-9239-183D-A312-27EBAD991EB2}"/>
              </a:ext>
            </a:extLst>
          </p:cNvPr>
          <p:cNvSpPr txBox="1">
            <a:spLocks/>
          </p:cNvSpPr>
          <p:nvPr/>
        </p:nvSpPr>
        <p:spPr>
          <a:xfrm>
            <a:off x="0" y="598352"/>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Motivação Geométrica</a:t>
            </a:r>
          </a:p>
        </p:txBody>
      </p:sp>
      <p:sp>
        <p:nvSpPr>
          <p:cNvPr id="5" name="CaixaDeTexto 4">
            <a:extLst>
              <a:ext uri="{FF2B5EF4-FFF2-40B4-BE49-F238E27FC236}">
                <a16:creationId xmlns:a16="http://schemas.microsoft.com/office/drawing/2014/main" id="{0749DD52-8C37-9119-D1B8-619F7D508279}"/>
              </a:ext>
            </a:extLst>
          </p:cNvPr>
          <p:cNvSpPr txBox="1"/>
          <p:nvPr/>
        </p:nvSpPr>
        <p:spPr>
          <a:xfrm>
            <a:off x="0" y="1547581"/>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Seja f : K ⊆ ℝ² → ℝ, onde K = [</a:t>
            </a:r>
            <a:r>
              <a:rPr lang="pt-BR" sz="1600" dirty="0" err="1">
                <a:solidFill>
                  <a:schemeClr val="tx1">
                    <a:lumMod val="75000"/>
                    <a:lumOff val="25000"/>
                  </a:schemeClr>
                </a:solidFill>
              </a:rPr>
              <a:t>a,b</a:t>
            </a:r>
            <a:r>
              <a:rPr lang="pt-BR" sz="1600" dirty="0">
                <a:solidFill>
                  <a:schemeClr val="tx1">
                    <a:lumMod val="75000"/>
                    <a:lumOff val="25000"/>
                  </a:schemeClr>
                </a:solidFill>
              </a:rPr>
              <a:t>] x [</a:t>
            </a:r>
            <a:r>
              <a:rPr lang="pt-BR" sz="1600" dirty="0" err="1">
                <a:solidFill>
                  <a:schemeClr val="tx1">
                    <a:lumMod val="75000"/>
                    <a:lumOff val="25000"/>
                  </a:schemeClr>
                </a:solidFill>
              </a:rPr>
              <a:t>c,d</a:t>
            </a:r>
            <a:r>
              <a:rPr lang="pt-BR" sz="1600" dirty="0">
                <a:solidFill>
                  <a:schemeClr val="tx1">
                    <a:lumMod val="75000"/>
                    <a:lumOff val="25000"/>
                  </a:schemeClr>
                </a:solidFill>
              </a:rPr>
              <a:t>] e f ≥ 0 </a:t>
            </a:r>
          </a:p>
        </p:txBody>
      </p:sp>
      <p:sp>
        <p:nvSpPr>
          <p:cNvPr id="6" name="CaixaDeTexto 5">
            <a:extLst>
              <a:ext uri="{FF2B5EF4-FFF2-40B4-BE49-F238E27FC236}">
                <a16:creationId xmlns:a16="http://schemas.microsoft.com/office/drawing/2014/main" id="{3B1C118C-3F6B-1D9B-5502-0376BF043BB2}"/>
              </a:ext>
            </a:extLst>
          </p:cNvPr>
          <p:cNvSpPr txBox="1"/>
          <p:nvPr/>
        </p:nvSpPr>
        <p:spPr>
          <a:xfrm>
            <a:off x="0" y="5722346"/>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Em cada retângulo, façamos um paralelepípedo atingindo o gráfico da f.</a:t>
            </a:r>
          </a:p>
        </p:txBody>
      </p:sp>
      <p:pic>
        <p:nvPicPr>
          <p:cNvPr id="7" name="Imagem 6">
            <a:extLst>
              <a:ext uri="{FF2B5EF4-FFF2-40B4-BE49-F238E27FC236}">
                <a16:creationId xmlns:a16="http://schemas.microsoft.com/office/drawing/2014/main" id="{47453C19-E5ED-893C-FE57-1714612DDC52}"/>
              </a:ext>
            </a:extLst>
          </p:cNvPr>
          <p:cNvPicPr>
            <a:picLocks noChangeAspect="1"/>
          </p:cNvPicPr>
          <p:nvPr/>
        </p:nvPicPr>
        <p:blipFill>
          <a:blip r:embed="rId3"/>
          <a:stretch>
            <a:fillRect/>
          </a:stretch>
        </p:blipFill>
        <p:spPr>
          <a:xfrm>
            <a:off x="3479742" y="2361255"/>
            <a:ext cx="5232513" cy="2866616"/>
          </a:xfrm>
          <a:prstGeom prst="rect">
            <a:avLst/>
          </a:prstGeom>
        </p:spPr>
      </p:pic>
      <p:pic>
        <p:nvPicPr>
          <p:cNvPr id="8" name="Imagem 7">
            <a:extLst>
              <a:ext uri="{FF2B5EF4-FFF2-40B4-BE49-F238E27FC236}">
                <a16:creationId xmlns:a16="http://schemas.microsoft.com/office/drawing/2014/main" id="{8499CE87-ED39-3005-B24B-0E79B77148B6}"/>
              </a:ext>
            </a:extLst>
          </p:cNvPr>
          <p:cNvPicPr>
            <a:picLocks noChangeAspect="1"/>
          </p:cNvPicPr>
          <p:nvPr/>
        </p:nvPicPr>
        <p:blipFill>
          <a:blip r:embed="rId4"/>
          <a:stretch>
            <a:fillRect/>
          </a:stretch>
        </p:blipFill>
        <p:spPr>
          <a:xfrm>
            <a:off x="3479741" y="2361255"/>
            <a:ext cx="5232513" cy="2895410"/>
          </a:xfrm>
          <a:prstGeom prst="rect">
            <a:avLst/>
          </a:prstGeom>
        </p:spPr>
      </p:pic>
    </p:spTree>
    <p:extLst>
      <p:ext uri="{BB962C8B-B14F-4D97-AF65-F5344CB8AC3E}">
        <p14:creationId xmlns:p14="http://schemas.microsoft.com/office/powerpoint/2010/main" val="93765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8B30196-609F-D1A7-2F49-D5172DFA0D63}"/>
              </a:ext>
            </a:extLst>
          </p:cNvPr>
          <p:cNvPicPr>
            <a:picLocks noChangeAspect="1"/>
          </p:cNvPicPr>
          <p:nvPr/>
        </p:nvPicPr>
        <p:blipFill>
          <a:blip r:embed="rId2"/>
          <a:stretch>
            <a:fillRect/>
          </a:stretch>
        </p:blipFill>
        <p:spPr>
          <a:xfrm>
            <a:off x="3479743" y="2361255"/>
            <a:ext cx="5232513" cy="2774625"/>
          </a:xfrm>
          <a:prstGeom prst="rect">
            <a:avLst/>
          </a:prstGeom>
        </p:spPr>
      </p:pic>
      <p:sp>
        <p:nvSpPr>
          <p:cNvPr id="4" name="Título 1">
            <a:extLst>
              <a:ext uri="{FF2B5EF4-FFF2-40B4-BE49-F238E27FC236}">
                <a16:creationId xmlns:a16="http://schemas.microsoft.com/office/drawing/2014/main" id="{9EE0A736-9239-183D-A312-27EBAD991EB2}"/>
              </a:ext>
            </a:extLst>
          </p:cNvPr>
          <p:cNvSpPr txBox="1">
            <a:spLocks/>
          </p:cNvSpPr>
          <p:nvPr/>
        </p:nvSpPr>
        <p:spPr>
          <a:xfrm>
            <a:off x="0" y="598352"/>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Motivação Geométrica</a:t>
            </a:r>
          </a:p>
        </p:txBody>
      </p:sp>
      <p:sp>
        <p:nvSpPr>
          <p:cNvPr id="5" name="CaixaDeTexto 4">
            <a:extLst>
              <a:ext uri="{FF2B5EF4-FFF2-40B4-BE49-F238E27FC236}">
                <a16:creationId xmlns:a16="http://schemas.microsoft.com/office/drawing/2014/main" id="{0749DD52-8C37-9119-D1B8-619F7D508279}"/>
              </a:ext>
            </a:extLst>
          </p:cNvPr>
          <p:cNvSpPr txBox="1"/>
          <p:nvPr/>
        </p:nvSpPr>
        <p:spPr>
          <a:xfrm>
            <a:off x="0" y="1547581"/>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Seja f : K ⊆ ℝ² → ℝ, onde K = [</a:t>
            </a:r>
            <a:r>
              <a:rPr lang="pt-BR" sz="1600" dirty="0" err="1">
                <a:solidFill>
                  <a:schemeClr val="tx1">
                    <a:lumMod val="75000"/>
                    <a:lumOff val="25000"/>
                  </a:schemeClr>
                </a:solidFill>
              </a:rPr>
              <a:t>a,b</a:t>
            </a:r>
            <a:r>
              <a:rPr lang="pt-BR" sz="1600" dirty="0">
                <a:solidFill>
                  <a:schemeClr val="tx1">
                    <a:lumMod val="75000"/>
                    <a:lumOff val="25000"/>
                  </a:schemeClr>
                </a:solidFill>
              </a:rPr>
              <a:t>] x [</a:t>
            </a:r>
            <a:r>
              <a:rPr lang="pt-BR" sz="1600" dirty="0" err="1">
                <a:solidFill>
                  <a:schemeClr val="tx1">
                    <a:lumMod val="75000"/>
                    <a:lumOff val="25000"/>
                  </a:schemeClr>
                </a:solidFill>
              </a:rPr>
              <a:t>c,d</a:t>
            </a:r>
            <a:r>
              <a:rPr lang="pt-BR" sz="1600" dirty="0">
                <a:solidFill>
                  <a:schemeClr val="tx1">
                    <a:lumMod val="75000"/>
                    <a:lumOff val="25000"/>
                  </a:schemeClr>
                </a:solidFill>
              </a:rPr>
              <a:t>] e f ≥ 0 </a:t>
            </a:r>
          </a:p>
        </p:txBody>
      </p:sp>
      <p:sp>
        <p:nvSpPr>
          <p:cNvPr id="6" name="CaixaDeTexto 5">
            <a:extLst>
              <a:ext uri="{FF2B5EF4-FFF2-40B4-BE49-F238E27FC236}">
                <a16:creationId xmlns:a16="http://schemas.microsoft.com/office/drawing/2014/main" id="{3B1C118C-3F6B-1D9B-5502-0376BF043BB2}"/>
              </a:ext>
            </a:extLst>
          </p:cNvPr>
          <p:cNvSpPr txBox="1"/>
          <p:nvPr/>
        </p:nvSpPr>
        <p:spPr>
          <a:xfrm>
            <a:off x="0" y="5722346"/>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Em cada retângulo, façamos um paralelepípedo atingindo o gráfico da f.</a:t>
            </a:r>
          </a:p>
        </p:txBody>
      </p:sp>
      <p:pic>
        <p:nvPicPr>
          <p:cNvPr id="7" name="Imagem 6">
            <a:extLst>
              <a:ext uri="{FF2B5EF4-FFF2-40B4-BE49-F238E27FC236}">
                <a16:creationId xmlns:a16="http://schemas.microsoft.com/office/drawing/2014/main" id="{47453C19-E5ED-893C-FE57-1714612DDC52}"/>
              </a:ext>
            </a:extLst>
          </p:cNvPr>
          <p:cNvPicPr>
            <a:picLocks noChangeAspect="1"/>
          </p:cNvPicPr>
          <p:nvPr/>
        </p:nvPicPr>
        <p:blipFill>
          <a:blip r:embed="rId3"/>
          <a:stretch>
            <a:fillRect/>
          </a:stretch>
        </p:blipFill>
        <p:spPr>
          <a:xfrm>
            <a:off x="3479742" y="2361255"/>
            <a:ext cx="5232513" cy="2866616"/>
          </a:xfrm>
          <a:prstGeom prst="rect">
            <a:avLst/>
          </a:prstGeom>
        </p:spPr>
      </p:pic>
      <p:pic>
        <p:nvPicPr>
          <p:cNvPr id="8" name="Imagem 7">
            <a:extLst>
              <a:ext uri="{FF2B5EF4-FFF2-40B4-BE49-F238E27FC236}">
                <a16:creationId xmlns:a16="http://schemas.microsoft.com/office/drawing/2014/main" id="{8499CE87-ED39-3005-B24B-0E79B77148B6}"/>
              </a:ext>
            </a:extLst>
          </p:cNvPr>
          <p:cNvPicPr>
            <a:picLocks noChangeAspect="1"/>
          </p:cNvPicPr>
          <p:nvPr/>
        </p:nvPicPr>
        <p:blipFill>
          <a:blip r:embed="rId4"/>
          <a:stretch>
            <a:fillRect/>
          </a:stretch>
        </p:blipFill>
        <p:spPr>
          <a:xfrm>
            <a:off x="3479741" y="2361255"/>
            <a:ext cx="5232513" cy="2895410"/>
          </a:xfrm>
          <a:prstGeom prst="rect">
            <a:avLst/>
          </a:prstGeom>
        </p:spPr>
      </p:pic>
      <p:pic>
        <p:nvPicPr>
          <p:cNvPr id="9" name="Imagem 8">
            <a:extLst>
              <a:ext uri="{FF2B5EF4-FFF2-40B4-BE49-F238E27FC236}">
                <a16:creationId xmlns:a16="http://schemas.microsoft.com/office/drawing/2014/main" id="{2C73D62C-5C46-E967-D710-A6F297CAE70E}"/>
              </a:ext>
            </a:extLst>
          </p:cNvPr>
          <p:cNvPicPr>
            <a:picLocks noChangeAspect="1"/>
          </p:cNvPicPr>
          <p:nvPr/>
        </p:nvPicPr>
        <p:blipFill>
          <a:blip r:embed="rId5"/>
          <a:stretch>
            <a:fillRect/>
          </a:stretch>
        </p:blipFill>
        <p:spPr>
          <a:xfrm>
            <a:off x="3479740" y="2381249"/>
            <a:ext cx="5232513" cy="2846621"/>
          </a:xfrm>
          <a:prstGeom prst="rect">
            <a:avLst/>
          </a:prstGeom>
        </p:spPr>
      </p:pic>
    </p:spTree>
    <p:extLst>
      <p:ext uri="{BB962C8B-B14F-4D97-AF65-F5344CB8AC3E}">
        <p14:creationId xmlns:p14="http://schemas.microsoft.com/office/powerpoint/2010/main" val="192374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8B30196-609F-D1A7-2F49-D5172DFA0D63}"/>
              </a:ext>
            </a:extLst>
          </p:cNvPr>
          <p:cNvPicPr>
            <a:picLocks noChangeAspect="1"/>
          </p:cNvPicPr>
          <p:nvPr/>
        </p:nvPicPr>
        <p:blipFill>
          <a:blip r:embed="rId2"/>
          <a:stretch>
            <a:fillRect/>
          </a:stretch>
        </p:blipFill>
        <p:spPr>
          <a:xfrm>
            <a:off x="3479743" y="2361255"/>
            <a:ext cx="5232513" cy="2774625"/>
          </a:xfrm>
          <a:prstGeom prst="rect">
            <a:avLst/>
          </a:prstGeom>
        </p:spPr>
      </p:pic>
      <p:sp>
        <p:nvSpPr>
          <p:cNvPr id="4" name="Título 1">
            <a:extLst>
              <a:ext uri="{FF2B5EF4-FFF2-40B4-BE49-F238E27FC236}">
                <a16:creationId xmlns:a16="http://schemas.microsoft.com/office/drawing/2014/main" id="{9EE0A736-9239-183D-A312-27EBAD991EB2}"/>
              </a:ext>
            </a:extLst>
          </p:cNvPr>
          <p:cNvSpPr txBox="1">
            <a:spLocks/>
          </p:cNvSpPr>
          <p:nvPr/>
        </p:nvSpPr>
        <p:spPr>
          <a:xfrm>
            <a:off x="0" y="598352"/>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Motivação Geométrica</a:t>
            </a:r>
          </a:p>
        </p:txBody>
      </p:sp>
      <p:sp>
        <p:nvSpPr>
          <p:cNvPr id="5" name="CaixaDeTexto 4">
            <a:extLst>
              <a:ext uri="{FF2B5EF4-FFF2-40B4-BE49-F238E27FC236}">
                <a16:creationId xmlns:a16="http://schemas.microsoft.com/office/drawing/2014/main" id="{0749DD52-8C37-9119-D1B8-619F7D508279}"/>
              </a:ext>
            </a:extLst>
          </p:cNvPr>
          <p:cNvSpPr txBox="1"/>
          <p:nvPr/>
        </p:nvSpPr>
        <p:spPr>
          <a:xfrm>
            <a:off x="0" y="1547581"/>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Seja f : K ⊆ ℝ² → ℝ, onde K = [</a:t>
            </a:r>
            <a:r>
              <a:rPr lang="pt-BR" sz="1600" dirty="0" err="1">
                <a:solidFill>
                  <a:schemeClr val="tx1">
                    <a:lumMod val="75000"/>
                    <a:lumOff val="25000"/>
                  </a:schemeClr>
                </a:solidFill>
              </a:rPr>
              <a:t>a,b</a:t>
            </a:r>
            <a:r>
              <a:rPr lang="pt-BR" sz="1600" dirty="0">
                <a:solidFill>
                  <a:schemeClr val="tx1">
                    <a:lumMod val="75000"/>
                    <a:lumOff val="25000"/>
                  </a:schemeClr>
                </a:solidFill>
              </a:rPr>
              <a:t>] x [</a:t>
            </a:r>
            <a:r>
              <a:rPr lang="pt-BR" sz="1600" dirty="0" err="1">
                <a:solidFill>
                  <a:schemeClr val="tx1">
                    <a:lumMod val="75000"/>
                    <a:lumOff val="25000"/>
                  </a:schemeClr>
                </a:solidFill>
              </a:rPr>
              <a:t>c,d</a:t>
            </a:r>
            <a:r>
              <a:rPr lang="pt-BR" sz="1600" dirty="0">
                <a:solidFill>
                  <a:schemeClr val="tx1">
                    <a:lumMod val="75000"/>
                    <a:lumOff val="25000"/>
                  </a:schemeClr>
                </a:solidFill>
              </a:rPr>
              <a:t>] e f ≥ 0 </a:t>
            </a:r>
          </a:p>
        </p:txBody>
      </p:sp>
      <p:sp>
        <p:nvSpPr>
          <p:cNvPr id="6" name="CaixaDeTexto 5">
            <a:extLst>
              <a:ext uri="{FF2B5EF4-FFF2-40B4-BE49-F238E27FC236}">
                <a16:creationId xmlns:a16="http://schemas.microsoft.com/office/drawing/2014/main" id="{3B1C118C-3F6B-1D9B-5502-0376BF043BB2}"/>
              </a:ext>
            </a:extLst>
          </p:cNvPr>
          <p:cNvSpPr txBox="1"/>
          <p:nvPr/>
        </p:nvSpPr>
        <p:spPr>
          <a:xfrm>
            <a:off x="0" y="5722346"/>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Em cada retângulo, façamos um paralelepípedo atingindo o gráfico da f.</a:t>
            </a:r>
          </a:p>
        </p:txBody>
      </p:sp>
      <p:pic>
        <p:nvPicPr>
          <p:cNvPr id="7" name="Imagem 6">
            <a:extLst>
              <a:ext uri="{FF2B5EF4-FFF2-40B4-BE49-F238E27FC236}">
                <a16:creationId xmlns:a16="http://schemas.microsoft.com/office/drawing/2014/main" id="{47453C19-E5ED-893C-FE57-1714612DDC52}"/>
              </a:ext>
            </a:extLst>
          </p:cNvPr>
          <p:cNvPicPr>
            <a:picLocks noChangeAspect="1"/>
          </p:cNvPicPr>
          <p:nvPr/>
        </p:nvPicPr>
        <p:blipFill>
          <a:blip r:embed="rId3"/>
          <a:stretch>
            <a:fillRect/>
          </a:stretch>
        </p:blipFill>
        <p:spPr>
          <a:xfrm>
            <a:off x="3479742" y="2361255"/>
            <a:ext cx="5232513" cy="2866616"/>
          </a:xfrm>
          <a:prstGeom prst="rect">
            <a:avLst/>
          </a:prstGeom>
        </p:spPr>
      </p:pic>
      <p:pic>
        <p:nvPicPr>
          <p:cNvPr id="8" name="Imagem 7">
            <a:extLst>
              <a:ext uri="{FF2B5EF4-FFF2-40B4-BE49-F238E27FC236}">
                <a16:creationId xmlns:a16="http://schemas.microsoft.com/office/drawing/2014/main" id="{8499CE87-ED39-3005-B24B-0E79B77148B6}"/>
              </a:ext>
            </a:extLst>
          </p:cNvPr>
          <p:cNvPicPr>
            <a:picLocks noChangeAspect="1"/>
          </p:cNvPicPr>
          <p:nvPr/>
        </p:nvPicPr>
        <p:blipFill>
          <a:blip r:embed="rId4"/>
          <a:stretch>
            <a:fillRect/>
          </a:stretch>
        </p:blipFill>
        <p:spPr>
          <a:xfrm>
            <a:off x="3479741" y="2361255"/>
            <a:ext cx="5232513" cy="2895410"/>
          </a:xfrm>
          <a:prstGeom prst="rect">
            <a:avLst/>
          </a:prstGeom>
        </p:spPr>
      </p:pic>
      <p:pic>
        <p:nvPicPr>
          <p:cNvPr id="9" name="Imagem 8">
            <a:extLst>
              <a:ext uri="{FF2B5EF4-FFF2-40B4-BE49-F238E27FC236}">
                <a16:creationId xmlns:a16="http://schemas.microsoft.com/office/drawing/2014/main" id="{2C73D62C-5C46-E967-D710-A6F297CAE70E}"/>
              </a:ext>
            </a:extLst>
          </p:cNvPr>
          <p:cNvPicPr>
            <a:picLocks noChangeAspect="1"/>
          </p:cNvPicPr>
          <p:nvPr/>
        </p:nvPicPr>
        <p:blipFill>
          <a:blip r:embed="rId5"/>
          <a:stretch>
            <a:fillRect/>
          </a:stretch>
        </p:blipFill>
        <p:spPr>
          <a:xfrm>
            <a:off x="3479740" y="2381249"/>
            <a:ext cx="5232513" cy="2846621"/>
          </a:xfrm>
          <a:prstGeom prst="rect">
            <a:avLst/>
          </a:prstGeom>
        </p:spPr>
      </p:pic>
    </p:spTree>
    <p:extLst>
      <p:ext uri="{BB962C8B-B14F-4D97-AF65-F5344CB8AC3E}">
        <p14:creationId xmlns:p14="http://schemas.microsoft.com/office/powerpoint/2010/main" val="305750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8B30196-609F-D1A7-2F49-D5172DFA0D63}"/>
              </a:ext>
            </a:extLst>
          </p:cNvPr>
          <p:cNvPicPr>
            <a:picLocks noChangeAspect="1"/>
          </p:cNvPicPr>
          <p:nvPr/>
        </p:nvPicPr>
        <p:blipFill>
          <a:blip r:embed="rId2"/>
          <a:stretch>
            <a:fillRect/>
          </a:stretch>
        </p:blipFill>
        <p:spPr>
          <a:xfrm>
            <a:off x="3479743" y="2361255"/>
            <a:ext cx="5232513" cy="2774625"/>
          </a:xfrm>
          <a:prstGeom prst="rect">
            <a:avLst/>
          </a:prstGeom>
        </p:spPr>
      </p:pic>
      <p:sp>
        <p:nvSpPr>
          <p:cNvPr id="4" name="Título 1">
            <a:extLst>
              <a:ext uri="{FF2B5EF4-FFF2-40B4-BE49-F238E27FC236}">
                <a16:creationId xmlns:a16="http://schemas.microsoft.com/office/drawing/2014/main" id="{9EE0A736-9239-183D-A312-27EBAD991EB2}"/>
              </a:ext>
            </a:extLst>
          </p:cNvPr>
          <p:cNvSpPr txBox="1">
            <a:spLocks/>
          </p:cNvSpPr>
          <p:nvPr/>
        </p:nvSpPr>
        <p:spPr>
          <a:xfrm>
            <a:off x="0" y="598352"/>
            <a:ext cx="121920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pt-BR" sz="4000" dirty="0"/>
              <a:t>Motivação Geométrica</a:t>
            </a:r>
          </a:p>
        </p:txBody>
      </p:sp>
      <p:sp>
        <p:nvSpPr>
          <p:cNvPr id="5" name="CaixaDeTexto 4">
            <a:extLst>
              <a:ext uri="{FF2B5EF4-FFF2-40B4-BE49-F238E27FC236}">
                <a16:creationId xmlns:a16="http://schemas.microsoft.com/office/drawing/2014/main" id="{0749DD52-8C37-9119-D1B8-619F7D508279}"/>
              </a:ext>
            </a:extLst>
          </p:cNvPr>
          <p:cNvSpPr txBox="1"/>
          <p:nvPr/>
        </p:nvSpPr>
        <p:spPr>
          <a:xfrm>
            <a:off x="0" y="1547581"/>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Seja f : K ⊆ ℝ² → ℝ, onde K = [</a:t>
            </a:r>
            <a:r>
              <a:rPr lang="pt-BR" sz="1600" dirty="0" err="1">
                <a:solidFill>
                  <a:schemeClr val="tx1">
                    <a:lumMod val="75000"/>
                    <a:lumOff val="25000"/>
                  </a:schemeClr>
                </a:solidFill>
              </a:rPr>
              <a:t>a,b</a:t>
            </a:r>
            <a:r>
              <a:rPr lang="pt-BR" sz="1600" dirty="0">
                <a:solidFill>
                  <a:schemeClr val="tx1">
                    <a:lumMod val="75000"/>
                    <a:lumOff val="25000"/>
                  </a:schemeClr>
                </a:solidFill>
              </a:rPr>
              <a:t>] x [</a:t>
            </a:r>
            <a:r>
              <a:rPr lang="pt-BR" sz="1600" dirty="0" err="1">
                <a:solidFill>
                  <a:schemeClr val="tx1">
                    <a:lumMod val="75000"/>
                    <a:lumOff val="25000"/>
                  </a:schemeClr>
                </a:solidFill>
              </a:rPr>
              <a:t>c,d</a:t>
            </a:r>
            <a:r>
              <a:rPr lang="pt-BR" sz="1600" dirty="0">
                <a:solidFill>
                  <a:schemeClr val="tx1">
                    <a:lumMod val="75000"/>
                    <a:lumOff val="25000"/>
                  </a:schemeClr>
                </a:solidFill>
              </a:rPr>
              <a:t>] e f ≥ 0 </a:t>
            </a:r>
          </a:p>
        </p:txBody>
      </p:sp>
      <p:sp>
        <p:nvSpPr>
          <p:cNvPr id="6" name="CaixaDeTexto 5">
            <a:extLst>
              <a:ext uri="{FF2B5EF4-FFF2-40B4-BE49-F238E27FC236}">
                <a16:creationId xmlns:a16="http://schemas.microsoft.com/office/drawing/2014/main" id="{3B1C118C-3F6B-1D9B-5502-0376BF043BB2}"/>
              </a:ext>
            </a:extLst>
          </p:cNvPr>
          <p:cNvSpPr txBox="1"/>
          <p:nvPr/>
        </p:nvSpPr>
        <p:spPr>
          <a:xfrm>
            <a:off x="0" y="5722346"/>
            <a:ext cx="12192000" cy="484121"/>
          </a:xfrm>
          <a:prstGeom prst="rect">
            <a:avLst/>
          </a:prstGeom>
        </p:spPr>
        <p:txBody>
          <a:bodyPr vert="horz" lIns="0" tIns="45720" rIns="0" bIns="45720" rtlCol="0">
            <a:normAutofit/>
          </a:bodyPr>
          <a:lstStyle/>
          <a:p>
            <a:pPr marL="91440" indent="-91440" algn="ctr">
              <a:lnSpc>
                <a:spcPct val="90000"/>
              </a:lnSpc>
              <a:spcBef>
                <a:spcPts val="1200"/>
              </a:spcBef>
              <a:spcAft>
                <a:spcPts val="200"/>
              </a:spcAft>
              <a:buClr>
                <a:schemeClr val="accent1"/>
              </a:buClr>
              <a:buSzPct val="100000"/>
              <a:buFont typeface="Calibri" panose="020F0502020204030204" pitchFamily="34" charset="0"/>
              <a:buChar char=" "/>
            </a:pPr>
            <a:r>
              <a:rPr lang="pt-BR" sz="1600" dirty="0">
                <a:solidFill>
                  <a:schemeClr val="tx1">
                    <a:lumMod val="75000"/>
                    <a:lumOff val="25000"/>
                  </a:schemeClr>
                </a:solidFill>
              </a:rPr>
              <a:t>Refinamos a divisão dos intervalos e somamos os volumes (tendendo ao infinito).</a:t>
            </a:r>
          </a:p>
        </p:txBody>
      </p:sp>
      <p:pic>
        <p:nvPicPr>
          <p:cNvPr id="7" name="Imagem 6">
            <a:extLst>
              <a:ext uri="{FF2B5EF4-FFF2-40B4-BE49-F238E27FC236}">
                <a16:creationId xmlns:a16="http://schemas.microsoft.com/office/drawing/2014/main" id="{47453C19-E5ED-893C-FE57-1714612DDC52}"/>
              </a:ext>
            </a:extLst>
          </p:cNvPr>
          <p:cNvPicPr>
            <a:picLocks noChangeAspect="1"/>
          </p:cNvPicPr>
          <p:nvPr/>
        </p:nvPicPr>
        <p:blipFill>
          <a:blip r:embed="rId3"/>
          <a:stretch>
            <a:fillRect/>
          </a:stretch>
        </p:blipFill>
        <p:spPr>
          <a:xfrm>
            <a:off x="3479742" y="2361255"/>
            <a:ext cx="5232513" cy="2866616"/>
          </a:xfrm>
          <a:prstGeom prst="rect">
            <a:avLst/>
          </a:prstGeom>
        </p:spPr>
      </p:pic>
      <p:pic>
        <p:nvPicPr>
          <p:cNvPr id="8" name="Imagem 7">
            <a:extLst>
              <a:ext uri="{FF2B5EF4-FFF2-40B4-BE49-F238E27FC236}">
                <a16:creationId xmlns:a16="http://schemas.microsoft.com/office/drawing/2014/main" id="{8499CE87-ED39-3005-B24B-0E79B77148B6}"/>
              </a:ext>
            </a:extLst>
          </p:cNvPr>
          <p:cNvPicPr>
            <a:picLocks noChangeAspect="1"/>
          </p:cNvPicPr>
          <p:nvPr/>
        </p:nvPicPr>
        <p:blipFill>
          <a:blip r:embed="rId4"/>
          <a:stretch>
            <a:fillRect/>
          </a:stretch>
        </p:blipFill>
        <p:spPr>
          <a:xfrm>
            <a:off x="3479741" y="2361255"/>
            <a:ext cx="5232513" cy="2895410"/>
          </a:xfrm>
          <a:prstGeom prst="rect">
            <a:avLst/>
          </a:prstGeom>
        </p:spPr>
      </p:pic>
      <p:pic>
        <p:nvPicPr>
          <p:cNvPr id="9" name="Imagem 8">
            <a:extLst>
              <a:ext uri="{FF2B5EF4-FFF2-40B4-BE49-F238E27FC236}">
                <a16:creationId xmlns:a16="http://schemas.microsoft.com/office/drawing/2014/main" id="{2C73D62C-5C46-E967-D710-A6F297CAE70E}"/>
              </a:ext>
            </a:extLst>
          </p:cNvPr>
          <p:cNvPicPr>
            <a:picLocks noChangeAspect="1"/>
          </p:cNvPicPr>
          <p:nvPr/>
        </p:nvPicPr>
        <p:blipFill>
          <a:blip r:embed="rId5"/>
          <a:stretch>
            <a:fillRect/>
          </a:stretch>
        </p:blipFill>
        <p:spPr>
          <a:xfrm>
            <a:off x="3479740" y="2381249"/>
            <a:ext cx="5232513" cy="2846621"/>
          </a:xfrm>
          <a:prstGeom prst="rect">
            <a:avLst/>
          </a:prstGeom>
        </p:spPr>
      </p:pic>
      <p:pic>
        <p:nvPicPr>
          <p:cNvPr id="10" name="Imagem 9">
            <a:extLst>
              <a:ext uri="{FF2B5EF4-FFF2-40B4-BE49-F238E27FC236}">
                <a16:creationId xmlns:a16="http://schemas.microsoft.com/office/drawing/2014/main" id="{5011B489-9B5A-330E-CB33-57E65E3BA4FA}"/>
              </a:ext>
            </a:extLst>
          </p:cNvPr>
          <p:cNvPicPr>
            <a:picLocks noChangeAspect="1"/>
          </p:cNvPicPr>
          <p:nvPr/>
        </p:nvPicPr>
        <p:blipFill>
          <a:blip r:embed="rId6"/>
          <a:stretch>
            <a:fillRect/>
          </a:stretch>
        </p:blipFill>
        <p:spPr>
          <a:xfrm>
            <a:off x="3479739" y="2381248"/>
            <a:ext cx="5232512" cy="2846621"/>
          </a:xfrm>
          <a:prstGeom prst="rect">
            <a:avLst/>
          </a:prstGeom>
        </p:spPr>
      </p:pic>
    </p:spTree>
    <p:extLst>
      <p:ext uri="{BB962C8B-B14F-4D97-AF65-F5344CB8AC3E}">
        <p14:creationId xmlns:p14="http://schemas.microsoft.com/office/powerpoint/2010/main" val="392996700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33_TF22712842.potx" id="{7F73A76B-BC45-4F88-8DCF-02A30FA03981}" vid="{5A04F2D8-F0B9-438E-990B-52973E9F316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{F4313FD4-0170-4532-ACF0-8236F93BA907}tf22712842_win32</Template>
  <TotalTime>2351</TotalTime>
  <Words>4129</Words>
  <Application>Microsoft Office PowerPoint</Application>
  <PresentationFormat>Widescreen</PresentationFormat>
  <Paragraphs>277</Paragraphs>
  <Slides>38</Slides>
  <Notes>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38</vt:i4>
      </vt:variant>
    </vt:vector>
  </HeadingPairs>
  <TitlesOfParts>
    <vt:vector size="48" baseType="lpstr">
      <vt:lpstr>Arial</vt:lpstr>
      <vt:lpstr>Bookman Old Style</vt:lpstr>
      <vt:lpstr>Calibri</vt:lpstr>
      <vt:lpstr>Cambria Math</vt:lpstr>
      <vt:lpstr>Franklin Gothic Book</vt:lpstr>
      <vt:lpstr>Gabriola</vt:lpstr>
      <vt:lpstr>Google Sans</vt:lpstr>
      <vt:lpstr>OCR A Extended</vt:lpstr>
      <vt:lpstr>Söhne</vt:lpstr>
      <vt:lpstr>1_RetrospectVTI</vt:lpstr>
      <vt:lpstr>Integrais Duplas  Erro de distorção em compressão de imagens</vt:lpstr>
      <vt:lpstr>Definição de Integrais Duplas</vt:lpstr>
      <vt:lpstr>Soma de Riemann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Data Compress</vt:lpstr>
      <vt:lpstr>Para que  comprimir dados?</vt:lpstr>
      <vt:lpstr>Apresentação do PowerPoint</vt:lpstr>
      <vt:lpstr>Image Compress &amp; JPEG</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CÁLCULO II INTEGRAIS DUPLAS</dc:title>
  <dc:creator>GUILHERME   MEDEIROS AVILA</dc:creator>
  <cp:lastModifiedBy>GUILHERME   MEDEIROS AVILA</cp:lastModifiedBy>
  <cp:revision>21</cp:revision>
  <dcterms:created xsi:type="dcterms:W3CDTF">2023-04-05T18:00:45Z</dcterms:created>
  <dcterms:modified xsi:type="dcterms:W3CDTF">2023-04-10T22:31:25Z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