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7" r:id="rId8"/>
    <p:sldId id="26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6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6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51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615E76F1-0096-1A8F-AED3-A089B6A83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D89B738-3533-8E32-9924-84037BA56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Algorithms</a:t>
            </a:r>
            <a:r>
              <a:rPr lang="it-IT" dirty="0">
                <a:solidFill>
                  <a:srgbClr val="FFFFFF"/>
                </a:solidFill>
              </a:rPr>
              <a:t> for Inverse </a:t>
            </a:r>
            <a:r>
              <a:rPr lang="it-IT" dirty="0" err="1">
                <a:solidFill>
                  <a:srgbClr val="FFFFFF"/>
                </a:solidFill>
              </a:rPr>
              <a:t>Reinforcement</a:t>
            </a:r>
            <a:r>
              <a:rPr lang="it-IT" dirty="0">
                <a:solidFill>
                  <a:srgbClr val="FFFFFF"/>
                </a:solidFill>
              </a:rPr>
              <a:t> Learning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A. Ng, S. Russel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820921-1418-B252-1F9C-89F99E79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GABRIELE MARINO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5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599D9-2B58-8B4F-629C-28A855A7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333220"/>
            <a:ext cx="11471564" cy="857559"/>
          </a:xfrm>
        </p:spPr>
        <p:txBody>
          <a:bodyPr/>
          <a:lstStyle/>
          <a:p>
            <a:pPr algn="ctr"/>
            <a:r>
              <a:rPr lang="it-IT" sz="3600" dirty="0" err="1"/>
              <a:t>Introduction</a:t>
            </a:r>
            <a:r>
              <a:rPr lang="it-IT" sz="3600" dirty="0"/>
              <a:t> to IRL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2509" y="1190779"/>
                <a:ext cx="11526982" cy="533400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it-IT" sz="2400" b="1" dirty="0"/>
              </a:p>
              <a:p>
                <a:r>
                  <a:rPr lang="it-IT" sz="2400" b="1" dirty="0"/>
                  <a:t>IRL </a:t>
                </a:r>
                <a:r>
                  <a:rPr lang="it-IT" sz="2400" b="1" dirty="0" err="1"/>
                  <a:t>Problem</a:t>
                </a:r>
                <a:r>
                  <a:rPr lang="it-IT" sz="2400" b="1" dirty="0"/>
                  <a:t>:</a:t>
                </a: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r>
                  <a:rPr lang="it-IT" dirty="0"/>
                  <a:t>Given the policy of an agent determine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</a:t>
                </a:r>
                <a:r>
                  <a:rPr lang="it-IT" dirty="0" err="1"/>
                  <a:t>optimezed</a:t>
                </a:r>
                <a:r>
                  <a:rPr lang="it-IT" dirty="0"/>
                  <a:t> by the agent </a:t>
                </a:r>
                <a:r>
                  <a:rPr lang="it-IT" dirty="0" err="1"/>
                  <a:t>behavior</a:t>
                </a:r>
                <a:r>
                  <a:rPr lang="it-IT" dirty="0"/>
                  <a:t>.</a:t>
                </a: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r>
                  <a:rPr lang="it-IT" dirty="0" err="1"/>
                  <a:t>Formally</a:t>
                </a:r>
                <a:r>
                  <a:rPr lang="it-IT" dirty="0"/>
                  <a:t>, </a:t>
                </a:r>
                <a:r>
                  <a:rPr lang="it-IT" dirty="0" err="1"/>
                  <a:t>given</a:t>
                </a:r>
                <a:r>
                  <a:rPr lang="it-IT" dirty="0"/>
                  <a:t> a set of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it-IT" dirty="0"/>
                  <a:t>, a set of 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actions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dirty="0"/>
                  <a:t>, the set of </a:t>
                </a:r>
                <a:r>
                  <a:rPr lang="it-IT" dirty="0" err="1"/>
                  <a:t>transition</a:t>
                </a:r>
                <a:r>
                  <a:rPr lang="it-IT" dirty="0"/>
                  <a:t> </a:t>
                </a:r>
                <a:r>
                  <a:rPr lang="it-IT" dirty="0" err="1"/>
                  <a:t>probabilities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𝒔𝒂</m:t>
                        </m:r>
                      </m:sub>
                    </m:sSub>
                  </m:oMath>
                </a14:m>
                <a:r>
                  <a:rPr lang="it-IT" dirty="0"/>
                  <a:t>, a discount </a:t>
                </a:r>
                <a:r>
                  <a:rPr lang="it-IT" dirty="0" err="1"/>
                  <a:t>facor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it-IT" dirty="0"/>
                  <a:t> and a policy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want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(s)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optimal</a:t>
                </a:r>
                <a:r>
                  <a:rPr lang="it-IT" dirty="0"/>
                  <a:t> for the MDP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𝒔𝒂</m:t>
                                </m:r>
                              </m:sub>
                            </m:sSub>
                          </m:e>
                        </m:d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  <a:p>
                <a:pPr lvl="1"/>
                <a:endParaRPr lang="it-IT" dirty="0"/>
              </a:p>
              <a:p>
                <a:r>
                  <a:rPr lang="it-IT" sz="2400" b="1" dirty="0"/>
                  <a:t>Applications:</a:t>
                </a: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r>
                  <a:rPr lang="it-IT" dirty="0" err="1"/>
                  <a:t>Imitation</a:t>
                </a:r>
                <a:r>
                  <a:rPr lang="it-IT" dirty="0"/>
                  <a:t> and </a:t>
                </a:r>
                <a:r>
                  <a:rPr lang="it-IT" dirty="0" err="1"/>
                  <a:t>apprenticeship</a:t>
                </a:r>
                <a:r>
                  <a:rPr lang="it-IT" dirty="0"/>
                  <a:t> learning: learning by </a:t>
                </a:r>
                <a:r>
                  <a:rPr lang="it-IT" dirty="0" err="1"/>
                  <a:t>looking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behavior</a:t>
                </a:r>
                <a:r>
                  <a:rPr lang="it-IT" dirty="0"/>
                  <a:t> of </a:t>
                </a:r>
                <a:r>
                  <a:rPr lang="it-IT" dirty="0" err="1"/>
                  <a:t>expert</a:t>
                </a:r>
                <a:r>
                  <a:rPr lang="it-IT" dirty="0"/>
                  <a:t> agents.</a:t>
                </a: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r>
                  <a:rPr lang="it-IT" dirty="0" err="1"/>
                  <a:t>Explain</a:t>
                </a:r>
                <a:r>
                  <a:rPr lang="it-IT" dirty="0"/>
                  <a:t> human or </a:t>
                </a:r>
                <a:r>
                  <a:rPr lang="it-IT" dirty="0" err="1"/>
                  <a:t>animal</a:t>
                </a:r>
                <a:r>
                  <a:rPr lang="it-IT" dirty="0"/>
                  <a:t> </a:t>
                </a:r>
                <a:r>
                  <a:rPr lang="it-IT" dirty="0" err="1"/>
                  <a:t>behavior</a:t>
                </a:r>
                <a:r>
                  <a:rPr lang="it-IT" dirty="0"/>
                  <a:t> by </a:t>
                </a:r>
                <a:r>
                  <a:rPr lang="it-IT" dirty="0" err="1"/>
                  <a:t>ascertaining</a:t>
                </a:r>
                <a:r>
                  <a:rPr lang="it-IT" dirty="0"/>
                  <a:t> </a:t>
                </a:r>
                <a:r>
                  <a:rPr lang="it-IT" dirty="0" err="1"/>
                  <a:t>their</a:t>
                </a:r>
                <a:r>
                  <a:rPr lang="it-IT" dirty="0"/>
                  <a:t>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(in </a:t>
                </a:r>
                <a:r>
                  <a:rPr lang="it-IT" dirty="0" err="1"/>
                  <a:t>particular</a:t>
                </a:r>
                <a:r>
                  <a:rPr lang="it-IT" dirty="0"/>
                  <a:t> multivariate </a:t>
                </a:r>
                <a:r>
                  <a:rPr lang="it-IT" dirty="0" err="1"/>
                  <a:t>ones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509" y="1190779"/>
                <a:ext cx="11526982" cy="5334001"/>
              </a:xfrm>
              <a:blipFill>
                <a:blip r:embed="rId2"/>
                <a:stretch>
                  <a:fillRect l="-476" r="-6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1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599D9-2B58-8B4F-629C-28A855A7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244333"/>
            <a:ext cx="11617037" cy="981794"/>
          </a:xfrm>
        </p:spPr>
        <p:txBody>
          <a:bodyPr/>
          <a:lstStyle/>
          <a:p>
            <a:pPr algn="ctr"/>
            <a:r>
              <a:rPr lang="it-IT" sz="3600" dirty="0"/>
              <a:t>IRL in finite state </a:t>
            </a:r>
            <a:r>
              <a:rPr lang="it-IT" sz="3600" dirty="0" err="1"/>
              <a:t>spaces</a:t>
            </a:r>
            <a:endParaRPr lang="it-IT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945" y="1226127"/>
                <a:ext cx="11617037" cy="54396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sz="2400" b="1" dirty="0"/>
              </a:p>
              <a:p>
                <a:r>
                  <a:rPr lang="it-IT" sz="2400" b="1" dirty="0" err="1"/>
                  <a:t>Theorem</a:t>
                </a:r>
                <a:r>
                  <a:rPr lang="it-IT" sz="2400" b="1" dirty="0"/>
                  <a:t> (</a:t>
                </a:r>
                <a:r>
                  <a:rPr lang="it-IT" sz="2400" b="1" dirty="0" err="1"/>
                  <a:t>Characterization</a:t>
                </a:r>
                <a:r>
                  <a:rPr lang="it-IT" sz="2400" b="1" dirty="0"/>
                  <a:t> of the Solution Set):</a:t>
                </a: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r>
                  <a:rPr lang="it-IT" dirty="0" err="1"/>
                  <a:t>Let</a:t>
                </a:r>
                <a:r>
                  <a:rPr lang="it-IT" dirty="0"/>
                  <a:t> a finite state </a:t>
                </a:r>
                <a:r>
                  <a:rPr lang="it-IT" dirty="0" err="1"/>
                  <a:t>space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it-IT" dirty="0"/>
                  <a:t>, a set of actions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transition</a:t>
                </a:r>
                <a:r>
                  <a:rPr lang="it-IT" dirty="0"/>
                  <a:t> </a:t>
                </a:r>
                <a:r>
                  <a:rPr lang="it-IT" dirty="0" err="1"/>
                  <a:t>probability</a:t>
                </a:r>
                <a:r>
                  <a:rPr lang="it-IT" dirty="0"/>
                  <a:t> </a:t>
                </a:r>
                <a:r>
                  <a:rPr lang="it-IT" dirty="0" err="1"/>
                  <a:t>matrices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, and a discount </a:t>
                </a:r>
                <a:r>
                  <a:rPr lang="it-IT" dirty="0" err="1"/>
                  <a:t>factor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be </a:t>
                </a:r>
                <a:r>
                  <a:rPr lang="it-IT" dirty="0" err="1"/>
                  <a:t>given</a:t>
                </a:r>
                <a:r>
                  <a:rPr lang="it-IT" dirty="0"/>
                  <a:t>. </a:t>
                </a:r>
                <a:r>
                  <a:rPr lang="it-IT" dirty="0" err="1"/>
                  <a:t>Then</a:t>
                </a:r>
                <a:r>
                  <a:rPr lang="it-IT" dirty="0"/>
                  <a:t> the policy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given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it-IT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, far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it-IT" dirty="0"/>
                  <a:t>,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it-IT" dirty="0"/>
                  <a:t> satisfies:</a:t>
                </a:r>
              </a:p>
              <a:p>
                <a:pPr lvl="1" algn="ctr"/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sSub>
                              <m:sSub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≽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r>
                  <a:rPr lang="it-IT" dirty="0" err="1"/>
                  <a:t>Proof</a:t>
                </a:r>
                <a:r>
                  <a:rPr lang="it-IT" dirty="0"/>
                  <a:t>: </a:t>
                </a:r>
                <a:r>
                  <a:rPr lang="it-IT" dirty="0" err="1"/>
                  <a:t>It</a:t>
                </a:r>
                <a:r>
                  <a:rPr lang="it-IT" dirty="0"/>
                  <a:t> follows </a:t>
                </a:r>
                <a:r>
                  <a:rPr lang="it-IT" dirty="0" err="1"/>
                  <a:t>directly</a:t>
                </a:r>
                <a:r>
                  <a:rPr lang="it-IT" dirty="0"/>
                  <a:t> from </a:t>
                </a:r>
                <a:r>
                  <a:rPr lang="it-IT" dirty="0" err="1"/>
                  <a:t>Bellman</a:t>
                </a:r>
                <a:r>
                  <a:rPr lang="it-IT" dirty="0"/>
                  <a:t> </a:t>
                </a:r>
                <a:r>
                  <a:rPr lang="it-IT" dirty="0" err="1"/>
                  <a:t>equations</a:t>
                </a:r>
                <a:r>
                  <a:rPr lang="it-IT" dirty="0"/>
                  <a:t> and </a:t>
                </a:r>
                <a:r>
                  <a:rPr lang="it-IT" dirty="0" err="1"/>
                  <a:t>Bellman</a:t>
                </a:r>
                <a:r>
                  <a:rPr lang="it-IT" dirty="0"/>
                  <a:t> </a:t>
                </a:r>
                <a:r>
                  <a:rPr lang="it-IT" dirty="0" err="1"/>
                  <a:t>optimality</a:t>
                </a:r>
                <a:r>
                  <a:rPr lang="it-IT" dirty="0"/>
                  <a:t> with some </a:t>
                </a:r>
                <a:r>
                  <a:rPr lang="it-IT" dirty="0" err="1"/>
                  <a:t>simple</a:t>
                </a:r>
                <a:r>
                  <a:rPr lang="it-IT" dirty="0"/>
                  <a:t> algebra.</a:t>
                </a:r>
              </a:p>
              <a:p>
                <a:pPr marL="560070" lvl="1" indent="-285750">
                  <a:buFont typeface="Courier New" panose="02070309020205020404" pitchFamily="49" charset="0"/>
                  <a:buChar char="o"/>
                </a:pPr>
                <a:r>
                  <a:rPr lang="it-IT" dirty="0"/>
                  <a:t>Notes:</a:t>
                </a:r>
              </a:p>
              <a:p>
                <a:pPr marL="742950" lvl="2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it-IT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is</a:t>
                </a:r>
                <a:r>
                  <a:rPr lang="it-IT" b="1" dirty="0"/>
                  <a:t> </a:t>
                </a:r>
                <a:r>
                  <a:rPr lang="it-IT" b="1" dirty="0" err="1"/>
                  <a:t>not</a:t>
                </a:r>
                <a:r>
                  <a:rPr lang="it-IT" b="1" dirty="0"/>
                  <a:t> </a:t>
                </a:r>
                <a:r>
                  <a:rPr lang="it-IT" b="1" dirty="0" err="1"/>
                  <a:t>restrictive</a:t>
                </a:r>
                <a:r>
                  <a:rPr lang="it-IT" b="1" dirty="0"/>
                  <a:t>, </a:t>
                </a:r>
                <a:r>
                  <a:rPr lang="it-IT" b="1" dirty="0" err="1"/>
                  <a:t>as</a:t>
                </a:r>
                <a:r>
                  <a:rPr lang="it-IT" b="1" dirty="0"/>
                  <a:t> </a:t>
                </a:r>
                <a:r>
                  <a:rPr lang="it-IT" b="1" dirty="0" err="1"/>
                  <a:t>it</a:t>
                </a:r>
                <a:r>
                  <a:rPr lang="it-IT" b="1" dirty="0"/>
                  <a:t> </a:t>
                </a:r>
                <a:r>
                  <a:rPr lang="it-IT" b="1" dirty="0" err="1"/>
                  <a:t>is</a:t>
                </a:r>
                <a:r>
                  <a:rPr lang="it-IT" b="1" dirty="0"/>
                  <a:t> </a:t>
                </a:r>
                <a:r>
                  <a:rPr lang="it-IT" b="1" dirty="0" err="1"/>
                  <a:t>possible</a:t>
                </a:r>
                <a:r>
                  <a:rPr lang="it-IT" b="1" dirty="0"/>
                  <a:t> to </a:t>
                </a:r>
                <a:r>
                  <a:rPr lang="it-IT" b="1" dirty="0" err="1"/>
                  <a:t>rename</a:t>
                </a:r>
                <a:r>
                  <a:rPr lang="it-IT" b="1" dirty="0"/>
                  <a:t> actions </a:t>
                </a:r>
                <a:r>
                  <a:rPr lang="it-IT" b="1" dirty="0" err="1"/>
                  <a:t>w.l.o.g</a:t>
                </a:r>
                <a:r>
                  <a:rPr lang="it-IT" b="1" dirty="0"/>
                  <a:t>.</a:t>
                </a:r>
              </a:p>
              <a:p>
                <a:pPr marL="742950" lvl="2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is</a:t>
                </a:r>
                <a:r>
                  <a:rPr lang="it-IT" b="1" dirty="0"/>
                  <a:t> </a:t>
                </a:r>
                <a:r>
                  <a:rPr lang="it-IT" b="1" dirty="0" err="1"/>
                  <a:t>always</a:t>
                </a:r>
                <a:r>
                  <a:rPr lang="it-IT" b="1" dirty="0"/>
                  <a:t> </a:t>
                </a:r>
                <a:r>
                  <a:rPr lang="it-IT" b="1" dirty="0" err="1"/>
                  <a:t>invertible</a:t>
                </a:r>
                <a:r>
                  <a:rPr lang="it-IT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eigenvalues</a:t>
                </a:r>
                <a:r>
                  <a:rPr lang="it-IT" b="1" dirty="0"/>
                  <a:t> </a:t>
                </a:r>
                <a:r>
                  <a:rPr lang="it-IT" b="1" dirty="0" err="1"/>
                  <a:t>have</a:t>
                </a:r>
                <a:r>
                  <a:rPr lang="it-IT" b="1" dirty="0"/>
                  <a:t> </a:t>
                </a:r>
                <a:r>
                  <a:rPr lang="it-IT" b="1" dirty="0" err="1"/>
                  <a:t>modulus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it-IT" b="1" dirty="0"/>
                  <a:t> (</a:t>
                </a:r>
                <a:r>
                  <a:rPr lang="it-IT" b="1" dirty="0" err="1"/>
                  <a:t>it</a:t>
                </a:r>
                <a:r>
                  <a:rPr lang="it-IT" b="1" dirty="0"/>
                  <a:t> </a:t>
                </a:r>
                <a:r>
                  <a:rPr lang="it-IT" b="1" dirty="0" err="1"/>
                  <a:t>is</a:t>
                </a:r>
                <a:r>
                  <a:rPr lang="it-IT" b="1" dirty="0"/>
                  <a:t> a </a:t>
                </a:r>
                <a:r>
                  <a:rPr lang="it-IT" b="1" dirty="0" err="1"/>
                  <a:t>transition</a:t>
                </a:r>
                <a:r>
                  <a:rPr lang="it-IT" b="1" dirty="0"/>
                  <a:t> </a:t>
                </a:r>
                <a:r>
                  <a:rPr lang="it-IT" b="1" dirty="0" err="1"/>
                  <a:t>matrix</a:t>
                </a:r>
                <a:r>
                  <a:rPr lang="it-IT" b="1" dirty="0"/>
                  <a:t>), so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𝜸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eigenvalues</a:t>
                </a:r>
                <a:r>
                  <a:rPr lang="it-IT" b="1" dirty="0"/>
                  <a:t> </a:t>
                </a:r>
                <a:r>
                  <a:rPr lang="it-IT" b="1" dirty="0" err="1"/>
                  <a:t>have</a:t>
                </a:r>
                <a:r>
                  <a:rPr lang="it-IT" b="1" dirty="0"/>
                  <a:t> </a:t>
                </a:r>
                <a:r>
                  <a:rPr lang="it-IT" b="1" dirty="0" err="1"/>
                  <a:t>modulus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it-IT" b="1" dirty="0"/>
                  <a:t>, from </a:t>
                </a:r>
                <a:r>
                  <a:rPr lang="it-IT" b="1" dirty="0" err="1"/>
                  <a:t>which</a:t>
                </a:r>
                <a:r>
                  <a:rPr lang="it-IT" b="1" dirty="0"/>
                  <a:t> </a:t>
                </a:r>
                <a:r>
                  <a:rPr lang="it-IT" b="1" dirty="0" err="1"/>
                  <a:t>it</a:t>
                </a:r>
                <a:r>
                  <a:rPr lang="it-IT" b="1" dirty="0"/>
                  <a:t> follows </a:t>
                </a:r>
                <a:r>
                  <a:rPr lang="it-IT" b="1" dirty="0" err="1"/>
                  <a:t>that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𝜸</m:t>
                        </m:r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has</a:t>
                </a:r>
                <a:r>
                  <a:rPr lang="it-IT" b="1" dirty="0"/>
                  <a:t> no zero </a:t>
                </a:r>
                <a:r>
                  <a:rPr lang="it-IT" b="1" dirty="0" err="1"/>
                  <a:t>eigenvalues</a:t>
                </a:r>
                <a:r>
                  <a:rPr lang="it-IT" b="1" dirty="0"/>
                  <a:t>, and </a:t>
                </a:r>
                <a:r>
                  <a:rPr lang="it-IT" b="1" dirty="0" err="1"/>
                  <a:t>thus</a:t>
                </a:r>
                <a:r>
                  <a:rPr lang="it-IT" b="1" dirty="0"/>
                  <a:t> </a:t>
                </a:r>
                <a:r>
                  <a:rPr lang="it-IT" b="1" dirty="0" err="1"/>
                  <a:t>it</a:t>
                </a:r>
                <a:r>
                  <a:rPr lang="it-IT" b="1" dirty="0"/>
                  <a:t> </a:t>
                </a:r>
                <a:r>
                  <a:rPr lang="it-IT" b="1" dirty="0" err="1"/>
                  <a:t>is</a:t>
                </a:r>
                <a:r>
                  <a:rPr lang="it-IT" b="1" dirty="0"/>
                  <a:t> </a:t>
                </a:r>
                <a:r>
                  <a:rPr lang="it-IT" b="1" dirty="0" err="1"/>
                  <a:t>not</a:t>
                </a:r>
                <a:r>
                  <a:rPr lang="it-IT" b="1" dirty="0"/>
                  <a:t> </a:t>
                </a:r>
                <a:r>
                  <a:rPr lang="it-IT" b="1" dirty="0" err="1"/>
                  <a:t>singular</a:t>
                </a:r>
                <a:r>
                  <a:rPr lang="it-IT" b="1" dirty="0"/>
                  <a:t>.</a:t>
                </a:r>
              </a:p>
              <a:p>
                <a:pPr marL="742950" lvl="2" indent="-285750">
                  <a:buFont typeface="Courier New" panose="02070309020205020404" pitchFamily="49" charset="0"/>
                  <a:buChar char="o"/>
                </a:pPr>
                <a:r>
                  <a:rPr lang="it-IT" b="1" dirty="0"/>
                  <a:t>From an </a:t>
                </a:r>
                <a:r>
                  <a:rPr lang="it-IT" b="1" dirty="0" err="1"/>
                  <a:t>existence</a:t>
                </a:r>
                <a:r>
                  <a:rPr lang="it-IT" b="1" dirty="0"/>
                  <a:t> </a:t>
                </a:r>
                <a:r>
                  <a:rPr lang="it-IT" b="1" dirty="0" err="1"/>
                  <a:t>theorem</a:t>
                </a:r>
                <a:r>
                  <a:rPr lang="it-IT" b="1" dirty="0"/>
                  <a:t> </a:t>
                </a:r>
                <a:r>
                  <a:rPr lang="it-IT" b="1" dirty="0" err="1"/>
                  <a:t>about</a:t>
                </a:r>
                <a:r>
                  <a:rPr lang="it-IT" b="1" dirty="0"/>
                  <a:t> the </a:t>
                </a:r>
                <a:r>
                  <a:rPr lang="it-IT" b="1" dirty="0" err="1"/>
                  <a:t>reward</a:t>
                </a:r>
                <a:r>
                  <a:rPr lang="it-IT" b="1" dirty="0"/>
                  <a:t> </a:t>
                </a:r>
                <a:r>
                  <a:rPr lang="it-IT" b="1" dirty="0" err="1"/>
                  <a:t>function</a:t>
                </a:r>
                <a:r>
                  <a:rPr lang="it-IT" b="1" dirty="0"/>
                  <a:t> of finite state </a:t>
                </a:r>
                <a:r>
                  <a:rPr lang="it-IT" b="1" dirty="0" err="1"/>
                  <a:t>spaces</a:t>
                </a:r>
                <a:r>
                  <a:rPr lang="it-IT" b="1" dirty="0"/>
                  <a:t> MDP, the </a:t>
                </a:r>
                <a:r>
                  <a:rPr lang="it-IT" b="1" dirty="0" err="1"/>
                  <a:t>solution</a:t>
                </a:r>
                <a:r>
                  <a:rPr lang="it-IT" b="1" dirty="0"/>
                  <a:t> set </a:t>
                </a:r>
                <a:r>
                  <a:rPr lang="it-IT" b="1" dirty="0" err="1"/>
                  <a:t>is</a:t>
                </a:r>
                <a:r>
                  <a:rPr lang="it-IT" b="1" dirty="0"/>
                  <a:t> </a:t>
                </a:r>
                <a:r>
                  <a:rPr lang="it-IT" b="1" dirty="0" err="1"/>
                  <a:t>never</a:t>
                </a:r>
                <a:r>
                  <a:rPr lang="it-IT" b="1" dirty="0"/>
                  <a:t> </a:t>
                </a:r>
                <a:r>
                  <a:rPr lang="it-IT" b="1" dirty="0" err="1"/>
                  <a:t>empty</a:t>
                </a:r>
                <a:r>
                  <a:rPr lang="it-IT" b="1" dirty="0"/>
                  <a:t>.</a:t>
                </a:r>
              </a:p>
              <a:p>
                <a:pPr marL="560070" indent="-285750">
                  <a:buFont typeface="Courier New" panose="02070309020205020404" pitchFamily="49" charset="0"/>
                  <a:buChar char="o"/>
                </a:pPr>
                <a:r>
                  <a:rPr lang="it-IT" b="1" dirty="0" err="1"/>
                  <a:t>Many</a:t>
                </a:r>
                <a:r>
                  <a:rPr lang="it-IT" b="1" dirty="0"/>
                  <a:t> </a:t>
                </a:r>
                <a:r>
                  <a:rPr lang="it-IT" b="1" dirty="0" err="1"/>
                  <a:t>different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/>
                  <a:t>(</a:t>
                </a:r>
                <a:r>
                  <a:rPr lang="it-IT" b="1" dirty="0" err="1"/>
                  <a:t>also</a:t>
                </a:r>
                <a:r>
                  <a:rPr lang="it-IT" b="1" dirty="0"/>
                  <a:t> </a:t>
                </a:r>
                <a:r>
                  <a:rPr lang="it-IT" b="1" dirty="0" err="1"/>
                  <a:t>not</a:t>
                </a:r>
                <a:r>
                  <a:rPr lang="it-IT" b="1" dirty="0"/>
                  <a:t> </a:t>
                </a:r>
                <a:r>
                  <a:rPr lang="it-IT" b="1" dirty="0" err="1"/>
                  <a:t>significant</a:t>
                </a:r>
                <a:r>
                  <a:rPr lang="it-IT" b="1" dirty="0"/>
                  <a:t> </a:t>
                </a:r>
                <a:r>
                  <a:rPr lang="it-IT" b="1" dirty="0" err="1"/>
                  <a:t>ones</a:t>
                </a:r>
                <a:r>
                  <a:rPr lang="it-IT" b="1" dirty="0"/>
                  <a:t>: </a:t>
                </a:r>
                <a:r>
                  <a:rPr lang="it-IT" b="1" dirty="0" err="1"/>
                  <a:t>every</a:t>
                </a:r>
                <a:r>
                  <a:rPr lang="it-IT" b="1" dirty="0"/>
                  <a:t> </a:t>
                </a:r>
                <a:r>
                  <a:rPr lang="it-IT" b="1" dirty="0" err="1"/>
                  <a:t>constant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it-IT" b="1" dirty="0"/>
                  <a:t>, included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b="1" dirty="0"/>
                  <a:t>). How to </a:t>
                </a:r>
                <a:r>
                  <a:rPr lang="it-IT" b="1" dirty="0" err="1"/>
                  <a:t>choose</a:t>
                </a:r>
                <a:r>
                  <a:rPr lang="it-IT" b="1" dirty="0"/>
                  <a:t> </a:t>
                </a:r>
                <a:r>
                  <a:rPr lang="it-IT" b="1" dirty="0" err="1"/>
                  <a:t>among</a:t>
                </a:r>
                <a:r>
                  <a:rPr lang="it-IT" b="1" dirty="0"/>
                  <a:t> </a:t>
                </a:r>
                <a:r>
                  <a:rPr lang="it-IT" b="1" dirty="0" err="1"/>
                  <a:t>them</a:t>
                </a:r>
                <a:r>
                  <a:rPr lang="it-IT" b="1" dirty="0"/>
                  <a:t>?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945" y="1226127"/>
                <a:ext cx="11617037" cy="5439641"/>
              </a:xfrm>
              <a:blipFill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5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599D9-2B58-8B4F-629C-28A855A7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9" y="188187"/>
            <a:ext cx="11618767" cy="1449850"/>
          </a:xfrm>
        </p:spPr>
        <p:txBody>
          <a:bodyPr/>
          <a:lstStyle/>
          <a:p>
            <a:pPr algn="ctr"/>
            <a:r>
              <a:rPr lang="it-IT" sz="3600" dirty="0"/>
              <a:t>LINEAR PROGRAMMING FORMULATION</a:t>
            </a:r>
            <a:br>
              <a:rPr lang="it-IT" sz="3600" dirty="0"/>
            </a:br>
            <a:r>
              <a:rPr lang="it-IT" sz="3600" dirty="0"/>
              <a:t>OF IRL in finite state </a:t>
            </a:r>
            <a:r>
              <a:rPr lang="it-IT" sz="3600" dirty="0" err="1"/>
              <a:t>spaces</a:t>
            </a:r>
            <a:endParaRPr lang="it-IT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38037"/>
                <a:ext cx="11736531" cy="50317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400" b="0" i="1" smtClean="0"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limLow>
                            <m:limLow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sSub>
                                <m:sSubPr>
                                  <m:ctrlP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  <m:r>
                            <a:rPr lang="it-IT" sz="2400" b="0" i="1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it-IT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24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it-IT" sz="2400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it-IT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it-IT" sz="24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it-IT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sz="24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sz="2400" b="0" i="1">
                              <a:latin typeface="Cambria Math" panose="02040503050406030204" pitchFamily="18" charset="0"/>
                            </a:rPr>
                            <m:t>)} 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400" b="1" dirty="0"/>
                  <a:t>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sSub>
                              <m:sSubPr>
                                <m:ctrlP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it-IT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it-IT" sz="2400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,          ∀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it-IT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400" b="1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2400" b="1" dirty="0"/>
              </a:p>
              <a:p>
                <a:pPr marL="0" indent="0" algn="ctr">
                  <a:buNone/>
                </a:pPr>
                <a:r>
                  <a:rPr lang="it-IT" sz="2400" b="1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,                                               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it-IT" sz="600" b="1" dirty="0"/>
              </a:p>
              <a:p>
                <a:pPr marL="617220" lvl="1" indent="-342900">
                  <a:buFont typeface="Arial" panose="020B0604020202020204" pitchFamily="34" charset="0"/>
                  <a:buChar char="•"/>
                </a:pPr>
                <a:endParaRPr lang="it-IT" sz="500" b="0" dirty="0"/>
              </a:p>
              <a:p>
                <a:pPr marL="61722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, </a:t>
                </a:r>
                <a:r>
                  <a:rPr lang="it-IT" dirty="0" err="1"/>
                  <a:t>apart</a:t>
                </a:r>
                <a:r>
                  <a:rPr lang="it-IT" dirty="0"/>
                  <a:t> from the </a:t>
                </a:r>
                <a:r>
                  <a:rPr lang="it-IT" dirty="0" err="1"/>
                  <a:t>penalization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,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p>
                        </m:s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𝐦𝐚𝐱</m:t>
                                </m:r>
                              </m:e>
                              <m:lim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</m:e>
                        </m:func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dirty="0"/>
                  <a:t>. The idea </a:t>
                </a:r>
                <a:r>
                  <a:rPr lang="it-IT" dirty="0" err="1"/>
                  <a:t>is</a:t>
                </a:r>
                <a:r>
                  <a:rPr lang="it-IT" dirty="0"/>
                  <a:t> to favor </a:t>
                </a:r>
                <a:r>
                  <a:rPr lang="it-IT" dirty="0" err="1"/>
                  <a:t>solutions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make </a:t>
                </a: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singe</a:t>
                </a:r>
                <a:r>
                  <a:rPr lang="it-IT" dirty="0"/>
                  <a:t>-step </a:t>
                </a:r>
                <a:r>
                  <a:rPr lang="it-IT" dirty="0" err="1"/>
                  <a:t>deviation</a:t>
                </a:r>
                <a:r>
                  <a:rPr lang="it-IT" dirty="0"/>
                  <a:t> from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costly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.</a:t>
                </a:r>
              </a:p>
              <a:p>
                <a:pPr marL="61722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penalty </a:t>
                </a:r>
                <a:r>
                  <a:rPr lang="it-IT" dirty="0" err="1"/>
                  <a:t>term</a:t>
                </a:r>
                <a:r>
                  <a:rPr lang="it-IT" dirty="0"/>
                  <a:t> takes </a:t>
                </a:r>
                <a:r>
                  <a:rPr lang="it-IT" dirty="0" err="1"/>
                  <a:t>into</a:t>
                </a:r>
                <a:r>
                  <a:rPr lang="it-IT" dirty="0"/>
                  <a:t> account the </a:t>
                </a:r>
                <a:r>
                  <a:rPr lang="it-IT" dirty="0" err="1"/>
                  <a:t>preference</a:t>
                </a:r>
                <a:r>
                  <a:rPr lang="it-IT" dirty="0"/>
                  <a:t> for </a:t>
                </a:r>
                <a:r>
                  <a:rPr lang="it-IT" dirty="0" err="1"/>
                  <a:t>simple</a:t>
                </a:r>
                <a:r>
                  <a:rPr lang="it-IT" dirty="0"/>
                  <a:t>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. Norm-1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used</a:t>
                </a:r>
                <a:r>
                  <a:rPr lang="it-IT" dirty="0"/>
                  <a:t> to induce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many</a:t>
                </a:r>
                <a:r>
                  <a:rPr lang="it-IT" dirty="0"/>
                  <a:t> </a:t>
                </a:r>
                <a:r>
                  <a:rPr lang="it-IT" dirty="0" err="1"/>
                  <a:t>null</a:t>
                </a:r>
                <a:r>
                  <a:rPr lang="it-IT" dirty="0"/>
                  <a:t> entries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in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 in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real</a:t>
                </a:r>
                <a:r>
                  <a:rPr lang="it-IT" dirty="0"/>
                  <a:t>-case </a:t>
                </a:r>
                <a:r>
                  <a:rPr lang="it-IT" dirty="0" err="1"/>
                  <a:t>scenarios</a:t>
                </a:r>
                <a:r>
                  <a:rPr lang="it-IT" dirty="0"/>
                  <a:t>.</a:t>
                </a:r>
              </a:p>
              <a:p>
                <a:pPr marL="61722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 err="1"/>
                  <a:t>feasibility</a:t>
                </a:r>
                <a:r>
                  <a:rPr lang="it-IT" dirty="0"/>
                  <a:t> </a:t>
                </a:r>
                <a:r>
                  <a:rPr lang="it-IT" dirty="0" err="1"/>
                  <a:t>conditions</a:t>
                </a:r>
                <a:r>
                  <a:rPr lang="it-IT" dirty="0"/>
                  <a:t> </a:t>
                </a:r>
                <a:r>
                  <a:rPr lang="it-IT" dirty="0" err="1"/>
                  <a:t>enforces</a:t>
                </a:r>
                <a:r>
                  <a:rPr lang="it-IT" dirty="0"/>
                  <a:t> the </a:t>
                </a:r>
                <a:r>
                  <a:rPr lang="it-IT" dirty="0" err="1"/>
                  <a:t>belonging</a:t>
                </a:r>
                <a:r>
                  <a:rPr lang="it-IT" dirty="0"/>
                  <a:t> to the </a:t>
                </a:r>
                <a:r>
                  <a:rPr lang="it-IT" dirty="0" err="1"/>
                  <a:t>solution</a:t>
                </a:r>
                <a:r>
                  <a:rPr lang="it-IT" dirty="0"/>
                  <a:t> set of the </a:t>
                </a:r>
                <a:r>
                  <a:rPr lang="it-IT" dirty="0" err="1"/>
                  <a:t>previous</a:t>
                </a:r>
                <a:r>
                  <a:rPr lang="it-IT" dirty="0"/>
                  <a:t> </a:t>
                </a:r>
                <a:r>
                  <a:rPr lang="it-IT" dirty="0" err="1"/>
                  <a:t>theorem</a:t>
                </a:r>
                <a:r>
                  <a:rPr lang="it-IT" dirty="0"/>
                  <a:t> and the </a:t>
                </a:r>
                <a:r>
                  <a:rPr lang="it-IT" dirty="0" err="1"/>
                  <a:t>boundedness</a:t>
                </a:r>
                <a:r>
                  <a:rPr lang="it-IT" dirty="0"/>
                  <a:t>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pPr marL="61722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 err="1"/>
                  <a:t>optimization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 can be </a:t>
                </a:r>
                <a:r>
                  <a:rPr lang="it-IT" dirty="0" err="1"/>
                  <a:t>solved</a:t>
                </a:r>
                <a:r>
                  <a:rPr lang="it-IT" dirty="0"/>
                  <a:t> by standard linear programming techniques.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38037"/>
                <a:ext cx="11736531" cy="50317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1830B24-36D7-020E-EAB0-06FBDCD00C24}"/>
                  </a:ext>
                </a:extLst>
              </p:cNvPr>
              <p:cNvSpPr txBox="1"/>
              <p:nvPr/>
            </p:nvSpPr>
            <p:spPr>
              <a:xfrm>
                <a:off x="1793037" y="3429000"/>
                <a:ext cx="1428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1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1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1830B24-36D7-020E-EAB0-06FBDCD00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37" y="3429000"/>
                <a:ext cx="1428751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20B7C5E6-44EB-6D03-CED6-B01C2AE45584}"/>
              </a:ext>
            </a:extLst>
          </p:cNvPr>
          <p:cNvSpPr/>
          <p:nvPr/>
        </p:nvSpPr>
        <p:spPr>
          <a:xfrm>
            <a:off x="3222654" y="3130421"/>
            <a:ext cx="216000" cy="1023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67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599D9-2B58-8B4F-629C-28A855A7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9" y="188187"/>
            <a:ext cx="11618767" cy="1449850"/>
          </a:xfrm>
        </p:spPr>
        <p:txBody>
          <a:bodyPr/>
          <a:lstStyle/>
          <a:p>
            <a:pPr algn="ctr"/>
            <a:r>
              <a:rPr lang="it-IT" sz="3600" dirty="0"/>
              <a:t>LINEAR PROGRAMMING FORMULATION</a:t>
            </a:r>
            <a:br>
              <a:rPr lang="it-IT" sz="3600" dirty="0"/>
            </a:br>
            <a:r>
              <a:rPr lang="it-IT" sz="3600" dirty="0"/>
              <a:t>OF IRL in </a:t>
            </a:r>
            <a:r>
              <a:rPr lang="it-IT" sz="3600" dirty="0" err="1"/>
              <a:t>INfinite</a:t>
            </a:r>
            <a:r>
              <a:rPr lang="it-IT" sz="3600" dirty="0"/>
              <a:t> state </a:t>
            </a:r>
            <a:r>
              <a:rPr lang="it-IT" sz="3600" dirty="0" err="1"/>
              <a:t>spaces</a:t>
            </a:r>
            <a:endParaRPr lang="it-IT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723603"/>
                <a:ext cx="11736531" cy="494620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sz="1600" b="1" dirty="0"/>
                  <a:t>  We assume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b="1" dirty="0"/>
                  <a:t>, for some </a:t>
                </a:r>
                <a:r>
                  <a:rPr lang="it-IT" sz="1600" b="1" dirty="0" err="1"/>
                  <a:t>fixed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basis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it-IT" sz="1600" b="1" dirty="0"/>
                  <a:t> and </a:t>
                </a:r>
                <a:r>
                  <a:rPr lang="it-IT" sz="1600" b="1" dirty="0" err="1"/>
                  <a:t>unknown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it-IT" sz="1600" b="1" dirty="0"/>
                  <a:t>.</a:t>
                </a:r>
              </a:p>
              <a:p>
                <a:r>
                  <a:rPr lang="it-IT" sz="1600" b="1" dirty="0"/>
                  <a:t>By the </a:t>
                </a:r>
                <a:r>
                  <a:rPr lang="it-IT" sz="1600" b="1" dirty="0" err="1"/>
                  <a:t>linearity</a:t>
                </a:r>
                <a:r>
                  <a:rPr lang="it-IT" sz="1600" b="1" dirty="0"/>
                  <a:t> of </a:t>
                </a:r>
                <a:r>
                  <a:rPr lang="it-IT" sz="1600" b="1" dirty="0" err="1"/>
                  <a:t>expectations</a:t>
                </a:r>
                <a:r>
                  <a:rPr lang="it-IT" sz="16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sSubSup>
                      <m:sSub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bSup>
                  </m:oMath>
                </a14:m>
                <a:r>
                  <a:rPr lang="it-IT" sz="1600" b="1" dirty="0"/>
                  <a:t>, </a:t>
                </a:r>
                <a:r>
                  <a:rPr lang="it-IT" sz="1600" b="1" dirty="0" err="1"/>
                  <a:t>where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bSup>
                  </m:oMath>
                </a14:m>
                <a:r>
                  <a:rPr lang="it-IT" sz="1600" b="1" dirty="0"/>
                  <a:t>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the </a:t>
                </a:r>
                <a:r>
                  <a:rPr lang="it-IT" sz="1600" b="1" dirty="0" err="1"/>
                  <a:t>value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function</a:t>
                </a:r>
                <a:r>
                  <a:rPr lang="it-IT" sz="1600" b="1" dirty="0"/>
                  <a:t> of policy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sz="1600" b="1" dirty="0"/>
                  <a:t> when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600" b="1" dirty="0"/>
                  <a:t>. </a:t>
                </a:r>
                <a:r>
                  <a:rPr lang="it-IT" sz="1600" b="1" dirty="0" err="1"/>
                  <a:t>We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also</a:t>
                </a:r>
                <a:r>
                  <a:rPr lang="it-IT" sz="1600" b="1" dirty="0"/>
                  <a:t> assume the </a:t>
                </a:r>
                <a:r>
                  <a:rPr lang="it-IT" sz="1600" b="1" dirty="0" err="1"/>
                  <a:t>availability</a:t>
                </a:r>
                <a:r>
                  <a:rPr lang="it-IT" sz="1600" b="1" dirty="0"/>
                  <a:t> of a subroutine for </a:t>
                </a:r>
                <a:r>
                  <a:rPr lang="it-IT" sz="1600" b="1" dirty="0" err="1"/>
                  <a:t>approximating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b="1" dirty="0"/>
              </a:p>
              <a:p>
                <a:r>
                  <a:rPr lang="it-IT" sz="1600" b="1" dirty="0"/>
                  <a:t>The appropriate </a:t>
                </a:r>
                <a:r>
                  <a:rPr lang="it-IT" sz="1600" b="1" dirty="0" err="1"/>
                  <a:t>generalization</a:t>
                </a:r>
                <a:r>
                  <a:rPr lang="it-IT" sz="1600" b="1" dirty="0"/>
                  <a:t> to </a:t>
                </a:r>
                <a:r>
                  <a:rPr lang="it-IT" sz="1600" b="1" dirty="0" err="1"/>
                  <a:t>this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hypothesis</a:t>
                </a:r>
                <a:r>
                  <a:rPr lang="it-IT" sz="1600" b="1" dirty="0"/>
                  <a:t> of the membership </a:t>
                </a:r>
                <a:r>
                  <a:rPr lang="it-IT" sz="1600" b="1" dirty="0" err="1"/>
                  <a:t>condition</a:t>
                </a:r>
                <a:r>
                  <a:rPr lang="it-IT" sz="1600" b="1" dirty="0"/>
                  <a:t> to the </a:t>
                </a:r>
                <a:r>
                  <a:rPr lang="it-IT" sz="1600" b="1" dirty="0" err="1"/>
                  <a:t>solution</a:t>
                </a:r>
                <a:r>
                  <a:rPr lang="it-IT" sz="1600" b="1" dirty="0"/>
                  <a:t> set of the IRL </a:t>
                </a:r>
                <a:r>
                  <a:rPr lang="it-IT" sz="1600" b="1" dirty="0" err="1"/>
                  <a:t>Problem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given</a:t>
                </a:r>
                <a:r>
                  <a:rPr lang="it-IT" sz="1600" b="1" dirty="0"/>
                  <a:t>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sSub>
                              <m:sSubPr>
                                <m:ctrlPr>
                                  <a:rPr lang="it-I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p>
                        </m:sSup>
                        <m:d>
                          <m:d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it-IT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p>
                        </m:sSup>
                        <m:d>
                          <m:dPr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it-IT" sz="1600" b="1" dirty="0"/>
                  <a:t> for </a:t>
                </a:r>
                <a:r>
                  <a:rPr lang="it-IT" sz="1600" b="1" dirty="0" err="1"/>
                  <a:t>all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states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it-IT" sz="1600" b="1" dirty="0"/>
                  <a:t> and </a:t>
                </a:r>
                <a:r>
                  <a:rPr lang="it-IT" sz="1600" b="1" dirty="0" err="1"/>
                  <a:t>all</a:t>
                </a:r>
                <a:r>
                  <a:rPr lang="it-IT" sz="1600" b="1" dirty="0"/>
                  <a:t> actions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it-IT" sz="16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600" b="1" dirty="0"/>
                  <a:t> (</a:t>
                </a:r>
                <a:r>
                  <a:rPr lang="it-IT" sz="1600" b="1" dirty="0" err="1"/>
                  <a:t>it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also</a:t>
                </a:r>
                <a:r>
                  <a:rPr lang="it-IT" sz="1600" b="1" dirty="0"/>
                  <a:t> follows </a:t>
                </a:r>
                <a:r>
                  <a:rPr lang="it-IT" sz="1600" b="1" dirty="0" err="1"/>
                  <a:t>directly</a:t>
                </a:r>
                <a:r>
                  <a:rPr lang="it-IT" sz="1600" b="1" dirty="0"/>
                  <a:t> from </a:t>
                </a:r>
                <a:r>
                  <a:rPr lang="it-IT" sz="1600" b="1" dirty="0" err="1"/>
                  <a:t>Bellman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equations</a:t>
                </a:r>
                <a:r>
                  <a:rPr lang="it-IT" sz="1600" b="1" dirty="0"/>
                  <a:t> and </a:t>
                </a:r>
                <a:r>
                  <a:rPr lang="it-IT" sz="1600" b="1" dirty="0" err="1"/>
                  <a:t>Bellman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optimality</a:t>
                </a:r>
                <a:r>
                  <a:rPr lang="it-IT" sz="1600" b="1" dirty="0"/>
                  <a:t> with some algebra). </a:t>
                </a:r>
                <a:r>
                  <a:rPr lang="it-IT" sz="1600" b="1" dirty="0" err="1"/>
                  <a:t>This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represent</a:t>
                </a:r>
                <a:r>
                  <a:rPr lang="it-IT" sz="1600" b="1" dirty="0"/>
                  <a:t> a set of linear </a:t>
                </a:r>
                <a:r>
                  <a:rPr lang="it-IT" sz="1600" b="1" dirty="0" err="1"/>
                  <a:t>constraints</a:t>
                </a:r>
                <a:r>
                  <a:rPr lang="it-IT" sz="1600" b="1" dirty="0"/>
                  <a:t>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600" b="1" dirty="0"/>
                  <a:t>’s.  </a:t>
                </a:r>
              </a:p>
              <a:p>
                <a:r>
                  <a:rPr lang="it-IT" sz="1600" b="1" dirty="0" err="1"/>
                  <a:t>As</a:t>
                </a:r>
                <a:r>
                  <a:rPr lang="it-IT" sz="1600" b="1" dirty="0"/>
                  <a:t> the </a:t>
                </a:r>
                <a:r>
                  <a:rPr lang="it-IT" sz="1600" b="1" dirty="0" err="1"/>
                  <a:t>number</a:t>
                </a:r>
                <a:r>
                  <a:rPr lang="it-IT" sz="1600" b="1" dirty="0"/>
                  <a:t> of </a:t>
                </a:r>
                <a:r>
                  <a:rPr lang="it-IT" sz="1600" b="1" dirty="0" err="1"/>
                  <a:t>states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infinite, </a:t>
                </a:r>
                <a:r>
                  <a:rPr lang="it-IT" sz="1600" b="1" dirty="0" err="1"/>
                  <a:t>we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consider</a:t>
                </a:r>
                <a:r>
                  <a:rPr lang="it-IT" sz="1600" b="1" dirty="0"/>
                  <a:t> a large and finite </a:t>
                </a:r>
                <a:r>
                  <a:rPr lang="it-IT" sz="1600" b="1" dirty="0" err="1"/>
                  <a:t>subsample</a:t>
                </a:r>
                <a:r>
                  <a:rPr lang="it-IT" sz="1600" b="1" dirty="0"/>
                  <a:t> of </a:t>
                </a:r>
                <a:r>
                  <a:rPr lang="it-IT" sz="1600" b="1" dirty="0" err="1"/>
                  <a:t>states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1600" b="1" dirty="0"/>
                  <a:t>.</a:t>
                </a:r>
              </a:p>
              <a:p>
                <a:r>
                  <a:rPr lang="it-IT" sz="1600" b="1" dirty="0"/>
                  <a:t>A linear </a:t>
                </a:r>
                <a:r>
                  <a:rPr lang="it-IT" sz="1600" b="1" dirty="0" err="1"/>
                  <a:t>reward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function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does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not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necessarily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exists</a:t>
                </a:r>
                <a:r>
                  <a:rPr lang="it-IT" sz="1600" b="1" dirty="0"/>
                  <a:t>, so </a:t>
                </a:r>
                <a:r>
                  <a:rPr lang="it-IT" sz="1600" b="1" dirty="0" err="1"/>
                  <a:t>we</a:t>
                </a:r>
                <a:r>
                  <a:rPr lang="it-IT" sz="1600" b="1" dirty="0"/>
                  <a:t> relax the </a:t>
                </a:r>
                <a:r>
                  <a:rPr lang="it-IT" sz="1600" b="1" dirty="0" err="1"/>
                  <a:t>constraints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but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penalize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their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violations</a:t>
                </a:r>
                <a:r>
                  <a:rPr lang="it-IT" sz="1600" b="1" dirty="0"/>
                  <a:t>.</a:t>
                </a:r>
              </a:p>
              <a:p>
                <a:r>
                  <a:rPr lang="it-IT" sz="1600" b="1" dirty="0"/>
                  <a:t>The </a:t>
                </a:r>
                <a:r>
                  <a:rPr lang="it-IT" sz="1600" b="1" dirty="0" err="1"/>
                  <a:t>optimization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problem</a:t>
                </a:r>
                <a:r>
                  <a:rPr lang="it-IT" sz="1600" b="1" dirty="0"/>
                  <a:t>, </a:t>
                </a:r>
                <a:r>
                  <a:rPr lang="it-IT" sz="1600" b="1" dirty="0" err="1"/>
                  <a:t>whose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unknown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variables</a:t>
                </a:r>
                <a:r>
                  <a:rPr lang="it-IT" sz="1600" b="1" dirty="0"/>
                  <a:t> 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600" b="1" dirty="0"/>
                  <a:t>’s, </a:t>
                </a:r>
                <a:r>
                  <a:rPr lang="it-IT" sz="1600" b="1" dirty="0" err="1"/>
                  <a:t>still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solvable</a:t>
                </a:r>
                <a:r>
                  <a:rPr lang="it-IT" sz="1600" b="1" dirty="0"/>
                  <a:t> by standard linear programming techniques,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then</a:t>
                </a:r>
                <a:r>
                  <a:rPr lang="it-IT" sz="1600" b="1" dirty="0"/>
                  <a:t>:</a:t>
                </a:r>
                <a:endParaRPr lang="it-IT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𝒎𝒂𝒙𝒊𝒎𝒊𝒛𝒆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/>
                        <m:e>
                          <m:limLow>
                            <m:limLow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sSub>
                                        <m:sSubPr>
                                          <m:ctrlPr>
                                            <a:rPr lang="it-IT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𝒔𝒂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it-IT" b="1" u="sng" dirty="0"/>
              </a:p>
              <a:p>
                <a:pPr marL="182880" lvl="4" indent="0" algn="ctr">
                  <a:buNone/>
                </a:pPr>
                <a:r>
                  <a:rPr lang="it-IT" sz="1400" b="1" dirty="0" err="1"/>
                  <a:t>where</a:t>
                </a:r>
                <a:r>
                  <a:rPr lang="it-IT" sz="1400" b="1" dirty="0"/>
                  <a:t> </a:t>
                </a: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it-IT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it-IT" sz="1400" b="1" dirty="0"/>
                  <a:t> </a:t>
                </a:r>
                <a:r>
                  <a:rPr lang="it-IT" sz="1400" b="1" dirty="0" err="1"/>
                  <a:t>is</a:t>
                </a:r>
                <a:r>
                  <a:rPr lang="it-IT" sz="1400" b="1" dirty="0"/>
                  <a:t> the </a:t>
                </a:r>
                <a:r>
                  <a:rPr lang="it-IT" sz="1400" b="1" dirty="0" err="1"/>
                  <a:t>penalization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function</a:t>
                </a:r>
                <a:r>
                  <a:rPr lang="it-IT" sz="1400" b="1" dirty="0"/>
                  <a:t> (</a:t>
                </a: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it-IT" sz="1400" b="1" dirty="0"/>
                  <a:t> </a:t>
                </a:r>
                <a:r>
                  <a:rPr lang="it-IT" sz="1400" b="1" dirty="0" err="1"/>
                  <a:t>is</a:t>
                </a:r>
                <a:r>
                  <a:rPr lang="it-IT" sz="1400" b="1" dirty="0"/>
                  <a:t> a </a:t>
                </a:r>
                <a:r>
                  <a:rPr lang="it-IT" sz="1400" b="1" dirty="0" err="1"/>
                  <a:t>heursitically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chosen</a:t>
                </a:r>
                <a:r>
                  <a:rPr lang="it-IT" sz="1400" b="1" dirty="0"/>
                  <a:t> penalty weight).</a:t>
                </a:r>
                <a:endParaRPr lang="it-IT" b="1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723603"/>
                <a:ext cx="11736531" cy="4946209"/>
              </a:xfrm>
              <a:blipFill>
                <a:blip r:embed="rId2"/>
                <a:stretch>
                  <a:fillRect l="-52" r="-104" b="-29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6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599D9-2B58-8B4F-629C-28A855A7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9" y="188187"/>
            <a:ext cx="11736531" cy="700236"/>
          </a:xfrm>
        </p:spPr>
        <p:txBody>
          <a:bodyPr/>
          <a:lstStyle/>
          <a:p>
            <a:pPr algn="ctr"/>
            <a:r>
              <a:rPr lang="it-IT" sz="3600" dirty="0"/>
              <a:t>IRL FROM SAMPLED TRAJECTORIES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888423"/>
                <a:ext cx="11736531" cy="57813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sz="1600" b="1" dirty="0"/>
                  <a:t>Our aim is to find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it-IT" sz="1600" b="1" dirty="0"/>
                  <a:t> s.t. the unknown policy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sz="1600" b="1" dirty="0"/>
                  <a:t>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it-IT" sz="1600" b="1" dirty="0"/>
                  <a:t> for some </a:t>
                </a:r>
                <a:r>
                  <a:rPr lang="it-IT" sz="1600" b="1" dirty="0" err="1"/>
                  <a:t>fixed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initial</a:t>
                </a:r>
                <a:r>
                  <a:rPr lang="it-IT" sz="1600" b="1" dirty="0"/>
                  <a:t> state </a:t>
                </a:r>
                <a:r>
                  <a:rPr lang="it-IT" sz="1600" b="1" dirty="0" err="1"/>
                  <a:t>distribution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1600" b="1" dirty="0"/>
                  <a:t>. </a:t>
                </a:r>
                <a:r>
                  <a:rPr lang="it-IT" sz="1600" b="1" dirty="0" err="1"/>
                  <a:t>We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then</a:t>
                </a:r>
                <a:r>
                  <a:rPr lang="it-IT" sz="1600" b="1" dirty="0"/>
                  <a:t> assume </a:t>
                </a:r>
                <a:r>
                  <a:rPr lang="it-IT" sz="1600" b="1" dirty="0" err="1"/>
                  <a:t>w.l.o.g</a:t>
                </a:r>
                <a:r>
                  <a:rPr lang="it-IT" sz="1600" b="1" dirty="0"/>
                  <a:t>. </a:t>
                </a:r>
                <a:r>
                  <a:rPr lang="it-IT" sz="1600" b="1" dirty="0" err="1"/>
                  <a:t>that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there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only</a:t>
                </a:r>
                <a:r>
                  <a:rPr lang="it-IT" sz="1600" b="1" dirty="0"/>
                  <a:t> one </a:t>
                </a:r>
                <a:r>
                  <a:rPr lang="it-IT" sz="1600" b="1" dirty="0" err="1"/>
                  <a:t>fixed</a:t>
                </a:r>
                <a:r>
                  <a:rPr lang="it-IT" sz="1600" b="1" dirty="0"/>
                  <a:t> 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  <a:r>
                  <a:rPr lang="it-IT" sz="1600" b="1" dirty="0" err="1"/>
                  <a:t>whose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next</a:t>
                </a:r>
                <a:r>
                  <a:rPr lang="it-IT" sz="1600" b="1" dirty="0"/>
                  <a:t>-state </a:t>
                </a:r>
                <a:r>
                  <a:rPr lang="it-IT" sz="1600" b="1" dirty="0" err="1"/>
                  <a:t>distribution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1600" b="1" dirty="0"/>
                  <a:t>. </a:t>
                </a:r>
                <a:r>
                  <a:rPr lang="it-IT" sz="1600" b="1" dirty="0" err="1"/>
                  <a:t>We</a:t>
                </a:r>
                <a:r>
                  <a:rPr lang="it-IT" sz="1600" b="1" dirty="0"/>
                  <a:t> are </a:t>
                </a:r>
                <a:r>
                  <a:rPr lang="it-IT" sz="1600" b="1" dirty="0" err="1"/>
                  <a:t>given</a:t>
                </a:r>
                <a:r>
                  <a:rPr lang="it-IT" sz="1600" b="1" dirty="0"/>
                  <a:t> a set of </a:t>
                </a:r>
                <a:r>
                  <a:rPr lang="it-IT" sz="1600" b="1" dirty="0" err="1"/>
                  <a:t>trajectories</a:t>
                </a:r>
                <a:r>
                  <a:rPr lang="it-IT" sz="1600" b="1" dirty="0"/>
                  <a:t> of an </a:t>
                </a:r>
                <a:r>
                  <a:rPr lang="it-IT" sz="1600" b="1" dirty="0" err="1"/>
                  <a:t>assumed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optimal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expert</a:t>
                </a:r>
                <a:r>
                  <a:rPr lang="it-IT" sz="1600" b="1" dirty="0"/>
                  <a:t>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sz="1600" b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it-IT" sz="1600" b="1" dirty="0"/>
                  <a:t>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still</a:t>
                </a:r>
                <a:r>
                  <a:rPr lang="it-IT" sz="1600" b="1" dirty="0"/>
                  <a:t> a linear </a:t>
                </a:r>
                <a:r>
                  <a:rPr lang="it-IT" sz="1600" b="1" dirty="0" err="1"/>
                  <a:t>approximator</a:t>
                </a:r>
                <a:r>
                  <a:rPr lang="it-IT" sz="1600" b="1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600" b="1" dirty="0"/>
                  <a:t>’s, and </a:t>
                </a:r>
                <a:r>
                  <a:rPr lang="it-IT" sz="1600" b="1" dirty="0" err="1"/>
                  <a:t>we</a:t>
                </a:r>
                <a:r>
                  <a:rPr lang="it-IT" sz="1600" b="1" dirty="0"/>
                  <a:t> assume to </a:t>
                </a:r>
                <a:r>
                  <a:rPr lang="it-IT" sz="1600" b="1" dirty="0" err="1"/>
                  <a:t>have</a:t>
                </a:r>
                <a:r>
                  <a:rPr lang="it-IT" sz="1600" b="1" dirty="0"/>
                  <a:t> the </a:t>
                </a:r>
                <a:r>
                  <a:rPr lang="it-IT" sz="1600" b="1" dirty="0" err="1"/>
                  <a:t>ability</a:t>
                </a:r>
                <a:r>
                  <a:rPr lang="it-IT" sz="1600" b="1" dirty="0"/>
                  <a:t> of simulate </a:t>
                </a:r>
                <a:r>
                  <a:rPr lang="it-IT" sz="1600" b="1" dirty="0" err="1"/>
                  <a:t>trajectories</a:t>
                </a:r>
                <a:r>
                  <a:rPr lang="it-IT" sz="1600" b="1" dirty="0"/>
                  <a:t> in the MDP for </a:t>
                </a:r>
                <a:r>
                  <a:rPr lang="it-IT" sz="1600" b="1" dirty="0" err="1"/>
                  <a:t>any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given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sz="1600" b="1" dirty="0"/>
                  <a:t>.</a:t>
                </a:r>
              </a:p>
              <a:p>
                <a:r>
                  <a:rPr lang="it-IT" sz="1600" b="1" dirty="0"/>
                  <a:t>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b="1" dirty="0"/>
                  <a:t> for a </a:t>
                </a:r>
                <a:r>
                  <a:rPr lang="it-IT" sz="1600" b="1" dirty="0" err="1"/>
                  <a:t>given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sz="1600" b="1" dirty="0"/>
                  <a:t>, </a:t>
                </a:r>
                <a:r>
                  <a:rPr lang="it-IT" sz="1600" b="1" dirty="0" err="1"/>
                  <a:t>we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run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IT" sz="1600" b="1" dirty="0"/>
                  <a:t> Monte Carlo </a:t>
                </a:r>
                <a:r>
                  <a:rPr lang="it-IT" sz="1600" b="1" dirty="0" err="1"/>
                  <a:t>trajectories</a:t>
                </a:r>
                <a:r>
                  <a:rPr lang="it-IT" sz="1600" b="1" dirty="0"/>
                  <a:t> under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sz="1600" b="1" dirty="0"/>
                  <a:t> and </a:t>
                </a:r>
                <a:r>
                  <a:rPr lang="it-IT" sz="1600" b="1" dirty="0" err="1"/>
                  <a:t>define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r>
                      <a:rPr lang="it-IT" sz="16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it-IT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b="1" dirty="0"/>
                  <a:t> to be </a:t>
                </a:r>
                <a:r>
                  <a:rPr lang="it-IT" sz="1600" b="1" dirty="0" err="1"/>
                  <a:t>what</a:t>
                </a:r>
                <a:r>
                  <a:rPr lang="it-IT" sz="1600" b="1" dirty="0"/>
                  <a:t> the </a:t>
                </a:r>
                <a:r>
                  <a:rPr lang="it-IT" sz="1600" b="1" dirty="0" err="1"/>
                  <a:t>average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empirical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return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would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have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been</a:t>
                </a:r>
                <a:r>
                  <a:rPr lang="it-IT" sz="1600" b="1" dirty="0"/>
                  <a:t> on </a:t>
                </a:r>
                <a:r>
                  <a:rPr lang="it-IT" sz="1600" b="1" dirty="0" err="1"/>
                  <a:t>these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IT" sz="1600" b="1" dirty="0"/>
                  <a:t> </a:t>
                </a:r>
                <a:r>
                  <a:rPr lang="it-IT" sz="1600" b="1" dirty="0" err="1"/>
                  <a:t>trajectories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if</a:t>
                </a:r>
                <a:r>
                  <a:rPr lang="it-IT" sz="1600" b="1" dirty="0"/>
                  <a:t> the </a:t>
                </a:r>
                <a:r>
                  <a:rPr lang="it-IT" sz="1600" b="1" dirty="0" err="1"/>
                  <a:t>reward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had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been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600" b="1" dirty="0"/>
                  <a:t>, for </a:t>
                </a:r>
                <a:r>
                  <a:rPr lang="it-IT" sz="1600" b="1" dirty="0" err="1"/>
                  <a:t>each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it-IT" sz="1600" b="1" dirty="0"/>
                  <a:t>. </a:t>
                </a:r>
                <a:r>
                  <a:rPr lang="it-IT" sz="1600" b="1" dirty="0" err="1"/>
                  <a:t>Thus</a:t>
                </a:r>
                <a:r>
                  <a:rPr lang="it-IT" sz="1600" b="1" dirty="0"/>
                  <a:t>, </a:t>
                </a:r>
                <a:r>
                  <a:rPr lang="it-IT" sz="1600" b="1" dirty="0" err="1"/>
                  <a:t>we</a:t>
                </a:r>
                <a:r>
                  <a:rPr lang="it-IT" sz="1600" b="1" dirty="0"/>
                  <a:t> can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it-IT" sz="16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it-IT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b="1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p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  <m:d>
                      <m:d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)+…+</m:t>
                    </m:r>
                    <m:sSubSup>
                      <m:sSub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b="1" dirty="0"/>
                  <a:t>.</a:t>
                </a:r>
              </a:p>
              <a:p>
                <a:r>
                  <a:rPr lang="it-IT" sz="1600" b="1" dirty="0" err="1"/>
                  <a:t>We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construct</a:t>
                </a:r>
                <a:r>
                  <a:rPr lang="it-IT" sz="1600" b="1" dirty="0"/>
                  <a:t> an </a:t>
                </a:r>
                <a:r>
                  <a:rPr lang="it-IT" sz="1600" b="1" dirty="0" err="1"/>
                  <a:t>algorithm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whose</a:t>
                </a:r>
                <a:r>
                  <a:rPr lang="it-IT" sz="1600" b="1" dirty="0"/>
                  <a:t> idea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to </a:t>
                </a:r>
                <a:r>
                  <a:rPr lang="it-IT" sz="1600" b="1" u="sng" dirty="0" err="1"/>
                  <a:t>iteratively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improve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dirty="0"/>
                  <a:t>by </a:t>
                </a:r>
                <a:r>
                  <a:rPr lang="it-IT" sz="1600" b="1" dirty="0" err="1"/>
                  <a:t>comparing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sSup>
                          <m:sSup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it-IT" sz="1600" b="1" dirty="0"/>
                  <a:t> with the </a:t>
                </a:r>
                <a:r>
                  <a:rPr lang="it-IT" sz="1600" b="1" dirty="0" err="1"/>
                  <a:t>value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functions</a:t>
                </a:r>
                <a:r>
                  <a:rPr lang="it-IT" sz="1600" b="1" dirty="0"/>
                  <a:t> of a </a:t>
                </a:r>
                <a:r>
                  <a:rPr lang="it-IT" sz="1600" b="1" dirty="0" err="1"/>
                  <a:t>sequence</a:t>
                </a:r>
                <a:r>
                  <a:rPr lang="it-IT" sz="1600" b="1" dirty="0"/>
                  <a:t> of policy </a:t>
                </a:r>
                <a:r>
                  <a:rPr lang="it-IT" sz="1600" b="1" dirty="0" err="1"/>
                  <a:t>generated</a:t>
                </a:r>
                <a:r>
                  <a:rPr lang="it-IT" sz="1600" b="1" dirty="0"/>
                  <a:t> by the </a:t>
                </a:r>
                <a:r>
                  <a:rPr lang="it-IT" sz="1600" b="1" dirty="0" err="1"/>
                  <a:t>algorithm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which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hopefully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converges</a:t>
                </a:r>
                <a:r>
                  <a:rPr lang="it-IT" sz="1600" b="1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dirty="0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it-IT" sz="16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sz="1600" b="1" dirty="0"/>
                  <a:t>. </a:t>
                </a:r>
                <a:r>
                  <a:rPr lang="it-IT" sz="1600" b="1" dirty="0" err="1"/>
                  <a:t>We</a:t>
                </a:r>
                <a:r>
                  <a:rPr lang="it-IT" sz="1600" b="1" dirty="0"/>
                  <a:t> start the </a:t>
                </a:r>
                <a:r>
                  <a:rPr lang="it-IT" sz="1600" b="1" dirty="0" err="1"/>
                  <a:t>algorithm</a:t>
                </a:r>
                <a:r>
                  <a:rPr lang="it-IT" sz="1600" b="1" dirty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sSup>
                          <m:sSupPr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it-IT" sz="1600" b="1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it-IT" sz="1600" b="1" dirty="0"/>
                  <a:t> for a random </a:t>
                </a:r>
                <a:r>
                  <a:rPr lang="it-IT" sz="1600" b="1" dirty="0" err="1"/>
                  <a:t>initial</a:t>
                </a:r>
                <a:r>
                  <a:rPr lang="it-IT" sz="1600" b="1" dirty="0"/>
                  <a:t>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600" b="1" dirty="0"/>
                  <a:t> and </a:t>
                </a:r>
                <a:r>
                  <a:rPr lang="it-IT" sz="1600" b="1" dirty="0" err="1"/>
                  <a:t>then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repeat</a:t>
                </a:r>
                <a:r>
                  <a:rPr lang="it-IT" sz="1600" b="1" dirty="0"/>
                  <a:t>, </a:t>
                </a:r>
                <a:r>
                  <a:rPr lang="it-IT" sz="1600" b="1" dirty="0" err="1"/>
                  <a:t>at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each</a:t>
                </a:r>
                <a:r>
                  <a:rPr lang="it-IT" sz="1600" b="1" dirty="0"/>
                  <a:t> step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it-IT" sz="1600" b="1" dirty="0"/>
                  <a:t>, </a:t>
                </a:r>
                <a:r>
                  <a:rPr lang="it-IT" sz="1600" b="1" dirty="0" err="1"/>
                  <a:t>until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convergence</a:t>
                </a:r>
                <a:r>
                  <a:rPr lang="it-IT" sz="1600" b="1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it-IT" sz="1400" dirty="0"/>
                  <a:t> Solve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400" dirty="0"/>
                  <a:t>’s: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 smtClean="0">
                          <a:latin typeface="Cambria Math" panose="02040503050406030204" pitchFamily="18" charset="0"/>
                        </a:rPr>
                        <m:t>𝐦𝐚𝐱𝐢𝐦𝐢𝐳𝐞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4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p>
                                  <m:sSup>
                                    <m:sSup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p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it-IT" sz="1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4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p>
                                  <m:sSub>
                                    <m:sSub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it-IT" sz="1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it-IT" sz="1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it-IT" sz="1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4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it-IT" sz="1400" b="1" i="0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sz="1400" dirty="0"/>
              </a:p>
              <a:p>
                <a:pPr lvl="1"/>
                <a:r>
                  <a:rPr lang="it-IT" sz="1400" dirty="0"/>
                  <a:t>2. Update </a:t>
                </a: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it-IT" sz="1400" dirty="0"/>
                  <a:t>.</a:t>
                </a:r>
              </a:p>
              <a:p>
                <a:pPr lvl="1"/>
                <a:r>
                  <a:rPr lang="it-IT" sz="1400" dirty="0"/>
                  <a:t>3.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400" dirty="0"/>
                  <a:t>, the </a:t>
                </a:r>
                <a:r>
                  <a:rPr lang="it-IT" sz="1400" dirty="0" err="1"/>
                  <a:t>optimal</a:t>
                </a:r>
                <a:r>
                  <a:rPr lang="it-IT" sz="1400" dirty="0"/>
                  <a:t> policy under </a:t>
                </a: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it-IT" sz="1400" dirty="0"/>
                  <a:t>.</a:t>
                </a:r>
              </a:p>
              <a:p>
                <a:pPr lvl="1"/>
                <a:endParaRPr lang="it-IT" sz="140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B906A8-8493-3CFD-2BAC-14A28C20D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88423"/>
                <a:ext cx="11736531" cy="5781390"/>
              </a:xfrm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53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599D9-2B58-8B4F-629C-28A855A7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333304"/>
            <a:ext cx="11471564" cy="857559"/>
          </a:xfrm>
        </p:spPr>
        <p:txBody>
          <a:bodyPr/>
          <a:lstStyle/>
          <a:p>
            <a:pPr algn="ctr"/>
            <a:r>
              <a:rPr lang="it-IT" sz="3600" dirty="0" err="1"/>
              <a:t>Experimental</a:t>
            </a:r>
            <a:r>
              <a:rPr lang="it-IT" sz="3600" dirty="0"/>
              <a:t> </a:t>
            </a:r>
            <a:r>
              <a:rPr lang="it-IT" sz="3600" dirty="0" err="1"/>
              <a:t>results</a:t>
            </a:r>
            <a:endParaRPr lang="it-IT" sz="36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157EADD-B1AC-1805-8A4C-ABC74D8C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4" y="3959606"/>
            <a:ext cx="3450880" cy="216456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6D591D-532E-95EA-AA0D-81EFDA997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54" y="3731006"/>
            <a:ext cx="3982274" cy="27639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5C61659-B2AA-7C80-04CF-A78D320AA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18" y="3731006"/>
            <a:ext cx="3632082" cy="27781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7813133-FF7D-A73F-E43E-809D0D3BB6A2}"/>
              </a:ext>
            </a:extLst>
          </p:cNvPr>
          <p:cNvSpPr txBox="1"/>
          <p:nvPr/>
        </p:nvSpPr>
        <p:spPr>
          <a:xfrm>
            <a:off x="674422" y="1588673"/>
            <a:ext cx="311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Finite State Space IRL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C219B49-D744-F65F-4E22-1F70EAFEB919}"/>
              </a:ext>
            </a:extLst>
          </p:cNvPr>
          <p:cNvSpPr txBox="1"/>
          <p:nvPr/>
        </p:nvSpPr>
        <p:spPr>
          <a:xfrm>
            <a:off x="674422" y="1923193"/>
            <a:ext cx="311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 dirty="0"/>
              <a:t>5x5 </a:t>
            </a:r>
            <a:r>
              <a:rPr lang="it-IT" sz="1600" b="1" i="1" dirty="0" err="1"/>
              <a:t>Gridworld</a:t>
            </a:r>
            <a:r>
              <a:rPr lang="it-IT" sz="1600" b="1" i="1" dirty="0"/>
              <a:t> Benchmark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2F303D2-1E76-9D47-E6D0-7B4909FE4824}"/>
                  </a:ext>
                </a:extLst>
              </p:cNvPr>
              <p:cNvSpPr txBox="1"/>
              <p:nvPr/>
            </p:nvSpPr>
            <p:spPr>
              <a:xfrm>
                <a:off x="674422" y="2259730"/>
                <a:ext cx="311727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The </a:t>
                </a:r>
                <a:r>
                  <a:rPr lang="it-IT" sz="1400" b="1" dirty="0" err="1"/>
                  <a:t>proposed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algorithm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manages</a:t>
                </a:r>
                <a:r>
                  <a:rPr lang="it-IT" sz="1400" b="1" dirty="0"/>
                  <a:t> to </a:t>
                </a:r>
                <a:r>
                  <a:rPr lang="it-IT" sz="1400" b="1" dirty="0" err="1"/>
                  <a:t>approximate</a:t>
                </a:r>
                <a:r>
                  <a:rPr lang="it-IT" sz="1400" b="1" dirty="0"/>
                  <a:t> the </a:t>
                </a:r>
                <a:r>
                  <a:rPr lang="it-IT" sz="1400" b="1" dirty="0" err="1"/>
                  <a:t>reward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function</a:t>
                </a:r>
                <a:r>
                  <a:rPr lang="it-IT" sz="1400" b="1" dirty="0"/>
                  <a:t> of the </a:t>
                </a:r>
                <a:r>
                  <a:rPr lang="it-IT" sz="1400" b="1" dirty="0" err="1"/>
                  <a:t>problem</a:t>
                </a:r>
                <a:r>
                  <a:rPr lang="it-IT" sz="1400" b="1" dirty="0"/>
                  <a:t> with </a:t>
                </a:r>
                <a:r>
                  <a:rPr lang="it-IT" sz="1400" b="1" dirty="0" err="1"/>
                  <a:t>fairly</a:t>
                </a:r>
                <a:r>
                  <a:rPr lang="it-IT" sz="1400" b="1" dirty="0"/>
                  <a:t> good </a:t>
                </a:r>
                <a:r>
                  <a:rPr lang="it-IT" sz="1400" b="1" dirty="0" err="1"/>
                  <a:t>precision</a:t>
                </a:r>
                <a:r>
                  <a:rPr lang="it-IT" sz="1400" b="1" dirty="0"/>
                  <a:t>, </a:t>
                </a:r>
                <a:r>
                  <a:rPr lang="it-IT" sz="1400" b="1" dirty="0" err="1"/>
                  <a:t>apart</a:t>
                </a:r>
                <a:r>
                  <a:rPr lang="it-IT" sz="1400" b="1" dirty="0"/>
                  <a:t> from some </a:t>
                </a:r>
                <a:r>
                  <a:rPr lang="it-IT" sz="1400" b="1" dirty="0" err="1"/>
                  <a:t>negligible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oscillations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along</a:t>
                </a:r>
                <a:r>
                  <a:rPr lang="it-IT" sz="1400" b="1" dirty="0"/>
                  <a:t>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it-IT" sz="1400" b="1" dirty="0"/>
                  <a:t>-</a:t>
                </a:r>
                <a:r>
                  <a:rPr lang="it-IT" sz="1400" b="1" dirty="0" err="1"/>
                  <a:t>axis</a:t>
                </a:r>
                <a:r>
                  <a:rPr lang="it-IT" sz="1400" b="1" dirty="0"/>
                  <a:t>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2F303D2-1E76-9D47-E6D0-7B4909FE4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" y="2259730"/>
                <a:ext cx="3117272" cy="1169551"/>
              </a:xfrm>
              <a:prstGeom prst="rect">
                <a:avLst/>
              </a:prstGeom>
              <a:blipFill>
                <a:blip r:embed="rId5"/>
                <a:stretch>
                  <a:fillRect l="-391" t="-1042" r="-587" b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F2C3FAA-4592-ACC3-6193-D5ECA66E981D}"/>
              </a:ext>
            </a:extLst>
          </p:cNvPr>
          <p:cNvSpPr txBox="1"/>
          <p:nvPr/>
        </p:nvSpPr>
        <p:spPr>
          <a:xfrm>
            <a:off x="4451364" y="1588673"/>
            <a:ext cx="311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Continuos</a:t>
            </a:r>
            <a:r>
              <a:rPr lang="it-IT" b="1" dirty="0"/>
              <a:t> State Space IRL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6ED0C3A-44B4-C5DF-4D55-0E85EBB274F5}"/>
              </a:ext>
            </a:extLst>
          </p:cNvPr>
          <p:cNvSpPr txBox="1"/>
          <p:nvPr/>
        </p:nvSpPr>
        <p:spPr>
          <a:xfrm>
            <a:off x="4451364" y="1923193"/>
            <a:ext cx="311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 dirty="0"/>
              <a:t>Mountain-Car Benchmark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ED270B7-421B-4919-2C8D-8EC9E3CA9CB3}"/>
                  </a:ext>
                </a:extLst>
              </p:cNvPr>
              <p:cNvSpPr txBox="1"/>
              <p:nvPr/>
            </p:nvSpPr>
            <p:spPr>
              <a:xfrm>
                <a:off x="4451364" y="2292525"/>
                <a:ext cx="311727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The </a:t>
                </a:r>
                <a:r>
                  <a:rPr lang="it-IT" sz="1400" b="1" dirty="0" err="1"/>
                  <a:t>proposed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algorithm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manages</a:t>
                </a:r>
                <a:r>
                  <a:rPr lang="it-IT" sz="1400" b="1" dirty="0"/>
                  <a:t> to </a:t>
                </a:r>
                <a:r>
                  <a:rPr lang="it-IT" sz="1400" b="1" dirty="0" err="1"/>
                  <a:t>capture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perfectly</a:t>
                </a:r>
                <a:r>
                  <a:rPr lang="it-IT" sz="1400" b="1" dirty="0"/>
                  <a:t> the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it-IT" sz="1400" b="1" dirty="0"/>
                  <a:t> </a:t>
                </a:r>
                <a:r>
                  <a:rPr lang="it-IT" sz="1400" b="1" dirty="0" err="1"/>
                  <a:t>structure</a:t>
                </a:r>
                <a:r>
                  <a:rPr lang="it-IT" sz="1400" b="1" dirty="0"/>
                  <a:t> of the </a:t>
                </a:r>
                <a:r>
                  <a:rPr lang="it-IT" sz="1400" b="1" dirty="0" err="1"/>
                  <a:t>true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reward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function</a:t>
                </a:r>
                <a:r>
                  <a:rPr lang="it-IT" sz="1400" b="1" dirty="0"/>
                  <a:t>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ED270B7-421B-4919-2C8D-8EC9E3CA9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64" y="2292525"/>
                <a:ext cx="3117272" cy="738664"/>
              </a:xfrm>
              <a:prstGeom prst="rect">
                <a:avLst/>
              </a:prstGeom>
              <a:blipFill>
                <a:blip r:embed="rId6"/>
                <a:stretch>
                  <a:fillRect l="-586" t="-1653" r="-391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6DC70AE-4A08-709D-0DDD-8DA19CC533B5}"/>
              </a:ext>
            </a:extLst>
          </p:cNvPr>
          <p:cNvSpPr txBox="1"/>
          <p:nvPr/>
        </p:nvSpPr>
        <p:spPr>
          <a:xfrm>
            <a:off x="8535981" y="1533559"/>
            <a:ext cx="311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IRL From </a:t>
            </a:r>
            <a:r>
              <a:rPr lang="it-IT" b="1" dirty="0" err="1"/>
              <a:t>Trajectories</a:t>
            </a:r>
            <a:endParaRPr lang="it-IT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29E97F4-5444-5568-A76F-F66F9BDD4C89}"/>
                  </a:ext>
                </a:extLst>
              </p:cNvPr>
              <p:cNvSpPr txBox="1"/>
              <p:nvPr/>
            </p:nvSpPr>
            <p:spPr>
              <a:xfrm>
                <a:off x="8405503" y="1860529"/>
                <a:ext cx="32893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1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600" b="1" i="1" dirty="0"/>
                  <a:t> </a:t>
                </a:r>
                <a:r>
                  <a:rPr lang="it-IT" sz="1600" b="1" i="1" dirty="0" err="1"/>
                  <a:t>Gridworld</a:t>
                </a:r>
                <a:r>
                  <a:rPr lang="it-IT" sz="1600" b="1" i="1" dirty="0"/>
                  <a:t> Benchmark</a:t>
                </a: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29E97F4-5444-5568-A76F-F66F9BDD4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03" y="1860529"/>
                <a:ext cx="3289313" cy="338554"/>
              </a:xfrm>
              <a:prstGeom prst="rect">
                <a:avLst/>
              </a:prstGeom>
              <a:blipFill>
                <a:blip r:embed="rId7"/>
                <a:stretch>
                  <a:fillRect t="-5357" r="-742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DC82EE8-46A7-B040-D1F8-78E5C48EC712}"/>
              </a:ext>
            </a:extLst>
          </p:cNvPr>
          <p:cNvSpPr txBox="1"/>
          <p:nvPr/>
        </p:nvSpPr>
        <p:spPr>
          <a:xfrm>
            <a:off x="8535981" y="2237411"/>
            <a:ext cx="311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The </a:t>
            </a:r>
            <a:r>
              <a:rPr lang="it-IT" sz="1400" b="1" dirty="0" err="1"/>
              <a:t>proposed</a:t>
            </a:r>
            <a:r>
              <a:rPr lang="it-IT" sz="1400" b="1" dirty="0"/>
              <a:t> </a:t>
            </a:r>
            <a:r>
              <a:rPr lang="it-IT" sz="1400" b="1" dirty="0" err="1"/>
              <a:t>algorithm</a:t>
            </a:r>
            <a:r>
              <a:rPr lang="it-IT" sz="1400" b="1" dirty="0"/>
              <a:t> </a:t>
            </a:r>
            <a:r>
              <a:rPr lang="it-IT" sz="1400" b="1" dirty="0" err="1"/>
              <a:t>manages</a:t>
            </a:r>
            <a:r>
              <a:rPr lang="it-IT" sz="1400" b="1" dirty="0"/>
              <a:t> to </a:t>
            </a:r>
            <a:r>
              <a:rPr lang="it-IT" sz="1400" b="1" dirty="0" err="1"/>
              <a:t>find</a:t>
            </a:r>
            <a:r>
              <a:rPr lang="it-IT" sz="1400" b="1" dirty="0"/>
              <a:t> a </a:t>
            </a:r>
            <a:r>
              <a:rPr lang="it-IT" sz="1400" b="1" dirty="0" err="1"/>
              <a:t>reward</a:t>
            </a:r>
            <a:r>
              <a:rPr lang="it-IT" sz="1400" b="1" dirty="0"/>
              <a:t> </a:t>
            </a:r>
            <a:r>
              <a:rPr lang="it-IT" sz="1400" b="1" dirty="0" err="1"/>
              <a:t>function</a:t>
            </a:r>
            <a:r>
              <a:rPr lang="it-IT" sz="1400" b="1" dirty="0"/>
              <a:t> </a:t>
            </a:r>
            <a:r>
              <a:rPr lang="it-IT" sz="1400" b="1" dirty="0" err="1"/>
              <a:t>whose</a:t>
            </a:r>
            <a:r>
              <a:rPr lang="it-IT" sz="1400" b="1" dirty="0"/>
              <a:t> </a:t>
            </a:r>
            <a:r>
              <a:rPr lang="it-IT" sz="1400" b="1" dirty="0" err="1"/>
              <a:t>optimal</a:t>
            </a:r>
            <a:r>
              <a:rPr lang="it-IT" sz="1400" b="1" dirty="0"/>
              <a:t> policy </a:t>
            </a:r>
            <a:r>
              <a:rPr lang="it-IT" sz="1400" b="1" dirty="0" err="1"/>
              <a:t>value</a:t>
            </a:r>
            <a:r>
              <a:rPr lang="it-IT" sz="1400" b="1" dirty="0"/>
              <a:t> </a:t>
            </a:r>
            <a:r>
              <a:rPr lang="it-IT" sz="1400" b="1" dirty="0" err="1"/>
              <a:t>has</a:t>
            </a:r>
            <a:r>
              <a:rPr lang="it-IT" sz="1400" b="1" dirty="0"/>
              <a:t> no </a:t>
            </a:r>
            <a:r>
              <a:rPr lang="it-IT" sz="1400" b="1" dirty="0" err="1"/>
              <a:t>statistically</a:t>
            </a:r>
            <a:r>
              <a:rPr lang="it-IT" sz="1400" b="1" dirty="0"/>
              <a:t> </a:t>
            </a:r>
            <a:r>
              <a:rPr lang="it-IT" sz="1400" b="1" dirty="0" err="1"/>
              <a:t>significant</a:t>
            </a:r>
            <a:r>
              <a:rPr lang="it-IT" sz="1400" b="1" dirty="0"/>
              <a:t> </a:t>
            </a:r>
            <a:r>
              <a:rPr lang="it-IT" sz="1400" b="1" dirty="0" err="1"/>
              <a:t>differences</a:t>
            </a:r>
            <a:r>
              <a:rPr lang="it-IT" sz="1400" b="1" dirty="0"/>
              <a:t> with the </a:t>
            </a:r>
            <a:r>
              <a:rPr lang="it-IT" sz="1400" b="1" dirty="0" err="1"/>
              <a:t>value</a:t>
            </a:r>
            <a:r>
              <a:rPr lang="it-IT" sz="1400" b="1" dirty="0"/>
              <a:t> of the </a:t>
            </a:r>
            <a:r>
              <a:rPr lang="it-IT" sz="1400" b="1" dirty="0" err="1"/>
              <a:t>optimal</a:t>
            </a:r>
            <a:r>
              <a:rPr lang="it-IT" sz="1400" b="1" dirty="0"/>
              <a:t> policy under the </a:t>
            </a:r>
            <a:r>
              <a:rPr lang="it-IT" sz="1400" b="1" dirty="0" err="1"/>
              <a:t>true</a:t>
            </a:r>
            <a:r>
              <a:rPr lang="it-IT" sz="1400" b="1" dirty="0"/>
              <a:t> </a:t>
            </a:r>
            <a:r>
              <a:rPr lang="it-IT" sz="1400" b="1" dirty="0" err="1"/>
              <a:t>reward</a:t>
            </a:r>
            <a:r>
              <a:rPr lang="it-IT" sz="1400" b="1" dirty="0"/>
              <a:t> </a:t>
            </a:r>
            <a:r>
              <a:rPr lang="it-IT" sz="1400" b="1" dirty="0" err="1"/>
              <a:t>function</a:t>
            </a:r>
            <a:r>
              <a:rPr lang="it-IT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46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599D9-2B58-8B4F-629C-28A855A7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333220"/>
            <a:ext cx="11471564" cy="857559"/>
          </a:xfrm>
        </p:spPr>
        <p:txBody>
          <a:bodyPr/>
          <a:lstStyle/>
          <a:p>
            <a:pPr algn="ctr"/>
            <a:r>
              <a:rPr lang="it-IT" sz="3600" dirty="0" err="1"/>
              <a:t>Conclusions</a:t>
            </a:r>
            <a:r>
              <a:rPr lang="it-IT" sz="3600" dirty="0"/>
              <a:t> and </a:t>
            </a:r>
            <a:r>
              <a:rPr lang="it-IT" sz="3600" dirty="0" err="1"/>
              <a:t>considerations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B906A8-8493-3CFD-2BAC-14A28C20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190779"/>
            <a:ext cx="11526982" cy="5334001"/>
          </a:xfrm>
        </p:spPr>
        <p:txBody>
          <a:bodyPr/>
          <a:lstStyle/>
          <a:p>
            <a:pPr marL="0" indent="0">
              <a:buNone/>
            </a:pPr>
            <a:endParaRPr lang="it-IT" sz="2400" b="1" dirty="0"/>
          </a:p>
          <a:p>
            <a:r>
              <a:rPr lang="it-IT" sz="2400" b="1" dirty="0"/>
              <a:t>The </a:t>
            </a:r>
            <a:r>
              <a:rPr lang="it-IT" sz="2400" b="1" dirty="0" err="1"/>
              <a:t>experimental</a:t>
            </a:r>
            <a:r>
              <a:rPr lang="it-IT" sz="2400" b="1" dirty="0"/>
              <a:t> </a:t>
            </a:r>
            <a:r>
              <a:rPr lang="it-IT" sz="2400" b="1" dirty="0" err="1"/>
              <a:t>results</a:t>
            </a:r>
            <a:r>
              <a:rPr lang="it-IT" sz="2400" b="1" dirty="0"/>
              <a:t> show </a:t>
            </a:r>
            <a:r>
              <a:rPr lang="it-IT" sz="2400" b="1" dirty="0" err="1"/>
              <a:t>that</a:t>
            </a:r>
            <a:r>
              <a:rPr lang="it-IT" sz="2400" b="1" dirty="0"/>
              <a:t> IRL </a:t>
            </a:r>
            <a:r>
              <a:rPr lang="it-IT" sz="2400" b="1" dirty="0" err="1"/>
              <a:t>is</a:t>
            </a:r>
            <a:r>
              <a:rPr lang="it-IT" sz="2400" b="1" dirty="0"/>
              <a:t> </a:t>
            </a:r>
            <a:r>
              <a:rPr lang="it-IT" sz="2400" b="1" dirty="0" err="1"/>
              <a:t>soluble</a:t>
            </a:r>
            <a:r>
              <a:rPr lang="it-IT" sz="2400" b="1" dirty="0"/>
              <a:t>, </a:t>
            </a:r>
            <a:r>
              <a:rPr lang="it-IT" sz="2400" b="1" dirty="0" err="1"/>
              <a:t>at</a:t>
            </a:r>
            <a:r>
              <a:rPr lang="it-IT" sz="2400" b="1" dirty="0"/>
              <a:t> </a:t>
            </a:r>
            <a:r>
              <a:rPr lang="it-IT" sz="2400" b="1" dirty="0" err="1"/>
              <a:t>least</a:t>
            </a:r>
            <a:r>
              <a:rPr lang="it-IT" sz="2400" b="1" dirty="0"/>
              <a:t> for moderate-</a:t>
            </a:r>
            <a:r>
              <a:rPr lang="it-IT" sz="2400" b="1" dirty="0" err="1"/>
              <a:t>sized</a:t>
            </a:r>
            <a:r>
              <a:rPr lang="it-IT" sz="2400" b="1" dirty="0"/>
              <a:t> state </a:t>
            </a:r>
            <a:r>
              <a:rPr lang="it-IT" sz="2400" b="1" dirty="0" err="1"/>
              <a:t>spaces</a:t>
            </a:r>
            <a:r>
              <a:rPr lang="it-IT" sz="2400" b="1" dirty="0"/>
              <a:t>.</a:t>
            </a:r>
          </a:p>
          <a:p>
            <a:endParaRPr lang="it-IT" dirty="0"/>
          </a:p>
          <a:p>
            <a:r>
              <a:rPr lang="it-IT" sz="2400" b="1" dirty="0" err="1"/>
              <a:t>Further</a:t>
            </a:r>
            <a:r>
              <a:rPr lang="it-IT" sz="2400" b="1" dirty="0"/>
              <a:t> </a:t>
            </a:r>
            <a:r>
              <a:rPr lang="it-IT" sz="2400" b="1" dirty="0" err="1"/>
              <a:t>research</a:t>
            </a:r>
            <a:r>
              <a:rPr lang="it-IT" sz="2400" b="1" dirty="0"/>
              <a:t> </a:t>
            </a:r>
            <a:r>
              <a:rPr lang="it-IT" sz="2400" b="1" dirty="0" err="1"/>
              <a:t>topics</a:t>
            </a:r>
            <a:r>
              <a:rPr lang="it-IT" sz="2400" b="1" dirty="0"/>
              <a:t>: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it-IT" dirty="0"/>
              <a:t>How the </a:t>
            </a:r>
            <a:r>
              <a:rPr lang="it-IT" dirty="0" err="1"/>
              <a:t>generalize</a:t>
            </a:r>
            <a:r>
              <a:rPr lang="it-IT" dirty="0"/>
              <a:t> the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the case of </a:t>
            </a:r>
            <a:r>
              <a:rPr lang="it-IT" dirty="0" err="1"/>
              <a:t>Partially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MDP?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it-IT" dirty="0"/>
              <a:t>Some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(for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produced</a:t>
            </a:r>
            <a:r>
              <a:rPr lang="it-IT" dirty="0"/>
              <a:t> by </a:t>
            </a:r>
            <a:r>
              <a:rPr lang="it-IT" dirty="0" err="1"/>
              <a:t>potential-based</a:t>
            </a:r>
            <a:r>
              <a:rPr lang="it-IT" dirty="0"/>
              <a:t> shaping </a:t>
            </a:r>
            <a:r>
              <a:rPr lang="it-IT" dirty="0" err="1"/>
              <a:t>rewards</a:t>
            </a:r>
            <a:r>
              <a:rPr lang="it-IT" dirty="0"/>
              <a:t>) makes the RL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dramatically</a:t>
            </a:r>
            <a:r>
              <a:rPr lang="it-IT" dirty="0"/>
              <a:t> </a:t>
            </a:r>
            <a:r>
              <a:rPr lang="it-IT" dirty="0" err="1"/>
              <a:t>easier</a:t>
            </a:r>
            <a:r>
              <a:rPr lang="it-IT" dirty="0"/>
              <a:t> to solve. Can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 </a:t>
            </a:r>
            <a:r>
              <a:rPr lang="it-IT" dirty="0" err="1"/>
              <a:t>improve</a:t>
            </a:r>
            <a:r>
              <a:rPr lang="it-IT" dirty="0"/>
              <a:t> the performances on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?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it-IT" dirty="0"/>
              <a:t>How can </a:t>
            </a:r>
            <a:r>
              <a:rPr lang="it-IT" dirty="0" err="1"/>
              <a:t>we</a:t>
            </a:r>
            <a:r>
              <a:rPr lang="it-IT" dirty="0"/>
              <a:t> deal with the </a:t>
            </a:r>
            <a:r>
              <a:rPr lang="it-IT" dirty="0" err="1"/>
              <a:t>intrinsic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in the </a:t>
            </a:r>
            <a:r>
              <a:rPr lang="it-IT" dirty="0" err="1"/>
              <a:t>observer’s</a:t>
            </a:r>
            <a:r>
              <a:rPr lang="it-IT" dirty="0"/>
              <a:t> </a:t>
            </a:r>
            <a:r>
              <a:rPr lang="it-IT" dirty="0" err="1"/>
              <a:t>measurements</a:t>
            </a:r>
            <a:r>
              <a:rPr lang="it-IT" dirty="0"/>
              <a:t> and with the </a:t>
            </a:r>
            <a:r>
              <a:rPr lang="it-IT" dirty="0" err="1"/>
              <a:t>suboptimality</a:t>
            </a:r>
            <a:r>
              <a:rPr lang="it-IT" dirty="0"/>
              <a:t> of the </a:t>
            </a:r>
            <a:r>
              <a:rPr lang="it-IT" dirty="0" err="1"/>
              <a:t>agent’s</a:t>
            </a:r>
            <a:r>
              <a:rPr lang="it-IT" dirty="0"/>
              <a:t> policy? </a:t>
            </a:r>
            <a:r>
              <a:rPr lang="it-IT" dirty="0" err="1"/>
              <a:t>What</a:t>
            </a:r>
            <a:r>
              <a:rPr lang="it-IT" dirty="0"/>
              <a:t> are appropriate </a:t>
            </a:r>
            <a:r>
              <a:rPr lang="it-IT" dirty="0" err="1"/>
              <a:t>metrics</a:t>
            </a:r>
            <a:r>
              <a:rPr lang="it-IT" dirty="0"/>
              <a:t> for </a:t>
            </a:r>
            <a:r>
              <a:rPr lang="it-IT" dirty="0" err="1"/>
              <a:t>representing</a:t>
            </a:r>
            <a:r>
              <a:rPr lang="it-IT" dirty="0"/>
              <a:t> and </a:t>
            </a:r>
            <a:r>
              <a:rPr lang="it-IT" dirty="0" err="1"/>
              <a:t>analyzing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situations?</a:t>
            </a:r>
          </a:p>
        </p:txBody>
      </p:sp>
    </p:spTree>
    <p:extLst>
      <p:ext uri="{BB962C8B-B14F-4D97-AF65-F5344CB8AC3E}">
        <p14:creationId xmlns:p14="http://schemas.microsoft.com/office/powerpoint/2010/main" val="385319247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45B71B"/>
      </a:accent1>
      <a:accent2>
        <a:srgbClr val="83AE25"/>
      </a:accent2>
      <a:accent3>
        <a:srgbClr val="27B93C"/>
      </a:accent3>
      <a:accent4>
        <a:srgbClr val="552ED2"/>
      </a:accent4>
      <a:accent5>
        <a:srgbClr val="A430E0"/>
      </a:accent5>
      <a:accent6>
        <a:srgbClr val="CE1EC1"/>
      </a:accent6>
      <a:hlink>
        <a:srgbClr val="9C3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1233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Courier New</vt:lpstr>
      <vt:lpstr>Trade Gothic Next Cond</vt:lpstr>
      <vt:lpstr>Trade Gothic Next Light</vt:lpstr>
      <vt:lpstr>PortalVTI</vt:lpstr>
      <vt:lpstr>Algorithms for Inverse Reinforcement Learning A. Ng, S. Russel</vt:lpstr>
      <vt:lpstr>Introduction to IRL</vt:lpstr>
      <vt:lpstr>IRL in finite state spaces</vt:lpstr>
      <vt:lpstr>LINEAR PROGRAMMING FORMULATION OF IRL in finite state spaces</vt:lpstr>
      <vt:lpstr>LINEAR PROGRAMMING FORMULATION OF IRL in INfinite state spaces</vt:lpstr>
      <vt:lpstr>IRL FROM SAMPLED TRAJECTORIES</vt:lpstr>
      <vt:lpstr>Experimental results</vt:lpstr>
      <vt:lpstr>Conclusions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Inverse Reinforcement Learning A. Ng, S. Russel</dc:title>
  <dc:creator>Gabriele Marino</dc:creator>
  <cp:lastModifiedBy>Gabriele Marino</cp:lastModifiedBy>
  <cp:revision>8</cp:revision>
  <dcterms:created xsi:type="dcterms:W3CDTF">2022-05-23T17:21:33Z</dcterms:created>
  <dcterms:modified xsi:type="dcterms:W3CDTF">2022-05-25T08:24:36Z</dcterms:modified>
</cp:coreProperties>
</file>