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1" r:id="rId4"/>
    <p:sldId id="293" r:id="rId5"/>
    <p:sldId id="294" r:id="rId6"/>
    <p:sldId id="271" r:id="rId7"/>
    <p:sldId id="272" r:id="rId8"/>
    <p:sldId id="273" r:id="rId9"/>
    <p:sldId id="295" r:id="rId10"/>
    <p:sldId id="274" r:id="rId11"/>
    <p:sldId id="296" r:id="rId12"/>
    <p:sldId id="275" r:id="rId13"/>
    <p:sldId id="297" r:id="rId14"/>
    <p:sldId id="281" r:id="rId15"/>
    <p:sldId id="282" r:id="rId16"/>
    <p:sldId id="289" r:id="rId17"/>
    <p:sldId id="298" r:id="rId18"/>
    <p:sldId id="286" r:id="rId19"/>
    <p:sldId id="287" r:id="rId20"/>
    <p:sldId id="277" r:id="rId21"/>
    <p:sldId id="278"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4" autoAdjust="0"/>
    <p:restoredTop sz="94660"/>
  </p:normalViewPr>
  <p:slideViewPr>
    <p:cSldViewPr snapToGrid="0">
      <p:cViewPr varScale="1">
        <p:scale>
          <a:sx n="103" d="100"/>
          <a:sy n="103" d="100"/>
        </p:scale>
        <p:origin x="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E208F9-A490-4752-A484-83E8FDA89EDE}">
      <dgm:prSet/>
      <dgm:spPr/>
      <dgm:t>
        <a:bodyPr/>
        <a:lstStyle/>
        <a:p>
          <a:r>
            <a:rPr lang="it-IT"/>
            <a:t>LEGAL-BERT baseline</a:t>
          </a:r>
          <a:endParaRPr lang="en-US"/>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a:t>LEGAL-TransformerOverBERT (LEGAL-ToBERT)</a:t>
          </a:r>
          <a:endParaRPr lang="en-US"/>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a:t>Relative Sinusoidal Positional Encoding</a:t>
          </a:r>
          <a:endParaRPr lang="en-US"/>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a:t>Results on ITA-RhetRoles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t>LEGAL-BERT baseline</a:t>
          </a:r>
          <a:endParaRPr lang="en-US" dirty="0"/>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bg1"/>
              </a:solidFill>
            </a:rPr>
            <a:t>LEGAL-TransformerOverBERT (LEGAL-ToBERT)</a:t>
          </a:r>
          <a:endParaRPr lang="en-US" dirty="0">
            <a:solidFill>
              <a:schemeClr val="bg1"/>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bg1"/>
              </a:solidFill>
            </a:rPr>
            <a:t>Relative Sinusoidal Positional Encoding</a:t>
          </a:r>
          <a:endParaRPr lang="en-US" dirty="0">
            <a:solidFill>
              <a:schemeClr val="bg1"/>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bg1"/>
              </a:solidFill>
            </a:rPr>
            <a:t>Results on ITA-</a:t>
          </a:r>
          <a:r>
            <a:rPr lang="en-US" dirty="0" err="1">
              <a:solidFill>
                <a:schemeClr val="bg1"/>
              </a:solidFill>
            </a:rPr>
            <a:t>RhetRoles</a:t>
          </a:r>
          <a:r>
            <a:rPr lang="en-US" dirty="0">
              <a:solidFill>
                <a:schemeClr val="bg1"/>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bg1"/>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C11E49-F08F-43BE-8AAF-2A1BAFD7A8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60B758-7CC1-4E05-B0CC-9D417DAFF6FD}">
      <dgm:prSet/>
      <dgm:spPr/>
      <dgm:t>
        <a:bodyPr/>
        <a:lstStyle/>
        <a:p>
          <a:pPr>
            <a:lnSpc>
              <a:spcPct val="100000"/>
            </a:lnSpc>
          </a:pPr>
          <a:r>
            <a:rPr lang="it-IT" dirty="0"/>
            <a:t>Release of LEGAL-ToBERT and Italian-LEGAL-ToBERT, ready-to-use high-performance AI models for legal rhetorical roles classification.</a:t>
          </a:r>
          <a:endParaRPr lang="en-US" dirty="0"/>
        </a:p>
      </dgm:t>
    </dgm:pt>
    <dgm:pt modelId="{6DEBF364-97C6-409B-B44C-173F92B7E04F}" type="parTrans" cxnId="{F5D25A14-7362-4746-91FA-807378CE6C3E}">
      <dgm:prSet/>
      <dgm:spPr/>
      <dgm:t>
        <a:bodyPr/>
        <a:lstStyle/>
        <a:p>
          <a:endParaRPr lang="en-US"/>
        </a:p>
      </dgm:t>
    </dgm:pt>
    <dgm:pt modelId="{64DA2880-DC43-426B-BC71-2F351304AFA5}" type="sibTrans" cxnId="{F5D25A14-7362-4746-91FA-807378CE6C3E}">
      <dgm:prSet/>
      <dgm:spPr/>
      <dgm:t>
        <a:bodyPr/>
        <a:lstStyle/>
        <a:p>
          <a:endParaRPr lang="en-US"/>
        </a:p>
      </dgm:t>
    </dgm:pt>
    <dgm:pt modelId="{4436B0C7-383E-4749-8EF0-E0D6680E0103}">
      <dgm:prSet/>
      <dgm:spPr/>
      <dgm:t>
        <a:bodyPr/>
        <a:lstStyle/>
        <a:p>
          <a:pPr>
            <a:lnSpc>
              <a:spcPct val="100000"/>
            </a:lnSpc>
          </a:pPr>
          <a:r>
            <a:rPr lang="it-IT" dirty="0"/>
            <a:t>Italian-LEGAL-ToBERT is the first Italian model for legal rhetorical roles classification.</a:t>
          </a:r>
          <a:endParaRPr lang="en-US" dirty="0"/>
        </a:p>
      </dgm:t>
    </dgm:pt>
    <dgm:pt modelId="{E1A8DC7C-46BA-484D-B5BE-5552D73FBAE3}" type="parTrans" cxnId="{202C3D30-4EEF-49B0-A1CC-559D827AEFB3}">
      <dgm:prSet/>
      <dgm:spPr/>
      <dgm:t>
        <a:bodyPr/>
        <a:lstStyle/>
        <a:p>
          <a:endParaRPr lang="en-US"/>
        </a:p>
      </dgm:t>
    </dgm:pt>
    <dgm:pt modelId="{AE961FD6-9DBA-455A-A66C-8FBC024113C4}" type="sibTrans" cxnId="{202C3D30-4EEF-49B0-A1CC-559D827AEFB3}">
      <dgm:prSet/>
      <dgm:spPr/>
      <dgm:t>
        <a:bodyPr/>
        <a:lstStyle/>
        <a:p>
          <a:endParaRPr lang="en-US"/>
        </a:p>
      </dgm:t>
    </dgm:pt>
    <dgm:pt modelId="{D0A57121-0EB9-426B-A4E2-017174F80187}">
      <dgm:prSet/>
      <dgm:spPr/>
      <dgm:t>
        <a:bodyPr/>
        <a:lstStyle/>
        <a:p>
          <a:pPr>
            <a:lnSpc>
              <a:spcPct val="100000"/>
            </a:lnSpc>
          </a:pPr>
          <a:r>
            <a:rPr lang="it-IT" dirty="0"/>
            <a:t>For limited resources environments, release of LEGAL-BERT and Italian-LEGAL-BERT fine-tuned versions for legal rhetorical roles classification.</a:t>
          </a:r>
          <a:endParaRPr lang="en-US" dirty="0"/>
        </a:p>
      </dgm:t>
    </dgm:pt>
    <dgm:pt modelId="{146885B7-F8AD-4662-981B-7D208E859804}" type="parTrans" cxnId="{93FE38F9-554F-4715-B7CD-1D81606E7ECA}">
      <dgm:prSet/>
      <dgm:spPr/>
      <dgm:t>
        <a:bodyPr/>
        <a:lstStyle/>
        <a:p>
          <a:endParaRPr lang="en-US"/>
        </a:p>
      </dgm:t>
    </dgm:pt>
    <dgm:pt modelId="{07066341-9643-4923-8F48-DB14A8B2482F}" type="sibTrans" cxnId="{93FE38F9-554F-4715-B7CD-1D81606E7ECA}">
      <dgm:prSet/>
      <dgm:spPr/>
      <dgm:t>
        <a:bodyPr/>
        <a:lstStyle/>
        <a:p>
          <a:endParaRPr lang="en-US"/>
        </a:p>
      </dgm:t>
    </dgm:pt>
    <dgm:pt modelId="{4B230D29-5356-4373-9837-CFDEF51C0EFD}">
      <dgm:prSet/>
      <dgm:spPr/>
      <dgm:t>
        <a:bodyPr/>
        <a:lstStyle/>
        <a:p>
          <a:pPr>
            <a:lnSpc>
              <a:spcPct val="100000"/>
            </a:lnSpc>
          </a:pPr>
          <a:r>
            <a:rPr lang="it-IT" dirty="0"/>
            <a:t>Relative Sinusoidal Positional Embedding: a positional embedding strategy outperforming the classical one in legal rhetorical roles classification. </a:t>
          </a:r>
          <a:endParaRPr lang="en-US" dirty="0"/>
        </a:p>
      </dgm:t>
    </dgm:pt>
    <dgm:pt modelId="{5605CED3-CFB2-43AE-ABDA-C35E82FF3509}" type="parTrans" cxnId="{2221D56B-BAE7-4D58-99F4-1EBE6802718B}">
      <dgm:prSet/>
      <dgm:spPr/>
      <dgm:t>
        <a:bodyPr/>
        <a:lstStyle/>
        <a:p>
          <a:endParaRPr lang="en-US"/>
        </a:p>
      </dgm:t>
    </dgm:pt>
    <dgm:pt modelId="{0046AC97-B501-431A-A805-E976DBFA52DE}" type="sibTrans" cxnId="{2221D56B-BAE7-4D58-99F4-1EBE6802718B}">
      <dgm:prSet/>
      <dgm:spPr/>
      <dgm:t>
        <a:bodyPr/>
        <a:lstStyle/>
        <a:p>
          <a:endParaRPr lang="en-US"/>
        </a:p>
      </dgm:t>
    </dgm:pt>
    <dgm:pt modelId="{83770811-9A7E-4626-A82B-9DDDB8E164D2}" type="pres">
      <dgm:prSet presAssocID="{6BC11E49-F08F-43BE-8AAF-2A1BAFD7A802}" presName="root" presStyleCnt="0">
        <dgm:presLayoutVars>
          <dgm:dir/>
          <dgm:resizeHandles val="exact"/>
        </dgm:presLayoutVars>
      </dgm:prSet>
      <dgm:spPr/>
    </dgm:pt>
    <dgm:pt modelId="{873D28BA-46FC-45D4-8C9B-0CA146194B39}" type="pres">
      <dgm:prSet presAssocID="{E460B758-7CC1-4E05-B0CC-9D417DAFF6FD}" presName="compNode" presStyleCnt="0"/>
      <dgm:spPr/>
    </dgm:pt>
    <dgm:pt modelId="{46F0CE1F-B48A-43C0-90F2-45BCF2EC75F2}" type="pres">
      <dgm:prSet presAssocID="{E460B758-7CC1-4E05-B0CC-9D417DAFF6FD}" presName="bgRect" presStyleLbl="bgShp" presStyleIdx="0" presStyleCnt="4"/>
      <dgm:spPr/>
    </dgm:pt>
    <dgm:pt modelId="{3ECD0AA1-2CB1-4DA1-A260-28087138606A}" type="pres">
      <dgm:prSet presAssocID="{E460B758-7CC1-4E05-B0CC-9D417DAFF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149AC713-7985-47FD-83DA-06A94FD2F4D1}" type="pres">
      <dgm:prSet presAssocID="{E460B758-7CC1-4E05-B0CC-9D417DAFF6FD}" presName="spaceRect" presStyleCnt="0"/>
      <dgm:spPr/>
    </dgm:pt>
    <dgm:pt modelId="{95F1F8FA-0E6D-4816-B222-593DE12F4775}" type="pres">
      <dgm:prSet presAssocID="{E460B758-7CC1-4E05-B0CC-9D417DAFF6FD}" presName="parTx" presStyleLbl="revTx" presStyleIdx="0" presStyleCnt="4">
        <dgm:presLayoutVars>
          <dgm:chMax val="0"/>
          <dgm:chPref val="0"/>
        </dgm:presLayoutVars>
      </dgm:prSet>
      <dgm:spPr/>
    </dgm:pt>
    <dgm:pt modelId="{8204C729-44B1-471E-B5DD-C9C564D918DA}" type="pres">
      <dgm:prSet presAssocID="{64DA2880-DC43-426B-BC71-2F351304AFA5}" presName="sibTrans" presStyleCnt="0"/>
      <dgm:spPr/>
    </dgm:pt>
    <dgm:pt modelId="{7F93988E-6F0C-4FFD-9EA8-D1F173681E23}" type="pres">
      <dgm:prSet presAssocID="{4436B0C7-383E-4749-8EF0-E0D6680E0103}" presName="compNode" presStyleCnt="0"/>
      <dgm:spPr/>
    </dgm:pt>
    <dgm:pt modelId="{ED4703E8-BBF7-43C6-A0B9-A262CF59D503}" type="pres">
      <dgm:prSet presAssocID="{4436B0C7-383E-4749-8EF0-E0D6680E0103}" presName="bgRect" presStyleLbl="bgShp" presStyleIdx="1" presStyleCnt="4"/>
      <dgm:spPr/>
    </dgm:pt>
    <dgm:pt modelId="{A3594EF9-1D80-472E-BB59-92D0AF8AFD3D}" type="pres">
      <dgm:prSet presAssocID="{4436B0C7-383E-4749-8EF0-E0D6680E010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arth globe: Africa and Europe with solid fill"/>
        </a:ext>
      </dgm:extLst>
    </dgm:pt>
    <dgm:pt modelId="{81179C50-E83C-47DE-B498-673BE8FF8941}" type="pres">
      <dgm:prSet presAssocID="{4436B0C7-383E-4749-8EF0-E0D6680E0103}" presName="spaceRect" presStyleCnt="0"/>
      <dgm:spPr/>
    </dgm:pt>
    <dgm:pt modelId="{41742AE3-EC8D-4337-B6A7-FE42A7F77FFE}" type="pres">
      <dgm:prSet presAssocID="{4436B0C7-383E-4749-8EF0-E0D6680E0103}" presName="parTx" presStyleLbl="revTx" presStyleIdx="1" presStyleCnt="4">
        <dgm:presLayoutVars>
          <dgm:chMax val="0"/>
          <dgm:chPref val="0"/>
        </dgm:presLayoutVars>
      </dgm:prSet>
      <dgm:spPr/>
    </dgm:pt>
    <dgm:pt modelId="{BC62DA75-541F-41F6-86BD-D1CE12C20A73}" type="pres">
      <dgm:prSet presAssocID="{AE961FD6-9DBA-455A-A66C-8FBC024113C4}" presName="sibTrans" presStyleCnt="0"/>
      <dgm:spPr/>
    </dgm:pt>
    <dgm:pt modelId="{CC2724E7-4C94-4AB7-B797-69D35F6766E8}" type="pres">
      <dgm:prSet presAssocID="{D0A57121-0EB9-426B-A4E2-017174F80187}" presName="compNode" presStyleCnt="0"/>
      <dgm:spPr/>
    </dgm:pt>
    <dgm:pt modelId="{F94DC68F-EB76-446F-A5A1-762758F69245}" type="pres">
      <dgm:prSet presAssocID="{D0A57121-0EB9-426B-A4E2-017174F80187}" presName="bgRect" presStyleLbl="bgShp" presStyleIdx="2" presStyleCnt="4"/>
      <dgm:spPr/>
    </dgm:pt>
    <dgm:pt modelId="{9EA85806-114B-42F1-884A-669DA433CD6F}" type="pres">
      <dgm:prSet presAssocID="{D0A57121-0EB9-426B-A4E2-017174F8018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with solid fill"/>
        </a:ext>
      </dgm:extLst>
    </dgm:pt>
    <dgm:pt modelId="{11B811A9-F9D7-481E-B7AD-33AC86E6E82A}" type="pres">
      <dgm:prSet presAssocID="{D0A57121-0EB9-426B-A4E2-017174F80187}" presName="spaceRect" presStyleCnt="0"/>
      <dgm:spPr/>
    </dgm:pt>
    <dgm:pt modelId="{9019D3EA-931B-4565-ACE1-C6D956643966}" type="pres">
      <dgm:prSet presAssocID="{D0A57121-0EB9-426B-A4E2-017174F80187}" presName="parTx" presStyleLbl="revTx" presStyleIdx="2" presStyleCnt="4">
        <dgm:presLayoutVars>
          <dgm:chMax val="0"/>
          <dgm:chPref val="0"/>
        </dgm:presLayoutVars>
      </dgm:prSet>
      <dgm:spPr/>
    </dgm:pt>
    <dgm:pt modelId="{0A1F2364-F74F-444B-A377-C6DB6E5B2489}" type="pres">
      <dgm:prSet presAssocID="{07066341-9643-4923-8F48-DB14A8B2482F}" presName="sibTrans" presStyleCnt="0"/>
      <dgm:spPr/>
    </dgm:pt>
    <dgm:pt modelId="{FF96D91A-1BE6-4A2A-A2B0-8D97879F6346}" type="pres">
      <dgm:prSet presAssocID="{4B230D29-5356-4373-9837-CFDEF51C0EFD}" presName="compNode" presStyleCnt="0"/>
      <dgm:spPr/>
    </dgm:pt>
    <dgm:pt modelId="{9B964D9D-226B-44B2-9238-9BED08057F75}" type="pres">
      <dgm:prSet presAssocID="{4B230D29-5356-4373-9837-CFDEF51C0EFD}" presName="bgRect" presStyleLbl="bgShp" presStyleIdx="3" presStyleCnt="4"/>
      <dgm:spPr/>
    </dgm:pt>
    <dgm:pt modelId="{B26E8E47-0594-420D-8D7F-BACB0FEDD2EA}" type="pres">
      <dgm:prSet presAssocID="{4B230D29-5356-4373-9837-CFDEF51C0EFD}" presName="iconRect" presStyleLbl="node1" presStyleIdx="3" presStyleCnt="4" custLinFactNeighborX="6364" custLinFactNeighborY="9359"/>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upply And Demand with solid fill"/>
        </a:ext>
      </dgm:extLst>
    </dgm:pt>
    <dgm:pt modelId="{72AB024C-A325-4540-A69E-9A4F2AA12D8F}" type="pres">
      <dgm:prSet presAssocID="{4B230D29-5356-4373-9837-CFDEF51C0EFD}" presName="spaceRect" presStyleCnt="0"/>
      <dgm:spPr/>
    </dgm:pt>
    <dgm:pt modelId="{CCAA1DB8-4107-4F9F-BE59-08F82007E47E}" type="pres">
      <dgm:prSet presAssocID="{4B230D29-5356-4373-9837-CFDEF51C0EFD}" presName="parTx" presStyleLbl="revTx" presStyleIdx="3" presStyleCnt="4">
        <dgm:presLayoutVars>
          <dgm:chMax val="0"/>
          <dgm:chPref val="0"/>
        </dgm:presLayoutVars>
      </dgm:prSet>
      <dgm:spPr/>
    </dgm:pt>
  </dgm:ptLst>
  <dgm:cxnLst>
    <dgm:cxn modelId="{F5D25A14-7362-4746-91FA-807378CE6C3E}" srcId="{6BC11E49-F08F-43BE-8AAF-2A1BAFD7A802}" destId="{E460B758-7CC1-4E05-B0CC-9D417DAFF6FD}" srcOrd="0" destOrd="0" parTransId="{6DEBF364-97C6-409B-B44C-173F92B7E04F}" sibTransId="{64DA2880-DC43-426B-BC71-2F351304AFA5}"/>
    <dgm:cxn modelId="{202C3D30-4EEF-49B0-A1CC-559D827AEFB3}" srcId="{6BC11E49-F08F-43BE-8AAF-2A1BAFD7A802}" destId="{4436B0C7-383E-4749-8EF0-E0D6680E0103}" srcOrd="1" destOrd="0" parTransId="{E1A8DC7C-46BA-484D-B5BE-5552D73FBAE3}" sibTransId="{AE961FD6-9DBA-455A-A66C-8FBC024113C4}"/>
    <dgm:cxn modelId="{339EF137-FE97-4E9D-82A7-8251888A6880}" type="presOf" srcId="{D0A57121-0EB9-426B-A4E2-017174F80187}" destId="{9019D3EA-931B-4565-ACE1-C6D956643966}" srcOrd="0" destOrd="0" presId="urn:microsoft.com/office/officeart/2018/2/layout/IconVerticalSolidList"/>
    <dgm:cxn modelId="{147A6666-C464-4DDF-89F0-1D96E02609DD}" type="presOf" srcId="{E460B758-7CC1-4E05-B0CC-9D417DAFF6FD}" destId="{95F1F8FA-0E6D-4816-B222-593DE12F4775}" srcOrd="0" destOrd="0" presId="urn:microsoft.com/office/officeart/2018/2/layout/IconVerticalSolidList"/>
    <dgm:cxn modelId="{2221D56B-BAE7-4D58-99F4-1EBE6802718B}" srcId="{6BC11E49-F08F-43BE-8AAF-2A1BAFD7A802}" destId="{4B230D29-5356-4373-9837-CFDEF51C0EFD}" srcOrd="3" destOrd="0" parTransId="{5605CED3-CFB2-43AE-ABDA-C35E82FF3509}" sibTransId="{0046AC97-B501-431A-A805-E976DBFA52DE}"/>
    <dgm:cxn modelId="{102AF6A1-09A6-458F-B751-61DF416D7755}" type="presOf" srcId="{4436B0C7-383E-4749-8EF0-E0D6680E0103}" destId="{41742AE3-EC8D-4337-B6A7-FE42A7F77FFE}" srcOrd="0" destOrd="0" presId="urn:microsoft.com/office/officeart/2018/2/layout/IconVerticalSolidList"/>
    <dgm:cxn modelId="{0A6833C9-F996-4A20-912E-37A60A9D4F5F}" type="presOf" srcId="{6BC11E49-F08F-43BE-8AAF-2A1BAFD7A802}" destId="{83770811-9A7E-4626-A82B-9DDDB8E164D2}" srcOrd="0" destOrd="0" presId="urn:microsoft.com/office/officeart/2018/2/layout/IconVerticalSolidList"/>
    <dgm:cxn modelId="{5F3006F4-9B92-41B6-9307-44034227A07B}" type="presOf" srcId="{4B230D29-5356-4373-9837-CFDEF51C0EFD}" destId="{CCAA1DB8-4107-4F9F-BE59-08F82007E47E}" srcOrd="0" destOrd="0" presId="urn:microsoft.com/office/officeart/2018/2/layout/IconVerticalSolidList"/>
    <dgm:cxn modelId="{93FE38F9-554F-4715-B7CD-1D81606E7ECA}" srcId="{6BC11E49-F08F-43BE-8AAF-2A1BAFD7A802}" destId="{D0A57121-0EB9-426B-A4E2-017174F80187}" srcOrd="2" destOrd="0" parTransId="{146885B7-F8AD-4662-981B-7D208E859804}" sibTransId="{07066341-9643-4923-8F48-DB14A8B2482F}"/>
    <dgm:cxn modelId="{F59C3337-21A9-49A2-A8A1-F82393D1E564}" type="presParOf" srcId="{83770811-9A7E-4626-A82B-9DDDB8E164D2}" destId="{873D28BA-46FC-45D4-8C9B-0CA146194B39}" srcOrd="0" destOrd="0" presId="urn:microsoft.com/office/officeart/2018/2/layout/IconVerticalSolidList"/>
    <dgm:cxn modelId="{3A2858C6-76E8-4EAC-84C9-64007B5C9CA2}" type="presParOf" srcId="{873D28BA-46FC-45D4-8C9B-0CA146194B39}" destId="{46F0CE1F-B48A-43C0-90F2-45BCF2EC75F2}" srcOrd="0" destOrd="0" presId="urn:microsoft.com/office/officeart/2018/2/layout/IconVerticalSolidList"/>
    <dgm:cxn modelId="{D511625C-AEF7-4D33-9B9D-E660840A768A}" type="presParOf" srcId="{873D28BA-46FC-45D4-8C9B-0CA146194B39}" destId="{3ECD0AA1-2CB1-4DA1-A260-28087138606A}" srcOrd="1" destOrd="0" presId="urn:microsoft.com/office/officeart/2018/2/layout/IconVerticalSolidList"/>
    <dgm:cxn modelId="{70B84CD4-CDB0-4831-A762-717890456544}" type="presParOf" srcId="{873D28BA-46FC-45D4-8C9B-0CA146194B39}" destId="{149AC713-7985-47FD-83DA-06A94FD2F4D1}" srcOrd="2" destOrd="0" presId="urn:microsoft.com/office/officeart/2018/2/layout/IconVerticalSolidList"/>
    <dgm:cxn modelId="{4BEFCDD0-DB16-4B30-88E8-83E1B15AB705}" type="presParOf" srcId="{873D28BA-46FC-45D4-8C9B-0CA146194B39}" destId="{95F1F8FA-0E6D-4816-B222-593DE12F4775}" srcOrd="3" destOrd="0" presId="urn:microsoft.com/office/officeart/2018/2/layout/IconVerticalSolidList"/>
    <dgm:cxn modelId="{93745525-4916-4630-AAE1-56EE84463DC4}" type="presParOf" srcId="{83770811-9A7E-4626-A82B-9DDDB8E164D2}" destId="{8204C729-44B1-471E-B5DD-C9C564D918DA}" srcOrd="1" destOrd="0" presId="urn:microsoft.com/office/officeart/2018/2/layout/IconVerticalSolidList"/>
    <dgm:cxn modelId="{6601D3A6-E480-4DDE-A881-B4552B114039}" type="presParOf" srcId="{83770811-9A7E-4626-A82B-9DDDB8E164D2}" destId="{7F93988E-6F0C-4FFD-9EA8-D1F173681E23}" srcOrd="2" destOrd="0" presId="urn:microsoft.com/office/officeart/2018/2/layout/IconVerticalSolidList"/>
    <dgm:cxn modelId="{DA5AB0A9-E777-412B-82E7-4E122BA83F1D}" type="presParOf" srcId="{7F93988E-6F0C-4FFD-9EA8-D1F173681E23}" destId="{ED4703E8-BBF7-43C6-A0B9-A262CF59D503}" srcOrd="0" destOrd="0" presId="urn:microsoft.com/office/officeart/2018/2/layout/IconVerticalSolidList"/>
    <dgm:cxn modelId="{605481BE-EC56-4342-A013-2BA11E53107E}" type="presParOf" srcId="{7F93988E-6F0C-4FFD-9EA8-D1F173681E23}" destId="{A3594EF9-1D80-472E-BB59-92D0AF8AFD3D}" srcOrd="1" destOrd="0" presId="urn:microsoft.com/office/officeart/2018/2/layout/IconVerticalSolidList"/>
    <dgm:cxn modelId="{21135840-44A4-4714-973A-36C7857790BC}" type="presParOf" srcId="{7F93988E-6F0C-4FFD-9EA8-D1F173681E23}" destId="{81179C50-E83C-47DE-B498-673BE8FF8941}" srcOrd="2" destOrd="0" presId="urn:microsoft.com/office/officeart/2018/2/layout/IconVerticalSolidList"/>
    <dgm:cxn modelId="{7409E933-BFEA-45F1-956D-34A87B199695}" type="presParOf" srcId="{7F93988E-6F0C-4FFD-9EA8-D1F173681E23}" destId="{41742AE3-EC8D-4337-B6A7-FE42A7F77FFE}" srcOrd="3" destOrd="0" presId="urn:microsoft.com/office/officeart/2018/2/layout/IconVerticalSolidList"/>
    <dgm:cxn modelId="{00617E66-1DDC-4C9F-8F2E-4263FE0C33D8}" type="presParOf" srcId="{83770811-9A7E-4626-A82B-9DDDB8E164D2}" destId="{BC62DA75-541F-41F6-86BD-D1CE12C20A73}" srcOrd="3" destOrd="0" presId="urn:microsoft.com/office/officeart/2018/2/layout/IconVerticalSolidList"/>
    <dgm:cxn modelId="{149C6B15-D5EA-40A0-AF2F-76FD54FC7A91}" type="presParOf" srcId="{83770811-9A7E-4626-A82B-9DDDB8E164D2}" destId="{CC2724E7-4C94-4AB7-B797-69D35F6766E8}" srcOrd="4" destOrd="0" presId="urn:microsoft.com/office/officeart/2018/2/layout/IconVerticalSolidList"/>
    <dgm:cxn modelId="{333FC489-9153-4754-9293-9A672B82B172}" type="presParOf" srcId="{CC2724E7-4C94-4AB7-B797-69D35F6766E8}" destId="{F94DC68F-EB76-446F-A5A1-762758F69245}" srcOrd="0" destOrd="0" presId="urn:microsoft.com/office/officeart/2018/2/layout/IconVerticalSolidList"/>
    <dgm:cxn modelId="{91C1C199-5CBE-4FA6-AEE6-93B7157F0CA4}" type="presParOf" srcId="{CC2724E7-4C94-4AB7-B797-69D35F6766E8}" destId="{9EA85806-114B-42F1-884A-669DA433CD6F}" srcOrd="1" destOrd="0" presId="urn:microsoft.com/office/officeart/2018/2/layout/IconVerticalSolidList"/>
    <dgm:cxn modelId="{7E1010E9-785D-44EC-97E6-BDC26BB16684}" type="presParOf" srcId="{CC2724E7-4C94-4AB7-B797-69D35F6766E8}" destId="{11B811A9-F9D7-481E-B7AD-33AC86E6E82A}" srcOrd="2" destOrd="0" presId="urn:microsoft.com/office/officeart/2018/2/layout/IconVerticalSolidList"/>
    <dgm:cxn modelId="{0F97C5CA-B5AB-4239-9712-188B4A4F398C}" type="presParOf" srcId="{CC2724E7-4C94-4AB7-B797-69D35F6766E8}" destId="{9019D3EA-931B-4565-ACE1-C6D956643966}" srcOrd="3" destOrd="0" presId="urn:microsoft.com/office/officeart/2018/2/layout/IconVerticalSolidList"/>
    <dgm:cxn modelId="{70874052-95E2-4BAC-8AE5-02D5897444AB}" type="presParOf" srcId="{83770811-9A7E-4626-A82B-9DDDB8E164D2}" destId="{0A1F2364-F74F-444B-A377-C6DB6E5B2489}" srcOrd="5" destOrd="0" presId="urn:microsoft.com/office/officeart/2018/2/layout/IconVerticalSolidList"/>
    <dgm:cxn modelId="{059C44B2-1B69-41FA-8C7D-FD78CCC79231}" type="presParOf" srcId="{83770811-9A7E-4626-A82B-9DDDB8E164D2}" destId="{FF96D91A-1BE6-4A2A-A2B0-8D97879F6346}" srcOrd="6" destOrd="0" presId="urn:microsoft.com/office/officeart/2018/2/layout/IconVerticalSolidList"/>
    <dgm:cxn modelId="{C235F309-A084-4D0B-8E3C-8CB3984B0C8D}" type="presParOf" srcId="{FF96D91A-1BE6-4A2A-A2B0-8D97879F6346}" destId="{9B964D9D-226B-44B2-9238-9BED08057F75}" srcOrd="0" destOrd="0" presId="urn:microsoft.com/office/officeart/2018/2/layout/IconVerticalSolidList"/>
    <dgm:cxn modelId="{6D177264-2274-4651-8B4A-D5DE6D9A0A4D}" type="presParOf" srcId="{FF96D91A-1BE6-4A2A-A2B0-8D97879F6346}" destId="{B26E8E47-0594-420D-8D7F-BACB0FEDD2EA}" srcOrd="1" destOrd="0" presId="urn:microsoft.com/office/officeart/2018/2/layout/IconVerticalSolidList"/>
    <dgm:cxn modelId="{743C8D98-143A-4770-8181-8D9946B35798}" type="presParOf" srcId="{FF96D91A-1BE6-4A2A-A2B0-8D97879F6346}" destId="{72AB024C-A325-4540-A69E-9A4F2AA12D8F}" srcOrd="2" destOrd="0" presId="urn:microsoft.com/office/officeart/2018/2/layout/IconVerticalSolidList"/>
    <dgm:cxn modelId="{058D079A-9FA7-4E1B-A04D-2774065C616F}" type="presParOf" srcId="{FF96D91A-1BE6-4A2A-A2B0-8D97879F6346}" destId="{CCAA1DB8-4107-4F9F-BE59-08F82007E4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C11E49-F08F-43BE-8AAF-2A1BAFD7A8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60B758-7CC1-4E05-B0CC-9D417DAFF6FD}">
      <dgm:prSet/>
      <dgm:spPr/>
      <dgm:t>
        <a:bodyPr/>
        <a:lstStyle/>
        <a:p>
          <a:pPr>
            <a:lnSpc>
              <a:spcPct val="100000"/>
            </a:lnSpc>
          </a:pPr>
          <a:r>
            <a:rPr lang="it-IT" dirty="0"/>
            <a:t>Use Rhetorical Roles Classification to improve the performances of Legal Holding Extraction models.</a:t>
          </a:r>
          <a:endParaRPr lang="en-US" dirty="0"/>
        </a:p>
      </dgm:t>
    </dgm:pt>
    <dgm:pt modelId="{6DEBF364-97C6-409B-B44C-173F92B7E04F}" type="parTrans" cxnId="{F5D25A14-7362-4746-91FA-807378CE6C3E}">
      <dgm:prSet/>
      <dgm:spPr/>
      <dgm:t>
        <a:bodyPr/>
        <a:lstStyle/>
        <a:p>
          <a:endParaRPr lang="en-US"/>
        </a:p>
      </dgm:t>
    </dgm:pt>
    <dgm:pt modelId="{64DA2880-DC43-426B-BC71-2F351304AFA5}" type="sibTrans" cxnId="{F5D25A14-7362-4746-91FA-807378CE6C3E}">
      <dgm:prSet/>
      <dgm:spPr/>
      <dgm:t>
        <a:bodyPr/>
        <a:lstStyle/>
        <a:p>
          <a:endParaRPr lang="en-US"/>
        </a:p>
      </dgm:t>
    </dgm:pt>
    <dgm:pt modelId="{4436B0C7-383E-4749-8EF0-E0D6680E0103}">
      <dgm:prSet/>
      <dgm:spPr/>
      <dgm:t>
        <a:bodyPr/>
        <a:lstStyle/>
        <a:p>
          <a:pPr>
            <a:lnSpc>
              <a:spcPct val="100000"/>
            </a:lnSpc>
          </a:pPr>
          <a:r>
            <a:rPr lang="it-IT" dirty="0"/>
            <a:t>The bigger the better? Try to use more recent Large Language Models to improve the classification accuracy.</a:t>
          </a:r>
          <a:endParaRPr lang="en-US" dirty="0"/>
        </a:p>
      </dgm:t>
    </dgm:pt>
    <dgm:pt modelId="{E1A8DC7C-46BA-484D-B5BE-5552D73FBAE3}" type="parTrans" cxnId="{202C3D30-4EEF-49B0-A1CC-559D827AEFB3}">
      <dgm:prSet/>
      <dgm:spPr/>
      <dgm:t>
        <a:bodyPr/>
        <a:lstStyle/>
        <a:p>
          <a:endParaRPr lang="en-US"/>
        </a:p>
      </dgm:t>
    </dgm:pt>
    <dgm:pt modelId="{AE961FD6-9DBA-455A-A66C-8FBC024113C4}" type="sibTrans" cxnId="{202C3D30-4EEF-49B0-A1CC-559D827AEFB3}">
      <dgm:prSet/>
      <dgm:spPr/>
      <dgm:t>
        <a:bodyPr/>
        <a:lstStyle/>
        <a:p>
          <a:endParaRPr lang="en-US"/>
        </a:p>
      </dgm:t>
    </dgm:pt>
    <dgm:pt modelId="{D0A57121-0EB9-426B-A4E2-017174F80187}">
      <dgm:prSet/>
      <dgm:spPr/>
      <dgm:t>
        <a:bodyPr/>
        <a:lstStyle/>
        <a:p>
          <a:pPr>
            <a:lnSpc>
              <a:spcPct val="100000"/>
            </a:lnSpc>
          </a:pPr>
          <a:r>
            <a:rPr lang="it-IT" dirty="0"/>
            <a:t>Can Chat-GPT help?</a:t>
          </a:r>
          <a:endParaRPr lang="en-US" dirty="0"/>
        </a:p>
      </dgm:t>
    </dgm:pt>
    <dgm:pt modelId="{146885B7-F8AD-4662-981B-7D208E859804}" type="parTrans" cxnId="{93FE38F9-554F-4715-B7CD-1D81606E7ECA}">
      <dgm:prSet/>
      <dgm:spPr/>
      <dgm:t>
        <a:bodyPr/>
        <a:lstStyle/>
        <a:p>
          <a:endParaRPr lang="en-US"/>
        </a:p>
      </dgm:t>
    </dgm:pt>
    <dgm:pt modelId="{07066341-9643-4923-8F48-DB14A8B2482F}" type="sibTrans" cxnId="{93FE38F9-554F-4715-B7CD-1D81606E7ECA}">
      <dgm:prSet/>
      <dgm:spPr/>
      <dgm:t>
        <a:bodyPr/>
        <a:lstStyle/>
        <a:p>
          <a:endParaRPr lang="en-US"/>
        </a:p>
      </dgm:t>
    </dgm:pt>
    <dgm:pt modelId="{83770811-9A7E-4626-A82B-9DDDB8E164D2}" type="pres">
      <dgm:prSet presAssocID="{6BC11E49-F08F-43BE-8AAF-2A1BAFD7A802}" presName="root" presStyleCnt="0">
        <dgm:presLayoutVars>
          <dgm:dir/>
          <dgm:resizeHandles val="exact"/>
        </dgm:presLayoutVars>
      </dgm:prSet>
      <dgm:spPr/>
    </dgm:pt>
    <dgm:pt modelId="{873D28BA-46FC-45D4-8C9B-0CA146194B39}" type="pres">
      <dgm:prSet presAssocID="{E460B758-7CC1-4E05-B0CC-9D417DAFF6FD}" presName="compNode" presStyleCnt="0"/>
      <dgm:spPr/>
    </dgm:pt>
    <dgm:pt modelId="{46F0CE1F-B48A-43C0-90F2-45BCF2EC75F2}" type="pres">
      <dgm:prSet presAssocID="{E460B758-7CC1-4E05-B0CC-9D417DAFF6FD}" presName="bgRect" presStyleLbl="bgShp" presStyleIdx="0" presStyleCnt="3"/>
      <dgm:spPr/>
    </dgm:pt>
    <dgm:pt modelId="{3ECD0AA1-2CB1-4DA1-A260-28087138606A}" type="pres">
      <dgm:prSet presAssocID="{E460B758-7CC1-4E05-B0CC-9D417DAFF6F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with solid fill"/>
        </a:ext>
      </dgm:extLst>
    </dgm:pt>
    <dgm:pt modelId="{149AC713-7985-47FD-83DA-06A94FD2F4D1}" type="pres">
      <dgm:prSet presAssocID="{E460B758-7CC1-4E05-B0CC-9D417DAFF6FD}" presName="spaceRect" presStyleCnt="0"/>
      <dgm:spPr/>
    </dgm:pt>
    <dgm:pt modelId="{95F1F8FA-0E6D-4816-B222-593DE12F4775}" type="pres">
      <dgm:prSet presAssocID="{E460B758-7CC1-4E05-B0CC-9D417DAFF6FD}" presName="parTx" presStyleLbl="revTx" presStyleIdx="0" presStyleCnt="3">
        <dgm:presLayoutVars>
          <dgm:chMax val="0"/>
          <dgm:chPref val="0"/>
        </dgm:presLayoutVars>
      </dgm:prSet>
      <dgm:spPr/>
    </dgm:pt>
    <dgm:pt modelId="{8204C729-44B1-471E-B5DD-C9C564D918DA}" type="pres">
      <dgm:prSet presAssocID="{64DA2880-DC43-426B-BC71-2F351304AFA5}" presName="sibTrans" presStyleCnt="0"/>
      <dgm:spPr/>
    </dgm:pt>
    <dgm:pt modelId="{7F93988E-6F0C-4FFD-9EA8-D1F173681E23}" type="pres">
      <dgm:prSet presAssocID="{4436B0C7-383E-4749-8EF0-E0D6680E0103}" presName="compNode" presStyleCnt="0"/>
      <dgm:spPr/>
    </dgm:pt>
    <dgm:pt modelId="{ED4703E8-BBF7-43C6-A0B9-A262CF59D503}" type="pres">
      <dgm:prSet presAssocID="{4436B0C7-383E-4749-8EF0-E0D6680E0103}" presName="bgRect" presStyleLbl="bgShp" presStyleIdx="1" presStyleCnt="3"/>
      <dgm:spPr/>
    </dgm:pt>
    <dgm:pt modelId="{A3594EF9-1D80-472E-BB59-92D0AF8AFD3D}" type="pres">
      <dgm:prSet presAssocID="{4436B0C7-383E-4749-8EF0-E0D6680E010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ward trend with solid fill"/>
        </a:ext>
      </dgm:extLst>
    </dgm:pt>
    <dgm:pt modelId="{81179C50-E83C-47DE-B498-673BE8FF8941}" type="pres">
      <dgm:prSet presAssocID="{4436B0C7-383E-4749-8EF0-E0D6680E0103}" presName="spaceRect" presStyleCnt="0"/>
      <dgm:spPr/>
    </dgm:pt>
    <dgm:pt modelId="{41742AE3-EC8D-4337-B6A7-FE42A7F77FFE}" type="pres">
      <dgm:prSet presAssocID="{4436B0C7-383E-4749-8EF0-E0D6680E0103}" presName="parTx" presStyleLbl="revTx" presStyleIdx="1" presStyleCnt="3">
        <dgm:presLayoutVars>
          <dgm:chMax val="0"/>
          <dgm:chPref val="0"/>
        </dgm:presLayoutVars>
      </dgm:prSet>
      <dgm:spPr/>
    </dgm:pt>
    <dgm:pt modelId="{BC62DA75-541F-41F6-86BD-D1CE12C20A73}" type="pres">
      <dgm:prSet presAssocID="{AE961FD6-9DBA-455A-A66C-8FBC024113C4}" presName="sibTrans" presStyleCnt="0"/>
      <dgm:spPr/>
    </dgm:pt>
    <dgm:pt modelId="{CC2724E7-4C94-4AB7-B797-69D35F6766E8}" type="pres">
      <dgm:prSet presAssocID="{D0A57121-0EB9-426B-A4E2-017174F80187}" presName="compNode" presStyleCnt="0"/>
      <dgm:spPr/>
    </dgm:pt>
    <dgm:pt modelId="{F94DC68F-EB76-446F-A5A1-762758F69245}" type="pres">
      <dgm:prSet presAssocID="{D0A57121-0EB9-426B-A4E2-017174F80187}" presName="bgRect" presStyleLbl="bgShp" presStyleIdx="2" presStyleCnt="3"/>
      <dgm:spPr/>
    </dgm:pt>
    <dgm:pt modelId="{9EA85806-114B-42F1-884A-669DA433CD6F}" type="pres">
      <dgm:prSet presAssocID="{D0A57121-0EB9-426B-A4E2-017174F8018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rtificial Intelligence with solid fill"/>
        </a:ext>
      </dgm:extLst>
    </dgm:pt>
    <dgm:pt modelId="{11B811A9-F9D7-481E-B7AD-33AC86E6E82A}" type="pres">
      <dgm:prSet presAssocID="{D0A57121-0EB9-426B-A4E2-017174F80187}" presName="spaceRect" presStyleCnt="0"/>
      <dgm:spPr/>
    </dgm:pt>
    <dgm:pt modelId="{9019D3EA-931B-4565-ACE1-C6D956643966}" type="pres">
      <dgm:prSet presAssocID="{D0A57121-0EB9-426B-A4E2-017174F80187}" presName="parTx" presStyleLbl="revTx" presStyleIdx="2" presStyleCnt="3">
        <dgm:presLayoutVars>
          <dgm:chMax val="0"/>
          <dgm:chPref val="0"/>
        </dgm:presLayoutVars>
      </dgm:prSet>
      <dgm:spPr/>
    </dgm:pt>
  </dgm:ptLst>
  <dgm:cxnLst>
    <dgm:cxn modelId="{F5D25A14-7362-4746-91FA-807378CE6C3E}" srcId="{6BC11E49-F08F-43BE-8AAF-2A1BAFD7A802}" destId="{E460B758-7CC1-4E05-B0CC-9D417DAFF6FD}" srcOrd="0" destOrd="0" parTransId="{6DEBF364-97C6-409B-B44C-173F92B7E04F}" sibTransId="{64DA2880-DC43-426B-BC71-2F351304AFA5}"/>
    <dgm:cxn modelId="{202C3D30-4EEF-49B0-A1CC-559D827AEFB3}" srcId="{6BC11E49-F08F-43BE-8AAF-2A1BAFD7A802}" destId="{4436B0C7-383E-4749-8EF0-E0D6680E0103}" srcOrd="1" destOrd="0" parTransId="{E1A8DC7C-46BA-484D-B5BE-5552D73FBAE3}" sibTransId="{AE961FD6-9DBA-455A-A66C-8FBC024113C4}"/>
    <dgm:cxn modelId="{339EF137-FE97-4E9D-82A7-8251888A6880}" type="presOf" srcId="{D0A57121-0EB9-426B-A4E2-017174F80187}" destId="{9019D3EA-931B-4565-ACE1-C6D956643966}" srcOrd="0" destOrd="0" presId="urn:microsoft.com/office/officeart/2018/2/layout/IconVerticalSolidList"/>
    <dgm:cxn modelId="{147A6666-C464-4DDF-89F0-1D96E02609DD}" type="presOf" srcId="{E460B758-7CC1-4E05-B0CC-9D417DAFF6FD}" destId="{95F1F8FA-0E6D-4816-B222-593DE12F4775}" srcOrd="0" destOrd="0" presId="urn:microsoft.com/office/officeart/2018/2/layout/IconVerticalSolidList"/>
    <dgm:cxn modelId="{102AF6A1-09A6-458F-B751-61DF416D7755}" type="presOf" srcId="{4436B0C7-383E-4749-8EF0-E0D6680E0103}" destId="{41742AE3-EC8D-4337-B6A7-FE42A7F77FFE}" srcOrd="0" destOrd="0" presId="urn:microsoft.com/office/officeart/2018/2/layout/IconVerticalSolidList"/>
    <dgm:cxn modelId="{0A6833C9-F996-4A20-912E-37A60A9D4F5F}" type="presOf" srcId="{6BC11E49-F08F-43BE-8AAF-2A1BAFD7A802}" destId="{83770811-9A7E-4626-A82B-9DDDB8E164D2}" srcOrd="0" destOrd="0" presId="urn:microsoft.com/office/officeart/2018/2/layout/IconVerticalSolidList"/>
    <dgm:cxn modelId="{93FE38F9-554F-4715-B7CD-1D81606E7ECA}" srcId="{6BC11E49-F08F-43BE-8AAF-2A1BAFD7A802}" destId="{D0A57121-0EB9-426B-A4E2-017174F80187}" srcOrd="2" destOrd="0" parTransId="{146885B7-F8AD-4662-981B-7D208E859804}" sibTransId="{07066341-9643-4923-8F48-DB14A8B2482F}"/>
    <dgm:cxn modelId="{F59C3337-21A9-49A2-A8A1-F82393D1E564}" type="presParOf" srcId="{83770811-9A7E-4626-A82B-9DDDB8E164D2}" destId="{873D28BA-46FC-45D4-8C9B-0CA146194B39}" srcOrd="0" destOrd="0" presId="urn:microsoft.com/office/officeart/2018/2/layout/IconVerticalSolidList"/>
    <dgm:cxn modelId="{3A2858C6-76E8-4EAC-84C9-64007B5C9CA2}" type="presParOf" srcId="{873D28BA-46FC-45D4-8C9B-0CA146194B39}" destId="{46F0CE1F-B48A-43C0-90F2-45BCF2EC75F2}" srcOrd="0" destOrd="0" presId="urn:microsoft.com/office/officeart/2018/2/layout/IconVerticalSolidList"/>
    <dgm:cxn modelId="{D511625C-AEF7-4D33-9B9D-E660840A768A}" type="presParOf" srcId="{873D28BA-46FC-45D4-8C9B-0CA146194B39}" destId="{3ECD0AA1-2CB1-4DA1-A260-28087138606A}" srcOrd="1" destOrd="0" presId="urn:microsoft.com/office/officeart/2018/2/layout/IconVerticalSolidList"/>
    <dgm:cxn modelId="{70B84CD4-CDB0-4831-A762-717890456544}" type="presParOf" srcId="{873D28BA-46FC-45D4-8C9B-0CA146194B39}" destId="{149AC713-7985-47FD-83DA-06A94FD2F4D1}" srcOrd="2" destOrd="0" presId="urn:microsoft.com/office/officeart/2018/2/layout/IconVerticalSolidList"/>
    <dgm:cxn modelId="{4BEFCDD0-DB16-4B30-88E8-83E1B15AB705}" type="presParOf" srcId="{873D28BA-46FC-45D4-8C9B-0CA146194B39}" destId="{95F1F8FA-0E6D-4816-B222-593DE12F4775}" srcOrd="3" destOrd="0" presId="urn:microsoft.com/office/officeart/2018/2/layout/IconVerticalSolidList"/>
    <dgm:cxn modelId="{93745525-4916-4630-AAE1-56EE84463DC4}" type="presParOf" srcId="{83770811-9A7E-4626-A82B-9DDDB8E164D2}" destId="{8204C729-44B1-471E-B5DD-C9C564D918DA}" srcOrd="1" destOrd="0" presId="urn:microsoft.com/office/officeart/2018/2/layout/IconVerticalSolidList"/>
    <dgm:cxn modelId="{6601D3A6-E480-4DDE-A881-B4552B114039}" type="presParOf" srcId="{83770811-9A7E-4626-A82B-9DDDB8E164D2}" destId="{7F93988E-6F0C-4FFD-9EA8-D1F173681E23}" srcOrd="2" destOrd="0" presId="urn:microsoft.com/office/officeart/2018/2/layout/IconVerticalSolidList"/>
    <dgm:cxn modelId="{DA5AB0A9-E777-412B-82E7-4E122BA83F1D}" type="presParOf" srcId="{7F93988E-6F0C-4FFD-9EA8-D1F173681E23}" destId="{ED4703E8-BBF7-43C6-A0B9-A262CF59D503}" srcOrd="0" destOrd="0" presId="urn:microsoft.com/office/officeart/2018/2/layout/IconVerticalSolidList"/>
    <dgm:cxn modelId="{605481BE-EC56-4342-A013-2BA11E53107E}" type="presParOf" srcId="{7F93988E-6F0C-4FFD-9EA8-D1F173681E23}" destId="{A3594EF9-1D80-472E-BB59-92D0AF8AFD3D}" srcOrd="1" destOrd="0" presId="urn:microsoft.com/office/officeart/2018/2/layout/IconVerticalSolidList"/>
    <dgm:cxn modelId="{21135840-44A4-4714-973A-36C7857790BC}" type="presParOf" srcId="{7F93988E-6F0C-4FFD-9EA8-D1F173681E23}" destId="{81179C50-E83C-47DE-B498-673BE8FF8941}" srcOrd="2" destOrd="0" presId="urn:microsoft.com/office/officeart/2018/2/layout/IconVerticalSolidList"/>
    <dgm:cxn modelId="{7409E933-BFEA-45F1-956D-34A87B199695}" type="presParOf" srcId="{7F93988E-6F0C-4FFD-9EA8-D1F173681E23}" destId="{41742AE3-EC8D-4337-B6A7-FE42A7F77FFE}" srcOrd="3" destOrd="0" presId="urn:microsoft.com/office/officeart/2018/2/layout/IconVerticalSolidList"/>
    <dgm:cxn modelId="{00617E66-1DDC-4C9F-8F2E-4263FE0C33D8}" type="presParOf" srcId="{83770811-9A7E-4626-A82B-9DDDB8E164D2}" destId="{BC62DA75-541F-41F6-86BD-D1CE12C20A73}" srcOrd="3" destOrd="0" presId="urn:microsoft.com/office/officeart/2018/2/layout/IconVerticalSolidList"/>
    <dgm:cxn modelId="{149C6B15-D5EA-40A0-AF2F-76FD54FC7A91}" type="presParOf" srcId="{83770811-9A7E-4626-A82B-9DDDB8E164D2}" destId="{CC2724E7-4C94-4AB7-B797-69D35F6766E8}" srcOrd="4" destOrd="0" presId="urn:microsoft.com/office/officeart/2018/2/layout/IconVerticalSolidList"/>
    <dgm:cxn modelId="{333FC489-9153-4754-9293-9A672B82B172}" type="presParOf" srcId="{CC2724E7-4C94-4AB7-B797-69D35F6766E8}" destId="{F94DC68F-EB76-446F-A5A1-762758F69245}" srcOrd="0" destOrd="0" presId="urn:microsoft.com/office/officeart/2018/2/layout/IconVerticalSolidList"/>
    <dgm:cxn modelId="{91C1C199-5CBE-4FA6-AEE6-93B7157F0CA4}" type="presParOf" srcId="{CC2724E7-4C94-4AB7-B797-69D35F6766E8}" destId="{9EA85806-114B-42F1-884A-669DA433CD6F}" srcOrd="1" destOrd="0" presId="urn:microsoft.com/office/officeart/2018/2/layout/IconVerticalSolidList"/>
    <dgm:cxn modelId="{7E1010E9-785D-44EC-97E6-BDC26BB16684}" type="presParOf" srcId="{CC2724E7-4C94-4AB7-B797-69D35F6766E8}" destId="{11B811A9-F9D7-481E-B7AD-33AC86E6E82A}" srcOrd="2" destOrd="0" presId="urn:microsoft.com/office/officeart/2018/2/layout/IconVerticalSolidList"/>
    <dgm:cxn modelId="{0F97C5CA-B5AB-4239-9712-188B4A4F398C}" type="presParOf" srcId="{CC2724E7-4C94-4AB7-B797-69D35F6766E8}" destId="{9019D3EA-931B-4565-ACE1-C6D9566439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LEGAL-BERT baseline</a:t>
          </a:r>
          <a:endParaRPr lang="en-US" sz="3300" kern="1200"/>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LEGAL-TransformerOverBERT (LEGAL-ToBERT)</a:t>
          </a:r>
          <a:endParaRPr lang="en-US" sz="3300" kern="1200"/>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Relative Sinusoidal Positional Encoding</a:t>
          </a:r>
          <a:endParaRPr lang="en-US" sz="3300" kern="1200"/>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Results on ITA-RhetRoles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Results on BUILD Dataset</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t>LEGAL-BERT baseline</a:t>
          </a:r>
          <a:endParaRPr lang="en-US" sz="3300" kern="1200" dirty="0"/>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bg1"/>
              </a:solidFill>
            </a:rPr>
            <a:t>LEGAL-TransformerOverBERT (LEGAL-ToBERT)</a:t>
          </a:r>
          <a:endParaRPr lang="en-US" sz="3300" kern="1200" dirty="0">
            <a:solidFill>
              <a:schemeClr val="bg1"/>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bg1"/>
              </a:solidFill>
            </a:rPr>
            <a:t>Relative Sinusoidal Positional Encoding</a:t>
          </a:r>
          <a:endParaRPr lang="en-US" sz="3300" kern="1200" dirty="0">
            <a:solidFill>
              <a:schemeClr val="bg1"/>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bg1"/>
              </a:solidFill>
            </a:rPr>
            <a:t>Results on ITA-</a:t>
          </a:r>
          <a:r>
            <a:rPr lang="en-US" sz="3300" kern="1200" dirty="0" err="1">
              <a:solidFill>
                <a:schemeClr val="bg1"/>
              </a:solidFill>
            </a:rPr>
            <a:t>RhetRoles</a:t>
          </a:r>
          <a:r>
            <a:rPr lang="en-US" sz="3300" kern="1200" dirty="0">
              <a:solidFill>
                <a:schemeClr val="bg1"/>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bg1"/>
              </a:solidFill>
            </a:rPr>
            <a:t>Results on BUILD Dataset</a:t>
          </a:r>
        </a:p>
      </dsp:txBody>
      <dsp:txXfrm>
        <a:off x="38638" y="3591644"/>
        <a:ext cx="104383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0CE1F-B48A-43C0-90F2-45BCF2EC75F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0AA1-2CB1-4DA1-A260-28087138606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1F8FA-0E6D-4816-B222-593DE12F477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Release of LEGAL-ToBERT and Italian-LEGAL-ToBERT, ready-to-use high-performance AI models for legal rhetorical roles classification.</a:t>
          </a:r>
          <a:endParaRPr lang="en-US" sz="2200" kern="1200" dirty="0"/>
        </a:p>
      </dsp:txBody>
      <dsp:txXfrm>
        <a:off x="1057183" y="1805"/>
        <a:ext cx="9458416" cy="915310"/>
      </dsp:txXfrm>
    </dsp:sp>
    <dsp:sp modelId="{ED4703E8-BBF7-43C6-A0B9-A262CF59D50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94EF9-1D80-472E-BB59-92D0AF8AFD3D}">
      <dsp:nvSpPr>
        <dsp:cNvPr id="0" name=""/>
        <dsp:cNvSpPr/>
      </dsp:nvSpPr>
      <dsp:spPr>
        <a:xfrm>
          <a:off x="276881" y="1351889"/>
          <a:ext cx="503420" cy="5034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42AE3-EC8D-4337-B6A7-FE42A7F77FF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Italian-LEGAL-ToBERT is the first Italian model for legal rhetorical roles classification.</a:t>
          </a:r>
          <a:endParaRPr lang="en-US" sz="2200" kern="1200" dirty="0"/>
        </a:p>
      </dsp:txBody>
      <dsp:txXfrm>
        <a:off x="1057183" y="1145944"/>
        <a:ext cx="9458416" cy="915310"/>
      </dsp:txXfrm>
    </dsp:sp>
    <dsp:sp modelId="{F94DC68F-EB76-446F-A5A1-762758F69245}">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85806-114B-42F1-884A-669DA433CD6F}">
      <dsp:nvSpPr>
        <dsp:cNvPr id="0" name=""/>
        <dsp:cNvSpPr/>
      </dsp:nvSpPr>
      <dsp:spPr>
        <a:xfrm>
          <a:off x="276881" y="2496027"/>
          <a:ext cx="503420" cy="5034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9D3EA-931B-4565-ACE1-C6D95664396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For limited resources environments, release of LEGAL-BERT and Italian-LEGAL-BERT fine-tuned versions for legal rhetorical roles classification.</a:t>
          </a:r>
          <a:endParaRPr lang="en-US" sz="2200" kern="1200" dirty="0"/>
        </a:p>
      </dsp:txBody>
      <dsp:txXfrm>
        <a:off x="1057183" y="2290082"/>
        <a:ext cx="9458416" cy="915310"/>
      </dsp:txXfrm>
    </dsp:sp>
    <dsp:sp modelId="{9B964D9D-226B-44B2-9238-9BED08057F7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E8E47-0594-420D-8D7F-BACB0FEDD2EA}">
      <dsp:nvSpPr>
        <dsp:cNvPr id="0" name=""/>
        <dsp:cNvSpPr/>
      </dsp:nvSpPr>
      <dsp:spPr>
        <a:xfrm>
          <a:off x="308919" y="3687281"/>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A1DB8-4107-4F9F-BE59-08F82007E47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Relative Sinusoidal Positional Embedding: a positional embedding strategy outperforming the classical one in legal rhetorical roles classification. </a:t>
          </a:r>
          <a:endParaRPr lang="en-US" sz="2200" kern="1200" dirty="0"/>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0CE1F-B48A-43C0-90F2-45BCF2EC75F2}">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0AA1-2CB1-4DA1-A260-28087138606A}">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1F8FA-0E6D-4816-B222-593DE12F477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it-IT" sz="2500" kern="1200" dirty="0"/>
            <a:t>Use Rhetorical Roles Classification to improve the performances of Legal Holding Extraction models.</a:t>
          </a:r>
          <a:endParaRPr lang="en-US" sz="2500" kern="1200" dirty="0"/>
        </a:p>
      </dsp:txBody>
      <dsp:txXfrm>
        <a:off x="1435590" y="531"/>
        <a:ext cx="9080009" cy="1242935"/>
      </dsp:txXfrm>
    </dsp:sp>
    <dsp:sp modelId="{ED4703E8-BBF7-43C6-A0B9-A262CF59D50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94EF9-1D80-472E-BB59-92D0AF8AFD3D}">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42AE3-EC8D-4337-B6A7-FE42A7F77FF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it-IT" sz="2500" kern="1200" dirty="0"/>
            <a:t>The bigger the better? Try to use more recent Large Language Models to improve the classification accuracy.</a:t>
          </a:r>
          <a:endParaRPr lang="en-US" sz="2500" kern="1200" dirty="0"/>
        </a:p>
      </dsp:txBody>
      <dsp:txXfrm>
        <a:off x="1435590" y="1554201"/>
        <a:ext cx="9080009" cy="1242935"/>
      </dsp:txXfrm>
    </dsp:sp>
    <dsp:sp modelId="{F94DC68F-EB76-446F-A5A1-762758F6924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85806-114B-42F1-884A-669DA433CD6F}">
      <dsp:nvSpPr>
        <dsp:cNvPr id="0" name=""/>
        <dsp:cNvSpPr/>
      </dsp:nvSpPr>
      <dsp:spPr>
        <a:xfrm>
          <a:off x="375988" y="3387531"/>
          <a:ext cx="683614" cy="68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9D3EA-931B-4565-ACE1-C6D9566439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it-IT" sz="2500" kern="1200" dirty="0"/>
            <a:t>Can Chat-GPT help?</a:t>
          </a:r>
          <a:endParaRPr lang="en-US" sz="2500" kern="1200" dirty="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D9AA-FACC-4086-0A9D-DA32D9593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2803F-1920-98CA-2A0A-878C20F73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F9B71-B225-8D80-EB04-B126CCFE0FD2}"/>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409C7F29-DDFA-7FD3-7ED5-216289532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DD8D6-67CB-9F48-619D-42326D928387}"/>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20371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6E4C-298F-11AC-DCFB-FC405EE03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CF35C-A626-D91B-4AE2-F747ECA60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DDE7-291C-3CAE-1317-3848712C826B}"/>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74BCC52D-D442-1D9F-D651-BDF0B2454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C3BCD-6E4F-EF07-5814-6B253F99045C}"/>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1683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836C6-537A-213B-6BAF-0EC382B924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070AD-F5A0-0BC7-6FE8-93D9500BF6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D59C8-7850-6135-E289-3C83D5549E26}"/>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7D80A8FF-D637-0E2E-76F6-B46A4400A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10B42-A5BE-205D-4B2A-C9A4925D300A}"/>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10737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4770-E74B-C1F6-C4F1-2F0229E6A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6E5A4-DBF3-A690-8801-874F4B9E7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A387E-2805-DA34-7CCD-2C468718089D}"/>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5E64F976-D076-8BAB-A9BF-6BBDC66BF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01-5981-E1A8-360F-3670C2087E2A}"/>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28075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AC74-6C7D-C507-1CFF-DD01C4AB9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6983C-3D84-9E36-BDF1-D025288CA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DCF6F8-065E-355A-7EDB-952F8968DC65}"/>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C7FDF11A-012D-0263-8426-85899C11B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0E605-DD9E-4AB3-B3AB-92B2181B19D4}"/>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48308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1E00-D5C7-0034-17A2-EC8EC3810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B9602-7FBE-4A15-D87C-1779F0DFE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75718-8E28-4FE3-69C7-D175E11466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83B37-F484-E79D-C066-AAF9303B458F}"/>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6" name="Footer Placeholder 5">
            <a:extLst>
              <a:ext uri="{FF2B5EF4-FFF2-40B4-BE49-F238E27FC236}">
                <a16:creationId xmlns:a16="http://schemas.microsoft.com/office/drawing/2014/main" id="{E283BC88-F66B-4DA1-CBA1-CF24FDA60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64C09-3E21-389E-1E13-12FD59D80AF7}"/>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78801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FBCE-F19F-1F26-B3E9-26073537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A4C4FA-D4EF-E15F-16A4-13034D547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027DB-D123-E12B-E0D7-6AC1C8C28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BCDFDD-400A-60F6-A375-C6341CE3F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460B6-A607-8C92-4A11-23AC0DFBA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F73A1-8617-3AAE-4E49-1EF44F536A58}"/>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8" name="Footer Placeholder 7">
            <a:extLst>
              <a:ext uri="{FF2B5EF4-FFF2-40B4-BE49-F238E27FC236}">
                <a16:creationId xmlns:a16="http://schemas.microsoft.com/office/drawing/2014/main" id="{3F674D31-C2D6-AC67-7735-DAD1E3E62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9DDA75-6604-C6FF-2C8A-F70C954D68F4}"/>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415815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2D5C-FC21-6A85-EE70-3AE4A6A722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26FCA-3397-FD6C-2084-C84F341319ED}"/>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4" name="Footer Placeholder 3">
            <a:extLst>
              <a:ext uri="{FF2B5EF4-FFF2-40B4-BE49-F238E27FC236}">
                <a16:creationId xmlns:a16="http://schemas.microsoft.com/office/drawing/2014/main" id="{6F7330FE-5CB4-1A09-D524-1411984AE0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9FFF5-5FB0-E81D-6759-3129949245AE}"/>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265050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F861B-0B77-82D2-1039-7584F488028C}"/>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3" name="Footer Placeholder 2">
            <a:extLst>
              <a:ext uri="{FF2B5EF4-FFF2-40B4-BE49-F238E27FC236}">
                <a16:creationId xmlns:a16="http://schemas.microsoft.com/office/drawing/2014/main" id="{F4FC682C-F0E0-2E85-72E0-EFA5813FC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D1161-1F7C-FBC6-AD85-53E843809E8C}"/>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59047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89BD-749D-C00D-FE87-4721EF1B2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07E0FE-9EC0-E62C-5E6C-19CC39601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52912-7B43-EFF2-B066-7AAD054F1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6A3C2-D962-3DF3-2DB6-E475111D4C6B}"/>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6" name="Footer Placeholder 5">
            <a:extLst>
              <a:ext uri="{FF2B5EF4-FFF2-40B4-BE49-F238E27FC236}">
                <a16:creationId xmlns:a16="http://schemas.microsoft.com/office/drawing/2014/main" id="{D0C5B712-6519-CF57-7630-74637A836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3A1A-91B8-B94A-A355-6DB3063E052E}"/>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6218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38EC-F78D-297C-BA8E-A9C02BF19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70267-6578-7A20-0A9B-F337CB55E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CF43FD-3AA9-EA82-F4D5-397E0FFE6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C69EF-3062-0D3C-AFEE-88FF1601197F}"/>
              </a:ext>
            </a:extLst>
          </p:cNvPr>
          <p:cNvSpPr>
            <a:spLocks noGrp="1"/>
          </p:cNvSpPr>
          <p:nvPr>
            <p:ph type="dt" sz="half" idx="10"/>
          </p:nvPr>
        </p:nvSpPr>
        <p:spPr/>
        <p:txBody>
          <a:bodyPr/>
          <a:lstStyle/>
          <a:p>
            <a:fld id="{8C77E0C0-752F-466F-AC08-034F441A9B5C}" type="datetimeFigureOut">
              <a:rPr lang="en-US" smtClean="0"/>
              <a:t>6/23/2023</a:t>
            </a:fld>
            <a:endParaRPr lang="en-US"/>
          </a:p>
        </p:txBody>
      </p:sp>
      <p:sp>
        <p:nvSpPr>
          <p:cNvPr id="6" name="Footer Placeholder 5">
            <a:extLst>
              <a:ext uri="{FF2B5EF4-FFF2-40B4-BE49-F238E27FC236}">
                <a16:creationId xmlns:a16="http://schemas.microsoft.com/office/drawing/2014/main" id="{D707F547-E082-0062-2145-EDC54DE34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670CB-99DA-574F-5AC4-F34793CF9E42}"/>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15416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AEDB0-3CB0-0B0F-C87F-5E20A1D90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62943-C817-9CC5-DB23-66A8A4562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AD0EA-CA83-3CED-7F82-3714CEC79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7E0C0-752F-466F-AC08-034F441A9B5C}" type="datetimeFigureOut">
              <a:rPr lang="en-US" smtClean="0"/>
              <a:t>6/23/2023</a:t>
            </a:fld>
            <a:endParaRPr lang="en-US"/>
          </a:p>
        </p:txBody>
      </p:sp>
      <p:sp>
        <p:nvSpPr>
          <p:cNvPr id="5" name="Footer Placeholder 4">
            <a:extLst>
              <a:ext uri="{FF2B5EF4-FFF2-40B4-BE49-F238E27FC236}">
                <a16:creationId xmlns:a16="http://schemas.microsoft.com/office/drawing/2014/main" id="{B528C8C9-D166-9FCB-CCD7-5F81FB425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C93BE3-C42C-391D-3B58-6CF8C4BEE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40682-E8D4-4656-828F-B1B4C97793C7}" type="slidenum">
              <a:rPr lang="en-US" smtClean="0"/>
              <a:t>‹#›</a:t>
            </a:fld>
            <a:endParaRPr lang="en-US"/>
          </a:p>
        </p:txBody>
      </p:sp>
    </p:spTree>
    <p:extLst>
      <p:ext uri="{BB962C8B-B14F-4D97-AF65-F5344CB8AC3E}">
        <p14:creationId xmlns:p14="http://schemas.microsoft.com/office/powerpoint/2010/main" val="1450887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1.png"/><Relationship Id="rId7" Type="http://schemas.openxmlformats.org/officeDocument/2006/relationships/image" Target="../media/image5.jpeg"/><Relationship Id="rId12"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jp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87A5-8482-7B92-54F1-0656926BB648}"/>
              </a:ext>
            </a:extLst>
          </p:cNvPr>
          <p:cNvSpPr>
            <a:spLocks noGrp="1"/>
          </p:cNvSpPr>
          <p:nvPr>
            <p:ph type="ctrTitle"/>
          </p:nvPr>
        </p:nvSpPr>
        <p:spPr>
          <a:xfrm>
            <a:off x="662180" y="2862471"/>
            <a:ext cx="3041803" cy="2907802"/>
          </a:xfrm>
        </p:spPr>
        <p:txBody>
          <a:bodyPr anchor="t">
            <a:normAutofit/>
          </a:bodyPr>
          <a:lstStyle/>
          <a:p>
            <a:pPr algn="l"/>
            <a:r>
              <a:rPr lang="it-IT" sz="2500" dirty="0">
                <a:solidFill>
                  <a:srgbClr val="FFFFFF"/>
                </a:solidFill>
              </a:rPr>
              <a:t>Automatic Rhetorical Roles Classification for Legal Documents using LEGAL-TransformerOverBERT</a:t>
            </a:r>
            <a:endParaRPr lang="en-US" sz="2500" dirty="0">
              <a:solidFill>
                <a:srgbClr val="FFFFFF"/>
              </a:solidFill>
            </a:endParaRPr>
          </a:p>
        </p:txBody>
      </p:sp>
      <p:sp>
        <p:nvSpPr>
          <p:cNvPr id="3" name="Subtitle 2">
            <a:extLst>
              <a:ext uri="{FF2B5EF4-FFF2-40B4-BE49-F238E27FC236}">
                <a16:creationId xmlns:a16="http://schemas.microsoft.com/office/drawing/2014/main" id="{1E2583E6-B241-61CB-9DCB-3D550C820CEC}"/>
              </a:ext>
            </a:extLst>
          </p:cNvPr>
          <p:cNvSpPr>
            <a:spLocks noGrp="1"/>
          </p:cNvSpPr>
          <p:nvPr>
            <p:ph type="subTitle" idx="1"/>
          </p:nvPr>
        </p:nvSpPr>
        <p:spPr>
          <a:xfrm>
            <a:off x="662180" y="1087727"/>
            <a:ext cx="3041803" cy="1045873"/>
          </a:xfrm>
        </p:spPr>
        <p:txBody>
          <a:bodyPr anchor="b">
            <a:normAutofit/>
          </a:bodyPr>
          <a:lstStyle/>
          <a:p>
            <a:pPr algn="l"/>
            <a:r>
              <a:rPr lang="it-IT" sz="1700" b="1">
                <a:solidFill>
                  <a:srgbClr val="FFFFFF"/>
                </a:solidFill>
              </a:rPr>
              <a:t>Gabriele Marino</a:t>
            </a:r>
            <a:r>
              <a:rPr lang="it-IT" sz="1700">
                <a:solidFill>
                  <a:srgbClr val="FFFFFF"/>
                </a:solidFill>
              </a:rPr>
              <a:t>, Daniele Licari, Praveen Bushipaka, Giovanni Comandé and Tommaso Cucinotta</a:t>
            </a:r>
            <a:endParaRPr lang="en-US" sz="1700">
              <a:solidFill>
                <a:srgbClr val="FFFFFF"/>
              </a:solidFill>
            </a:endParaRPr>
          </a:p>
        </p:txBody>
      </p:sp>
      <p:pic>
        <p:nvPicPr>
          <p:cNvPr id="11" name="Picture 10" descr="A picture containing drawing, sketch, art, creative arts&#10;&#10;Description automatically generated">
            <a:extLst>
              <a:ext uri="{FF2B5EF4-FFF2-40B4-BE49-F238E27FC236}">
                <a16:creationId xmlns:a16="http://schemas.microsoft.com/office/drawing/2014/main" id="{6F499B8A-3EAF-BE6C-E5BA-4BE9DF10F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494" y="478713"/>
            <a:ext cx="2695123" cy="2695123"/>
          </a:xfrm>
          <a:prstGeom prst="rect">
            <a:avLst/>
          </a:prstGeom>
        </p:spPr>
      </p:pic>
      <p:pic>
        <p:nvPicPr>
          <p:cNvPr id="5" name="Picture 4" descr="A picture containing text, circle, symbol&#10;&#10;Description automatically generated">
            <a:extLst>
              <a:ext uri="{FF2B5EF4-FFF2-40B4-BE49-F238E27FC236}">
                <a16:creationId xmlns:a16="http://schemas.microsoft.com/office/drawing/2014/main" id="{8CFF1992-70D1-4EFC-8461-22F26C6B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360" y="478712"/>
            <a:ext cx="2393693" cy="2393693"/>
          </a:xfrm>
          <a:prstGeom prst="rect">
            <a:avLst/>
          </a:prstGeom>
        </p:spPr>
      </p:pic>
      <p:pic>
        <p:nvPicPr>
          <p:cNvPr id="7" name="Picture 6" descr="A picture containing font, graphics, logo, electric blue&#10;&#10;Description automatically generated">
            <a:extLst>
              <a:ext uri="{FF2B5EF4-FFF2-40B4-BE49-F238E27FC236}">
                <a16:creationId xmlns:a16="http://schemas.microsoft.com/office/drawing/2014/main" id="{75BDD729-30DC-EE13-0A81-0880BBC02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016" y="3429000"/>
            <a:ext cx="5422470" cy="2887465"/>
          </a:xfrm>
          <a:prstGeom prst="rect">
            <a:avLst/>
          </a:prstGeom>
        </p:spPr>
      </p:pic>
    </p:spTree>
    <p:extLst>
      <p:ext uri="{BB962C8B-B14F-4D97-AF65-F5344CB8AC3E}">
        <p14:creationId xmlns:p14="http://schemas.microsoft.com/office/powerpoint/2010/main" val="9395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croll: Horizontal 3">
                <a:extLst>
                  <a:ext uri="{FF2B5EF4-FFF2-40B4-BE49-F238E27FC236}">
                    <a16:creationId xmlns:a16="http://schemas.microsoft.com/office/drawing/2014/main" id="{9671F830-EEBB-04EE-5CA2-71E0C8A5DBAD}"/>
                  </a:ext>
                </a:extLst>
              </p:cNvPr>
              <p:cNvSpPr/>
              <p:nvPr/>
            </p:nvSpPr>
            <p:spPr>
              <a:xfrm>
                <a:off x="330329" y="3085832"/>
                <a:ext cx="795947" cy="67415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0" smtClean="0">
                          <a:latin typeface="Cambria Math" panose="02040503050406030204" pitchFamily="18" charset="0"/>
                        </a:rPr>
                        <m:t>𝐷</m:t>
                      </m:r>
                    </m:oMath>
                  </m:oMathPara>
                </a14:m>
                <a:endParaRPr lang="en-US" dirty="0"/>
              </a:p>
            </p:txBody>
          </p:sp>
        </mc:Choice>
        <mc:Fallback xmlns="">
          <p:sp>
            <p:nvSpPr>
              <p:cNvPr id="4" name="Scroll: Horizontal 3">
                <a:extLst>
                  <a:ext uri="{FF2B5EF4-FFF2-40B4-BE49-F238E27FC236}">
                    <a16:creationId xmlns:a16="http://schemas.microsoft.com/office/drawing/2014/main" id="{9671F830-EEBB-04EE-5CA2-71E0C8A5DBAD}"/>
                  </a:ext>
                </a:extLst>
              </p:cNvPr>
              <p:cNvSpPr>
                <a:spLocks noRot="1" noChangeAspect="1" noMove="1" noResize="1" noEditPoints="1" noAdjustHandles="1" noChangeArrowheads="1" noChangeShapeType="1" noTextEdit="1"/>
              </p:cNvSpPr>
              <p:nvPr/>
            </p:nvSpPr>
            <p:spPr>
              <a:xfrm>
                <a:off x="330329" y="3085832"/>
                <a:ext cx="795947" cy="67415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EB8AD653-B608-E8A1-7676-BFEEBD62558F}"/>
              </a:ext>
            </a:extLst>
          </p:cNvPr>
          <p:cNvSpPr/>
          <p:nvPr/>
        </p:nvSpPr>
        <p:spPr>
          <a:xfrm>
            <a:off x="1283463" y="3220869"/>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02C0F27F-ABB0-1A57-412F-E2DCBD4D02E9}"/>
                  </a:ext>
                </a:extLst>
              </p:cNvPr>
              <p:cNvSpPr/>
              <p:nvPr/>
            </p:nvSpPr>
            <p:spPr>
              <a:xfrm>
                <a:off x="2222043" y="1048092"/>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xmlns="">
          <p:sp>
            <p:nvSpPr>
              <p:cNvPr id="6" name="Speech Bubble: Rectangle 5">
                <a:extLst>
                  <a:ext uri="{FF2B5EF4-FFF2-40B4-BE49-F238E27FC236}">
                    <a16:creationId xmlns:a16="http://schemas.microsoft.com/office/drawing/2014/main" id="{02C0F27F-ABB0-1A57-412F-E2DCBD4D02E9}"/>
                  </a:ext>
                </a:extLst>
              </p:cNvPr>
              <p:cNvSpPr>
                <a:spLocks noRot="1" noChangeAspect="1" noMove="1" noResize="1" noEditPoints="1" noAdjustHandles="1" noChangeArrowheads="1" noChangeShapeType="1" noTextEdit="1"/>
              </p:cNvSpPr>
              <p:nvPr/>
            </p:nvSpPr>
            <p:spPr>
              <a:xfrm>
                <a:off x="2222043" y="1048092"/>
                <a:ext cx="601676" cy="344537"/>
              </a:xfrm>
              <a:prstGeom prst="wedgeRectCallout">
                <a:avLst/>
              </a:prstGeom>
              <a:blipFill>
                <a:blip r:embed="rId3"/>
                <a:stretch>
                  <a:fillRect/>
                </a:stretch>
              </a:blipFill>
            </p:spPr>
            <p:txBody>
              <a:bodyPr/>
              <a:lstStyle/>
              <a:p>
                <a:r>
                  <a:rPr lang="en-US">
                    <a:noFill/>
                  </a:rPr>
                  <a:t> </a:t>
                </a:r>
              </a:p>
            </p:txBody>
          </p:sp>
        </mc:Fallback>
      </mc:AlternateContent>
      <p:sp>
        <p:nvSpPr>
          <p:cNvPr id="7" name="Flowchart: Connector 6">
            <a:extLst>
              <a:ext uri="{FF2B5EF4-FFF2-40B4-BE49-F238E27FC236}">
                <a16:creationId xmlns:a16="http://schemas.microsoft.com/office/drawing/2014/main" id="{3B17815A-AF24-1282-CB54-5520C8141B40}"/>
              </a:ext>
            </a:extLst>
          </p:cNvPr>
          <p:cNvSpPr/>
          <p:nvPr/>
        </p:nvSpPr>
        <p:spPr>
          <a:xfrm>
            <a:off x="2467289" y="289976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3551810-82E2-7324-0265-A256642F77A5}"/>
              </a:ext>
            </a:extLst>
          </p:cNvPr>
          <p:cNvSpPr/>
          <p:nvPr/>
        </p:nvSpPr>
        <p:spPr>
          <a:xfrm>
            <a:off x="2467289" y="3422911"/>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7F4BD0D-F146-8BA6-E67B-CA7CD8014FAB}"/>
              </a:ext>
            </a:extLst>
          </p:cNvPr>
          <p:cNvSpPr/>
          <p:nvPr/>
        </p:nvSpPr>
        <p:spPr>
          <a:xfrm>
            <a:off x="2463664" y="3989552"/>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67C5F145-F2BA-06F1-B47A-DC3B72DC7630}"/>
              </a:ext>
            </a:extLst>
          </p:cNvPr>
          <p:cNvSpPr/>
          <p:nvPr/>
        </p:nvSpPr>
        <p:spPr>
          <a:xfrm>
            <a:off x="1839755" y="715860"/>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6" name="Picture 15" descr="A cartoon of a puppet holding a book and weighing scale&#10;&#10;Description automatically generated with low confidence">
            <a:extLst>
              <a:ext uri="{FF2B5EF4-FFF2-40B4-BE49-F238E27FC236}">
                <a16:creationId xmlns:a16="http://schemas.microsoft.com/office/drawing/2014/main" id="{E3CB2314-8AE1-F492-C1BE-0B12BE6C2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715860"/>
            <a:ext cx="590169" cy="873142"/>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67DAB8E-D38D-6FD5-0070-A9A6A8715C97}"/>
                  </a:ext>
                </a:extLst>
              </p:cNvPr>
              <p:cNvSpPr txBox="1"/>
              <p:nvPr/>
            </p:nvSpPr>
            <p:spPr>
              <a:xfrm>
                <a:off x="4819417" y="1004861"/>
                <a:ext cx="633946" cy="408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1</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xmlns="">
          <p:sp>
            <p:nvSpPr>
              <p:cNvPr id="17" name="TextBox 16">
                <a:extLst>
                  <a:ext uri="{FF2B5EF4-FFF2-40B4-BE49-F238E27FC236}">
                    <a16:creationId xmlns:a16="http://schemas.microsoft.com/office/drawing/2014/main" id="{567DAB8E-D38D-6FD5-0070-A9A6A8715C97}"/>
                  </a:ext>
                </a:extLst>
              </p:cNvPr>
              <p:cNvSpPr txBox="1">
                <a:spLocks noRot="1" noChangeAspect="1" noMove="1" noResize="1" noEditPoints="1" noAdjustHandles="1" noChangeArrowheads="1" noChangeShapeType="1" noTextEdit="1"/>
              </p:cNvSpPr>
              <p:nvPr/>
            </p:nvSpPr>
            <p:spPr>
              <a:xfrm>
                <a:off x="4819417" y="1004861"/>
                <a:ext cx="633946" cy="408641"/>
              </a:xfrm>
              <a:prstGeom prst="rect">
                <a:avLst/>
              </a:prstGeom>
              <a:blipFill>
                <a:blip r:embed="rId5"/>
                <a:stretch>
                  <a:fillRect r="-4717"/>
                </a:stretch>
              </a:blipFill>
            </p:spPr>
            <p:txBody>
              <a:bodyPr/>
              <a:lstStyle/>
              <a:p>
                <a:r>
                  <a:rPr lang="en-US">
                    <a:noFill/>
                  </a:rPr>
                  <a:t> </a:t>
                </a:r>
              </a:p>
            </p:txBody>
          </p:sp>
        </mc:Fallback>
      </mc:AlternateContent>
      <p:sp>
        <p:nvSpPr>
          <p:cNvPr id="28" name="Plus Sign 27">
            <a:extLst>
              <a:ext uri="{FF2B5EF4-FFF2-40B4-BE49-F238E27FC236}">
                <a16:creationId xmlns:a16="http://schemas.microsoft.com/office/drawing/2014/main" id="{78C285EC-3765-3A2E-28C6-397C21F2FCA4}"/>
              </a:ext>
            </a:extLst>
          </p:cNvPr>
          <p:cNvSpPr/>
          <p:nvPr/>
        </p:nvSpPr>
        <p:spPr>
          <a:xfrm>
            <a:off x="5489702" y="1013392"/>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B75ABBA-D8E4-0292-3287-6C8BCB840E46}"/>
              </a:ext>
            </a:extLst>
          </p:cNvPr>
          <p:cNvSpPr/>
          <p:nvPr/>
        </p:nvSpPr>
        <p:spPr>
          <a:xfrm>
            <a:off x="7412756" y="618393"/>
            <a:ext cx="780744" cy="5552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a:t>
            </a:r>
          </a:p>
          <a:p>
            <a:pPr algn="ctr"/>
            <a:r>
              <a:rPr lang="it-IT" dirty="0"/>
              <a:t>R</a:t>
            </a:r>
          </a:p>
          <a:p>
            <a:pPr algn="ctr"/>
            <a:r>
              <a:rPr lang="it-IT" dirty="0"/>
              <a:t>A</a:t>
            </a:r>
          </a:p>
          <a:p>
            <a:pPr algn="ctr"/>
            <a:r>
              <a:rPr lang="it-IT" dirty="0"/>
              <a:t>N</a:t>
            </a:r>
          </a:p>
          <a:p>
            <a:pPr algn="ctr"/>
            <a:r>
              <a:rPr lang="it-IT" dirty="0"/>
              <a:t>S</a:t>
            </a:r>
          </a:p>
          <a:p>
            <a:pPr algn="ctr"/>
            <a:r>
              <a:rPr lang="it-IT" dirty="0"/>
              <a:t>F</a:t>
            </a:r>
          </a:p>
          <a:p>
            <a:pPr algn="ctr"/>
            <a:r>
              <a:rPr lang="it-IT" dirty="0"/>
              <a:t>O</a:t>
            </a:r>
          </a:p>
          <a:p>
            <a:pPr algn="ctr"/>
            <a:r>
              <a:rPr lang="it-IT" dirty="0"/>
              <a:t>R</a:t>
            </a:r>
          </a:p>
          <a:p>
            <a:pPr algn="ctr"/>
            <a:r>
              <a:rPr lang="it-IT" dirty="0"/>
              <a:t>M</a:t>
            </a:r>
          </a:p>
          <a:p>
            <a:pPr algn="ctr"/>
            <a:r>
              <a:rPr lang="it-IT" dirty="0"/>
              <a:t>E</a:t>
            </a:r>
          </a:p>
          <a:p>
            <a:pPr algn="ctr"/>
            <a:r>
              <a:rPr lang="it-IT" dirty="0"/>
              <a:t>R</a:t>
            </a:r>
          </a:p>
          <a:p>
            <a:pPr algn="ctr"/>
            <a:endParaRPr lang="it-IT" dirty="0"/>
          </a:p>
          <a:p>
            <a:pPr algn="ctr"/>
            <a:r>
              <a:rPr lang="it-IT" dirty="0"/>
              <a:t>E</a:t>
            </a:r>
          </a:p>
          <a:p>
            <a:pPr algn="ctr"/>
            <a:r>
              <a:rPr lang="it-IT" dirty="0"/>
              <a:t>N</a:t>
            </a:r>
            <a:br>
              <a:rPr lang="it-IT" dirty="0"/>
            </a:br>
            <a:r>
              <a:rPr lang="it-IT" dirty="0"/>
              <a:t>C</a:t>
            </a:r>
            <a:br>
              <a:rPr lang="it-IT" dirty="0"/>
            </a:br>
            <a:r>
              <a:rPr lang="it-IT" dirty="0"/>
              <a:t>O</a:t>
            </a:r>
            <a:br>
              <a:rPr lang="it-IT" dirty="0"/>
            </a:br>
            <a:r>
              <a:rPr lang="it-IT" dirty="0"/>
              <a:t>D</a:t>
            </a:r>
          </a:p>
          <a:p>
            <a:pPr algn="ctr"/>
            <a:r>
              <a:rPr lang="it-IT" dirty="0"/>
              <a:t>E</a:t>
            </a:r>
            <a:br>
              <a:rPr lang="it-IT" dirty="0"/>
            </a:br>
            <a:r>
              <a:rPr lang="it-IT" dirty="0"/>
              <a:t>R</a:t>
            </a:r>
            <a:endParaRPr lang="en-US" dirty="0"/>
          </a:p>
        </p:txBody>
      </p:sp>
      <p:pic>
        <p:nvPicPr>
          <p:cNvPr id="72" name="Picture 71" descr="A picture containing line, plot&#10;&#10;Description automatically generated">
            <a:extLst>
              <a:ext uri="{FF2B5EF4-FFF2-40B4-BE49-F238E27FC236}">
                <a16:creationId xmlns:a16="http://schemas.microsoft.com/office/drawing/2014/main" id="{71994364-CE94-7EAE-7BE3-ADFB5A834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907389"/>
            <a:ext cx="860971" cy="645728"/>
          </a:xfrm>
          <a:prstGeom prst="rect">
            <a:avLst/>
          </a:prstGeom>
        </p:spPr>
      </p:pic>
      <p:sp>
        <p:nvSpPr>
          <p:cNvPr id="73" name="Arrow: Right 72">
            <a:extLst>
              <a:ext uri="{FF2B5EF4-FFF2-40B4-BE49-F238E27FC236}">
                <a16:creationId xmlns:a16="http://schemas.microsoft.com/office/drawing/2014/main" id="{5EAEE13E-89DE-7EAC-4803-98BFD30FBB0B}"/>
              </a:ext>
            </a:extLst>
          </p:cNvPr>
          <p:cNvSpPr/>
          <p:nvPr/>
        </p:nvSpPr>
        <p:spPr>
          <a:xfrm>
            <a:off x="2918226" y="102821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5ADD879A-D567-F7CF-0215-DB54E22B38E3}"/>
              </a:ext>
            </a:extLst>
          </p:cNvPr>
          <p:cNvSpPr/>
          <p:nvPr/>
        </p:nvSpPr>
        <p:spPr>
          <a:xfrm>
            <a:off x="4254796" y="1010780"/>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88464B8B-2137-4558-B92B-ED01C17AFD8C}"/>
              </a:ext>
            </a:extLst>
          </p:cNvPr>
          <p:cNvSpPr/>
          <p:nvPr/>
        </p:nvSpPr>
        <p:spPr>
          <a:xfrm>
            <a:off x="6785259" y="100486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F3CF91E2-0442-65C1-498E-E99586755963}"/>
              </a:ext>
            </a:extLst>
          </p:cNvPr>
          <p:cNvSpPr/>
          <p:nvPr/>
        </p:nvSpPr>
        <p:spPr>
          <a:xfrm>
            <a:off x="8381285" y="102821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clear snow globe on a black stand&#10;&#10;Description automatically generated with low confidence">
            <a:extLst>
              <a:ext uri="{FF2B5EF4-FFF2-40B4-BE49-F238E27FC236}">
                <a16:creationId xmlns:a16="http://schemas.microsoft.com/office/drawing/2014/main" id="{6BA01ADA-0AF6-9BE7-4258-CB5191FCF2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61700" y="907389"/>
            <a:ext cx="659869" cy="659869"/>
          </a:xfrm>
          <a:prstGeom prst="rect">
            <a:avLst/>
          </a:prstGeom>
        </p:spPr>
      </p:pic>
      <p:pic>
        <p:nvPicPr>
          <p:cNvPr id="79" name="Picture 78" descr="A picture containing diagram, line, plot&#10;&#10;Description automatically generated">
            <a:extLst>
              <a:ext uri="{FF2B5EF4-FFF2-40B4-BE49-F238E27FC236}">
                <a16:creationId xmlns:a16="http://schemas.microsoft.com/office/drawing/2014/main" id="{41ED25ED-2453-C9EC-B0F4-3C1F8CEAF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979" y="954979"/>
            <a:ext cx="1141242" cy="634023"/>
          </a:xfrm>
          <a:prstGeom prst="rect">
            <a:avLst/>
          </a:prstGeom>
        </p:spPr>
      </p:pic>
      <p:sp>
        <p:nvSpPr>
          <p:cNvPr id="80" name="Arrow: Right 79">
            <a:extLst>
              <a:ext uri="{FF2B5EF4-FFF2-40B4-BE49-F238E27FC236}">
                <a16:creationId xmlns:a16="http://schemas.microsoft.com/office/drawing/2014/main" id="{9F3091E4-E216-580D-0911-BFFCD522859E}"/>
              </a:ext>
            </a:extLst>
          </p:cNvPr>
          <p:cNvSpPr/>
          <p:nvPr/>
        </p:nvSpPr>
        <p:spPr>
          <a:xfrm>
            <a:off x="10206462" y="1018318"/>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Speech Bubble: Rectangle 94">
                <a:extLst>
                  <a:ext uri="{FF2B5EF4-FFF2-40B4-BE49-F238E27FC236}">
                    <a16:creationId xmlns:a16="http://schemas.microsoft.com/office/drawing/2014/main" id="{54D7222C-5ADD-6FF0-B654-FABEA039FC85}"/>
                  </a:ext>
                </a:extLst>
              </p:cNvPr>
              <p:cNvSpPr/>
              <p:nvPr/>
            </p:nvSpPr>
            <p:spPr>
              <a:xfrm>
                <a:off x="2222043" y="2066346"/>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xmlns="">
          <p:sp>
            <p:nvSpPr>
              <p:cNvPr id="95" name="Speech Bubble: Rectangle 94">
                <a:extLst>
                  <a:ext uri="{FF2B5EF4-FFF2-40B4-BE49-F238E27FC236}">
                    <a16:creationId xmlns:a16="http://schemas.microsoft.com/office/drawing/2014/main" id="{54D7222C-5ADD-6FF0-B654-FABEA039FC85}"/>
                  </a:ext>
                </a:extLst>
              </p:cNvPr>
              <p:cNvSpPr>
                <a:spLocks noRot="1" noChangeAspect="1" noMove="1" noResize="1" noEditPoints="1" noAdjustHandles="1" noChangeArrowheads="1" noChangeShapeType="1" noTextEdit="1"/>
              </p:cNvSpPr>
              <p:nvPr/>
            </p:nvSpPr>
            <p:spPr>
              <a:xfrm>
                <a:off x="2222043" y="2066346"/>
                <a:ext cx="601676" cy="344537"/>
              </a:xfrm>
              <a:prstGeom prst="wedgeRectCallout">
                <a:avLst/>
              </a:prstGeom>
              <a:blipFill>
                <a:blip r:embed="rId9"/>
                <a:stretch>
                  <a:fillRect/>
                </a:stretch>
              </a:blipFill>
            </p:spPr>
            <p:txBody>
              <a:bodyPr/>
              <a:lstStyle/>
              <a:p>
                <a:r>
                  <a:rPr lang="en-US">
                    <a:noFill/>
                  </a:rPr>
                  <a:t> </a:t>
                </a:r>
              </a:p>
            </p:txBody>
          </p:sp>
        </mc:Fallback>
      </mc:AlternateContent>
      <p:pic>
        <p:nvPicPr>
          <p:cNvPr id="96" name="Picture 95" descr="A cartoon of a puppet holding a book and weighing scale&#10;&#10;Description automatically generated with low confidence">
            <a:extLst>
              <a:ext uri="{FF2B5EF4-FFF2-40B4-BE49-F238E27FC236}">
                <a16:creationId xmlns:a16="http://schemas.microsoft.com/office/drawing/2014/main" id="{6F2231AE-3B90-BD58-7637-719EFF866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1734114"/>
            <a:ext cx="590169" cy="873142"/>
          </a:xfrm>
          <a:prstGeom prst="rect">
            <a:avLst/>
          </a:prstGeom>
        </p:spPr>
      </p:pic>
      <p:sp>
        <p:nvSpPr>
          <p:cNvPr id="98" name="Plus Sign 97">
            <a:extLst>
              <a:ext uri="{FF2B5EF4-FFF2-40B4-BE49-F238E27FC236}">
                <a16:creationId xmlns:a16="http://schemas.microsoft.com/office/drawing/2014/main" id="{10A9C8C7-B3A8-AA8B-B22E-7A50D416A93B}"/>
              </a:ext>
            </a:extLst>
          </p:cNvPr>
          <p:cNvSpPr/>
          <p:nvPr/>
        </p:nvSpPr>
        <p:spPr>
          <a:xfrm>
            <a:off x="5489702" y="2031646"/>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A picture containing line, plot&#10;&#10;Description automatically generated">
            <a:extLst>
              <a:ext uri="{FF2B5EF4-FFF2-40B4-BE49-F238E27FC236}">
                <a16:creationId xmlns:a16="http://schemas.microsoft.com/office/drawing/2014/main" id="{834BEE1C-6E9F-FB2A-274C-1D9F799B3D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1925643"/>
            <a:ext cx="860971" cy="645728"/>
          </a:xfrm>
          <a:prstGeom prst="rect">
            <a:avLst/>
          </a:prstGeom>
        </p:spPr>
      </p:pic>
      <p:sp>
        <p:nvSpPr>
          <p:cNvPr id="100" name="Arrow: Right 99">
            <a:extLst>
              <a:ext uri="{FF2B5EF4-FFF2-40B4-BE49-F238E27FC236}">
                <a16:creationId xmlns:a16="http://schemas.microsoft.com/office/drawing/2014/main" id="{18210C21-3983-BE4C-9F2B-32AFDB1CC658}"/>
              </a:ext>
            </a:extLst>
          </p:cNvPr>
          <p:cNvSpPr/>
          <p:nvPr/>
        </p:nvSpPr>
        <p:spPr>
          <a:xfrm>
            <a:off x="2918226" y="2046465"/>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Right 100">
            <a:extLst>
              <a:ext uri="{FF2B5EF4-FFF2-40B4-BE49-F238E27FC236}">
                <a16:creationId xmlns:a16="http://schemas.microsoft.com/office/drawing/2014/main" id="{80174957-1173-BB21-B809-25086F9545D4}"/>
              </a:ext>
            </a:extLst>
          </p:cNvPr>
          <p:cNvSpPr/>
          <p:nvPr/>
        </p:nvSpPr>
        <p:spPr>
          <a:xfrm>
            <a:off x="4254796" y="2029034"/>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Right 101">
            <a:extLst>
              <a:ext uri="{FF2B5EF4-FFF2-40B4-BE49-F238E27FC236}">
                <a16:creationId xmlns:a16="http://schemas.microsoft.com/office/drawing/2014/main" id="{EE2559E2-2207-2C66-9450-783F81A483FA}"/>
              </a:ext>
            </a:extLst>
          </p:cNvPr>
          <p:cNvSpPr/>
          <p:nvPr/>
        </p:nvSpPr>
        <p:spPr>
          <a:xfrm>
            <a:off x="6785259" y="2023115"/>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1" name="Speech Bubble: Rectangle 110">
                <a:extLst>
                  <a:ext uri="{FF2B5EF4-FFF2-40B4-BE49-F238E27FC236}">
                    <a16:creationId xmlns:a16="http://schemas.microsoft.com/office/drawing/2014/main" id="{90397EA4-C6D0-ECB3-4B1D-798A675BCF5A}"/>
                  </a:ext>
                </a:extLst>
              </p:cNvPr>
              <p:cNvSpPr/>
              <p:nvPr/>
            </p:nvSpPr>
            <p:spPr>
              <a:xfrm>
                <a:off x="2222043" y="5629928"/>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𝑛</m:t>
                          </m:r>
                        </m:sub>
                      </m:sSub>
                    </m:oMath>
                  </m:oMathPara>
                </a14:m>
                <a:endParaRPr lang="it-IT" b="0" dirty="0"/>
              </a:p>
            </p:txBody>
          </p:sp>
        </mc:Choice>
        <mc:Fallback xmlns="">
          <p:sp>
            <p:nvSpPr>
              <p:cNvPr id="111" name="Speech Bubble: Rectangle 110">
                <a:extLst>
                  <a:ext uri="{FF2B5EF4-FFF2-40B4-BE49-F238E27FC236}">
                    <a16:creationId xmlns:a16="http://schemas.microsoft.com/office/drawing/2014/main" id="{90397EA4-C6D0-ECB3-4B1D-798A675BCF5A}"/>
                  </a:ext>
                </a:extLst>
              </p:cNvPr>
              <p:cNvSpPr>
                <a:spLocks noRot="1" noChangeAspect="1" noMove="1" noResize="1" noEditPoints="1" noAdjustHandles="1" noChangeArrowheads="1" noChangeShapeType="1" noTextEdit="1"/>
              </p:cNvSpPr>
              <p:nvPr/>
            </p:nvSpPr>
            <p:spPr>
              <a:xfrm>
                <a:off x="2222043" y="5629928"/>
                <a:ext cx="601676" cy="344537"/>
              </a:xfrm>
              <a:prstGeom prst="wedgeRectCallout">
                <a:avLst/>
              </a:prstGeom>
              <a:blipFill>
                <a:blip r:embed="rId10"/>
                <a:stretch>
                  <a:fillRect/>
                </a:stretch>
              </a:blipFill>
            </p:spPr>
            <p:txBody>
              <a:bodyPr/>
              <a:lstStyle/>
              <a:p>
                <a:r>
                  <a:rPr lang="en-US">
                    <a:noFill/>
                  </a:rPr>
                  <a:t> </a:t>
                </a:r>
              </a:p>
            </p:txBody>
          </p:sp>
        </mc:Fallback>
      </mc:AlternateContent>
      <p:pic>
        <p:nvPicPr>
          <p:cNvPr id="112" name="Picture 111" descr="A cartoon of a puppet holding a book and weighing scale&#10;&#10;Description automatically generated with low confidence">
            <a:extLst>
              <a:ext uri="{FF2B5EF4-FFF2-40B4-BE49-F238E27FC236}">
                <a16:creationId xmlns:a16="http://schemas.microsoft.com/office/drawing/2014/main" id="{32208608-15E4-E102-0F63-AC4760867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5297696"/>
            <a:ext cx="590169" cy="873142"/>
          </a:xfrm>
          <a:prstGeom prst="rect">
            <a:avLst/>
          </a:prstGeom>
        </p:spPr>
      </p:pic>
      <p:sp>
        <p:nvSpPr>
          <p:cNvPr id="114" name="Plus Sign 113">
            <a:extLst>
              <a:ext uri="{FF2B5EF4-FFF2-40B4-BE49-F238E27FC236}">
                <a16:creationId xmlns:a16="http://schemas.microsoft.com/office/drawing/2014/main" id="{01892C15-1FC4-FF3B-30EC-AA406A3616F1}"/>
              </a:ext>
            </a:extLst>
          </p:cNvPr>
          <p:cNvSpPr/>
          <p:nvPr/>
        </p:nvSpPr>
        <p:spPr>
          <a:xfrm>
            <a:off x="5489702" y="5595228"/>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A picture containing line, plot&#10;&#10;Description automatically generated">
            <a:extLst>
              <a:ext uri="{FF2B5EF4-FFF2-40B4-BE49-F238E27FC236}">
                <a16:creationId xmlns:a16="http://schemas.microsoft.com/office/drawing/2014/main" id="{9FF509F0-C48B-4251-1D2F-81B6C66A8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5489225"/>
            <a:ext cx="860971" cy="645728"/>
          </a:xfrm>
          <a:prstGeom prst="rect">
            <a:avLst/>
          </a:prstGeom>
        </p:spPr>
      </p:pic>
      <p:sp>
        <p:nvSpPr>
          <p:cNvPr id="116" name="Arrow: Right 115">
            <a:extLst>
              <a:ext uri="{FF2B5EF4-FFF2-40B4-BE49-F238E27FC236}">
                <a16:creationId xmlns:a16="http://schemas.microsoft.com/office/drawing/2014/main" id="{E610661B-6AFA-CCC4-C36B-E6EAC289504F}"/>
              </a:ext>
            </a:extLst>
          </p:cNvPr>
          <p:cNvSpPr/>
          <p:nvPr/>
        </p:nvSpPr>
        <p:spPr>
          <a:xfrm>
            <a:off x="2918226" y="5610047"/>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Right 116">
            <a:extLst>
              <a:ext uri="{FF2B5EF4-FFF2-40B4-BE49-F238E27FC236}">
                <a16:creationId xmlns:a16="http://schemas.microsoft.com/office/drawing/2014/main" id="{2075F1DA-6683-9F06-6839-D33AAAB90F8F}"/>
              </a:ext>
            </a:extLst>
          </p:cNvPr>
          <p:cNvSpPr/>
          <p:nvPr/>
        </p:nvSpPr>
        <p:spPr>
          <a:xfrm>
            <a:off x="4254796" y="5592616"/>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Right 117">
            <a:extLst>
              <a:ext uri="{FF2B5EF4-FFF2-40B4-BE49-F238E27FC236}">
                <a16:creationId xmlns:a16="http://schemas.microsoft.com/office/drawing/2014/main" id="{C315A5C1-6CAA-42E3-05F2-5638AFC12A20}"/>
              </a:ext>
            </a:extLst>
          </p:cNvPr>
          <p:cNvSpPr/>
          <p:nvPr/>
        </p:nvSpPr>
        <p:spPr>
          <a:xfrm>
            <a:off x="6785259" y="5586697"/>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row: Right 118">
            <a:extLst>
              <a:ext uri="{FF2B5EF4-FFF2-40B4-BE49-F238E27FC236}">
                <a16:creationId xmlns:a16="http://schemas.microsoft.com/office/drawing/2014/main" id="{1AE72579-1C2B-EB5D-7525-900B93E4AE27}"/>
              </a:ext>
            </a:extLst>
          </p:cNvPr>
          <p:cNvSpPr/>
          <p:nvPr/>
        </p:nvSpPr>
        <p:spPr>
          <a:xfrm>
            <a:off x="8335909" y="2006799"/>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descr="A clear snow globe on a black stand&#10;&#10;Description automatically generated with low confidence">
            <a:extLst>
              <a:ext uri="{FF2B5EF4-FFF2-40B4-BE49-F238E27FC236}">
                <a16:creationId xmlns:a16="http://schemas.microsoft.com/office/drawing/2014/main" id="{8535DC9C-619E-682A-C374-D40796C58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6324" y="1885977"/>
            <a:ext cx="659869" cy="659869"/>
          </a:xfrm>
          <a:prstGeom prst="rect">
            <a:avLst/>
          </a:prstGeom>
        </p:spPr>
      </p:pic>
      <p:pic>
        <p:nvPicPr>
          <p:cNvPr id="121" name="Picture 120" descr="A picture containing diagram, line, plot&#10;&#10;Description automatically generated">
            <a:extLst>
              <a:ext uri="{FF2B5EF4-FFF2-40B4-BE49-F238E27FC236}">
                <a16:creationId xmlns:a16="http://schemas.microsoft.com/office/drawing/2014/main" id="{0C3FE130-E6C1-C87F-3F55-773D31EF8C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603" y="1933567"/>
            <a:ext cx="1141242" cy="634023"/>
          </a:xfrm>
          <a:prstGeom prst="rect">
            <a:avLst/>
          </a:prstGeom>
        </p:spPr>
      </p:pic>
      <p:sp>
        <p:nvSpPr>
          <p:cNvPr id="122" name="Arrow: Right 121">
            <a:extLst>
              <a:ext uri="{FF2B5EF4-FFF2-40B4-BE49-F238E27FC236}">
                <a16:creationId xmlns:a16="http://schemas.microsoft.com/office/drawing/2014/main" id="{3EF2A402-BF5A-3FDE-EE09-0C2886D841CD}"/>
              </a:ext>
            </a:extLst>
          </p:cNvPr>
          <p:cNvSpPr/>
          <p:nvPr/>
        </p:nvSpPr>
        <p:spPr>
          <a:xfrm>
            <a:off x="10161086" y="1996906"/>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Arrow: Right 126">
            <a:extLst>
              <a:ext uri="{FF2B5EF4-FFF2-40B4-BE49-F238E27FC236}">
                <a16:creationId xmlns:a16="http://schemas.microsoft.com/office/drawing/2014/main" id="{26AD0A31-20EB-227F-65E8-086C747BCFAC}"/>
              </a:ext>
            </a:extLst>
          </p:cNvPr>
          <p:cNvSpPr/>
          <p:nvPr/>
        </p:nvSpPr>
        <p:spPr>
          <a:xfrm>
            <a:off x="8381285" y="556376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descr="A clear snow globe on a black stand&#10;&#10;Description automatically generated with low confidence">
            <a:extLst>
              <a:ext uri="{FF2B5EF4-FFF2-40B4-BE49-F238E27FC236}">
                <a16:creationId xmlns:a16="http://schemas.microsoft.com/office/drawing/2014/main" id="{364EA9E6-83AE-156D-85A6-598461F12A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61700" y="5442939"/>
            <a:ext cx="659869" cy="659869"/>
          </a:xfrm>
          <a:prstGeom prst="rect">
            <a:avLst/>
          </a:prstGeom>
        </p:spPr>
      </p:pic>
      <p:pic>
        <p:nvPicPr>
          <p:cNvPr id="129" name="Picture 128" descr="A picture containing diagram, line, plot&#10;&#10;Description automatically generated">
            <a:extLst>
              <a:ext uri="{FF2B5EF4-FFF2-40B4-BE49-F238E27FC236}">
                <a16:creationId xmlns:a16="http://schemas.microsoft.com/office/drawing/2014/main" id="{006E2C0E-66BC-1B4B-3075-D7554C2B8C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979" y="5490529"/>
            <a:ext cx="1141242" cy="634023"/>
          </a:xfrm>
          <a:prstGeom prst="rect">
            <a:avLst/>
          </a:prstGeom>
        </p:spPr>
      </p:pic>
      <p:sp>
        <p:nvSpPr>
          <p:cNvPr id="130" name="Arrow: Right 129">
            <a:extLst>
              <a:ext uri="{FF2B5EF4-FFF2-40B4-BE49-F238E27FC236}">
                <a16:creationId xmlns:a16="http://schemas.microsoft.com/office/drawing/2014/main" id="{68A655B5-5209-1B5D-7377-88D7DC573ACA}"/>
              </a:ext>
            </a:extLst>
          </p:cNvPr>
          <p:cNvSpPr/>
          <p:nvPr/>
        </p:nvSpPr>
        <p:spPr>
          <a:xfrm>
            <a:off x="10206462" y="5553868"/>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89EB53A2-D04F-BABD-9B36-24B8D9578FE7}"/>
                  </a:ext>
                </a:extLst>
              </p:cNvPr>
              <p:cNvSpPr txBox="1"/>
              <p:nvPr/>
            </p:nvSpPr>
            <p:spPr>
              <a:xfrm>
                <a:off x="4816829" y="1996906"/>
                <a:ext cx="661368" cy="415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2</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xmlns="">
          <p:sp>
            <p:nvSpPr>
              <p:cNvPr id="131" name="TextBox 130">
                <a:extLst>
                  <a:ext uri="{FF2B5EF4-FFF2-40B4-BE49-F238E27FC236}">
                    <a16:creationId xmlns:a16="http://schemas.microsoft.com/office/drawing/2014/main" id="{89EB53A2-D04F-BABD-9B36-24B8D9578FE7}"/>
                  </a:ext>
                </a:extLst>
              </p:cNvPr>
              <p:cNvSpPr txBox="1">
                <a:spLocks noRot="1" noChangeAspect="1" noMove="1" noResize="1" noEditPoints="1" noAdjustHandles="1" noChangeArrowheads="1" noChangeShapeType="1" noTextEdit="1"/>
              </p:cNvSpPr>
              <p:nvPr/>
            </p:nvSpPr>
            <p:spPr>
              <a:xfrm>
                <a:off x="4816829" y="1996906"/>
                <a:ext cx="661368" cy="415891"/>
              </a:xfrm>
              <a:prstGeom prst="rect">
                <a:avLst/>
              </a:prstGeom>
              <a:blipFill>
                <a:blip r:embed="rId11"/>
                <a:stretch>
                  <a:fillRect r="-1802"/>
                </a:stretch>
              </a:blipFill>
            </p:spPr>
            <p:txBody>
              <a:bodyPr/>
              <a:lstStyle/>
              <a:p>
                <a:r>
                  <a:rPr lang="en-US">
                    <a:noFill/>
                  </a:rPr>
                  <a:t> </a:t>
                </a:r>
              </a:p>
            </p:txBody>
          </p:sp>
        </mc:Fallback>
      </mc:AlternateContent>
      <p:sp>
        <p:nvSpPr>
          <p:cNvPr id="132" name="Flowchart: Connector 131">
            <a:extLst>
              <a:ext uri="{FF2B5EF4-FFF2-40B4-BE49-F238E27FC236}">
                <a16:creationId xmlns:a16="http://schemas.microsoft.com/office/drawing/2014/main" id="{AC8319A7-7752-1C29-18B2-2535D27286D9}"/>
              </a:ext>
            </a:extLst>
          </p:cNvPr>
          <p:cNvSpPr/>
          <p:nvPr/>
        </p:nvSpPr>
        <p:spPr>
          <a:xfrm>
            <a:off x="2463664" y="456542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id="{978506BF-AA11-71C5-31A1-48223D2B8136}"/>
              </a:ext>
            </a:extLst>
          </p:cNvPr>
          <p:cNvSpPr/>
          <p:nvPr/>
        </p:nvSpPr>
        <p:spPr>
          <a:xfrm>
            <a:off x="2460039" y="513206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8CB7AC01-4A84-8D66-10A3-061134E403E8}"/>
                  </a:ext>
                </a:extLst>
              </p:cNvPr>
              <p:cNvSpPr txBox="1"/>
              <p:nvPr/>
            </p:nvSpPr>
            <p:spPr>
              <a:xfrm>
                <a:off x="4805486" y="5581859"/>
                <a:ext cx="684215" cy="408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𝑛</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xmlns="">
          <p:sp>
            <p:nvSpPr>
              <p:cNvPr id="134" name="TextBox 133">
                <a:extLst>
                  <a:ext uri="{FF2B5EF4-FFF2-40B4-BE49-F238E27FC236}">
                    <a16:creationId xmlns:a16="http://schemas.microsoft.com/office/drawing/2014/main" id="{8CB7AC01-4A84-8D66-10A3-061134E403E8}"/>
                  </a:ext>
                </a:extLst>
              </p:cNvPr>
              <p:cNvSpPr txBox="1">
                <a:spLocks noRot="1" noChangeAspect="1" noMove="1" noResize="1" noEditPoints="1" noAdjustHandles="1" noChangeArrowheads="1" noChangeShapeType="1" noTextEdit="1"/>
              </p:cNvSpPr>
              <p:nvPr/>
            </p:nvSpPr>
            <p:spPr>
              <a:xfrm>
                <a:off x="4805486" y="5581859"/>
                <a:ext cx="684215" cy="40864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16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7" grpId="0" animBg="1"/>
      <p:bldP spid="28" grpId="0" animBg="1"/>
      <p:bldP spid="52" grpId="0" animBg="1"/>
      <p:bldP spid="73" grpId="0" animBg="1"/>
      <p:bldP spid="74" grpId="0" animBg="1"/>
      <p:bldP spid="75" grpId="0" animBg="1"/>
      <p:bldP spid="76" grpId="0" animBg="1"/>
      <p:bldP spid="80" grpId="0" animBg="1"/>
      <p:bldP spid="95" grpId="0" animBg="1"/>
      <p:bldP spid="98" grpId="0" animBg="1"/>
      <p:bldP spid="100" grpId="0" animBg="1"/>
      <p:bldP spid="101" grpId="0" animBg="1"/>
      <p:bldP spid="102" grpId="0" animBg="1"/>
      <p:bldP spid="111" grpId="0" animBg="1"/>
      <p:bldP spid="114" grpId="0" animBg="1"/>
      <p:bldP spid="116" grpId="0" animBg="1"/>
      <p:bldP spid="117" grpId="0" animBg="1"/>
      <p:bldP spid="118" grpId="0" animBg="1"/>
      <p:bldP spid="119" grpId="0" animBg="1"/>
      <p:bldP spid="122" grpId="0" animBg="1"/>
      <p:bldP spid="127" grpId="0" animBg="1"/>
      <p:bldP spid="130" grpId="0" animBg="1"/>
      <p:bldP spid="131" grpId="0" animBg="1"/>
      <p:bldP spid="132" grpId="0" animBg="1"/>
      <p:bldP spid="133" grpId="0" animBg="1"/>
      <p:bldP spid="1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1782432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6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us Sign 4">
            <a:extLst>
              <a:ext uri="{FF2B5EF4-FFF2-40B4-BE49-F238E27FC236}">
                <a16:creationId xmlns:a16="http://schemas.microsoft.com/office/drawing/2014/main" id="{D7C04E2F-3CC5-9244-2908-83491D0F754F}"/>
              </a:ext>
            </a:extLst>
          </p:cNvPr>
          <p:cNvSpPr/>
          <p:nvPr/>
        </p:nvSpPr>
        <p:spPr>
          <a:xfrm>
            <a:off x="4922597" y="819818"/>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ine, plot&#10;&#10;Description automatically generated">
            <a:extLst>
              <a:ext uri="{FF2B5EF4-FFF2-40B4-BE49-F238E27FC236}">
                <a16:creationId xmlns:a16="http://schemas.microsoft.com/office/drawing/2014/main" id="{2536BB53-CF78-F79A-2A80-02D9A97B1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22" y="481137"/>
            <a:ext cx="1518942" cy="113920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A3ECA4-4D1C-ADAD-E322-83C019A6845B}"/>
                  </a:ext>
                </a:extLst>
              </p:cNvPr>
              <p:cNvSpPr txBox="1"/>
              <p:nvPr/>
            </p:nvSpPr>
            <p:spPr>
              <a:xfrm>
                <a:off x="3110263" y="735040"/>
                <a:ext cx="1701506"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800" i="1" dirty="0" smtClean="0">
                          <a:latin typeface="Cambria Math" panose="02040503050406030204" pitchFamily="18" charset="0"/>
                          <a:ea typeface="STCaiyun" panose="020B0503020204020204" pitchFamily="2" charset="-122"/>
                        </a:rPr>
                        <m:t>𝐶𝐿</m:t>
                      </m:r>
                      <m:sSub>
                        <m:sSubPr>
                          <m:ctrlPr>
                            <a:rPr lang="it-IT" sz="2800" b="0" i="1" dirty="0" smtClean="0">
                              <a:latin typeface="Cambria Math" panose="02040503050406030204" pitchFamily="18" charset="0"/>
                              <a:ea typeface="STCaiyun" panose="020B0503020204020204" pitchFamily="2" charset="-122"/>
                            </a:rPr>
                          </m:ctrlPr>
                        </m:sSubPr>
                        <m:e>
                          <m:r>
                            <a:rPr lang="it-IT" sz="2800" i="1" dirty="0" smtClean="0">
                              <a:latin typeface="Cambria Math" panose="02040503050406030204" pitchFamily="18" charset="0"/>
                              <a:ea typeface="STCaiyun" panose="020B0503020204020204" pitchFamily="2" charset="-122"/>
                            </a:rPr>
                            <m:t>𝑆</m:t>
                          </m:r>
                        </m:e>
                        <m:sub>
                          <m:r>
                            <a:rPr lang="it-IT" sz="2800" b="0" i="1" dirty="0" smtClean="0">
                              <a:latin typeface="Cambria Math" panose="02040503050406030204" pitchFamily="18" charset="0"/>
                              <a:ea typeface="STCaiyun" panose="020B0503020204020204" pitchFamily="2" charset="-122"/>
                            </a:rPr>
                            <m:t>𝑡</m:t>
                          </m:r>
                        </m:sub>
                      </m:sSub>
                    </m:oMath>
                  </m:oMathPara>
                </a14:m>
                <a:endParaRPr lang="it-IT" sz="2800" b="0" dirty="0">
                  <a:latin typeface="Bahnschrift Light Condensed" panose="020B0502040204020203" pitchFamily="34" charset="0"/>
                  <a:ea typeface="STCaiyun" panose="020B0503020204020204" pitchFamily="2" charset="-122"/>
                </a:endParaRPr>
              </a:p>
            </p:txBody>
          </p:sp>
        </mc:Choice>
        <mc:Fallback xmlns="">
          <p:sp>
            <p:nvSpPr>
              <p:cNvPr id="7" name="TextBox 6">
                <a:extLst>
                  <a:ext uri="{FF2B5EF4-FFF2-40B4-BE49-F238E27FC236}">
                    <a16:creationId xmlns:a16="http://schemas.microsoft.com/office/drawing/2014/main" id="{ECA3ECA4-4D1C-ADAD-E322-83C019A6845B}"/>
                  </a:ext>
                </a:extLst>
              </p:cNvPr>
              <p:cNvSpPr txBox="1">
                <a:spLocks noRot="1" noChangeAspect="1" noMove="1" noResize="1" noEditPoints="1" noAdjustHandles="1" noChangeArrowheads="1" noChangeShapeType="1" noTextEdit="1"/>
              </p:cNvSpPr>
              <p:nvPr/>
            </p:nvSpPr>
            <p:spPr>
              <a:xfrm>
                <a:off x="3110263" y="735040"/>
                <a:ext cx="1701506" cy="523220"/>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B28D1E6-0373-F8C8-E8C1-A51BAC2CCA61}"/>
              </a:ext>
            </a:extLst>
          </p:cNvPr>
          <p:cNvSpPr txBox="1"/>
          <p:nvPr/>
        </p:nvSpPr>
        <p:spPr>
          <a:xfrm>
            <a:off x="2879823" y="4362218"/>
            <a:ext cx="2771913" cy="461665"/>
          </a:xfrm>
          <a:prstGeom prst="rect">
            <a:avLst/>
          </a:prstGeom>
          <a:noFill/>
        </p:spPr>
        <p:txBody>
          <a:bodyPr wrap="none" rtlCol="0">
            <a:spAutoFit/>
          </a:bodyPr>
          <a:lstStyle/>
          <a:p>
            <a:r>
              <a:rPr lang="it-IT" sz="2400" dirty="0"/>
              <a:t>Absolute Embedding</a:t>
            </a:r>
            <a:endParaRPr lang="en-US" sz="2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4E7F92-C540-700A-96B5-6DF84ECFC270}"/>
                  </a:ext>
                </a:extLst>
              </p:cNvPr>
              <p:cNvSpPr txBox="1"/>
              <p:nvPr/>
            </p:nvSpPr>
            <p:spPr>
              <a:xfrm>
                <a:off x="7545885" y="665659"/>
                <a:ext cx="1942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0&lt;</m:t>
                      </m:r>
                      <m:r>
                        <a:rPr lang="it-IT" sz="2400" b="0" i="1" smtClean="0">
                          <a:latin typeface="Cambria Math" panose="02040503050406030204" pitchFamily="18" charset="0"/>
                        </a:rPr>
                        <m:t>𝑡</m:t>
                      </m:r>
                      <m:r>
                        <a:rPr lang="it-IT" sz="2400" b="0" i="1" smtClean="0">
                          <a:latin typeface="Cambria Math" panose="02040503050406030204" pitchFamily="18" charset="0"/>
                        </a:rPr>
                        <m:t>&lt;</m:t>
                      </m:r>
                      <m:r>
                        <a:rPr lang="it-IT" sz="2400" b="0" i="1" smtClean="0">
                          <a:latin typeface="Cambria Math" panose="02040503050406030204" pitchFamily="18" charset="0"/>
                        </a:rPr>
                        <m:t>𝑑</m:t>
                      </m:r>
                      <m:r>
                        <a:rPr lang="it-IT" sz="2400" b="0" i="1" smtClean="0">
                          <a:latin typeface="Cambria Math" panose="02040503050406030204" pitchFamily="18" charset="0"/>
                        </a:rPr>
                        <m:t>&lt;</m:t>
                      </m:r>
                      <m:r>
                        <a:rPr lang="it-IT" sz="2400" b="0" i="1" smtClean="0">
                          <a:latin typeface="Cambria Math" panose="02040503050406030204" pitchFamily="18" charset="0"/>
                        </a:rPr>
                        <m:t>𝑛</m:t>
                      </m:r>
                    </m:oMath>
                  </m:oMathPara>
                </a14:m>
                <a:endParaRPr lang="en-US" sz="2400" dirty="0"/>
              </a:p>
            </p:txBody>
          </p:sp>
        </mc:Choice>
        <mc:Fallback xmlns="">
          <p:sp>
            <p:nvSpPr>
              <p:cNvPr id="9" name="TextBox 8">
                <a:extLst>
                  <a:ext uri="{FF2B5EF4-FFF2-40B4-BE49-F238E27FC236}">
                    <a16:creationId xmlns:a16="http://schemas.microsoft.com/office/drawing/2014/main" id="{7D4E7F92-C540-700A-96B5-6DF84ECFC270}"/>
                  </a:ext>
                </a:extLst>
              </p:cNvPr>
              <p:cNvSpPr txBox="1">
                <a:spLocks noRot="1" noChangeAspect="1" noMove="1" noResize="1" noEditPoints="1" noAdjustHandles="1" noChangeArrowheads="1" noChangeShapeType="1" noTextEdit="1"/>
              </p:cNvSpPr>
              <p:nvPr/>
            </p:nvSpPr>
            <p:spPr>
              <a:xfrm>
                <a:off x="7545885" y="665659"/>
                <a:ext cx="1942776" cy="369332"/>
              </a:xfrm>
              <a:prstGeom prst="rect">
                <a:avLst/>
              </a:prstGeom>
              <a:blipFill>
                <a:blip r:embed="rId4"/>
                <a:stretch>
                  <a:fillRect l="-3448" r="-125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092AE7-6D69-C237-2EB4-0D4DD76CAA70}"/>
                  </a:ext>
                </a:extLst>
              </p:cNvPr>
              <p:cNvSpPr txBox="1"/>
              <p:nvPr/>
            </p:nvSpPr>
            <p:spPr>
              <a:xfrm>
                <a:off x="5114217" y="2326102"/>
                <a:ext cx="231056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it-IT" sz="2400" b="0" i="1" smtClean="0">
                              <a:solidFill>
                                <a:schemeClr val="tx1"/>
                              </a:solidFill>
                              <a:latin typeface="Cambria Math" panose="02040503050406030204" pitchFamily="18" charset="0"/>
                            </a:rPr>
                            <m:t>𝑝</m:t>
                          </m:r>
                        </m:e>
                        <m:sub>
                          <m:r>
                            <a:rPr lang="it-IT" sz="2400" b="0" i="1" smtClean="0">
                              <a:solidFill>
                                <a:schemeClr val="tx1"/>
                              </a:solidFill>
                              <a:latin typeface="Cambria Math" panose="02040503050406030204" pitchFamily="18" charset="0"/>
                            </a:rPr>
                            <m:t>𝑖</m:t>
                          </m:r>
                        </m:sub>
                      </m:sSub>
                      <m:r>
                        <a:rPr lang="it-IT" sz="2400" b="0" i="1" smtClean="0">
                          <a:solidFill>
                            <a:schemeClr val="tx1"/>
                          </a:solidFill>
                          <a:latin typeface="Cambria Math" panose="02040503050406030204" pitchFamily="18" charset="0"/>
                        </a:rPr>
                        <m:t>=</m:t>
                      </m:r>
                      <m:d>
                        <m:dPr>
                          <m:begChr m:val="{"/>
                          <m:endChr m:val=""/>
                          <m:ctrlPr>
                            <a:rPr lang="en-US" sz="2400" i="1" smtClean="0">
                              <a:solidFill>
                                <a:schemeClr val="tx1"/>
                              </a:solidFill>
                              <a:latin typeface="Cambria Math" panose="02040503050406030204" pitchFamily="18" charset="0"/>
                            </a:rPr>
                          </m:ctrlPr>
                        </m:dPr>
                        <m:e>
                          <m:m>
                            <m:mPr>
                              <m:plcHide m:val="on"/>
                              <m:mcs>
                                <m:mc>
                                  <m:mcPr>
                                    <m:count m:val="1"/>
                                    <m:mcJc m:val="center"/>
                                  </m:mcPr>
                                </m:mc>
                              </m:mcs>
                              <m:ctrlPr>
                                <a:rPr lang="en-US" sz="2400" i="1" smtClean="0">
                                  <a:solidFill>
                                    <a:schemeClr val="tx1"/>
                                  </a:solidFill>
                                  <a:latin typeface="Cambria Math" panose="02040503050406030204" pitchFamily="18" charset="0"/>
                                </a:rPr>
                              </m:ctrlPr>
                            </m:mPr>
                            <m:mr>
                              <m:e>
                                <m:func>
                                  <m:funcPr>
                                    <m:ctrlPr>
                                      <a:rPr lang="en-US" sz="2400" i="1" smtClean="0">
                                        <a:solidFill>
                                          <a:schemeClr val="tx1"/>
                                        </a:solidFill>
                                        <a:latin typeface="Cambria Math" panose="02040503050406030204" pitchFamily="18" charset="0"/>
                                      </a:rPr>
                                    </m:ctrlPr>
                                  </m:funcPr>
                                  <m:fName>
                                    <m:r>
                                      <m:rPr>
                                        <m:sty m:val="p"/>
                                      </m:rPr>
                                      <a:rPr lang="en-US" sz="2400" i="1" smtClean="0">
                                        <a:solidFill>
                                          <a:schemeClr val="tx1"/>
                                        </a:solidFill>
                                        <a:latin typeface="Cambria Math" panose="02040503050406030204" pitchFamily="18" charset="0"/>
                                      </a:rPr>
                                      <m:t>sin</m:t>
                                    </m:r>
                                  </m:fName>
                                  <m:e>
                                    <m:d>
                                      <m:dPr>
                                        <m:ctrlPr>
                                          <a:rPr lang="en-US" sz="240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𝑤</m:t>
                                            </m:r>
                                          </m:e>
                                          <m:sub>
                                            <m:r>
                                              <a:rPr lang="en-US" sz="2400" i="1" smtClean="0">
                                                <a:solidFill>
                                                  <a:schemeClr val="tx1"/>
                                                </a:solidFill>
                                                <a:latin typeface="Cambria Math" panose="02040503050406030204" pitchFamily="18" charset="0"/>
                                              </a:rPr>
                                              <m:t>𝑡</m:t>
                                            </m:r>
                                          </m:sub>
                                        </m:sSub>
                                      </m:e>
                                    </m:d>
                                    <m:r>
                                      <a:rPr lang="it-IT" sz="2400" b="0" i="1" smtClean="0">
                                        <a:solidFill>
                                          <a:schemeClr val="tx1"/>
                                        </a:solidFill>
                                        <a:latin typeface="Cambria Math" panose="02040503050406030204" pitchFamily="18" charset="0"/>
                                      </a:rPr>
                                      <m:t>,</m:t>
                                    </m:r>
                                  </m:e>
                                </m:func>
                              </m:e>
                            </m:mr>
                            <m:mr>
                              <m:e>
                                <m:func>
                                  <m:funcPr>
                                    <m:ctrlPr>
                                      <a:rPr lang="en-US" sz="2400" i="1" smtClean="0">
                                        <a:solidFill>
                                          <a:schemeClr val="tx1"/>
                                        </a:solidFill>
                                        <a:latin typeface="Cambria Math" panose="02040503050406030204" pitchFamily="18" charset="0"/>
                                      </a:rPr>
                                    </m:ctrlPr>
                                  </m:funcPr>
                                  <m:fName>
                                    <m:r>
                                      <m:rPr>
                                        <m:sty m:val="p"/>
                                      </m:rPr>
                                      <a:rPr lang="en-US" sz="2400" i="1" smtClean="0">
                                        <a:solidFill>
                                          <a:schemeClr val="tx1"/>
                                        </a:solidFill>
                                        <a:latin typeface="Cambria Math" panose="02040503050406030204" pitchFamily="18" charset="0"/>
                                      </a:rPr>
                                      <m:t>cos</m:t>
                                    </m:r>
                                  </m:fName>
                                  <m:e>
                                    <m:d>
                                      <m:dPr>
                                        <m:ctrlPr>
                                          <a:rPr lang="en-US" sz="240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𝑤</m:t>
                                            </m:r>
                                          </m:e>
                                          <m:sub>
                                            <m:r>
                                              <a:rPr lang="en-US" sz="2400" i="1" smtClean="0">
                                                <a:solidFill>
                                                  <a:schemeClr val="tx1"/>
                                                </a:solidFill>
                                                <a:latin typeface="Cambria Math" panose="02040503050406030204" pitchFamily="18" charset="0"/>
                                              </a:rPr>
                                              <m:t>𝑡</m:t>
                                            </m:r>
                                          </m:sub>
                                        </m:sSub>
                                      </m:e>
                                    </m:d>
                                    <m:r>
                                      <a:rPr lang="it-IT" sz="2400" b="0" i="1" smtClean="0">
                                        <a:solidFill>
                                          <a:schemeClr val="tx1"/>
                                        </a:solidFill>
                                        <a:latin typeface="Cambria Math" panose="02040503050406030204" pitchFamily="18" charset="0"/>
                                      </a:rPr>
                                      <m:t>,</m:t>
                                    </m:r>
                                  </m:e>
                                </m:func>
                              </m:e>
                            </m:mr>
                          </m:m>
                        </m:e>
                      </m:d>
                    </m:oMath>
                  </m:oMathPara>
                </a14:m>
                <a:endParaRPr lang="en-US" sz="2400" dirty="0"/>
              </a:p>
            </p:txBody>
          </p:sp>
        </mc:Choice>
        <mc:Fallback xmlns="">
          <p:sp>
            <p:nvSpPr>
              <p:cNvPr id="10" name="TextBox 9">
                <a:extLst>
                  <a:ext uri="{FF2B5EF4-FFF2-40B4-BE49-F238E27FC236}">
                    <a16:creationId xmlns:a16="http://schemas.microsoft.com/office/drawing/2014/main" id="{BF092AE7-6D69-C237-2EB4-0D4DD76CAA70}"/>
                  </a:ext>
                </a:extLst>
              </p:cNvPr>
              <p:cNvSpPr txBox="1">
                <a:spLocks noRot="1" noChangeAspect="1" noMove="1" noResize="1" noEditPoints="1" noAdjustHandles="1" noChangeArrowheads="1" noChangeShapeType="1" noTextEdit="1"/>
              </p:cNvSpPr>
              <p:nvPr/>
            </p:nvSpPr>
            <p:spPr>
              <a:xfrm>
                <a:off x="5114217" y="2326102"/>
                <a:ext cx="2310569" cy="8238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881D1C-CE85-F8EC-4F87-4F00FA14495D}"/>
                  </a:ext>
                </a:extLst>
              </p:cNvPr>
              <p:cNvSpPr txBox="1"/>
              <p:nvPr/>
            </p:nvSpPr>
            <p:spPr>
              <a:xfrm>
                <a:off x="9095590" y="2276216"/>
                <a:ext cx="1951047" cy="923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r>
                        <a:rPr lang="en-US" sz="240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1</m:t>
                          </m:r>
                        </m:num>
                        <m:den>
                          <m:sSup>
                            <m:sSupPr>
                              <m:ctrlPr>
                                <a:rPr lang="it-IT" sz="2400" b="0" i="1" smtClean="0">
                                  <a:solidFill>
                                    <a:schemeClr val="tx1"/>
                                  </a:solidFill>
                                  <a:latin typeface="Cambria Math" panose="02040503050406030204" pitchFamily="18" charset="0"/>
                                </a:rPr>
                              </m:ctrlPr>
                            </m:sSupPr>
                            <m:e>
                              <m:r>
                                <a:rPr lang="it-IT" sz="2400" b="0" i="1" smtClean="0">
                                  <a:solidFill>
                                    <a:schemeClr val="tx1"/>
                                  </a:solidFill>
                                  <a:latin typeface="Cambria Math" panose="02040503050406030204" pitchFamily="18" charset="0"/>
                                </a:rPr>
                                <m:t>10,000</m:t>
                              </m:r>
                            </m:e>
                            <m:sup>
                              <m:f>
                                <m:fPr>
                                  <m:ctrlPr>
                                    <a:rPr lang="it-IT" sz="2400" b="0" i="1" smtClean="0">
                                      <a:solidFill>
                                        <a:schemeClr val="tx1"/>
                                      </a:solidFill>
                                      <a:latin typeface="Cambria Math" panose="02040503050406030204" pitchFamily="18" charset="0"/>
                                    </a:rPr>
                                  </m:ctrlPr>
                                </m:fPr>
                                <m:num>
                                  <m:r>
                                    <a:rPr lang="it-IT" sz="2400" b="0" i="1" smtClean="0">
                                      <a:solidFill>
                                        <a:schemeClr val="tx1"/>
                                      </a:solidFill>
                                      <a:latin typeface="Cambria Math" panose="02040503050406030204" pitchFamily="18" charset="0"/>
                                    </a:rPr>
                                    <m:t>2</m:t>
                                  </m:r>
                                  <m:r>
                                    <a:rPr lang="it-IT" sz="2400" b="0" i="1" smtClean="0">
                                      <a:solidFill>
                                        <a:schemeClr val="tx1"/>
                                      </a:solidFill>
                                      <a:latin typeface="Cambria Math" panose="02040503050406030204" pitchFamily="18" charset="0"/>
                                    </a:rPr>
                                    <m:t>𝑖</m:t>
                                  </m:r>
                                </m:num>
                                <m:den>
                                  <m:r>
                                    <a:rPr lang="it-IT" sz="2400" b="0" i="1" smtClean="0">
                                      <a:solidFill>
                                        <a:schemeClr val="tx1"/>
                                      </a:solidFill>
                                      <a:latin typeface="Cambria Math" panose="02040503050406030204" pitchFamily="18" charset="0"/>
                                    </a:rPr>
                                    <m:t>𝐻</m:t>
                                  </m:r>
                                </m:den>
                              </m:f>
                            </m:sup>
                          </m:sSup>
                        </m:den>
                      </m:f>
                    </m:oMath>
                  </m:oMathPara>
                </a14:m>
                <a:endParaRPr lang="en-US" sz="2400" dirty="0"/>
              </a:p>
            </p:txBody>
          </p:sp>
        </mc:Choice>
        <mc:Fallback xmlns="">
          <p:sp>
            <p:nvSpPr>
              <p:cNvPr id="11" name="TextBox 10">
                <a:extLst>
                  <a:ext uri="{FF2B5EF4-FFF2-40B4-BE49-F238E27FC236}">
                    <a16:creationId xmlns:a16="http://schemas.microsoft.com/office/drawing/2014/main" id="{91881D1C-CE85-F8EC-4F87-4F00FA14495D}"/>
                  </a:ext>
                </a:extLst>
              </p:cNvPr>
              <p:cNvSpPr txBox="1">
                <a:spLocks noRot="1" noChangeAspect="1" noMove="1" noResize="1" noEditPoints="1" noAdjustHandles="1" noChangeArrowheads="1" noChangeShapeType="1" noTextEdit="1"/>
              </p:cNvSpPr>
              <p:nvPr/>
            </p:nvSpPr>
            <p:spPr>
              <a:xfrm>
                <a:off x="9095590" y="2276216"/>
                <a:ext cx="1951047" cy="923586"/>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7AAF891-1DD0-87A1-9307-ACD29FFEA731}"/>
              </a:ext>
            </a:extLst>
          </p:cNvPr>
          <p:cNvSpPr txBox="1"/>
          <p:nvPr/>
        </p:nvSpPr>
        <p:spPr>
          <a:xfrm>
            <a:off x="7368329" y="2314047"/>
            <a:ext cx="1422505" cy="461665"/>
          </a:xfrm>
          <a:prstGeom prst="rect">
            <a:avLst/>
          </a:prstGeom>
          <a:noFill/>
        </p:spPr>
        <p:txBody>
          <a:bodyPr wrap="none" rtlCol="0">
            <a:spAutoFit/>
          </a:bodyPr>
          <a:lstStyle/>
          <a:p>
            <a:r>
              <a:rPr lang="it-IT" sz="2400" dirty="0"/>
              <a:t>if </a:t>
            </a:r>
            <a:r>
              <a:rPr lang="it-IT" sz="2400" i="1" dirty="0"/>
              <a:t>i</a:t>
            </a:r>
            <a:r>
              <a:rPr lang="it-IT" sz="2400" dirty="0"/>
              <a:t> is even</a:t>
            </a:r>
            <a:endParaRPr lang="en-US" sz="2400" dirty="0"/>
          </a:p>
        </p:txBody>
      </p:sp>
      <p:sp>
        <p:nvSpPr>
          <p:cNvPr id="14" name="TextBox 13">
            <a:extLst>
              <a:ext uri="{FF2B5EF4-FFF2-40B4-BE49-F238E27FC236}">
                <a16:creationId xmlns:a16="http://schemas.microsoft.com/office/drawing/2014/main" id="{C875B0C4-012C-8DCE-0EB3-99C93E193576}"/>
              </a:ext>
            </a:extLst>
          </p:cNvPr>
          <p:cNvSpPr txBox="1"/>
          <p:nvPr/>
        </p:nvSpPr>
        <p:spPr>
          <a:xfrm>
            <a:off x="7368329" y="2682266"/>
            <a:ext cx="1303562" cy="461665"/>
          </a:xfrm>
          <a:prstGeom prst="rect">
            <a:avLst/>
          </a:prstGeom>
          <a:noFill/>
        </p:spPr>
        <p:txBody>
          <a:bodyPr wrap="none" rtlCol="0">
            <a:spAutoFit/>
          </a:bodyPr>
          <a:lstStyle/>
          <a:p>
            <a:r>
              <a:rPr lang="it-IT" sz="2400" dirty="0"/>
              <a:t>if </a:t>
            </a:r>
            <a:r>
              <a:rPr lang="it-IT" sz="2400" i="1" dirty="0"/>
              <a:t>i</a:t>
            </a:r>
            <a:r>
              <a:rPr lang="it-IT" sz="2400" dirty="0"/>
              <a:t> is odd</a:t>
            </a:r>
            <a:endParaRPr lang="en-US" sz="2400" dirty="0"/>
          </a:p>
        </p:txBody>
      </p:sp>
      <p:pic>
        <p:nvPicPr>
          <p:cNvPr id="15" name="Picture 14" descr="A picture containing line, plot&#10;&#10;Description automatically generated">
            <a:extLst>
              <a:ext uri="{FF2B5EF4-FFF2-40B4-BE49-F238E27FC236}">
                <a16:creationId xmlns:a16="http://schemas.microsoft.com/office/drawing/2014/main" id="{3937C94D-E4A8-F8BC-1869-8A1751CA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97" y="2320277"/>
            <a:ext cx="1525207" cy="1143905"/>
          </a:xfrm>
          <a:prstGeom prst="rect">
            <a:avLst/>
          </a:prstGeom>
        </p:spPr>
      </p:pic>
      <p:sp>
        <p:nvSpPr>
          <p:cNvPr id="16" name="Equals 15">
            <a:extLst>
              <a:ext uri="{FF2B5EF4-FFF2-40B4-BE49-F238E27FC236}">
                <a16:creationId xmlns:a16="http://schemas.microsoft.com/office/drawing/2014/main" id="{1A28F6D5-6178-2142-87AB-9CC9075F10BB}"/>
              </a:ext>
            </a:extLst>
          </p:cNvPr>
          <p:cNvSpPr/>
          <p:nvPr/>
        </p:nvSpPr>
        <p:spPr>
          <a:xfrm>
            <a:off x="2705804" y="2633595"/>
            <a:ext cx="646204" cy="39085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66E9FF3-D185-BA36-F760-C33DA387E901}"/>
                  </a:ext>
                </a:extLst>
              </p:cNvPr>
              <p:cNvSpPr txBox="1"/>
              <p:nvPr/>
            </p:nvSpPr>
            <p:spPr>
              <a:xfrm>
                <a:off x="3550487" y="2167897"/>
                <a:ext cx="633250" cy="1487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1</m:t>
                                              </m:r>
                                            </m:sub>
                                          </m:sSub>
                                        </m:e>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2</m:t>
                                              </m:r>
                                            </m:sub>
                                          </m:sSub>
                                        </m:e>
                                        <m:e>
                                          <m:r>
                                            <a:rPr lang="it-IT" sz="2400" b="0" i="1" smtClean="0">
                                              <a:latin typeface="Cambria Math" panose="02040503050406030204" pitchFamily="18" charset="0"/>
                                            </a:rPr>
                                            <m:t>.</m:t>
                                          </m:r>
                                        </m:e>
                                      </m:eqArr>
                                    </m:e>
                                    <m:e>
                                      <m:r>
                                        <a:rPr lang="it-IT" sz="2400" b="0" i="1" smtClean="0">
                                          <a:latin typeface="Cambria Math" panose="02040503050406030204" pitchFamily="18" charset="0"/>
                                        </a:rPr>
                                        <m:t>.</m:t>
                                      </m:r>
                                    </m:e>
                                  </m:eqArr>
                                </m:e>
                                <m:e>
                                  <m:r>
                                    <a:rPr lang="it-IT" sz="2400" b="0" i="1" smtClean="0">
                                      <a:latin typeface="Cambria Math" panose="02040503050406030204" pitchFamily="18" charset="0"/>
                                    </a:rPr>
                                    <m:t>.</m:t>
                                  </m:r>
                                </m:e>
                              </m:eqArr>
                            </m:e>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𝐻</m:t>
                                  </m:r>
                                </m:sub>
                              </m:sSub>
                            </m:e>
                          </m:eqArr>
                        </m:e>
                      </m:d>
                    </m:oMath>
                  </m:oMathPara>
                </a14:m>
                <a:endParaRPr lang="en-US" sz="2400" dirty="0"/>
              </a:p>
            </p:txBody>
          </p:sp>
        </mc:Choice>
        <mc:Fallback xmlns="">
          <p:sp>
            <p:nvSpPr>
              <p:cNvPr id="17" name="TextBox 16">
                <a:extLst>
                  <a:ext uri="{FF2B5EF4-FFF2-40B4-BE49-F238E27FC236}">
                    <a16:creationId xmlns:a16="http://schemas.microsoft.com/office/drawing/2014/main" id="{166E9FF3-D185-BA36-F760-C33DA387E901}"/>
                  </a:ext>
                </a:extLst>
              </p:cNvPr>
              <p:cNvSpPr txBox="1">
                <a:spLocks noRot="1" noChangeAspect="1" noMove="1" noResize="1" noEditPoints="1" noAdjustHandles="1" noChangeArrowheads="1" noChangeShapeType="1" noTextEdit="1"/>
              </p:cNvSpPr>
              <p:nvPr/>
            </p:nvSpPr>
            <p:spPr>
              <a:xfrm>
                <a:off x="3550487" y="2167897"/>
                <a:ext cx="633250" cy="148778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8F2C7E-5464-0748-0896-EFF9302CBB4A}"/>
                  </a:ext>
                </a:extLst>
              </p:cNvPr>
              <p:cNvSpPr txBox="1"/>
              <p:nvPr/>
            </p:nvSpPr>
            <p:spPr>
              <a:xfrm>
                <a:off x="7844331" y="1022927"/>
                <a:ext cx="1212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𝐻</m:t>
                      </m:r>
                      <m:r>
                        <a:rPr lang="it-IT" sz="2400" b="0" i="1" smtClean="0">
                          <a:latin typeface="Cambria Math" panose="02040503050406030204" pitchFamily="18" charset="0"/>
                        </a:rPr>
                        <m:t>=768</m:t>
                      </m:r>
                    </m:oMath>
                  </m:oMathPara>
                </a14:m>
                <a:endParaRPr lang="en-US" sz="2400" dirty="0"/>
              </a:p>
            </p:txBody>
          </p:sp>
        </mc:Choice>
        <mc:Fallback xmlns="">
          <p:sp>
            <p:nvSpPr>
              <p:cNvPr id="18" name="TextBox 17">
                <a:extLst>
                  <a:ext uri="{FF2B5EF4-FFF2-40B4-BE49-F238E27FC236}">
                    <a16:creationId xmlns:a16="http://schemas.microsoft.com/office/drawing/2014/main" id="{318F2C7E-5464-0748-0896-EFF9302CBB4A}"/>
                  </a:ext>
                </a:extLst>
              </p:cNvPr>
              <p:cNvSpPr txBox="1">
                <a:spLocks noRot="1" noChangeAspect="1" noMove="1" noResize="1" noEditPoints="1" noAdjustHandles="1" noChangeArrowheads="1" noChangeShapeType="1" noTextEdit="1"/>
              </p:cNvSpPr>
              <p:nvPr/>
            </p:nvSpPr>
            <p:spPr>
              <a:xfrm>
                <a:off x="7844331" y="1022927"/>
                <a:ext cx="1212320" cy="369332"/>
              </a:xfrm>
              <a:prstGeom prst="rect">
                <a:avLst/>
              </a:prstGeom>
              <a:blipFill>
                <a:blip r:embed="rId8"/>
                <a:stretch>
                  <a:fillRect l="-6030" r="-552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2BFB886-C6B4-B61C-23D0-E553275B493D}"/>
                  </a:ext>
                </a:extLst>
              </p:cNvPr>
              <p:cNvSpPr txBox="1"/>
              <p:nvPr/>
            </p:nvSpPr>
            <p:spPr>
              <a:xfrm>
                <a:off x="3647782" y="5031794"/>
                <a:ext cx="934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r>
                        <a:rPr lang="it-IT" sz="2400" b="0" i="1" smtClean="0">
                          <a:latin typeface="Cambria Math" panose="02040503050406030204" pitchFamily="18" charset="0"/>
                        </a:rPr>
                        <m:t>𝑡</m:t>
                      </m:r>
                    </m:oMath>
                  </m:oMathPara>
                </a14:m>
                <a:endParaRPr lang="en-US" sz="2400" dirty="0"/>
              </a:p>
            </p:txBody>
          </p:sp>
        </mc:Choice>
        <mc:Fallback xmlns="">
          <p:sp>
            <p:nvSpPr>
              <p:cNvPr id="20" name="TextBox 19">
                <a:extLst>
                  <a:ext uri="{FF2B5EF4-FFF2-40B4-BE49-F238E27FC236}">
                    <a16:creationId xmlns:a16="http://schemas.microsoft.com/office/drawing/2014/main" id="{32BFB886-C6B4-B61C-23D0-E553275B493D}"/>
                  </a:ext>
                </a:extLst>
              </p:cNvPr>
              <p:cNvSpPr txBox="1">
                <a:spLocks noRot="1" noChangeAspect="1" noMove="1" noResize="1" noEditPoints="1" noAdjustHandles="1" noChangeArrowheads="1" noChangeShapeType="1" noTextEdit="1"/>
              </p:cNvSpPr>
              <p:nvPr/>
            </p:nvSpPr>
            <p:spPr>
              <a:xfrm>
                <a:off x="3647782" y="5031794"/>
                <a:ext cx="934038" cy="369332"/>
              </a:xfrm>
              <a:prstGeom prst="rect">
                <a:avLst/>
              </a:prstGeom>
              <a:blipFill>
                <a:blip r:embed="rId9"/>
                <a:stretch>
                  <a:fillRect l="-3896" r="-5195" b="-1311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D3996A8-64DC-20DD-AEAD-B08847C2B597}"/>
              </a:ext>
            </a:extLst>
          </p:cNvPr>
          <p:cNvSpPr txBox="1"/>
          <p:nvPr/>
        </p:nvSpPr>
        <p:spPr>
          <a:xfrm>
            <a:off x="6767082" y="4333389"/>
            <a:ext cx="2721579" cy="461665"/>
          </a:xfrm>
          <a:prstGeom prst="rect">
            <a:avLst/>
          </a:prstGeom>
          <a:noFill/>
        </p:spPr>
        <p:txBody>
          <a:bodyPr wrap="none" rtlCol="0">
            <a:spAutoFit/>
          </a:bodyPr>
          <a:lstStyle/>
          <a:p>
            <a:r>
              <a:rPr lang="it-IT" sz="2400" b="1" dirty="0"/>
              <a:t>Relative Embedding</a:t>
            </a:r>
            <a:endParaRPr lang="en-US" sz="2400" b="1"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CFCC49-AF88-2BAA-CC3C-79912D3CD3F2}"/>
                  </a:ext>
                </a:extLst>
              </p:cNvPr>
              <p:cNvSpPr txBox="1"/>
              <p:nvPr/>
            </p:nvSpPr>
            <p:spPr>
              <a:xfrm>
                <a:off x="7259300" y="4840709"/>
                <a:ext cx="161371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1000</m:t>
                          </m:r>
                          <m:r>
                            <a:rPr lang="it-IT" sz="2400" b="0" i="1" smtClean="0">
                              <a:latin typeface="Cambria Math" panose="02040503050406030204" pitchFamily="18" charset="0"/>
                            </a:rPr>
                            <m:t>𝑡</m:t>
                          </m:r>
                        </m:num>
                        <m:den>
                          <m:r>
                            <a:rPr lang="it-IT" sz="2400" b="0" i="1" smtClean="0">
                              <a:latin typeface="Cambria Math" panose="02040503050406030204" pitchFamily="18" charset="0"/>
                            </a:rPr>
                            <m:t>𝑑</m:t>
                          </m:r>
                        </m:den>
                      </m:f>
                    </m:oMath>
                  </m:oMathPara>
                </a14:m>
                <a:endParaRPr lang="en-US" sz="2400" dirty="0"/>
              </a:p>
            </p:txBody>
          </p:sp>
        </mc:Choice>
        <mc:Fallback xmlns="">
          <p:sp>
            <p:nvSpPr>
              <p:cNvPr id="22" name="TextBox 21">
                <a:extLst>
                  <a:ext uri="{FF2B5EF4-FFF2-40B4-BE49-F238E27FC236}">
                    <a16:creationId xmlns:a16="http://schemas.microsoft.com/office/drawing/2014/main" id="{BECFCC49-AF88-2BAA-CC3C-79912D3CD3F2}"/>
                  </a:ext>
                </a:extLst>
              </p:cNvPr>
              <p:cNvSpPr txBox="1">
                <a:spLocks noRot="1" noChangeAspect="1" noMove="1" noResize="1" noEditPoints="1" noAdjustHandles="1" noChangeArrowheads="1" noChangeShapeType="1" noTextEdit="1"/>
              </p:cNvSpPr>
              <p:nvPr/>
            </p:nvSpPr>
            <p:spPr>
              <a:xfrm>
                <a:off x="7259300" y="4840709"/>
                <a:ext cx="1613711" cy="69384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53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P spid="11" grpId="0"/>
      <p:bldP spid="12" grpId="0"/>
      <p:bldP spid="14" grpId="0"/>
      <p:bldP spid="16" grpId="0" animBg="1"/>
      <p:bldP spid="17" grpId="0"/>
      <p:bldP spid="18"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3539052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277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A71BFE-2FE3-CDF2-5BCA-BE217FE8B38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600" dirty="0"/>
              <a:t>5 Rhetorical Roles:</a:t>
            </a:r>
          </a:p>
          <a:p>
            <a:pPr marL="285750" indent="-228600">
              <a:lnSpc>
                <a:spcPct val="90000"/>
              </a:lnSpc>
              <a:spcAft>
                <a:spcPts val="600"/>
              </a:spcAft>
              <a:buFont typeface="Arial" panose="020B0604020202020204" pitchFamily="34" charset="0"/>
              <a:buChar char="•"/>
            </a:pPr>
            <a:r>
              <a:rPr lang="en-US" sz="2600" dirty="0"/>
              <a:t>Introduction (INT)</a:t>
            </a:r>
          </a:p>
          <a:p>
            <a:pPr marL="285750" indent="-228600">
              <a:lnSpc>
                <a:spcPct val="90000"/>
              </a:lnSpc>
              <a:spcAft>
                <a:spcPts val="600"/>
              </a:spcAft>
              <a:buFont typeface="Arial" panose="020B0604020202020204" pitchFamily="34" charset="0"/>
              <a:buChar char="•"/>
            </a:pPr>
            <a:r>
              <a:rPr lang="en-US" sz="2600" dirty="0"/>
              <a:t>Conclusions of the parties (CP)</a:t>
            </a:r>
          </a:p>
          <a:p>
            <a:pPr marL="285750" indent="-228600">
              <a:lnSpc>
                <a:spcPct val="90000"/>
              </a:lnSpc>
              <a:spcAft>
                <a:spcPts val="600"/>
              </a:spcAft>
              <a:buFont typeface="Arial" panose="020B0604020202020204" pitchFamily="34" charset="0"/>
              <a:buChar char="•"/>
            </a:pPr>
            <a:r>
              <a:rPr lang="en-US" sz="2600" dirty="0"/>
              <a:t>Summary of the appealed judgment (SAJ)</a:t>
            </a:r>
          </a:p>
          <a:p>
            <a:pPr marL="285750" indent="-228600">
              <a:lnSpc>
                <a:spcPct val="90000"/>
              </a:lnSpc>
              <a:spcAft>
                <a:spcPts val="600"/>
              </a:spcAft>
              <a:buFont typeface="Arial" panose="020B0604020202020204" pitchFamily="34" charset="0"/>
              <a:buChar char="•"/>
            </a:pPr>
            <a:r>
              <a:rPr lang="en-US" sz="2600" dirty="0"/>
              <a:t>Legal reasons (LR)</a:t>
            </a:r>
          </a:p>
          <a:p>
            <a:pPr marL="285750" indent="-228600">
              <a:lnSpc>
                <a:spcPct val="90000"/>
              </a:lnSpc>
              <a:spcAft>
                <a:spcPts val="600"/>
              </a:spcAft>
              <a:buFont typeface="Arial" panose="020B0604020202020204" pitchFamily="34" charset="0"/>
              <a:buChar char="•"/>
            </a:pPr>
            <a:r>
              <a:rPr lang="en-US" sz="2600" dirty="0"/>
              <a:t>Decisional content (DC)</a:t>
            </a:r>
          </a:p>
        </p:txBody>
      </p:sp>
    </p:spTree>
    <p:extLst>
      <p:ext uri="{BB962C8B-B14F-4D97-AF65-F5344CB8AC3E}">
        <p14:creationId xmlns:p14="http://schemas.microsoft.com/office/powerpoint/2010/main" val="2179320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5">
            <a:extLst>
              <a:ext uri="{FF2B5EF4-FFF2-40B4-BE49-F238E27FC236}">
                <a16:creationId xmlns:a16="http://schemas.microsoft.com/office/drawing/2014/main" id="{AC7ACA85-9C0D-2154-202D-DB1FED0710A4}"/>
              </a:ext>
            </a:extLst>
          </p:cNvPr>
          <p:cNvGraphicFramePr>
            <a:graphicFrameLocks noGrp="1"/>
          </p:cNvGraphicFramePr>
          <p:nvPr>
            <p:extLst>
              <p:ext uri="{D42A27DB-BD31-4B8C-83A1-F6EECF244321}">
                <p14:modId xmlns:p14="http://schemas.microsoft.com/office/powerpoint/2010/main" val="2016460033"/>
              </p:ext>
            </p:extLst>
          </p:nvPr>
        </p:nvGraphicFramePr>
        <p:xfrm>
          <a:off x="879141" y="2697480"/>
          <a:ext cx="4348716" cy="1463040"/>
        </p:xfrm>
        <a:graphic>
          <a:graphicData uri="http://schemas.openxmlformats.org/drawingml/2006/table">
            <a:tbl>
              <a:tblPr firstRow="1" bandRow="1">
                <a:tableStyleId>{5C22544A-7EE6-4342-B048-85BDC9FD1C3A}</a:tableStyleId>
              </a:tblPr>
              <a:tblGrid>
                <a:gridCol w="1449572">
                  <a:extLst>
                    <a:ext uri="{9D8B030D-6E8A-4147-A177-3AD203B41FA5}">
                      <a16:colId xmlns:a16="http://schemas.microsoft.com/office/drawing/2014/main" val="107417293"/>
                    </a:ext>
                  </a:extLst>
                </a:gridCol>
                <a:gridCol w="1449572">
                  <a:extLst>
                    <a:ext uri="{9D8B030D-6E8A-4147-A177-3AD203B41FA5}">
                      <a16:colId xmlns:a16="http://schemas.microsoft.com/office/drawing/2014/main" val="1958239704"/>
                    </a:ext>
                  </a:extLst>
                </a:gridCol>
                <a:gridCol w="1449572">
                  <a:extLst>
                    <a:ext uri="{9D8B030D-6E8A-4147-A177-3AD203B41FA5}">
                      <a16:colId xmlns:a16="http://schemas.microsoft.com/office/drawing/2014/main" val="3694496802"/>
                    </a:ext>
                  </a:extLst>
                </a:gridCol>
              </a:tblGrid>
              <a:tr h="361178">
                <a:tc>
                  <a:txBody>
                    <a:bodyPr/>
                    <a:lstStyle/>
                    <a:p>
                      <a:pPr algn="ctr"/>
                      <a:endParaRPr lang="en-US" dirty="0"/>
                    </a:p>
                  </a:txBody>
                  <a:tcPr/>
                </a:tc>
                <a:tc>
                  <a:txBody>
                    <a:bodyPr/>
                    <a:lstStyle/>
                    <a:p>
                      <a:pPr algn="ctr"/>
                      <a:r>
                        <a:rPr lang="it-IT" dirty="0"/>
                        <a:t># Documents</a:t>
                      </a:r>
                      <a:endParaRPr lang="en-US" dirty="0"/>
                    </a:p>
                  </a:txBody>
                  <a:tcPr/>
                </a:tc>
                <a:tc>
                  <a:txBody>
                    <a:bodyPr/>
                    <a:lstStyle/>
                    <a:p>
                      <a:pPr algn="ctr"/>
                      <a:r>
                        <a:rPr lang="it-IT" dirty="0"/>
                        <a:t># Sentences</a:t>
                      </a:r>
                      <a:endParaRPr lang="en-US" dirty="0"/>
                    </a:p>
                  </a:txBody>
                  <a:tcPr/>
                </a:tc>
                <a:extLst>
                  <a:ext uri="{0D108BD9-81ED-4DB2-BD59-A6C34878D82A}">
                    <a16:rowId xmlns:a16="http://schemas.microsoft.com/office/drawing/2014/main" val="901500779"/>
                  </a:ext>
                </a:extLst>
              </a:tr>
              <a:tr h="362925">
                <a:tc>
                  <a:txBody>
                    <a:bodyPr/>
                    <a:lstStyle/>
                    <a:p>
                      <a:pPr algn="ctr"/>
                      <a:r>
                        <a:rPr lang="it-IT" dirty="0"/>
                        <a:t>Train</a:t>
                      </a:r>
                      <a:endParaRPr lang="en-US" dirty="0"/>
                    </a:p>
                  </a:txBody>
                  <a:tcPr/>
                </a:tc>
                <a:tc>
                  <a:txBody>
                    <a:bodyPr/>
                    <a:lstStyle/>
                    <a:p>
                      <a:pPr algn="ctr"/>
                      <a:r>
                        <a:rPr lang="it-IT" dirty="0"/>
                        <a:t>1045</a:t>
                      </a:r>
                      <a:endParaRPr lang="en-US" dirty="0"/>
                    </a:p>
                  </a:txBody>
                  <a:tcPr/>
                </a:tc>
                <a:tc>
                  <a:txBody>
                    <a:bodyPr/>
                    <a:lstStyle/>
                    <a:p>
                      <a:pPr algn="ctr"/>
                      <a:r>
                        <a:rPr lang="it-IT" dirty="0"/>
                        <a:t>68,012</a:t>
                      </a:r>
                      <a:endParaRPr lang="en-US" dirty="0"/>
                    </a:p>
                  </a:txBody>
                  <a:tcPr/>
                </a:tc>
                <a:extLst>
                  <a:ext uri="{0D108BD9-81ED-4DB2-BD59-A6C34878D82A}">
                    <a16:rowId xmlns:a16="http://schemas.microsoft.com/office/drawing/2014/main" val="2157913566"/>
                  </a:ext>
                </a:extLst>
              </a:tr>
              <a:tr h="362925">
                <a:tc>
                  <a:txBody>
                    <a:bodyPr/>
                    <a:lstStyle/>
                    <a:p>
                      <a:pPr algn="ctr"/>
                      <a:r>
                        <a:rPr lang="it-IT" dirty="0"/>
                        <a:t>Validation</a:t>
                      </a:r>
                      <a:endParaRPr lang="en-US" dirty="0"/>
                    </a:p>
                  </a:txBody>
                  <a:tcPr/>
                </a:tc>
                <a:tc>
                  <a:txBody>
                    <a:bodyPr/>
                    <a:lstStyle/>
                    <a:p>
                      <a:pPr algn="ctr"/>
                      <a:r>
                        <a:rPr lang="it-IT" dirty="0"/>
                        <a:t>149</a:t>
                      </a:r>
                      <a:endParaRPr lang="en-US" dirty="0"/>
                    </a:p>
                  </a:txBody>
                  <a:tcPr/>
                </a:tc>
                <a:tc>
                  <a:txBody>
                    <a:bodyPr/>
                    <a:lstStyle/>
                    <a:p>
                      <a:pPr algn="ctr"/>
                      <a:r>
                        <a:rPr lang="it-IT" dirty="0"/>
                        <a:t>9,620</a:t>
                      </a:r>
                      <a:endParaRPr lang="en-US" dirty="0"/>
                    </a:p>
                  </a:txBody>
                  <a:tcPr/>
                </a:tc>
                <a:extLst>
                  <a:ext uri="{0D108BD9-81ED-4DB2-BD59-A6C34878D82A}">
                    <a16:rowId xmlns:a16="http://schemas.microsoft.com/office/drawing/2014/main" val="2778136241"/>
                  </a:ext>
                </a:extLst>
              </a:tr>
              <a:tr h="362925">
                <a:tc>
                  <a:txBody>
                    <a:bodyPr/>
                    <a:lstStyle/>
                    <a:p>
                      <a:pPr algn="ctr"/>
                      <a:r>
                        <a:rPr lang="it-IT" dirty="0"/>
                        <a:t>Test</a:t>
                      </a:r>
                      <a:endParaRPr lang="en-US" dirty="0"/>
                    </a:p>
                  </a:txBody>
                  <a:tcPr/>
                </a:tc>
                <a:tc>
                  <a:txBody>
                    <a:bodyPr/>
                    <a:lstStyle/>
                    <a:p>
                      <a:pPr algn="ctr"/>
                      <a:r>
                        <a:rPr lang="it-IT" dirty="0"/>
                        <a:t>294</a:t>
                      </a:r>
                      <a:endParaRPr lang="en-US" dirty="0"/>
                    </a:p>
                  </a:txBody>
                  <a:tcPr/>
                </a:tc>
                <a:tc>
                  <a:txBody>
                    <a:bodyPr/>
                    <a:lstStyle/>
                    <a:p>
                      <a:pPr algn="ctr"/>
                      <a:r>
                        <a:rPr lang="it-IT" dirty="0"/>
                        <a:t>18,288</a:t>
                      </a:r>
                      <a:endParaRPr lang="en-US" dirty="0"/>
                    </a:p>
                  </a:txBody>
                  <a:tcPr/>
                </a:tc>
                <a:extLst>
                  <a:ext uri="{0D108BD9-81ED-4DB2-BD59-A6C34878D82A}">
                    <a16:rowId xmlns:a16="http://schemas.microsoft.com/office/drawing/2014/main" val="3039329029"/>
                  </a:ext>
                </a:extLst>
              </a:tr>
            </a:tbl>
          </a:graphicData>
        </a:graphic>
      </p:graphicFrame>
      <p:pic>
        <p:nvPicPr>
          <p:cNvPr id="3" name="Picture 2" descr="A picture containing diagram, rectangle, plan, technical drawing&#10;&#10;Description automatically generated">
            <a:extLst>
              <a:ext uri="{FF2B5EF4-FFF2-40B4-BE49-F238E27FC236}">
                <a16:creationId xmlns:a16="http://schemas.microsoft.com/office/drawing/2014/main" id="{87B02D10-932E-61EB-2851-EC7210D3F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660" y="1224270"/>
            <a:ext cx="6002985" cy="4230338"/>
          </a:xfrm>
          <a:prstGeom prst="rect">
            <a:avLst/>
          </a:prstGeom>
        </p:spPr>
      </p:pic>
    </p:spTree>
    <p:extLst>
      <p:ext uri="{BB962C8B-B14F-4D97-AF65-F5344CB8AC3E}">
        <p14:creationId xmlns:p14="http://schemas.microsoft.com/office/powerpoint/2010/main" val="373758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2A8A752F-B36E-7D6B-F261-F2C2346C45DA}"/>
              </a:ext>
            </a:extLst>
          </p:cNvPr>
          <p:cNvGraphicFramePr>
            <a:graphicFrameLocks noGrp="1"/>
          </p:cNvGraphicFramePr>
          <p:nvPr/>
        </p:nvGraphicFramePr>
        <p:xfrm>
          <a:off x="1262063" y="1285875"/>
          <a:ext cx="3754437" cy="4105274"/>
        </p:xfrm>
        <a:graphic>
          <a:graphicData uri="http://schemas.openxmlformats.org/drawingml/2006/table">
            <a:tbl>
              <a:tblPr firstRow="1">
                <a:tableStyleId>{5C22544A-7EE6-4342-B048-85BDC9FD1C3A}</a:tableStyleId>
              </a:tblPr>
              <a:tblGrid>
                <a:gridCol w="1251479">
                  <a:extLst>
                    <a:ext uri="{9D8B030D-6E8A-4147-A177-3AD203B41FA5}">
                      <a16:colId xmlns:a16="http://schemas.microsoft.com/office/drawing/2014/main" val="107417293"/>
                    </a:ext>
                  </a:extLst>
                </a:gridCol>
                <a:gridCol w="1251479">
                  <a:extLst>
                    <a:ext uri="{9D8B030D-6E8A-4147-A177-3AD203B41FA5}">
                      <a16:colId xmlns:a16="http://schemas.microsoft.com/office/drawing/2014/main" val="1958239704"/>
                    </a:ext>
                  </a:extLst>
                </a:gridCol>
                <a:gridCol w="1251479">
                  <a:extLst>
                    <a:ext uri="{9D8B030D-6E8A-4147-A177-3AD203B41FA5}">
                      <a16:colId xmlns:a16="http://schemas.microsoft.com/office/drawing/2014/main" val="3694496802"/>
                    </a:ext>
                  </a:extLst>
                </a:gridCol>
              </a:tblGrid>
              <a:tr h="713122">
                <a:tc>
                  <a:txBody>
                    <a:bodyPr/>
                    <a:lstStyle/>
                    <a:p>
                      <a:pPr algn="ctr"/>
                      <a:endParaRPr lang="en-US" sz="1300"/>
                    </a:p>
                  </a:txBody>
                  <a:tcPr marL="72715" marR="72715" marT="36358" marB="36358" anchor="ctr"/>
                </a:tc>
                <a:tc>
                  <a:txBody>
                    <a:bodyPr/>
                    <a:lstStyle/>
                    <a:p>
                      <a:pPr algn="ctr"/>
                      <a:r>
                        <a:rPr lang="it-IT" sz="1400"/>
                        <a:t>LEGAL-BERT</a:t>
                      </a:r>
                      <a:endParaRPr lang="en-US" sz="1400"/>
                    </a:p>
                  </a:txBody>
                  <a:tcPr marL="72715" marR="72715" marT="36358" marB="36358" anchor="ctr"/>
                </a:tc>
                <a:tc>
                  <a:txBody>
                    <a:bodyPr/>
                    <a:lstStyle/>
                    <a:p>
                      <a:pPr algn="ctr"/>
                      <a:r>
                        <a:rPr lang="it-IT" sz="1400" dirty="0"/>
                        <a:t>LEGAL-ToBERT</a:t>
                      </a:r>
                      <a:endParaRPr lang="en-US" sz="1400" dirty="0"/>
                    </a:p>
                  </a:txBody>
                  <a:tcPr marL="72715" marR="72715" marT="36358" marB="36358" anchor="ctr"/>
                </a:tc>
                <a:extLst>
                  <a:ext uri="{0D108BD9-81ED-4DB2-BD59-A6C34878D82A}">
                    <a16:rowId xmlns:a16="http://schemas.microsoft.com/office/drawing/2014/main" val="901500779"/>
                  </a:ext>
                </a:extLst>
              </a:tr>
              <a:tr h="424019">
                <a:tc>
                  <a:txBody>
                    <a:bodyPr/>
                    <a:lstStyle/>
                    <a:p>
                      <a:pPr algn="ctr"/>
                      <a:r>
                        <a:rPr lang="it-IT" sz="1400"/>
                        <a:t>Accuracy</a:t>
                      </a:r>
                      <a:endParaRPr lang="en-US" sz="140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2157913566"/>
                  </a:ext>
                </a:extLst>
              </a:tr>
              <a:tr h="424019">
                <a:tc>
                  <a:txBody>
                    <a:bodyPr/>
                    <a:lstStyle/>
                    <a:p>
                      <a:pPr algn="ctr"/>
                      <a:r>
                        <a:rPr lang="it-IT" sz="1400"/>
                        <a:t>MCC</a:t>
                      </a:r>
                      <a:endParaRPr lang="en-US" sz="1400"/>
                    </a:p>
                  </a:txBody>
                  <a:tcPr marL="72715" marR="72715" marT="36358" marB="36358" anchor="ctr"/>
                </a:tc>
                <a:tc>
                  <a:txBody>
                    <a:bodyPr/>
                    <a:lstStyle/>
                    <a:p>
                      <a:pPr algn="ctr"/>
                      <a:r>
                        <a:rPr lang="it-IT" sz="1400"/>
                        <a:t>0.806</a:t>
                      </a:r>
                      <a:endParaRPr lang="en-US" sz="1400"/>
                    </a:p>
                  </a:txBody>
                  <a:tcPr marL="72715" marR="72715" marT="36358" marB="36358" anchor="ctr"/>
                </a:tc>
                <a:tc>
                  <a:txBody>
                    <a:bodyPr/>
                    <a:lstStyle/>
                    <a:p>
                      <a:pPr algn="ctr"/>
                      <a:r>
                        <a:rPr lang="it-IT" sz="1400" b="1"/>
                        <a:t>0.972</a:t>
                      </a:r>
                      <a:endParaRPr lang="en-US" sz="1400" b="1"/>
                    </a:p>
                  </a:txBody>
                  <a:tcPr marL="72715" marR="72715" marT="36358" marB="36358" anchor="ctr"/>
                </a:tc>
                <a:extLst>
                  <a:ext uri="{0D108BD9-81ED-4DB2-BD59-A6C34878D82A}">
                    <a16:rowId xmlns:a16="http://schemas.microsoft.com/office/drawing/2014/main" val="2778136241"/>
                  </a:ext>
                </a:extLst>
              </a:tr>
              <a:tr h="424019">
                <a:tc>
                  <a:txBody>
                    <a:bodyPr/>
                    <a:lstStyle/>
                    <a:p>
                      <a:pPr algn="ctr"/>
                      <a:r>
                        <a:rPr lang="it-IT" sz="1400"/>
                        <a:t>Macro F1</a:t>
                      </a:r>
                      <a:endParaRPr lang="en-US" sz="1400"/>
                    </a:p>
                  </a:txBody>
                  <a:tcPr marL="72715" marR="72715" marT="36358" marB="36358" anchor="ctr"/>
                </a:tc>
                <a:tc>
                  <a:txBody>
                    <a:bodyPr/>
                    <a:lstStyle/>
                    <a:p>
                      <a:pPr algn="ctr"/>
                      <a:r>
                        <a:rPr lang="it-IT" sz="1400"/>
                        <a:t>0.878</a:t>
                      </a:r>
                      <a:endParaRPr lang="en-US" sz="1400"/>
                    </a:p>
                  </a:txBody>
                  <a:tcPr marL="72715" marR="72715" marT="36358" marB="36358" anchor="ctr"/>
                </a:tc>
                <a:tc>
                  <a:txBody>
                    <a:bodyPr/>
                    <a:lstStyle/>
                    <a:p>
                      <a:pPr algn="ctr"/>
                      <a:r>
                        <a:rPr lang="it-IT" sz="1400" b="1"/>
                        <a:t>0.980</a:t>
                      </a:r>
                      <a:endParaRPr lang="en-US" sz="1400" b="1"/>
                    </a:p>
                  </a:txBody>
                  <a:tcPr marL="72715" marR="72715" marT="36358" marB="36358" anchor="ctr"/>
                </a:tc>
                <a:extLst>
                  <a:ext uri="{0D108BD9-81ED-4DB2-BD59-A6C34878D82A}">
                    <a16:rowId xmlns:a16="http://schemas.microsoft.com/office/drawing/2014/main" val="1544108887"/>
                  </a:ext>
                </a:extLst>
              </a:tr>
              <a:tr h="424019">
                <a:tc>
                  <a:txBody>
                    <a:bodyPr/>
                    <a:lstStyle/>
                    <a:p>
                      <a:pPr algn="ctr"/>
                      <a:r>
                        <a:rPr lang="it-IT" sz="1400"/>
                        <a:t>Micro F1</a:t>
                      </a:r>
                      <a:endParaRPr lang="en-US" sz="1400"/>
                    </a:p>
                  </a:txBody>
                  <a:tcPr marL="72715" marR="72715" marT="36358" marB="36358" anchor="ctr"/>
                </a:tc>
                <a:tc>
                  <a:txBody>
                    <a:bodyPr/>
                    <a:lstStyle/>
                    <a:p>
                      <a:pPr algn="ctr"/>
                      <a:r>
                        <a:rPr lang="it-IT" sz="1400" dirty="0"/>
                        <a:t>0.872</a:t>
                      </a:r>
                      <a:endParaRPr lang="en-US" sz="1400" dirty="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1767863594"/>
                  </a:ext>
                </a:extLst>
              </a:tr>
              <a:tr h="424019">
                <a:tc>
                  <a:txBody>
                    <a:bodyPr/>
                    <a:lstStyle/>
                    <a:p>
                      <a:pPr algn="ctr"/>
                      <a:r>
                        <a:rPr lang="it-IT" sz="1400"/>
                        <a:t>Macro P</a:t>
                      </a:r>
                      <a:endParaRPr lang="en-US" sz="1400"/>
                    </a:p>
                  </a:txBody>
                  <a:tcPr marL="72715" marR="72715" marT="36358" marB="36358" anchor="ctr"/>
                </a:tc>
                <a:tc>
                  <a:txBody>
                    <a:bodyPr/>
                    <a:lstStyle/>
                    <a:p>
                      <a:pPr algn="ctr"/>
                      <a:r>
                        <a:rPr lang="it-IT" sz="1400"/>
                        <a:t>0.871</a:t>
                      </a:r>
                      <a:endParaRPr lang="en-US" sz="1400"/>
                    </a:p>
                  </a:txBody>
                  <a:tcPr marL="72715" marR="72715" marT="36358" marB="36358" anchor="ctr"/>
                </a:tc>
                <a:tc>
                  <a:txBody>
                    <a:bodyPr/>
                    <a:lstStyle/>
                    <a:p>
                      <a:pPr algn="ctr"/>
                      <a:r>
                        <a:rPr lang="it-IT" sz="1400" b="1"/>
                        <a:t>0.979</a:t>
                      </a:r>
                      <a:endParaRPr lang="en-US" sz="1400" b="1"/>
                    </a:p>
                  </a:txBody>
                  <a:tcPr marL="72715" marR="72715" marT="36358" marB="36358" anchor="ctr"/>
                </a:tc>
                <a:extLst>
                  <a:ext uri="{0D108BD9-81ED-4DB2-BD59-A6C34878D82A}">
                    <a16:rowId xmlns:a16="http://schemas.microsoft.com/office/drawing/2014/main" val="1362943946"/>
                  </a:ext>
                </a:extLst>
              </a:tr>
              <a:tr h="424019">
                <a:tc>
                  <a:txBody>
                    <a:bodyPr/>
                    <a:lstStyle/>
                    <a:p>
                      <a:pPr algn="ctr"/>
                      <a:r>
                        <a:rPr lang="it-IT" sz="1400" dirty="0"/>
                        <a:t>Micro P</a:t>
                      </a:r>
                      <a:endParaRPr lang="en-US" sz="1400" dirty="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3998822802"/>
                  </a:ext>
                </a:extLst>
              </a:tr>
              <a:tr h="424019">
                <a:tc>
                  <a:txBody>
                    <a:bodyPr/>
                    <a:lstStyle/>
                    <a:p>
                      <a:pPr algn="ctr"/>
                      <a:r>
                        <a:rPr lang="it-IT" sz="1400"/>
                        <a:t>Macro R</a:t>
                      </a:r>
                      <a:endParaRPr lang="en-US" sz="1400"/>
                    </a:p>
                  </a:txBody>
                  <a:tcPr marL="72715" marR="72715" marT="36358" marB="36358" anchor="ctr"/>
                </a:tc>
                <a:tc>
                  <a:txBody>
                    <a:bodyPr/>
                    <a:lstStyle/>
                    <a:p>
                      <a:pPr algn="ctr"/>
                      <a:r>
                        <a:rPr lang="it-IT" sz="1400"/>
                        <a:t>0.889</a:t>
                      </a:r>
                      <a:endParaRPr lang="en-US" sz="1400"/>
                    </a:p>
                  </a:txBody>
                  <a:tcPr marL="72715" marR="72715" marT="36358" marB="36358" anchor="ctr"/>
                </a:tc>
                <a:tc>
                  <a:txBody>
                    <a:bodyPr/>
                    <a:lstStyle/>
                    <a:p>
                      <a:pPr algn="ctr"/>
                      <a:r>
                        <a:rPr lang="it-IT" sz="1400" b="1"/>
                        <a:t>0.980</a:t>
                      </a:r>
                      <a:endParaRPr lang="en-US" sz="1400" b="1"/>
                    </a:p>
                  </a:txBody>
                  <a:tcPr marL="72715" marR="72715" marT="36358" marB="36358" anchor="ctr"/>
                </a:tc>
                <a:extLst>
                  <a:ext uri="{0D108BD9-81ED-4DB2-BD59-A6C34878D82A}">
                    <a16:rowId xmlns:a16="http://schemas.microsoft.com/office/drawing/2014/main" val="3059750293"/>
                  </a:ext>
                </a:extLst>
              </a:tr>
              <a:tr h="424019">
                <a:tc>
                  <a:txBody>
                    <a:bodyPr/>
                    <a:lstStyle/>
                    <a:p>
                      <a:pPr algn="ctr"/>
                      <a:r>
                        <a:rPr lang="it-IT" sz="1400"/>
                        <a:t>Micro R</a:t>
                      </a:r>
                      <a:endParaRPr lang="en-US" sz="140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dirty="0"/>
                        <a:t>0.982</a:t>
                      </a:r>
                      <a:endParaRPr lang="en-US" sz="1400" b="1" dirty="0"/>
                    </a:p>
                  </a:txBody>
                  <a:tcPr marL="72715" marR="72715" marT="36358" marB="36358" anchor="ctr"/>
                </a:tc>
                <a:extLst>
                  <a:ext uri="{0D108BD9-81ED-4DB2-BD59-A6C34878D82A}">
                    <a16:rowId xmlns:a16="http://schemas.microsoft.com/office/drawing/2014/main" val="3039329029"/>
                  </a:ext>
                </a:extLst>
              </a:tr>
            </a:tbl>
          </a:graphicData>
        </a:graphic>
      </p:graphicFrame>
      <p:graphicFrame>
        <p:nvGraphicFramePr>
          <p:cNvPr id="3" name="Table 17">
            <a:extLst>
              <a:ext uri="{FF2B5EF4-FFF2-40B4-BE49-F238E27FC236}">
                <a16:creationId xmlns:a16="http://schemas.microsoft.com/office/drawing/2014/main" id="{1BD3F899-7A9F-4F6C-C22A-A30FF0757400}"/>
              </a:ext>
            </a:extLst>
          </p:cNvPr>
          <p:cNvGraphicFramePr>
            <a:graphicFrameLocks noGrp="1"/>
          </p:cNvGraphicFramePr>
          <p:nvPr/>
        </p:nvGraphicFramePr>
        <p:xfrm>
          <a:off x="5081588" y="1285875"/>
          <a:ext cx="5845175" cy="4105269"/>
        </p:xfrm>
        <a:graphic>
          <a:graphicData uri="http://schemas.openxmlformats.org/drawingml/2006/table">
            <a:tbl>
              <a:tblPr firstRow="1">
                <a:tableStyleId>{5C22544A-7EE6-4342-B048-85BDC9FD1C3A}</a:tableStyleId>
              </a:tblPr>
              <a:tblGrid>
                <a:gridCol w="835025">
                  <a:extLst>
                    <a:ext uri="{9D8B030D-6E8A-4147-A177-3AD203B41FA5}">
                      <a16:colId xmlns:a16="http://schemas.microsoft.com/office/drawing/2014/main" val="92969523"/>
                    </a:ext>
                  </a:extLst>
                </a:gridCol>
                <a:gridCol w="835025">
                  <a:extLst>
                    <a:ext uri="{9D8B030D-6E8A-4147-A177-3AD203B41FA5}">
                      <a16:colId xmlns:a16="http://schemas.microsoft.com/office/drawing/2014/main" val="4158976988"/>
                    </a:ext>
                  </a:extLst>
                </a:gridCol>
                <a:gridCol w="835025">
                  <a:extLst>
                    <a:ext uri="{9D8B030D-6E8A-4147-A177-3AD203B41FA5}">
                      <a16:colId xmlns:a16="http://schemas.microsoft.com/office/drawing/2014/main" val="4104178220"/>
                    </a:ext>
                  </a:extLst>
                </a:gridCol>
                <a:gridCol w="835025">
                  <a:extLst>
                    <a:ext uri="{9D8B030D-6E8A-4147-A177-3AD203B41FA5}">
                      <a16:colId xmlns:a16="http://schemas.microsoft.com/office/drawing/2014/main" val="1836410867"/>
                    </a:ext>
                  </a:extLst>
                </a:gridCol>
                <a:gridCol w="835025">
                  <a:extLst>
                    <a:ext uri="{9D8B030D-6E8A-4147-A177-3AD203B41FA5}">
                      <a16:colId xmlns:a16="http://schemas.microsoft.com/office/drawing/2014/main" val="1636876342"/>
                    </a:ext>
                  </a:extLst>
                </a:gridCol>
                <a:gridCol w="835025">
                  <a:extLst>
                    <a:ext uri="{9D8B030D-6E8A-4147-A177-3AD203B41FA5}">
                      <a16:colId xmlns:a16="http://schemas.microsoft.com/office/drawing/2014/main" val="2341627124"/>
                    </a:ext>
                  </a:extLst>
                </a:gridCol>
                <a:gridCol w="835025">
                  <a:extLst>
                    <a:ext uri="{9D8B030D-6E8A-4147-A177-3AD203B41FA5}">
                      <a16:colId xmlns:a16="http://schemas.microsoft.com/office/drawing/2014/main" val="3626448736"/>
                    </a:ext>
                  </a:extLst>
                </a:gridCol>
              </a:tblGrid>
              <a:tr h="586467">
                <a:tc rowSpan="2">
                  <a:txBody>
                    <a:bodyPr/>
                    <a:lstStyle/>
                    <a:p>
                      <a:pPr algn="ctr"/>
                      <a:r>
                        <a:rPr lang="it-IT" sz="1300" dirty="0"/>
                        <a:t>RR</a:t>
                      </a:r>
                      <a:endParaRPr lang="en-US" sz="1300" dirty="0"/>
                    </a:p>
                  </a:txBody>
                  <a:tcPr marL="63742" marR="63742" marT="31871" marB="31871" anchor="ctr"/>
                </a:tc>
                <a:tc gridSpan="3">
                  <a:txBody>
                    <a:bodyPr/>
                    <a:lstStyle/>
                    <a:p>
                      <a:pPr algn="ctr"/>
                      <a:r>
                        <a:rPr lang="it-IT" sz="1300" dirty="0"/>
                        <a:t>LEGAL-BERT</a:t>
                      </a:r>
                      <a:endParaRPr lang="en-US" sz="1300" dirty="0"/>
                    </a:p>
                  </a:txBody>
                  <a:tcPr marL="63742" marR="63742" marT="31871" marB="31871" anchor="ctr"/>
                </a:tc>
                <a:tc hMerge="1">
                  <a:txBody>
                    <a:bodyPr/>
                    <a:lstStyle/>
                    <a:p>
                      <a:endParaRPr lang="en-US"/>
                    </a:p>
                  </a:txBody>
                  <a:tcPr/>
                </a:tc>
                <a:tc hMerge="1">
                  <a:txBody>
                    <a:bodyPr/>
                    <a:lstStyle/>
                    <a:p>
                      <a:endParaRPr lang="en-US"/>
                    </a:p>
                  </a:txBody>
                  <a:tcPr/>
                </a:tc>
                <a:tc gridSpan="3">
                  <a:txBody>
                    <a:bodyPr/>
                    <a:lstStyle/>
                    <a:p>
                      <a:pPr algn="ctr"/>
                      <a:r>
                        <a:rPr lang="it-IT" sz="1300"/>
                        <a:t>LEGAL-ToBERT</a:t>
                      </a:r>
                      <a:endParaRPr lang="en-US" sz="1300"/>
                    </a:p>
                  </a:txBody>
                  <a:tcPr marL="63742" marR="63742" marT="31871" marB="31871"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5927232"/>
                  </a:ext>
                </a:extLst>
              </a:tr>
              <a:tr h="586467">
                <a:tc vMerge="1">
                  <a:txBody>
                    <a:bodyPr/>
                    <a:lstStyle/>
                    <a:p>
                      <a:pPr algn="ctr"/>
                      <a:endParaRPr lang="en-US"/>
                    </a:p>
                  </a:txBody>
                  <a:tcPr>
                    <a:solidFill>
                      <a:schemeClr val="accent1"/>
                    </a:solidFill>
                  </a:tcPr>
                </a:tc>
                <a:tc>
                  <a:txBody>
                    <a:bodyPr/>
                    <a:lstStyle/>
                    <a:p>
                      <a:pPr algn="ctr"/>
                      <a:r>
                        <a:rPr lang="it-IT" sz="1300">
                          <a:solidFill>
                            <a:schemeClr val="bg1"/>
                          </a:solidFill>
                        </a:rPr>
                        <a:t>F1</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P</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R</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F1</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P</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R</a:t>
                      </a:r>
                      <a:endParaRPr lang="en-US" sz="1300">
                        <a:solidFill>
                          <a:schemeClr val="bg1"/>
                        </a:solidFill>
                      </a:endParaRPr>
                    </a:p>
                  </a:txBody>
                  <a:tcPr marL="63742" marR="63742" marT="31871" marB="31871" anchor="ctr">
                    <a:solidFill>
                      <a:schemeClr val="accent1"/>
                    </a:solidFill>
                  </a:tcPr>
                </a:tc>
                <a:extLst>
                  <a:ext uri="{0D108BD9-81ED-4DB2-BD59-A6C34878D82A}">
                    <a16:rowId xmlns:a16="http://schemas.microsoft.com/office/drawing/2014/main" val="3212459960"/>
                  </a:ext>
                </a:extLst>
              </a:tr>
              <a:tr h="586467">
                <a:tc>
                  <a:txBody>
                    <a:bodyPr/>
                    <a:lstStyle/>
                    <a:p>
                      <a:pPr algn="ctr"/>
                      <a:r>
                        <a:rPr lang="it-IT" sz="1300"/>
                        <a:t>INT</a:t>
                      </a:r>
                      <a:endParaRPr lang="en-US" sz="1300"/>
                    </a:p>
                  </a:txBody>
                  <a:tcPr marL="63742" marR="63742" marT="31871" marB="31871" anchor="ctr"/>
                </a:tc>
                <a:tc>
                  <a:txBody>
                    <a:bodyPr/>
                    <a:lstStyle/>
                    <a:p>
                      <a:pPr algn="ctr"/>
                      <a:r>
                        <a:rPr lang="it-IT" sz="1300" dirty="0"/>
                        <a:t>0.990</a:t>
                      </a:r>
                      <a:endParaRPr lang="en-US" sz="1300" dirty="0"/>
                    </a:p>
                  </a:txBody>
                  <a:tcPr marL="63742" marR="63742" marT="31871" marB="31871" anchor="ctr"/>
                </a:tc>
                <a:tc>
                  <a:txBody>
                    <a:bodyPr/>
                    <a:lstStyle/>
                    <a:p>
                      <a:pPr algn="ctr"/>
                      <a:r>
                        <a:rPr lang="it-IT" sz="1300"/>
                        <a:t>0.985</a:t>
                      </a:r>
                      <a:endParaRPr lang="en-US" sz="1300"/>
                    </a:p>
                  </a:txBody>
                  <a:tcPr marL="63742" marR="63742" marT="31871" marB="31871" anchor="ctr"/>
                </a:tc>
                <a:tc>
                  <a:txBody>
                    <a:bodyPr/>
                    <a:lstStyle/>
                    <a:p>
                      <a:pPr algn="ctr"/>
                      <a:r>
                        <a:rPr lang="it-IT" sz="1300"/>
                        <a:t>0.994</a:t>
                      </a:r>
                      <a:endParaRPr lang="en-US" sz="1300"/>
                    </a:p>
                  </a:txBody>
                  <a:tcPr marL="63742" marR="63742" marT="31871" marB="31871" anchor="ctr"/>
                </a:tc>
                <a:tc>
                  <a:txBody>
                    <a:bodyPr/>
                    <a:lstStyle/>
                    <a:p>
                      <a:pPr algn="ctr"/>
                      <a:r>
                        <a:rPr lang="it-IT" sz="1300" b="1"/>
                        <a:t>0.994</a:t>
                      </a:r>
                      <a:endParaRPr lang="en-US" sz="1300" b="1"/>
                    </a:p>
                  </a:txBody>
                  <a:tcPr marL="63742" marR="63742" marT="31871" marB="31871" anchor="ctr"/>
                </a:tc>
                <a:tc>
                  <a:txBody>
                    <a:bodyPr/>
                    <a:lstStyle/>
                    <a:p>
                      <a:pPr algn="ctr"/>
                      <a:r>
                        <a:rPr lang="it-IT" sz="1300" b="1"/>
                        <a:t>0.994</a:t>
                      </a:r>
                      <a:endParaRPr lang="en-US" sz="1300" b="1"/>
                    </a:p>
                  </a:txBody>
                  <a:tcPr marL="63742" marR="63742" marT="31871" marB="31871" anchor="ctr"/>
                </a:tc>
                <a:tc>
                  <a:txBody>
                    <a:bodyPr/>
                    <a:lstStyle/>
                    <a:p>
                      <a:pPr algn="ctr"/>
                      <a:r>
                        <a:rPr lang="it-IT" sz="1300" b="1"/>
                        <a:t>0.995</a:t>
                      </a:r>
                      <a:endParaRPr lang="en-US" sz="1300" b="1"/>
                    </a:p>
                  </a:txBody>
                  <a:tcPr marL="63742" marR="63742" marT="31871" marB="31871" anchor="ctr"/>
                </a:tc>
                <a:extLst>
                  <a:ext uri="{0D108BD9-81ED-4DB2-BD59-A6C34878D82A}">
                    <a16:rowId xmlns:a16="http://schemas.microsoft.com/office/drawing/2014/main" val="2693633948"/>
                  </a:ext>
                </a:extLst>
              </a:tr>
              <a:tr h="586467">
                <a:tc>
                  <a:txBody>
                    <a:bodyPr/>
                    <a:lstStyle/>
                    <a:p>
                      <a:pPr algn="ctr"/>
                      <a:r>
                        <a:rPr lang="it-IT" sz="1300" dirty="0"/>
                        <a:t>CP</a:t>
                      </a:r>
                      <a:endParaRPr lang="en-US" sz="1300" dirty="0"/>
                    </a:p>
                  </a:txBody>
                  <a:tcPr marL="63742" marR="63742" marT="31871" marB="31871" anchor="ctr"/>
                </a:tc>
                <a:tc>
                  <a:txBody>
                    <a:bodyPr/>
                    <a:lstStyle/>
                    <a:p>
                      <a:pPr algn="ctr"/>
                      <a:r>
                        <a:rPr lang="it-IT" sz="1300" dirty="0"/>
                        <a:t>0.896</a:t>
                      </a:r>
                      <a:endParaRPr lang="en-US" sz="1300" dirty="0"/>
                    </a:p>
                  </a:txBody>
                  <a:tcPr marL="63742" marR="63742" marT="31871" marB="31871" anchor="ctr"/>
                </a:tc>
                <a:tc>
                  <a:txBody>
                    <a:bodyPr/>
                    <a:lstStyle/>
                    <a:p>
                      <a:pPr algn="ctr"/>
                      <a:r>
                        <a:rPr lang="it-IT" sz="1300"/>
                        <a:t>0.866</a:t>
                      </a:r>
                      <a:endParaRPr lang="en-US" sz="1300"/>
                    </a:p>
                  </a:txBody>
                  <a:tcPr marL="63742" marR="63742" marT="31871" marB="31871" anchor="ctr"/>
                </a:tc>
                <a:tc>
                  <a:txBody>
                    <a:bodyPr/>
                    <a:lstStyle/>
                    <a:p>
                      <a:pPr algn="ctr"/>
                      <a:r>
                        <a:rPr lang="it-IT" sz="1300"/>
                        <a:t>0.935</a:t>
                      </a:r>
                      <a:endParaRPr lang="en-US" sz="1300"/>
                    </a:p>
                  </a:txBody>
                  <a:tcPr marL="63742" marR="63742" marT="31871" marB="31871" anchor="ctr"/>
                </a:tc>
                <a:tc>
                  <a:txBody>
                    <a:bodyPr/>
                    <a:lstStyle/>
                    <a:p>
                      <a:pPr algn="ctr"/>
                      <a:r>
                        <a:rPr lang="it-IT" sz="1300" b="1" dirty="0"/>
                        <a:t>0.990</a:t>
                      </a:r>
                      <a:endParaRPr lang="en-US" sz="1300" b="1" dirty="0"/>
                    </a:p>
                  </a:txBody>
                  <a:tcPr marL="63742" marR="63742" marT="31871" marB="31871" anchor="ctr"/>
                </a:tc>
                <a:tc>
                  <a:txBody>
                    <a:bodyPr/>
                    <a:lstStyle/>
                    <a:p>
                      <a:pPr algn="ctr"/>
                      <a:r>
                        <a:rPr lang="it-IT" sz="1300" b="1"/>
                        <a:t>0.986</a:t>
                      </a:r>
                      <a:endParaRPr lang="en-US" sz="1300" b="1"/>
                    </a:p>
                  </a:txBody>
                  <a:tcPr marL="63742" marR="63742" marT="31871" marB="31871" anchor="ctr"/>
                </a:tc>
                <a:tc>
                  <a:txBody>
                    <a:bodyPr/>
                    <a:lstStyle/>
                    <a:p>
                      <a:pPr algn="ctr"/>
                      <a:r>
                        <a:rPr lang="it-IT" sz="1300" b="1"/>
                        <a:t>0.993</a:t>
                      </a:r>
                      <a:endParaRPr lang="en-US" sz="1300" b="1"/>
                    </a:p>
                  </a:txBody>
                  <a:tcPr marL="63742" marR="63742" marT="31871" marB="31871" anchor="ctr"/>
                </a:tc>
                <a:extLst>
                  <a:ext uri="{0D108BD9-81ED-4DB2-BD59-A6C34878D82A}">
                    <a16:rowId xmlns:a16="http://schemas.microsoft.com/office/drawing/2014/main" val="476572951"/>
                  </a:ext>
                </a:extLst>
              </a:tr>
              <a:tr h="586467">
                <a:tc>
                  <a:txBody>
                    <a:bodyPr/>
                    <a:lstStyle/>
                    <a:p>
                      <a:pPr algn="ctr"/>
                      <a:r>
                        <a:rPr lang="it-IT" sz="1300"/>
                        <a:t>SAJ</a:t>
                      </a:r>
                      <a:endParaRPr lang="en-US" sz="1300"/>
                    </a:p>
                  </a:txBody>
                  <a:tcPr marL="63742" marR="63742" marT="31871" marB="31871" anchor="ctr"/>
                </a:tc>
                <a:tc>
                  <a:txBody>
                    <a:bodyPr/>
                    <a:lstStyle/>
                    <a:p>
                      <a:pPr algn="ctr"/>
                      <a:r>
                        <a:rPr lang="it-IT" sz="1300" dirty="0"/>
                        <a:t>0.849</a:t>
                      </a:r>
                      <a:endParaRPr lang="en-US" sz="1300" dirty="0"/>
                    </a:p>
                  </a:txBody>
                  <a:tcPr marL="63742" marR="63742" marT="31871" marB="31871" anchor="ctr"/>
                </a:tc>
                <a:tc>
                  <a:txBody>
                    <a:bodyPr/>
                    <a:lstStyle/>
                    <a:p>
                      <a:pPr algn="ctr"/>
                      <a:r>
                        <a:rPr lang="it-IT" sz="1300"/>
                        <a:t>0.861</a:t>
                      </a:r>
                      <a:endParaRPr lang="en-US" sz="1300"/>
                    </a:p>
                  </a:txBody>
                  <a:tcPr marL="63742" marR="63742" marT="31871" marB="31871" anchor="ctr"/>
                </a:tc>
                <a:tc>
                  <a:txBody>
                    <a:bodyPr/>
                    <a:lstStyle/>
                    <a:p>
                      <a:pPr algn="ctr"/>
                      <a:r>
                        <a:rPr lang="it-IT" sz="1300" dirty="0"/>
                        <a:t>0.839</a:t>
                      </a:r>
                      <a:endParaRPr lang="en-US" sz="1300" dirty="0"/>
                    </a:p>
                  </a:txBody>
                  <a:tcPr marL="63742" marR="63742" marT="31871" marB="31871" anchor="ctr"/>
                </a:tc>
                <a:tc>
                  <a:txBody>
                    <a:bodyPr/>
                    <a:lstStyle/>
                    <a:p>
                      <a:pPr algn="ctr"/>
                      <a:r>
                        <a:rPr lang="it-IT" sz="1300" b="1" dirty="0"/>
                        <a:t>0.984</a:t>
                      </a:r>
                      <a:endParaRPr lang="en-US" sz="1300" b="1" dirty="0"/>
                    </a:p>
                  </a:txBody>
                  <a:tcPr marL="63742" marR="63742" marT="31871" marB="31871" anchor="ctr"/>
                </a:tc>
                <a:tc>
                  <a:txBody>
                    <a:bodyPr/>
                    <a:lstStyle/>
                    <a:p>
                      <a:pPr algn="ctr"/>
                      <a:r>
                        <a:rPr lang="it-IT" sz="1300" b="1"/>
                        <a:t>0.984</a:t>
                      </a:r>
                      <a:endParaRPr lang="en-US" sz="1300" b="1"/>
                    </a:p>
                  </a:txBody>
                  <a:tcPr marL="63742" marR="63742" marT="31871" marB="31871" anchor="ctr"/>
                </a:tc>
                <a:tc>
                  <a:txBody>
                    <a:bodyPr/>
                    <a:lstStyle/>
                    <a:p>
                      <a:pPr algn="ctr"/>
                      <a:r>
                        <a:rPr lang="it-IT" sz="1300" b="1"/>
                        <a:t>0.984</a:t>
                      </a:r>
                      <a:endParaRPr lang="en-US" sz="1300" b="1"/>
                    </a:p>
                  </a:txBody>
                  <a:tcPr marL="63742" marR="63742" marT="31871" marB="31871" anchor="ctr"/>
                </a:tc>
                <a:extLst>
                  <a:ext uri="{0D108BD9-81ED-4DB2-BD59-A6C34878D82A}">
                    <a16:rowId xmlns:a16="http://schemas.microsoft.com/office/drawing/2014/main" val="3978442566"/>
                  </a:ext>
                </a:extLst>
              </a:tr>
              <a:tr h="586467">
                <a:tc>
                  <a:txBody>
                    <a:bodyPr/>
                    <a:lstStyle/>
                    <a:p>
                      <a:pPr algn="ctr"/>
                      <a:r>
                        <a:rPr lang="it-IT" sz="1300"/>
                        <a:t>LR</a:t>
                      </a:r>
                      <a:endParaRPr lang="en-US" sz="1300"/>
                    </a:p>
                  </a:txBody>
                  <a:tcPr marL="63742" marR="63742" marT="31871" marB="31871" anchor="ctr"/>
                </a:tc>
                <a:tc>
                  <a:txBody>
                    <a:bodyPr/>
                    <a:lstStyle/>
                    <a:p>
                      <a:pPr algn="ctr"/>
                      <a:r>
                        <a:rPr lang="it-IT" sz="1300" dirty="0"/>
                        <a:t>0.912</a:t>
                      </a:r>
                      <a:endParaRPr lang="en-US" sz="1300" dirty="0"/>
                    </a:p>
                  </a:txBody>
                  <a:tcPr marL="63742" marR="63742" marT="31871" marB="31871" anchor="ctr"/>
                </a:tc>
                <a:tc>
                  <a:txBody>
                    <a:bodyPr/>
                    <a:lstStyle/>
                    <a:p>
                      <a:pPr algn="ctr"/>
                      <a:r>
                        <a:rPr lang="it-IT" sz="1300"/>
                        <a:t>0.912</a:t>
                      </a:r>
                      <a:endParaRPr lang="en-US" sz="1300"/>
                    </a:p>
                  </a:txBody>
                  <a:tcPr marL="63742" marR="63742" marT="31871" marB="31871" anchor="ctr"/>
                </a:tc>
                <a:tc>
                  <a:txBody>
                    <a:bodyPr/>
                    <a:lstStyle/>
                    <a:p>
                      <a:pPr algn="ctr"/>
                      <a:r>
                        <a:rPr lang="it-IT" sz="1300"/>
                        <a:t>0.912</a:t>
                      </a:r>
                      <a:endParaRPr lang="en-US" sz="1300"/>
                    </a:p>
                  </a:txBody>
                  <a:tcPr marL="63742" marR="63742" marT="31871" marB="31871" anchor="ctr"/>
                </a:tc>
                <a:tc>
                  <a:txBody>
                    <a:bodyPr/>
                    <a:lstStyle/>
                    <a:p>
                      <a:pPr algn="ctr"/>
                      <a:r>
                        <a:rPr lang="it-IT" sz="1300" b="1" dirty="0"/>
                        <a:t>0.986</a:t>
                      </a:r>
                      <a:endParaRPr lang="en-US" sz="1300" b="1" dirty="0"/>
                    </a:p>
                  </a:txBody>
                  <a:tcPr marL="63742" marR="63742" marT="31871" marB="31871" anchor="ctr"/>
                </a:tc>
                <a:tc>
                  <a:txBody>
                    <a:bodyPr/>
                    <a:lstStyle/>
                    <a:p>
                      <a:pPr algn="ctr"/>
                      <a:r>
                        <a:rPr lang="it-IT" sz="1300" b="1"/>
                        <a:t>0.986</a:t>
                      </a:r>
                      <a:endParaRPr lang="en-US" sz="1300" b="1"/>
                    </a:p>
                  </a:txBody>
                  <a:tcPr marL="63742" marR="63742" marT="31871" marB="31871" anchor="ctr"/>
                </a:tc>
                <a:tc>
                  <a:txBody>
                    <a:bodyPr/>
                    <a:lstStyle/>
                    <a:p>
                      <a:pPr algn="ctr"/>
                      <a:r>
                        <a:rPr lang="it-IT" sz="1300" b="1"/>
                        <a:t>0.986</a:t>
                      </a:r>
                      <a:endParaRPr lang="en-US" sz="1300" b="1"/>
                    </a:p>
                  </a:txBody>
                  <a:tcPr marL="63742" marR="63742" marT="31871" marB="31871" anchor="ctr"/>
                </a:tc>
                <a:extLst>
                  <a:ext uri="{0D108BD9-81ED-4DB2-BD59-A6C34878D82A}">
                    <a16:rowId xmlns:a16="http://schemas.microsoft.com/office/drawing/2014/main" val="3925722173"/>
                  </a:ext>
                </a:extLst>
              </a:tr>
              <a:tr h="586467">
                <a:tc>
                  <a:txBody>
                    <a:bodyPr/>
                    <a:lstStyle/>
                    <a:p>
                      <a:pPr algn="ctr"/>
                      <a:r>
                        <a:rPr lang="it-IT" sz="1300"/>
                        <a:t>DC</a:t>
                      </a:r>
                      <a:endParaRPr lang="en-US" sz="1300"/>
                    </a:p>
                  </a:txBody>
                  <a:tcPr marL="63742" marR="63742" marT="31871" marB="31871" anchor="ctr"/>
                </a:tc>
                <a:tc>
                  <a:txBody>
                    <a:bodyPr/>
                    <a:lstStyle/>
                    <a:p>
                      <a:pPr algn="ctr"/>
                      <a:r>
                        <a:rPr lang="it-IT" sz="1300" dirty="0"/>
                        <a:t>0.951</a:t>
                      </a:r>
                      <a:endParaRPr lang="en-US" sz="1300" dirty="0"/>
                    </a:p>
                  </a:txBody>
                  <a:tcPr marL="63742" marR="63742" marT="31871" marB="31871" anchor="ctr"/>
                </a:tc>
                <a:tc>
                  <a:txBody>
                    <a:bodyPr/>
                    <a:lstStyle/>
                    <a:p>
                      <a:pPr algn="ctr"/>
                      <a:r>
                        <a:rPr lang="it-IT" sz="1300"/>
                        <a:t>0.957</a:t>
                      </a:r>
                      <a:endParaRPr lang="en-US" sz="1300"/>
                    </a:p>
                  </a:txBody>
                  <a:tcPr marL="63742" marR="63742" marT="31871" marB="31871" anchor="ctr"/>
                </a:tc>
                <a:tc>
                  <a:txBody>
                    <a:bodyPr/>
                    <a:lstStyle/>
                    <a:p>
                      <a:pPr algn="ctr"/>
                      <a:r>
                        <a:rPr lang="it-IT" sz="1300"/>
                        <a:t>0.945</a:t>
                      </a:r>
                      <a:endParaRPr lang="en-US" sz="1300"/>
                    </a:p>
                  </a:txBody>
                  <a:tcPr marL="63742" marR="63742" marT="31871" marB="31871" anchor="ctr"/>
                </a:tc>
                <a:tc>
                  <a:txBody>
                    <a:bodyPr/>
                    <a:lstStyle/>
                    <a:p>
                      <a:pPr algn="ctr"/>
                      <a:r>
                        <a:rPr lang="it-IT" sz="1300" b="1" dirty="0"/>
                        <a:t>0.980</a:t>
                      </a:r>
                      <a:endParaRPr lang="en-US" sz="1300" b="1" dirty="0"/>
                    </a:p>
                  </a:txBody>
                  <a:tcPr marL="63742" marR="63742" marT="31871" marB="31871" anchor="ctr"/>
                </a:tc>
                <a:tc>
                  <a:txBody>
                    <a:bodyPr/>
                    <a:lstStyle/>
                    <a:p>
                      <a:pPr algn="ctr"/>
                      <a:r>
                        <a:rPr lang="it-IT" sz="1300" b="1"/>
                        <a:t>0.983</a:t>
                      </a:r>
                      <a:endParaRPr lang="en-US" sz="1300" b="1"/>
                    </a:p>
                  </a:txBody>
                  <a:tcPr marL="63742" marR="63742" marT="31871" marB="31871" anchor="ctr"/>
                </a:tc>
                <a:tc>
                  <a:txBody>
                    <a:bodyPr/>
                    <a:lstStyle/>
                    <a:p>
                      <a:pPr algn="ctr"/>
                      <a:r>
                        <a:rPr lang="it-IT" sz="1300" b="1" dirty="0"/>
                        <a:t>0.979</a:t>
                      </a:r>
                      <a:endParaRPr lang="en-US" sz="1300" b="1" dirty="0"/>
                    </a:p>
                  </a:txBody>
                  <a:tcPr marL="63742" marR="63742" marT="31871" marB="31871" anchor="ctr"/>
                </a:tc>
                <a:extLst>
                  <a:ext uri="{0D108BD9-81ED-4DB2-BD59-A6C34878D82A}">
                    <a16:rowId xmlns:a16="http://schemas.microsoft.com/office/drawing/2014/main" val="3605844195"/>
                  </a:ext>
                </a:extLst>
              </a:tr>
            </a:tbl>
          </a:graphicData>
        </a:graphic>
      </p:graphicFrame>
    </p:spTree>
    <p:extLst>
      <p:ext uri="{BB962C8B-B14F-4D97-AF65-F5344CB8AC3E}">
        <p14:creationId xmlns:p14="http://schemas.microsoft.com/office/powerpoint/2010/main" val="59071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20532359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2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819A10-DE71-5BF0-C39B-EE2B7691C7F3}"/>
              </a:ext>
            </a:extLst>
          </p:cNvPr>
          <p:cNvSpPr txBox="1"/>
          <p:nvPr/>
        </p:nvSpPr>
        <p:spPr>
          <a:xfrm>
            <a:off x="4578178" y="571927"/>
            <a:ext cx="6042454" cy="5693866"/>
          </a:xfrm>
          <a:prstGeom prst="rect">
            <a:avLst/>
          </a:prstGeom>
          <a:noFill/>
        </p:spPr>
        <p:txBody>
          <a:bodyPr wrap="square">
            <a:spAutoFit/>
          </a:bodyPr>
          <a:lstStyle/>
          <a:p>
            <a:r>
              <a:rPr lang="it-IT" sz="2600" dirty="0"/>
              <a:t>13 Rhetorical Roles:</a:t>
            </a:r>
          </a:p>
          <a:p>
            <a:pPr marL="285750" indent="-285750">
              <a:buFont typeface="Arial" panose="020B0604020202020204" pitchFamily="34" charset="0"/>
              <a:buChar char="•"/>
            </a:pPr>
            <a:r>
              <a:rPr lang="it-IT" sz="2600" dirty="0"/>
              <a:t>Preamble (PRE)</a:t>
            </a:r>
            <a:endParaRPr lang="en-US" sz="2600" dirty="0"/>
          </a:p>
          <a:p>
            <a:pPr marL="285750" indent="-285750">
              <a:buFont typeface="Arial" panose="020B0604020202020204" pitchFamily="34" charset="0"/>
              <a:buChar char="•"/>
            </a:pPr>
            <a:r>
              <a:rPr lang="en-US" sz="2600" dirty="0"/>
              <a:t>Facts (FAC)</a:t>
            </a:r>
          </a:p>
          <a:p>
            <a:pPr marL="285750" indent="-285750">
              <a:buFont typeface="Arial" panose="020B0604020202020204" pitchFamily="34" charset="0"/>
              <a:buChar char="•"/>
            </a:pPr>
            <a:r>
              <a:rPr lang="en-US" sz="2600" dirty="0"/>
              <a:t>Ruling by Lower Court (RLC)</a:t>
            </a:r>
          </a:p>
          <a:p>
            <a:pPr marL="285750" indent="-285750">
              <a:buFont typeface="Arial" panose="020B0604020202020204" pitchFamily="34" charset="0"/>
              <a:buChar char="•"/>
            </a:pPr>
            <a:r>
              <a:rPr lang="en-US" sz="2600" dirty="0"/>
              <a:t>Issues (ISSUE)</a:t>
            </a:r>
          </a:p>
          <a:p>
            <a:pPr marL="285750" indent="-285750">
              <a:buFont typeface="Arial" panose="020B0604020202020204" pitchFamily="34" charset="0"/>
              <a:buChar char="•"/>
            </a:pPr>
            <a:r>
              <a:rPr lang="en-US" sz="2600" dirty="0"/>
              <a:t>Argument by petitioner (ARGP)</a:t>
            </a:r>
          </a:p>
          <a:p>
            <a:pPr marL="285750" indent="-285750">
              <a:buFont typeface="Arial" panose="020B0604020202020204" pitchFamily="34" charset="0"/>
              <a:buChar char="•"/>
            </a:pPr>
            <a:r>
              <a:rPr lang="en-US" sz="2600" dirty="0"/>
              <a:t>Argument by respondent (ARGR)</a:t>
            </a:r>
          </a:p>
          <a:p>
            <a:pPr marL="285750" indent="-285750">
              <a:buFont typeface="Arial" panose="020B0604020202020204" pitchFamily="34" charset="0"/>
              <a:buChar char="•"/>
            </a:pPr>
            <a:r>
              <a:rPr lang="en-US" sz="2600" dirty="0"/>
              <a:t>Analysis (ANA)</a:t>
            </a:r>
          </a:p>
          <a:p>
            <a:pPr marL="285750" indent="-285750">
              <a:buFont typeface="Arial" panose="020B0604020202020204" pitchFamily="34" charset="0"/>
              <a:buChar char="•"/>
            </a:pPr>
            <a:r>
              <a:rPr lang="en-US" sz="2600" dirty="0"/>
              <a:t>Statue (STA)</a:t>
            </a:r>
          </a:p>
          <a:p>
            <a:pPr marL="285750" indent="-285750">
              <a:buFont typeface="Arial" panose="020B0604020202020204" pitchFamily="34" charset="0"/>
              <a:buChar char="•"/>
            </a:pPr>
            <a:r>
              <a:rPr lang="en-US" sz="2600" dirty="0"/>
              <a:t>Precedent relied (PRER)</a:t>
            </a:r>
          </a:p>
          <a:p>
            <a:pPr marL="285750" indent="-285750">
              <a:buFont typeface="Arial" panose="020B0604020202020204" pitchFamily="34" charset="0"/>
              <a:buChar char="•"/>
            </a:pPr>
            <a:r>
              <a:rPr lang="en-US" sz="2600" dirty="0"/>
              <a:t>Precedent not relied (PRENR)</a:t>
            </a:r>
          </a:p>
          <a:p>
            <a:pPr marL="285750" indent="-285750">
              <a:buFont typeface="Arial" panose="020B0604020202020204" pitchFamily="34" charset="0"/>
              <a:buChar char="•"/>
            </a:pPr>
            <a:r>
              <a:rPr lang="en-US" sz="2600" dirty="0"/>
              <a:t>Ratio of the decision (RAT)</a:t>
            </a:r>
          </a:p>
          <a:p>
            <a:pPr marL="285750" indent="-285750">
              <a:buFont typeface="Arial" panose="020B0604020202020204" pitchFamily="34" charset="0"/>
              <a:buChar char="•"/>
            </a:pPr>
            <a:r>
              <a:rPr lang="en-US" sz="2600" dirty="0"/>
              <a:t>Ruling by Present Court (RPC)</a:t>
            </a:r>
          </a:p>
          <a:p>
            <a:pPr marL="285750" indent="-285750">
              <a:buFont typeface="Arial" panose="020B0604020202020204" pitchFamily="34" charset="0"/>
              <a:buChar char="•"/>
            </a:pPr>
            <a:r>
              <a:rPr lang="en-US" sz="2600" dirty="0"/>
              <a:t>None of the others (NONE</a:t>
            </a:r>
            <a:r>
              <a:rPr lang="en-US" sz="1800" dirty="0"/>
              <a:t>)</a:t>
            </a:r>
            <a:endParaRPr lang="it-IT" sz="1800" dirty="0"/>
          </a:p>
        </p:txBody>
      </p:sp>
    </p:spTree>
    <p:extLst>
      <p:ext uri="{BB962C8B-B14F-4D97-AF65-F5344CB8AC3E}">
        <p14:creationId xmlns:p14="http://schemas.microsoft.com/office/powerpoint/2010/main" val="24649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5">
            <a:extLst>
              <a:ext uri="{FF2B5EF4-FFF2-40B4-BE49-F238E27FC236}">
                <a16:creationId xmlns:a16="http://schemas.microsoft.com/office/drawing/2014/main" id="{2FE48CB5-FD87-B030-4A4C-FEF024E69676}"/>
              </a:ext>
            </a:extLst>
          </p:cNvPr>
          <p:cNvGraphicFramePr>
            <a:graphicFrameLocks noGrp="1"/>
          </p:cNvGraphicFramePr>
          <p:nvPr>
            <p:extLst>
              <p:ext uri="{D42A27DB-BD31-4B8C-83A1-F6EECF244321}">
                <p14:modId xmlns:p14="http://schemas.microsoft.com/office/powerpoint/2010/main" val="2391967302"/>
              </p:ext>
            </p:extLst>
          </p:nvPr>
        </p:nvGraphicFramePr>
        <p:xfrm>
          <a:off x="802783" y="2691708"/>
          <a:ext cx="4244241" cy="1474583"/>
        </p:xfrm>
        <a:graphic>
          <a:graphicData uri="http://schemas.openxmlformats.org/drawingml/2006/table">
            <a:tbl>
              <a:tblPr firstRow="1" bandRow="1">
                <a:tableStyleId>{5C22544A-7EE6-4342-B048-85BDC9FD1C3A}</a:tableStyleId>
              </a:tblPr>
              <a:tblGrid>
                <a:gridCol w="1414747">
                  <a:extLst>
                    <a:ext uri="{9D8B030D-6E8A-4147-A177-3AD203B41FA5}">
                      <a16:colId xmlns:a16="http://schemas.microsoft.com/office/drawing/2014/main" val="107417293"/>
                    </a:ext>
                  </a:extLst>
                </a:gridCol>
                <a:gridCol w="1414747">
                  <a:extLst>
                    <a:ext uri="{9D8B030D-6E8A-4147-A177-3AD203B41FA5}">
                      <a16:colId xmlns:a16="http://schemas.microsoft.com/office/drawing/2014/main" val="1958239704"/>
                    </a:ext>
                  </a:extLst>
                </a:gridCol>
                <a:gridCol w="1414747">
                  <a:extLst>
                    <a:ext uri="{9D8B030D-6E8A-4147-A177-3AD203B41FA5}">
                      <a16:colId xmlns:a16="http://schemas.microsoft.com/office/drawing/2014/main" val="3694496802"/>
                    </a:ext>
                  </a:extLst>
                </a:gridCol>
              </a:tblGrid>
              <a:tr h="468743">
                <a:tc>
                  <a:txBody>
                    <a:bodyPr/>
                    <a:lstStyle/>
                    <a:p>
                      <a:pPr algn="ctr"/>
                      <a:endParaRPr lang="en-US" sz="1600" dirty="0"/>
                    </a:p>
                  </a:txBody>
                  <a:tcPr anchor="ctr"/>
                </a:tc>
                <a:tc>
                  <a:txBody>
                    <a:bodyPr/>
                    <a:lstStyle/>
                    <a:p>
                      <a:pPr algn="ctr"/>
                      <a:r>
                        <a:rPr lang="it-IT" sz="1600" dirty="0"/>
                        <a:t># Documents</a:t>
                      </a:r>
                      <a:endParaRPr lang="en-US" sz="1600" dirty="0"/>
                    </a:p>
                  </a:txBody>
                  <a:tcPr anchor="ctr"/>
                </a:tc>
                <a:tc>
                  <a:txBody>
                    <a:bodyPr/>
                    <a:lstStyle/>
                    <a:p>
                      <a:pPr algn="ctr"/>
                      <a:r>
                        <a:rPr lang="it-IT" sz="1600" dirty="0"/>
                        <a:t># Sentences</a:t>
                      </a:r>
                      <a:endParaRPr lang="en-US" sz="1600" dirty="0"/>
                    </a:p>
                  </a:txBody>
                  <a:tcPr anchor="ctr"/>
                </a:tc>
                <a:extLst>
                  <a:ext uri="{0D108BD9-81ED-4DB2-BD59-A6C34878D82A}">
                    <a16:rowId xmlns:a16="http://schemas.microsoft.com/office/drawing/2014/main" val="901500779"/>
                  </a:ext>
                </a:extLst>
              </a:tr>
              <a:tr h="329729">
                <a:tc>
                  <a:txBody>
                    <a:bodyPr/>
                    <a:lstStyle/>
                    <a:p>
                      <a:pPr algn="ctr"/>
                      <a:r>
                        <a:rPr lang="it-IT" sz="1600"/>
                        <a:t>Train</a:t>
                      </a:r>
                      <a:endParaRPr lang="en-US" sz="1600" dirty="0"/>
                    </a:p>
                  </a:txBody>
                  <a:tcPr anchor="ctr"/>
                </a:tc>
                <a:tc>
                  <a:txBody>
                    <a:bodyPr/>
                    <a:lstStyle/>
                    <a:p>
                      <a:pPr algn="ctr"/>
                      <a:r>
                        <a:rPr lang="it-IT" sz="1600" dirty="0"/>
                        <a:t>221</a:t>
                      </a:r>
                      <a:endParaRPr lang="en-US" sz="1600" dirty="0"/>
                    </a:p>
                  </a:txBody>
                  <a:tcPr anchor="ctr"/>
                </a:tc>
                <a:tc>
                  <a:txBody>
                    <a:bodyPr/>
                    <a:lstStyle/>
                    <a:p>
                      <a:pPr algn="ctr"/>
                      <a:r>
                        <a:rPr lang="it-IT" sz="1600"/>
                        <a:t>25,752</a:t>
                      </a:r>
                      <a:endParaRPr lang="en-US" sz="1600" dirty="0"/>
                    </a:p>
                  </a:txBody>
                  <a:tcPr anchor="ctr"/>
                </a:tc>
                <a:extLst>
                  <a:ext uri="{0D108BD9-81ED-4DB2-BD59-A6C34878D82A}">
                    <a16:rowId xmlns:a16="http://schemas.microsoft.com/office/drawing/2014/main" val="2157913566"/>
                  </a:ext>
                </a:extLst>
              </a:tr>
              <a:tr h="329729">
                <a:tc>
                  <a:txBody>
                    <a:bodyPr/>
                    <a:lstStyle/>
                    <a:p>
                      <a:pPr algn="ctr"/>
                      <a:r>
                        <a:rPr lang="it-IT" sz="1600"/>
                        <a:t>Validation</a:t>
                      </a:r>
                      <a:endParaRPr lang="en-US" sz="1600" dirty="0"/>
                    </a:p>
                  </a:txBody>
                  <a:tcPr anchor="ctr"/>
                </a:tc>
                <a:tc>
                  <a:txBody>
                    <a:bodyPr/>
                    <a:lstStyle/>
                    <a:p>
                      <a:pPr algn="ctr"/>
                      <a:r>
                        <a:rPr lang="it-IT" sz="1600" dirty="0"/>
                        <a:t>24</a:t>
                      </a:r>
                      <a:endParaRPr lang="en-US" sz="1600" dirty="0"/>
                    </a:p>
                  </a:txBody>
                  <a:tcPr anchor="ctr"/>
                </a:tc>
                <a:tc>
                  <a:txBody>
                    <a:bodyPr/>
                    <a:lstStyle/>
                    <a:p>
                      <a:pPr algn="ctr"/>
                      <a:r>
                        <a:rPr lang="it-IT" sz="1600"/>
                        <a:t>3,234</a:t>
                      </a:r>
                      <a:endParaRPr lang="en-US" sz="1600" dirty="0"/>
                    </a:p>
                  </a:txBody>
                  <a:tcPr anchor="ctr"/>
                </a:tc>
                <a:extLst>
                  <a:ext uri="{0D108BD9-81ED-4DB2-BD59-A6C34878D82A}">
                    <a16:rowId xmlns:a16="http://schemas.microsoft.com/office/drawing/2014/main" val="2778136241"/>
                  </a:ext>
                </a:extLst>
              </a:tr>
              <a:tr h="329729">
                <a:tc>
                  <a:txBody>
                    <a:bodyPr/>
                    <a:lstStyle/>
                    <a:p>
                      <a:pPr algn="ctr"/>
                      <a:r>
                        <a:rPr lang="it-IT" sz="1600" dirty="0"/>
                        <a:t>Test</a:t>
                      </a:r>
                      <a:endParaRPr lang="en-US" sz="1600" dirty="0"/>
                    </a:p>
                  </a:txBody>
                  <a:tcPr anchor="ctr"/>
                </a:tc>
                <a:tc>
                  <a:txBody>
                    <a:bodyPr/>
                    <a:lstStyle/>
                    <a:p>
                      <a:pPr algn="ctr"/>
                      <a:r>
                        <a:rPr lang="it-IT" sz="1600" dirty="0"/>
                        <a:t>30</a:t>
                      </a:r>
                      <a:endParaRPr lang="en-US" sz="1600" dirty="0"/>
                    </a:p>
                  </a:txBody>
                  <a:tcPr anchor="ctr"/>
                </a:tc>
                <a:tc>
                  <a:txBody>
                    <a:bodyPr/>
                    <a:lstStyle/>
                    <a:p>
                      <a:pPr algn="ctr"/>
                      <a:r>
                        <a:rPr lang="it-IT" sz="1600" dirty="0"/>
                        <a:t>2,879</a:t>
                      </a:r>
                      <a:endParaRPr lang="en-US" sz="1600" dirty="0"/>
                    </a:p>
                  </a:txBody>
                  <a:tcPr anchor="ctr"/>
                </a:tc>
                <a:extLst>
                  <a:ext uri="{0D108BD9-81ED-4DB2-BD59-A6C34878D82A}">
                    <a16:rowId xmlns:a16="http://schemas.microsoft.com/office/drawing/2014/main" val="3039329029"/>
                  </a:ext>
                </a:extLst>
              </a:tr>
            </a:tbl>
          </a:graphicData>
        </a:graphic>
      </p:graphicFrame>
      <p:pic>
        <p:nvPicPr>
          <p:cNvPr id="5" name="Picture 4" descr="A picture containing rectangle, diagram, square, plan&#10;&#10;Description automatically generated">
            <a:extLst>
              <a:ext uri="{FF2B5EF4-FFF2-40B4-BE49-F238E27FC236}">
                <a16:creationId xmlns:a16="http://schemas.microsoft.com/office/drawing/2014/main" id="{E52DCB09-6BB8-BC81-81C8-C72E42CCD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653" y="1081216"/>
            <a:ext cx="6237706" cy="4395748"/>
          </a:xfrm>
          <a:prstGeom prst="rect">
            <a:avLst/>
          </a:prstGeom>
        </p:spPr>
      </p:pic>
    </p:spTree>
    <p:extLst>
      <p:ext uri="{BB962C8B-B14F-4D97-AF65-F5344CB8AC3E}">
        <p14:creationId xmlns:p14="http://schemas.microsoft.com/office/powerpoint/2010/main" val="378467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764E3FCA-0EC9-3ECA-0D8D-F48B58A705BA}"/>
              </a:ext>
            </a:extLst>
          </p:cNvPr>
          <p:cNvSpPr/>
          <p:nvPr/>
        </p:nvSpPr>
        <p:spPr>
          <a:xfrm>
            <a:off x="729074" y="426700"/>
            <a:ext cx="10425261" cy="5725329"/>
          </a:xfrm>
          <a:prstGeom prst="horizontalScroll">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endParaRPr lang="en-US" sz="1500" b="0" dirty="0">
              <a:solidFill>
                <a:schemeClr val="tx1"/>
              </a:solidFill>
              <a:effectLst/>
              <a:highlight>
                <a:srgbClr val="00FF00"/>
              </a:highlight>
            </a:endParaRPr>
          </a:p>
          <a:p>
            <a:pPr algn="ctr">
              <a:lnSpc>
                <a:spcPct val="90000"/>
              </a:lnSpc>
              <a:spcAft>
                <a:spcPts val="600"/>
              </a:spcAft>
            </a:pPr>
            <a:r>
              <a:rPr lang="en-US" sz="1500" b="0" dirty="0">
                <a:solidFill>
                  <a:schemeClr val="tx1"/>
                </a:solidFill>
                <a:effectLst/>
              </a:rPr>
              <a:t>[…] 29. In our view, it is the right time to inform all the government bodies, their agencies and instrumentalities that unless they have reasonable and acceptable explanation for the delay and there was bonafide effort, there is no need to accept the usual explanation that the file was kept pending for several months/years due to considerable degree of procedural red-tape in the process. The government departments are under a special obligation to ensure that they perform their duties with diligence and commitment.</a:t>
            </a:r>
            <a:r>
              <a:rPr lang="en-US" sz="1500" dirty="0">
                <a:solidFill>
                  <a:schemeClr val="tx1"/>
                </a:solidFill>
              </a:rPr>
              <a:t> </a:t>
            </a:r>
            <a:r>
              <a:rPr lang="en-US" sz="1500" b="0" dirty="0">
                <a:solidFill>
                  <a:schemeClr val="tx1"/>
                </a:solidFill>
                <a:effectLst/>
              </a:rPr>
              <a:t>Condonation of delay is an exception and should not be used as an anticipated benefit for government departments. The law shelters everyone under the same light and should not be swirled for the benefit of a few. 30. Considering the fact that there was no proper explanation offered by the Department for the delay except mentioning of various dates, according to us, the Department has miserably failed to give any acceptable and cogent reasons sufficient to condone such a huge delay.</a:t>
            </a:r>
            <a:r>
              <a:rPr lang="en-US" sz="1500" dirty="0">
                <a:solidFill>
                  <a:schemeClr val="tx1"/>
                </a:solidFill>
              </a:rPr>
              <a:t> </a:t>
            </a:r>
            <a:r>
              <a:rPr lang="en-US" sz="1500" b="0" dirty="0">
                <a:solidFill>
                  <a:schemeClr val="tx1"/>
                </a:solidFill>
                <a:effectLst/>
              </a:rPr>
              <a:t>Accordingly, the appeals are liable to be dismissed on the ground of delay. 23.</a:t>
            </a:r>
            <a:r>
              <a:rPr lang="en-US" sz="1500" dirty="0">
                <a:solidFill>
                  <a:schemeClr val="tx1"/>
                </a:solidFill>
              </a:rPr>
              <a:t> </a:t>
            </a:r>
            <a:r>
              <a:rPr lang="en-US" sz="1500" b="0" dirty="0">
                <a:solidFill>
                  <a:schemeClr val="tx1"/>
                </a:solidFill>
                <a:effectLst/>
              </a:rPr>
              <a:t>In State of Uttar Pradesh v. Amar Nath Yadav (2014) 2 SCC 422 while reiterating the above decision, the Supreme Court declined to condone the delay of 481 days in the State filing a special leave petition against the judgment of the High Court of Allahabad 24. Consequently, the Court is not satisfied with the reasons offered for the extraordinary delay of 1271 days in filing ITA No. 453 of 2012 and the delay of 1876 days in filing ITA No. 464 of 2012. Accordingly CM Nos.</a:t>
            </a:r>
            <a:r>
              <a:rPr lang="en-US" sz="1500" dirty="0">
                <a:solidFill>
                  <a:schemeClr val="tx1"/>
                </a:solidFill>
              </a:rPr>
              <a:t> </a:t>
            </a:r>
            <a:r>
              <a:rPr lang="en-US" sz="1500" b="0" dirty="0">
                <a:solidFill>
                  <a:schemeClr val="tx1"/>
                </a:solidFill>
                <a:effectLst/>
              </a:rPr>
              <a:t>13614/2010 in ITA No. 453/2012 and CM No. 14085/2012 in ITA No.</a:t>
            </a:r>
            <a:r>
              <a:rPr lang="en-US" sz="1500" dirty="0">
                <a:solidFill>
                  <a:schemeClr val="tx1"/>
                </a:solidFill>
              </a:rPr>
              <a:t> </a:t>
            </a:r>
            <a:r>
              <a:rPr lang="en-US" sz="1500" b="0" dirty="0">
                <a:solidFill>
                  <a:schemeClr val="tx1"/>
                </a:solidFill>
                <a:effectLst/>
              </a:rPr>
              <a:t>464/2012 are dismissed. 25. The reasons for the delay of 426 days in re-filing ITA No. 453 of 2012 are also wholly unconvincing. CM No. 13616/2012 in ITA No. 453/2012 is also, therefore, dismissed. 26. With the dismissal of the aforementioned applications, the appeals ITA Nos. 453 and 464 of 2012 are also dismissed. S. MURALIDHAR, J VIBHU BAKHRU, J AUGUST 24, 2015 dn.</a:t>
            </a:r>
          </a:p>
        </p:txBody>
      </p:sp>
      <p:sp>
        <p:nvSpPr>
          <p:cNvPr id="18"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61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5">
            <a:extLst>
              <a:ext uri="{FF2B5EF4-FFF2-40B4-BE49-F238E27FC236}">
                <a16:creationId xmlns:a16="http://schemas.microsoft.com/office/drawing/2014/main" id="{CC06577B-D030-DAAE-46FF-FA925838485E}"/>
              </a:ext>
            </a:extLst>
          </p:cNvPr>
          <p:cNvGraphicFramePr>
            <a:graphicFrameLocks noGrp="1"/>
          </p:cNvGraphicFramePr>
          <p:nvPr>
            <p:extLst>
              <p:ext uri="{D42A27DB-BD31-4B8C-83A1-F6EECF244321}">
                <p14:modId xmlns:p14="http://schemas.microsoft.com/office/powerpoint/2010/main" val="1966480215"/>
              </p:ext>
            </p:extLst>
          </p:nvPr>
        </p:nvGraphicFramePr>
        <p:xfrm>
          <a:off x="457200" y="457200"/>
          <a:ext cx="4119561" cy="5943592"/>
        </p:xfrm>
        <a:graphic>
          <a:graphicData uri="http://schemas.openxmlformats.org/drawingml/2006/table">
            <a:tbl>
              <a:tblPr firstRow="1" bandRow="1">
                <a:tableStyleId>{5C22544A-7EE6-4342-B048-85BDC9FD1C3A}</a:tableStyleId>
              </a:tblPr>
              <a:tblGrid>
                <a:gridCol w="1373187">
                  <a:extLst>
                    <a:ext uri="{9D8B030D-6E8A-4147-A177-3AD203B41FA5}">
                      <a16:colId xmlns:a16="http://schemas.microsoft.com/office/drawing/2014/main" val="107417293"/>
                    </a:ext>
                  </a:extLst>
                </a:gridCol>
                <a:gridCol w="1373187">
                  <a:extLst>
                    <a:ext uri="{9D8B030D-6E8A-4147-A177-3AD203B41FA5}">
                      <a16:colId xmlns:a16="http://schemas.microsoft.com/office/drawing/2014/main" val="1958239704"/>
                    </a:ext>
                  </a:extLst>
                </a:gridCol>
                <a:gridCol w="1373187">
                  <a:extLst>
                    <a:ext uri="{9D8B030D-6E8A-4147-A177-3AD203B41FA5}">
                      <a16:colId xmlns:a16="http://schemas.microsoft.com/office/drawing/2014/main" val="3694496802"/>
                    </a:ext>
                  </a:extLst>
                </a:gridCol>
              </a:tblGrid>
              <a:tr h="1032456">
                <a:tc>
                  <a:txBody>
                    <a:bodyPr/>
                    <a:lstStyle/>
                    <a:p>
                      <a:pPr algn="ctr"/>
                      <a:endParaRPr lang="en-US" sz="1400"/>
                    </a:p>
                  </a:txBody>
                  <a:tcPr marL="79787" marR="79787" marT="39893" marB="39893" anchor="ctr"/>
                </a:tc>
                <a:tc>
                  <a:txBody>
                    <a:bodyPr/>
                    <a:lstStyle/>
                    <a:p>
                      <a:pPr algn="ctr"/>
                      <a:r>
                        <a:rPr lang="it-IT" sz="1600"/>
                        <a:t>LEGAL-BERT</a:t>
                      </a:r>
                      <a:endParaRPr lang="en-US" sz="1600"/>
                    </a:p>
                  </a:txBody>
                  <a:tcPr marL="79787" marR="79787" marT="39893" marB="39893" anchor="ctr"/>
                </a:tc>
                <a:tc>
                  <a:txBody>
                    <a:bodyPr/>
                    <a:lstStyle/>
                    <a:p>
                      <a:pPr algn="ctr"/>
                      <a:r>
                        <a:rPr lang="it-IT" sz="1600"/>
                        <a:t>LEGAL-ToBERT</a:t>
                      </a:r>
                      <a:endParaRPr lang="en-US" sz="1600"/>
                    </a:p>
                  </a:txBody>
                  <a:tcPr marL="79787" marR="79787" marT="39893" marB="39893" anchor="ctr"/>
                </a:tc>
                <a:extLst>
                  <a:ext uri="{0D108BD9-81ED-4DB2-BD59-A6C34878D82A}">
                    <a16:rowId xmlns:a16="http://schemas.microsoft.com/office/drawing/2014/main" val="901500779"/>
                  </a:ext>
                </a:extLst>
              </a:tr>
              <a:tr h="613892">
                <a:tc>
                  <a:txBody>
                    <a:bodyPr/>
                    <a:lstStyle/>
                    <a:p>
                      <a:pPr algn="ctr"/>
                      <a:r>
                        <a:rPr lang="it-IT" sz="1600"/>
                        <a:t>Accuracy</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2157913566"/>
                  </a:ext>
                </a:extLst>
              </a:tr>
              <a:tr h="613892">
                <a:tc>
                  <a:txBody>
                    <a:bodyPr/>
                    <a:lstStyle/>
                    <a:p>
                      <a:pPr algn="ctr"/>
                      <a:r>
                        <a:rPr lang="it-IT" sz="1600"/>
                        <a:t>MCC</a:t>
                      </a:r>
                      <a:endParaRPr lang="en-US" sz="1600"/>
                    </a:p>
                  </a:txBody>
                  <a:tcPr marL="79787" marR="79787" marT="39893" marB="39893" anchor="ctr"/>
                </a:tc>
                <a:tc>
                  <a:txBody>
                    <a:bodyPr/>
                    <a:lstStyle/>
                    <a:p>
                      <a:pPr algn="ctr"/>
                      <a:r>
                        <a:rPr lang="it-IT" sz="1600"/>
                        <a:t>0.559</a:t>
                      </a:r>
                      <a:endParaRPr lang="en-US" sz="1600"/>
                    </a:p>
                  </a:txBody>
                  <a:tcPr marL="79787" marR="79787" marT="39893" marB="39893" anchor="ctr"/>
                </a:tc>
                <a:tc>
                  <a:txBody>
                    <a:bodyPr/>
                    <a:lstStyle/>
                    <a:p>
                      <a:pPr algn="ctr"/>
                      <a:r>
                        <a:rPr lang="it-IT" sz="1600" b="1"/>
                        <a:t>0.727</a:t>
                      </a:r>
                      <a:endParaRPr lang="en-US" sz="1600" b="1"/>
                    </a:p>
                  </a:txBody>
                  <a:tcPr marL="79787" marR="79787" marT="39893" marB="39893" anchor="ctr"/>
                </a:tc>
                <a:extLst>
                  <a:ext uri="{0D108BD9-81ED-4DB2-BD59-A6C34878D82A}">
                    <a16:rowId xmlns:a16="http://schemas.microsoft.com/office/drawing/2014/main" val="2778136241"/>
                  </a:ext>
                </a:extLst>
              </a:tr>
              <a:tr h="613892">
                <a:tc>
                  <a:txBody>
                    <a:bodyPr/>
                    <a:lstStyle/>
                    <a:p>
                      <a:pPr algn="ctr"/>
                      <a:r>
                        <a:rPr lang="it-IT" sz="1600"/>
                        <a:t>Macro F1</a:t>
                      </a:r>
                      <a:endParaRPr lang="en-US" sz="1600"/>
                    </a:p>
                  </a:txBody>
                  <a:tcPr marL="79787" marR="79787" marT="39893" marB="39893" anchor="ctr"/>
                </a:tc>
                <a:tc>
                  <a:txBody>
                    <a:bodyPr/>
                    <a:lstStyle/>
                    <a:p>
                      <a:pPr algn="ctr"/>
                      <a:r>
                        <a:rPr lang="it-IT" sz="1600"/>
                        <a:t>0.472</a:t>
                      </a:r>
                      <a:endParaRPr lang="en-US" sz="1600"/>
                    </a:p>
                  </a:txBody>
                  <a:tcPr marL="79787" marR="79787" marT="39893" marB="39893" anchor="ctr"/>
                </a:tc>
                <a:tc>
                  <a:txBody>
                    <a:bodyPr/>
                    <a:lstStyle/>
                    <a:p>
                      <a:pPr algn="ctr"/>
                      <a:r>
                        <a:rPr lang="it-IT" sz="1600" b="1"/>
                        <a:t>0.574</a:t>
                      </a:r>
                      <a:endParaRPr lang="en-US" sz="1600" b="1"/>
                    </a:p>
                  </a:txBody>
                  <a:tcPr marL="79787" marR="79787" marT="39893" marB="39893" anchor="ctr"/>
                </a:tc>
                <a:extLst>
                  <a:ext uri="{0D108BD9-81ED-4DB2-BD59-A6C34878D82A}">
                    <a16:rowId xmlns:a16="http://schemas.microsoft.com/office/drawing/2014/main" val="1544108887"/>
                  </a:ext>
                </a:extLst>
              </a:tr>
              <a:tr h="613892">
                <a:tc>
                  <a:txBody>
                    <a:bodyPr/>
                    <a:lstStyle/>
                    <a:p>
                      <a:pPr algn="ctr"/>
                      <a:r>
                        <a:rPr lang="it-IT" sz="1600"/>
                        <a:t>Micro F1</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1767863594"/>
                  </a:ext>
                </a:extLst>
              </a:tr>
              <a:tr h="613892">
                <a:tc>
                  <a:txBody>
                    <a:bodyPr/>
                    <a:lstStyle/>
                    <a:p>
                      <a:pPr algn="ctr"/>
                      <a:r>
                        <a:rPr lang="it-IT" sz="1600"/>
                        <a:t>Macro P</a:t>
                      </a:r>
                      <a:endParaRPr lang="en-US" sz="1600"/>
                    </a:p>
                  </a:txBody>
                  <a:tcPr marL="79787" marR="79787" marT="39893" marB="39893" anchor="ctr"/>
                </a:tc>
                <a:tc>
                  <a:txBody>
                    <a:bodyPr/>
                    <a:lstStyle/>
                    <a:p>
                      <a:pPr algn="ctr"/>
                      <a:r>
                        <a:rPr lang="it-IT" sz="1600"/>
                        <a:t>0.532</a:t>
                      </a:r>
                      <a:endParaRPr lang="en-US" sz="1600"/>
                    </a:p>
                  </a:txBody>
                  <a:tcPr marL="79787" marR="79787" marT="39893" marB="39893" anchor="ctr"/>
                </a:tc>
                <a:tc>
                  <a:txBody>
                    <a:bodyPr/>
                    <a:lstStyle/>
                    <a:p>
                      <a:pPr algn="ctr"/>
                      <a:r>
                        <a:rPr lang="it-IT" sz="1600" b="1"/>
                        <a:t>0.623</a:t>
                      </a:r>
                      <a:endParaRPr lang="en-US" sz="1600" b="1"/>
                    </a:p>
                  </a:txBody>
                  <a:tcPr marL="79787" marR="79787" marT="39893" marB="39893" anchor="ctr"/>
                </a:tc>
                <a:extLst>
                  <a:ext uri="{0D108BD9-81ED-4DB2-BD59-A6C34878D82A}">
                    <a16:rowId xmlns:a16="http://schemas.microsoft.com/office/drawing/2014/main" val="1362943946"/>
                  </a:ext>
                </a:extLst>
              </a:tr>
              <a:tr h="613892">
                <a:tc>
                  <a:txBody>
                    <a:bodyPr/>
                    <a:lstStyle/>
                    <a:p>
                      <a:pPr algn="ctr"/>
                      <a:r>
                        <a:rPr lang="it-IT" sz="1600"/>
                        <a:t>Micro P</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3998822802"/>
                  </a:ext>
                </a:extLst>
              </a:tr>
              <a:tr h="613892">
                <a:tc>
                  <a:txBody>
                    <a:bodyPr/>
                    <a:lstStyle/>
                    <a:p>
                      <a:pPr algn="ctr"/>
                      <a:r>
                        <a:rPr lang="it-IT" sz="1600"/>
                        <a:t>Macro R</a:t>
                      </a:r>
                      <a:endParaRPr lang="en-US" sz="1600"/>
                    </a:p>
                  </a:txBody>
                  <a:tcPr marL="79787" marR="79787" marT="39893" marB="39893" anchor="ctr"/>
                </a:tc>
                <a:tc>
                  <a:txBody>
                    <a:bodyPr/>
                    <a:lstStyle/>
                    <a:p>
                      <a:pPr algn="ctr"/>
                      <a:r>
                        <a:rPr lang="it-IT" sz="1600"/>
                        <a:t>0.457</a:t>
                      </a:r>
                      <a:endParaRPr lang="en-US" sz="1600"/>
                    </a:p>
                  </a:txBody>
                  <a:tcPr marL="79787" marR="79787" marT="39893" marB="39893" anchor="ctr"/>
                </a:tc>
                <a:tc>
                  <a:txBody>
                    <a:bodyPr/>
                    <a:lstStyle/>
                    <a:p>
                      <a:pPr algn="ctr"/>
                      <a:r>
                        <a:rPr lang="it-IT" sz="1600" b="1"/>
                        <a:t>0.564</a:t>
                      </a:r>
                      <a:endParaRPr lang="en-US" sz="1600" b="1"/>
                    </a:p>
                  </a:txBody>
                  <a:tcPr marL="79787" marR="79787" marT="39893" marB="39893" anchor="ctr"/>
                </a:tc>
                <a:extLst>
                  <a:ext uri="{0D108BD9-81ED-4DB2-BD59-A6C34878D82A}">
                    <a16:rowId xmlns:a16="http://schemas.microsoft.com/office/drawing/2014/main" val="3059750293"/>
                  </a:ext>
                </a:extLst>
              </a:tr>
              <a:tr h="613892">
                <a:tc>
                  <a:txBody>
                    <a:bodyPr/>
                    <a:lstStyle/>
                    <a:p>
                      <a:pPr algn="ctr"/>
                      <a:r>
                        <a:rPr lang="it-IT" sz="1600"/>
                        <a:t>Micro R</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3039329029"/>
                  </a:ext>
                </a:extLst>
              </a:tr>
            </a:tbl>
          </a:graphicData>
        </a:graphic>
      </p:graphicFrame>
      <p:graphicFrame>
        <p:nvGraphicFramePr>
          <p:cNvPr id="11" name="Table 17">
            <a:extLst>
              <a:ext uri="{FF2B5EF4-FFF2-40B4-BE49-F238E27FC236}">
                <a16:creationId xmlns:a16="http://schemas.microsoft.com/office/drawing/2014/main" id="{AD0CEAA2-5E3C-7D35-BABE-61CD645426BA}"/>
              </a:ext>
            </a:extLst>
          </p:cNvPr>
          <p:cNvGraphicFramePr>
            <a:graphicFrameLocks noGrp="1"/>
          </p:cNvGraphicFramePr>
          <p:nvPr>
            <p:extLst>
              <p:ext uri="{D42A27DB-BD31-4B8C-83A1-F6EECF244321}">
                <p14:modId xmlns:p14="http://schemas.microsoft.com/office/powerpoint/2010/main" val="286384513"/>
              </p:ext>
            </p:extLst>
          </p:nvPr>
        </p:nvGraphicFramePr>
        <p:xfrm>
          <a:off x="4657725" y="457200"/>
          <a:ext cx="7077070" cy="5943600"/>
        </p:xfrm>
        <a:graphic>
          <a:graphicData uri="http://schemas.openxmlformats.org/drawingml/2006/table">
            <a:tbl>
              <a:tblPr firstRow="1" bandRow="1">
                <a:tableStyleId>{5C22544A-7EE6-4342-B048-85BDC9FD1C3A}</a:tableStyleId>
              </a:tblPr>
              <a:tblGrid>
                <a:gridCol w="1011010">
                  <a:extLst>
                    <a:ext uri="{9D8B030D-6E8A-4147-A177-3AD203B41FA5}">
                      <a16:colId xmlns:a16="http://schemas.microsoft.com/office/drawing/2014/main" val="92969523"/>
                    </a:ext>
                  </a:extLst>
                </a:gridCol>
                <a:gridCol w="1011010">
                  <a:extLst>
                    <a:ext uri="{9D8B030D-6E8A-4147-A177-3AD203B41FA5}">
                      <a16:colId xmlns:a16="http://schemas.microsoft.com/office/drawing/2014/main" val="4158976988"/>
                    </a:ext>
                  </a:extLst>
                </a:gridCol>
                <a:gridCol w="1011010">
                  <a:extLst>
                    <a:ext uri="{9D8B030D-6E8A-4147-A177-3AD203B41FA5}">
                      <a16:colId xmlns:a16="http://schemas.microsoft.com/office/drawing/2014/main" val="4104178220"/>
                    </a:ext>
                  </a:extLst>
                </a:gridCol>
                <a:gridCol w="1011010">
                  <a:extLst>
                    <a:ext uri="{9D8B030D-6E8A-4147-A177-3AD203B41FA5}">
                      <a16:colId xmlns:a16="http://schemas.microsoft.com/office/drawing/2014/main" val="1836410867"/>
                    </a:ext>
                  </a:extLst>
                </a:gridCol>
                <a:gridCol w="1011010">
                  <a:extLst>
                    <a:ext uri="{9D8B030D-6E8A-4147-A177-3AD203B41FA5}">
                      <a16:colId xmlns:a16="http://schemas.microsoft.com/office/drawing/2014/main" val="1636876342"/>
                    </a:ext>
                  </a:extLst>
                </a:gridCol>
                <a:gridCol w="1011010">
                  <a:extLst>
                    <a:ext uri="{9D8B030D-6E8A-4147-A177-3AD203B41FA5}">
                      <a16:colId xmlns:a16="http://schemas.microsoft.com/office/drawing/2014/main" val="2341627124"/>
                    </a:ext>
                  </a:extLst>
                </a:gridCol>
                <a:gridCol w="1011010">
                  <a:extLst>
                    <a:ext uri="{9D8B030D-6E8A-4147-A177-3AD203B41FA5}">
                      <a16:colId xmlns:a16="http://schemas.microsoft.com/office/drawing/2014/main" val="3626448736"/>
                    </a:ext>
                  </a:extLst>
                </a:gridCol>
              </a:tblGrid>
              <a:tr h="396240">
                <a:tc rowSpan="2">
                  <a:txBody>
                    <a:bodyPr/>
                    <a:lstStyle/>
                    <a:p>
                      <a:pPr algn="ctr"/>
                      <a:r>
                        <a:rPr lang="it-IT" sz="1500"/>
                        <a:t>RR</a:t>
                      </a:r>
                      <a:endParaRPr lang="en-US" sz="1500"/>
                    </a:p>
                  </a:txBody>
                  <a:tcPr marL="77175" marR="77175" marT="38588" marB="38588" anchor="ctr"/>
                </a:tc>
                <a:tc gridSpan="3">
                  <a:txBody>
                    <a:bodyPr/>
                    <a:lstStyle/>
                    <a:p>
                      <a:pPr algn="ctr"/>
                      <a:r>
                        <a:rPr lang="it-IT" sz="1500"/>
                        <a:t>LEGAL-BERT</a:t>
                      </a:r>
                      <a:endParaRPr lang="en-US" sz="1500"/>
                    </a:p>
                  </a:txBody>
                  <a:tcPr marL="77175" marR="77175" marT="38588" marB="38588" anchor="ctr"/>
                </a:tc>
                <a:tc hMerge="1">
                  <a:txBody>
                    <a:bodyPr/>
                    <a:lstStyle/>
                    <a:p>
                      <a:endParaRPr lang="en-US"/>
                    </a:p>
                  </a:txBody>
                  <a:tcPr/>
                </a:tc>
                <a:tc hMerge="1">
                  <a:txBody>
                    <a:bodyPr/>
                    <a:lstStyle/>
                    <a:p>
                      <a:endParaRPr lang="en-US" dirty="0"/>
                    </a:p>
                  </a:txBody>
                  <a:tcPr/>
                </a:tc>
                <a:tc gridSpan="3">
                  <a:txBody>
                    <a:bodyPr/>
                    <a:lstStyle/>
                    <a:p>
                      <a:pPr algn="ctr"/>
                      <a:r>
                        <a:rPr lang="it-IT" sz="1500"/>
                        <a:t>LEGAL-ToBERT</a:t>
                      </a:r>
                      <a:endParaRPr lang="en-US" sz="1500"/>
                    </a:p>
                  </a:txBody>
                  <a:tcPr marL="77175" marR="77175" marT="38588" marB="38588"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5927232"/>
                  </a:ext>
                </a:extLst>
              </a:tr>
              <a:tr h="396240">
                <a:tc vMerge="1">
                  <a:txBody>
                    <a:bodyPr/>
                    <a:lstStyle/>
                    <a:p>
                      <a:pPr algn="ctr"/>
                      <a:endParaRPr lang="en-US" dirty="0"/>
                    </a:p>
                  </a:txBody>
                  <a:tcPr>
                    <a:solidFill>
                      <a:schemeClr val="accent1"/>
                    </a:solidFill>
                  </a:tcPr>
                </a:tc>
                <a:tc>
                  <a:txBody>
                    <a:bodyPr/>
                    <a:lstStyle/>
                    <a:p>
                      <a:pPr algn="ctr"/>
                      <a:r>
                        <a:rPr lang="it-IT" sz="1500">
                          <a:solidFill>
                            <a:schemeClr val="bg1"/>
                          </a:solidFill>
                        </a:rPr>
                        <a:t>F1</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P</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R</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F1</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P</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R</a:t>
                      </a:r>
                      <a:endParaRPr lang="en-US" sz="1500">
                        <a:solidFill>
                          <a:schemeClr val="bg1"/>
                        </a:solidFill>
                      </a:endParaRPr>
                    </a:p>
                  </a:txBody>
                  <a:tcPr marL="77175" marR="77175" marT="38588" marB="38588" anchor="ctr">
                    <a:solidFill>
                      <a:schemeClr val="accent1"/>
                    </a:solidFill>
                  </a:tcPr>
                </a:tc>
                <a:extLst>
                  <a:ext uri="{0D108BD9-81ED-4DB2-BD59-A6C34878D82A}">
                    <a16:rowId xmlns:a16="http://schemas.microsoft.com/office/drawing/2014/main" val="3212459960"/>
                  </a:ext>
                </a:extLst>
              </a:tr>
              <a:tr h="396240">
                <a:tc>
                  <a:txBody>
                    <a:bodyPr/>
                    <a:lstStyle/>
                    <a:p>
                      <a:pPr algn="ctr"/>
                      <a:r>
                        <a:rPr lang="it-IT" sz="1500"/>
                        <a:t>PRE</a:t>
                      </a:r>
                      <a:endParaRPr lang="en-US" sz="1500"/>
                    </a:p>
                  </a:txBody>
                  <a:tcPr marL="77175" marR="77175" marT="38588" marB="38588" anchor="ctr"/>
                </a:tc>
                <a:tc>
                  <a:txBody>
                    <a:bodyPr/>
                    <a:lstStyle/>
                    <a:p>
                      <a:pPr algn="ctr"/>
                      <a:r>
                        <a:rPr lang="it-IT" sz="1500"/>
                        <a:t>0.837</a:t>
                      </a:r>
                      <a:endParaRPr lang="en-US" sz="1500"/>
                    </a:p>
                  </a:txBody>
                  <a:tcPr marL="77175" marR="77175" marT="38588" marB="38588" anchor="ctr"/>
                </a:tc>
                <a:tc>
                  <a:txBody>
                    <a:bodyPr/>
                    <a:lstStyle/>
                    <a:p>
                      <a:pPr algn="ctr"/>
                      <a:r>
                        <a:rPr lang="it-IT" sz="1500"/>
                        <a:t>0.875</a:t>
                      </a:r>
                      <a:endParaRPr lang="en-US" sz="1500"/>
                    </a:p>
                  </a:txBody>
                  <a:tcPr marL="77175" marR="77175" marT="38588" marB="38588" anchor="ctr"/>
                </a:tc>
                <a:tc>
                  <a:txBody>
                    <a:bodyPr/>
                    <a:lstStyle/>
                    <a:p>
                      <a:pPr algn="ctr"/>
                      <a:r>
                        <a:rPr lang="it-IT" sz="1500"/>
                        <a:t>0.810</a:t>
                      </a:r>
                      <a:endParaRPr lang="en-US" sz="1500"/>
                    </a:p>
                  </a:txBody>
                  <a:tcPr marL="77175" marR="77175" marT="38588" marB="38588" anchor="ctr"/>
                </a:tc>
                <a:tc>
                  <a:txBody>
                    <a:bodyPr/>
                    <a:lstStyle/>
                    <a:p>
                      <a:pPr algn="ctr"/>
                      <a:r>
                        <a:rPr lang="it-IT" sz="1500" b="1"/>
                        <a:t>0.972</a:t>
                      </a:r>
                      <a:endParaRPr lang="en-US" sz="1500" b="1"/>
                    </a:p>
                  </a:txBody>
                  <a:tcPr marL="77175" marR="77175" marT="38588" marB="38588" anchor="ctr"/>
                </a:tc>
                <a:tc>
                  <a:txBody>
                    <a:bodyPr/>
                    <a:lstStyle/>
                    <a:p>
                      <a:pPr algn="ctr"/>
                      <a:r>
                        <a:rPr lang="it-IT" sz="1500" b="1"/>
                        <a:t>0.965</a:t>
                      </a:r>
                      <a:endParaRPr lang="en-US" sz="1500" b="1"/>
                    </a:p>
                  </a:txBody>
                  <a:tcPr marL="77175" marR="77175" marT="38588" marB="38588" anchor="ctr"/>
                </a:tc>
                <a:tc>
                  <a:txBody>
                    <a:bodyPr/>
                    <a:lstStyle/>
                    <a:p>
                      <a:pPr algn="ctr"/>
                      <a:r>
                        <a:rPr lang="it-IT" sz="1500" b="1"/>
                        <a:t>0.980</a:t>
                      </a:r>
                      <a:endParaRPr lang="en-US" sz="1500" b="1"/>
                    </a:p>
                  </a:txBody>
                  <a:tcPr marL="77175" marR="77175" marT="38588" marB="38588" anchor="ctr"/>
                </a:tc>
                <a:extLst>
                  <a:ext uri="{0D108BD9-81ED-4DB2-BD59-A6C34878D82A}">
                    <a16:rowId xmlns:a16="http://schemas.microsoft.com/office/drawing/2014/main" val="2693633948"/>
                  </a:ext>
                </a:extLst>
              </a:tr>
              <a:tr h="396240">
                <a:tc>
                  <a:txBody>
                    <a:bodyPr/>
                    <a:lstStyle/>
                    <a:p>
                      <a:pPr algn="ctr"/>
                      <a:r>
                        <a:rPr lang="it-IT" sz="1500"/>
                        <a:t>FAC</a:t>
                      </a:r>
                      <a:endParaRPr lang="en-US" sz="1500"/>
                    </a:p>
                  </a:txBody>
                  <a:tcPr marL="77175" marR="77175" marT="38588" marB="38588" anchor="ctr"/>
                </a:tc>
                <a:tc>
                  <a:txBody>
                    <a:bodyPr/>
                    <a:lstStyle/>
                    <a:p>
                      <a:pPr algn="ctr"/>
                      <a:r>
                        <a:rPr lang="it-IT" sz="1500"/>
                        <a:t>0.789</a:t>
                      </a:r>
                      <a:endParaRPr lang="en-US" sz="1500"/>
                    </a:p>
                  </a:txBody>
                  <a:tcPr marL="77175" marR="77175" marT="38588" marB="38588" anchor="ctr"/>
                </a:tc>
                <a:tc>
                  <a:txBody>
                    <a:bodyPr/>
                    <a:lstStyle/>
                    <a:p>
                      <a:pPr algn="ctr"/>
                      <a:r>
                        <a:rPr lang="it-IT" sz="1500"/>
                        <a:t>0.771</a:t>
                      </a:r>
                      <a:endParaRPr lang="en-US" sz="1500"/>
                    </a:p>
                  </a:txBody>
                  <a:tcPr marL="77175" marR="77175" marT="38588" marB="38588" anchor="ctr"/>
                </a:tc>
                <a:tc>
                  <a:txBody>
                    <a:bodyPr/>
                    <a:lstStyle/>
                    <a:p>
                      <a:pPr algn="ctr"/>
                      <a:r>
                        <a:rPr lang="it-IT" sz="1500"/>
                        <a:t>0.816</a:t>
                      </a:r>
                      <a:endParaRPr lang="en-US" sz="1500"/>
                    </a:p>
                  </a:txBody>
                  <a:tcPr marL="77175" marR="77175" marT="38588" marB="38588" anchor="ctr"/>
                </a:tc>
                <a:tc>
                  <a:txBody>
                    <a:bodyPr/>
                    <a:lstStyle/>
                    <a:p>
                      <a:pPr algn="ctr"/>
                      <a:r>
                        <a:rPr lang="it-IT" sz="1500" b="1"/>
                        <a:t>0.873</a:t>
                      </a:r>
                      <a:endParaRPr lang="en-US" sz="1500" b="1"/>
                    </a:p>
                  </a:txBody>
                  <a:tcPr marL="77175" marR="77175" marT="38588" marB="38588" anchor="ctr"/>
                </a:tc>
                <a:tc>
                  <a:txBody>
                    <a:bodyPr/>
                    <a:lstStyle/>
                    <a:p>
                      <a:pPr algn="ctr"/>
                      <a:r>
                        <a:rPr lang="it-IT" sz="1500" b="1"/>
                        <a:t>0.877</a:t>
                      </a:r>
                      <a:endParaRPr lang="en-US" sz="1500" b="1"/>
                    </a:p>
                  </a:txBody>
                  <a:tcPr marL="77175" marR="77175" marT="38588" marB="38588" anchor="ctr"/>
                </a:tc>
                <a:tc>
                  <a:txBody>
                    <a:bodyPr/>
                    <a:lstStyle/>
                    <a:p>
                      <a:pPr algn="ctr"/>
                      <a:r>
                        <a:rPr lang="it-IT" sz="1500" b="1"/>
                        <a:t>0.869</a:t>
                      </a:r>
                      <a:endParaRPr lang="en-US" sz="1500" b="1"/>
                    </a:p>
                  </a:txBody>
                  <a:tcPr marL="77175" marR="77175" marT="38588" marB="38588" anchor="ctr"/>
                </a:tc>
                <a:extLst>
                  <a:ext uri="{0D108BD9-81ED-4DB2-BD59-A6C34878D82A}">
                    <a16:rowId xmlns:a16="http://schemas.microsoft.com/office/drawing/2014/main" val="476572951"/>
                  </a:ext>
                </a:extLst>
              </a:tr>
              <a:tr h="396240">
                <a:tc>
                  <a:txBody>
                    <a:bodyPr/>
                    <a:lstStyle/>
                    <a:p>
                      <a:pPr algn="ctr"/>
                      <a:r>
                        <a:rPr lang="it-IT" sz="1500"/>
                        <a:t>RLC</a:t>
                      </a:r>
                      <a:endParaRPr lang="en-US" sz="1500"/>
                    </a:p>
                  </a:txBody>
                  <a:tcPr marL="77175" marR="77175" marT="38588" marB="38588" anchor="ctr"/>
                </a:tc>
                <a:tc>
                  <a:txBody>
                    <a:bodyPr/>
                    <a:lstStyle/>
                    <a:p>
                      <a:pPr algn="ctr"/>
                      <a:r>
                        <a:rPr lang="it-IT" sz="1500"/>
                        <a:t>0.633</a:t>
                      </a:r>
                      <a:endParaRPr lang="en-US" sz="1500"/>
                    </a:p>
                  </a:txBody>
                  <a:tcPr marL="77175" marR="77175" marT="38588" marB="38588" anchor="ctr"/>
                </a:tc>
                <a:tc>
                  <a:txBody>
                    <a:bodyPr/>
                    <a:lstStyle/>
                    <a:p>
                      <a:pPr algn="ctr"/>
                      <a:r>
                        <a:rPr lang="it-IT" sz="1500"/>
                        <a:t>0.703</a:t>
                      </a:r>
                      <a:endParaRPr lang="en-US" sz="1500"/>
                    </a:p>
                  </a:txBody>
                  <a:tcPr marL="77175" marR="77175" marT="38588" marB="38588" anchor="ctr"/>
                </a:tc>
                <a:tc>
                  <a:txBody>
                    <a:bodyPr/>
                    <a:lstStyle/>
                    <a:p>
                      <a:pPr algn="ctr"/>
                      <a:r>
                        <a:rPr lang="it-IT" sz="1500"/>
                        <a:t>0.602</a:t>
                      </a:r>
                      <a:endParaRPr lang="en-US" sz="1500"/>
                    </a:p>
                  </a:txBody>
                  <a:tcPr marL="77175" marR="77175" marT="38588" marB="38588" anchor="ctr"/>
                </a:tc>
                <a:tc>
                  <a:txBody>
                    <a:bodyPr/>
                    <a:lstStyle/>
                    <a:p>
                      <a:pPr algn="ctr"/>
                      <a:r>
                        <a:rPr lang="it-IT" sz="1500" b="1"/>
                        <a:t>0.712</a:t>
                      </a:r>
                      <a:endParaRPr lang="en-US" sz="1500" b="1"/>
                    </a:p>
                  </a:txBody>
                  <a:tcPr marL="77175" marR="77175" marT="38588" marB="38588" anchor="ctr"/>
                </a:tc>
                <a:tc>
                  <a:txBody>
                    <a:bodyPr/>
                    <a:lstStyle/>
                    <a:p>
                      <a:pPr algn="ctr"/>
                      <a:r>
                        <a:rPr lang="it-IT" sz="1500" b="1"/>
                        <a:t>0.794</a:t>
                      </a:r>
                      <a:endParaRPr lang="en-US" sz="1500" b="1"/>
                    </a:p>
                  </a:txBody>
                  <a:tcPr marL="77175" marR="77175" marT="38588" marB="38588" anchor="ctr"/>
                </a:tc>
                <a:tc>
                  <a:txBody>
                    <a:bodyPr/>
                    <a:lstStyle/>
                    <a:p>
                      <a:pPr algn="ctr"/>
                      <a:r>
                        <a:rPr lang="it-IT" sz="1500" b="1"/>
                        <a:t>0.668</a:t>
                      </a:r>
                      <a:endParaRPr lang="en-US" sz="1500" b="1"/>
                    </a:p>
                  </a:txBody>
                  <a:tcPr marL="77175" marR="77175" marT="38588" marB="38588" anchor="ctr"/>
                </a:tc>
                <a:extLst>
                  <a:ext uri="{0D108BD9-81ED-4DB2-BD59-A6C34878D82A}">
                    <a16:rowId xmlns:a16="http://schemas.microsoft.com/office/drawing/2014/main" val="3978442566"/>
                  </a:ext>
                </a:extLst>
              </a:tr>
              <a:tr h="396240">
                <a:tc>
                  <a:txBody>
                    <a:bodyPr/>
                    <a:lstStyle/>
                    <a:p>
                      <a:pPr algn="ctr"/>
                      <a:r>
                        <a:rPr lang="it-IT" sz="1500"/>
                        <a:t>ISSUE</a:t>
                      </a:r>
                      <a:endParaRPr lang="en-US" sz="1500"/>
                    </a:p>
                  </a:txBody>
                  <a:tcPr marL="77175" marR="77175" marT="38588" marB="38588" anchor="ctr"/>
                </a:tc>
                <a:tc>
                  <a:txBody>
                    <a:bodyPr/>
                    <a:lstStyle/>
                    <a:p>
                      <a:pPr algn="ctr"/>
                      <a:r>
                        <a:rPr lang="it-IT" sz="1500" b="1"/>
                        <a:t>0.890</a:t>
                      </a:r>
                      <a:endParaRPr lang="en-US" sz="1500" b="1"/>
                    </a:p>
                  </a:txBody>
                  <a:tcPr marL="77175" marR="77175" marT="38588" marB="38588" anchor="ctr"/>
                </a:tc>
                <a:tc>
                  <a:txBody>
                    <a:bodyPr/>
                    <a:lstStyle/>
                    <a:p>
                      <a:pPr algn="ctr"/>
                      <a:r>
                        <a:rPr lang="it-IT" sz="1500" b="1"/>
                        <a:t>0.926</a:t>
                      </a:r>
                      <a:endParaRPr lang="en-US" sz="1500" b="1"/>
                    </a:p>
                  </a:txBody>
                  <a:tcPr marL="77175" marR="77175" marT="38588" marB="38588" anchor="ctr"/>
                </a:tc>
                <a:tc>
                  <a:txBody>
                    <a:bodyPr/>
                    <a:lstStyle/>
                    <a:p>
                      <a:pPr algn="ctr"/>
                      <a:r>
                        <a:rPr lang="it-IT" sz="1500"/>
                        <a:t>0.859</a:t>
                      </a:r>
                      <a:endParaRPr lang="en-US" sz="1500"/>
                    </a:p>
                  </a:txBody>
                  <a:tcPr marL="77175" marR="77175" marT="38588" marB="38588" anchor="ctr"/>
                </a:tc>
                <a:tc>
                  <a:txBody>
                    <a:bodyPr/>
                    <a:lstStyle/>
                    <a:p>
                      <a:pPr algn="ctr"/>
                      <a:r>
                        <a:rPr lang="it-IT" sz="1500" b="0"/>
                        <a:t>0.886</a:t>
                      </a:r>
                      <a:endParaRPr lang="en-US" sz="1500" b="0"/>
                    </a:p>
                  </a:txBody>
                  <a:tcPr marL="77175" marR="77175" marT="38588" marB="38588" anchor="ctr"/>
                </a:tc>
                <a:tc>
                  <a:txBody>
                    <a:bodyPr/>
                    <a:lstStyle/>
                    <a:p>
                      <a:pPr algn="ctr"/>
                      <a:r>
                        <a:rPr lang="it-IT" sz="1500" b="0"/>
                        <a:t>0.876</a:t>
                      </a:r>
                      <a:endParaRPr lang="en-US" sz="1500" b="0"/>
                    </a:p>
                  </a:txBody>
                  <a:tcPr marL="77175" marR="77175" marT="38588" marB="38588" anchor="ctr"/>
                </a:tc>
                <a:tc>
                  <a:txBody>
                    <a:bodyPr/>
                    <a:lstStyle/>
                    <a:p>
                      <a:pPr algn="ctr"/>
                      <a:r>
                        <a:rPr lang="it-IT" sz="1500" b="1"/>
                        <a:t>0.898</a:t>
                      </a:r>
                      <a:endParaRPr lang="en-US" sz="1500" b="1"/>
                    </a:p>
                  </a:txBody>
                  <a:tcPr marL="77175" marR="77175" marT="38588" marB="38588" anchor="ctr"/>
                </a:tc>
                <a:extLst>
                  <a:ext uri="{0D108BD9-81ED-4DB2-BD59-A6C34878D82A}">
                    <a16:rowId xmlns:a16="http://schemas.microsoft.com/office/drawing/2014/main" val="3925722173"/>
                  </a:ext>
                </a:extLst>
              </a:tr>
              <a:tr h="396240">
                <a:tc>
                  <a:txBody>
                    <a:bodyPr/>
                    <a:lstStyle/>
                    <a:p>
                      <a:pPr algn="ctr"/>
                      <a:r>
                        <a:rPr lang="it-IT" sz="1500"/>
                        <a:t>ARGP</a:t>
                      </a:r>
                      <a:endParaRPr lang="en-US" sz="1500"/>
                    </a:p>
                  </a:txBody>
                  <a:tcPr marL="77175" marR="77175" marT="38588" marB="38588" anchor="ctr"/>
                </a:tc>
                <a:tc>
                  <a:txBody>
                    <a:bodyPr/>
                    <a:lstStyle/>
                    <a:p>
                      <a:pPr algn="ctr"/>
                      <a:r>
                        <a:rPr lang="it-IT" sz="1500" b="1"/>
                        <a:t>0.646</a:t>
                      </a:r>
                      <a:endParaRPr lang="en-US" sz="1500" b="1"/>
                    </a:p>
                  </a:txBody>
                  <a:tcPr marL="77175" marR="77175" marT="38588" marB="38588" anchor="ctr"/>
                </a:tc>
                <a:tc>
                  <a:txBody>
                    <a:bodyPr/>
                    <a:lstStyle/>
                    <a:p>
                      <a:pPr algn="ctr"/>
                      <a:r>
                        <a:rPr lang="it-IT" sz="1500" b="1"/>
                        <a:t>0.650</a:t>
                      </a:r>
                      <a:endParaRPr lang="en-US" sz="1500" b="1"/>
                    </a:p>
                  </a:txBody>
                  <a:tcPr marL="77175" marR="77175" marT="38588" marB="38588" anchor="ctr"/>
                </a:tc>
                <a:tc>
                  <a:txBody>
                    <a:bodyPr/>
                    <a:lstStyle/>
                    <a:p>
                      <a:pPr algn="ctr"/>
                      <a:r>
                        <a:rPr lang="it-IT" sz="1500" b="1"/>
                        <a:t>0.642</a:t>
                      </a:r>
                      <a:endParaRPr lang="en-US" sz="1500" b="1"/>
                    </a:p>
                  </a:txBody>
                  <a:tcPr marL="77175" marR="77175" marT="38588" marB="38588" anchor="ctr"/>
                </a:tc>
                <a:tc>
                  <a:txBody>
                    <a:bodyPr/>
                    <a:lstStyle/>
                    <a:p>
                      <a:pPr algn="ctr"/>
                      <a:r>
                        <a:rPr lang="it-IT" sz="1500" b="0"/>
                        <a:t>0.575</a:t>
                      </a:r>
                      <a:endParaRPr lang="en-US" sz="1500" b="0"/>
                    </a:p>
                  </a:txBody>
                  <a:tcPr marL="77175" marR="77175" marT="38588" marB="38588" anchor="ctr"/>
                </a:tc>
                <a:tc>
                  <a:txBody>
                    <a:bodyPr/>
                    <a:lstStyle/>
                    <a:p>
                      <a:pPr algn="ctr"/>
                      <a:r>
                        <a:rPr lang="it-IT" sz="1500" b="0"/>
                        <a:t>0.637</a:t>
                      </a:r>
                      <a:endParaRPr lang="en-US" sz="1500" b="0"/>
                    </a:p>
                  </a:txBody>
                  <a:tcPr marL="77175" marR="77175" marT="38588" marB="38588" anchor="ctr"/>
                </a:tc>
                <a:tc>
                  <a:txBody>
                    <a:bodyPr/>
                    <a:lstStyle/>
                    <a:p>
                      <a:pPr algn="ctr"/>
                      <a:r>
                        <a:rPr lang="it-IT" sz="1500" b="0"/>
                        <a:t>0.554</a:t>
                      </a:r>
                      <a:endParaRPr lang="en-US" sz="1500" b="0"/>
                    </a:p>
                  </a:txBody>
                  <a:tcPr marL="77175" marR="77175" marT="38588" marB="38588" anchor="ctr"/>
                </a:tc>
                <a:extLst>
                  <a:ext uri="{0D108BD9-81ED-4DB2-BD59-A6C34878D82A}">
                    <a16:rowId xmlns:a16="http://schemas.microsoft.com/office/drawing/2014/main" val="3780557170"/>
                  </a:ext>
                </a:extLst>
              </a:tr>
              <a:tr h="396240">
                <a:tc>
                  <a:txBody>
                    <a:bodyPr/>
                    <a:lstStyle/>
                    <a:p>
                      <a:pPr algn="ctr"/>
                      <a:r>
                        <a:rPr lang="it-IT" sz="1500"/>
                        <a:t>ARGR</a:t>
                      </a:r>
                      <a:endParaRPr lang="en-US" sz="1500"/>
                    </a:p>
                  </a:txBody>
                  <a:tcPr marL="77175" marR="77175" marT="38588" marB="38588" anchor="ctr"/>
                </a:tc>
                <a:tc>
                  <a:txBody>
                    <a:bodyPr/>
                    <a:lstStyle/>
                    <a:p>
                      <a:pPr algn="ctr"/>
                      <a:r>
                        <a:rPr lang="it-IT" sz="1500"/>
                        <a:t>0.497</a:t>
                      </a:r>
                      <a:endParaRPr lang="en-US" sz="1500"/>
                    </a:p>
                  </a:txBody>
                  <a:tcPr marL="77175" marR="77175" marT="38588" marB="38588" anchor="ctr"/>
                </a:tc>
                <a:tc>
                  <a:txBody>
                    <a:bodyPr/>
                    <a:lstStyle/>
                    <a:p>
                      <a:pPr algn="ctr"/>
                      <a:r>
                        <a:rPr lang="it-IT" sz="1500"/>
                        <a:t>0.493</a:t>
                      </a:r>
                      <a:endParaRPr lang="en-US" sz="1500"/>
                    </a:p>
                  </a:txBody>
                  <a:tcPr marL="77175" marR="77175" marT="38588" marB="38588" anchor="ctr"/>
                </a:tc>
                <a:tc>
                  <a:txBody>
                    <a:bodyPr/>
                    <a:lstStyle/>
                    <a:p>
                      <a:pPr algn="ctr"/>
                      <a:r>
                        <a:rPr lang="it-IT" sz="1500"/>
                        <a:t>0.500</a:t>
                      </a:r>
                      <a:endParaRPr lang="en-US" sz="1500"/>
                    </a:p>
                  </a:txBody>
                  <a:tcPr marL="77175" marR="77175" marT="38588" marB="38588" anchor="ctr"/>
                </a:tc>
                <a:tc>
                  <a:txBody>
                    <a:bodyPr/>
                    <a:lstStyle/>
                    <a:p>
                      <a:pPr algn="ctr"/>
                      <a:r>
                        <a:rPr lang="it-IT" sz="1500" b="1"/>
                        <a:t>0.698</a:t>
                      </a:r>
                      <a:endParaRPr lang="en-US" sz="1500" b="1"/>
                    </a:p>
                  </a:txBody>
                  <a:tcPr marL="77175" marR="77175" marT="38588" marB="38588" anchor="ctr"/>
                </a:tc>
                <a:tc>
                  <a:txBody>
                    <a:bodyPr/>
                    <a:lstStyle/>
                    <a:p>
                      <a:pPr algn="ctr"/>
                      <a:r>
                        <a:rPr lang="it-IT" sz="1500" b="1"/>
                        <a:t>0.681</a:t>
                      </a:r>
                      <a:endParaRPr lang="en-US" sz="1500" b="1"/>
                    </a:p>
                  </a:txBody>
                  <a:tcPr marL="77175" marR="77175" marT="38588" marB="38588" anchor="ctr"/>
                </a:tc>
                <a:tc>
                  <a:txBody>
                    <a:bodyPr/>
                    <a:lstStyle/>
                    <a:p>
                      <a:pPr algn="ctr"/>
                      <a:r>
                        <a:rPr lang="it-IT" sz="1500" b="1"/>
                        <a:t>0.719</a:t>
                      </a:r>
                      <a:endParaRPr lang="en-US" sz="1500" b="1"/>
                    </a:p>
                  </a:txBody>
                  <a:tcPr marL="77175" marR="77175" marT="38588" marB="38588" anchor="ctr"/>
                </a:tc>
                <a:extLst>
                  <a:ext uri="{0D108BD9-81ED-4DB2-BD59-A6C34878D82A}">
                    <a16:rowId xmlns:a16="http://schemas.microsoft.com/office/drawing/2014/main" val="407771331"/>
                  </a:ext>
                </a:extLst>
              </a:tr>
              <a:tr h="396240">
                <a:tc>
                  <a:txBody>
                    <a:bodyPr/>
                    <a:lstStyle/>
                    <a:p>
                      <a:pPr algn="ctr"/>
                      <a:r>
                        <a:rPr lang="it-IT" sz="1500"/>
                        <a:t>ANA</a:t>
                      </a:r>
                      <a:endParaRPr lang="en-US" sz="1500"/>
                    </a:p>
                  </a:txBody>
                  <a:tcPr marL="77175" marR="77175" marT="38588" marB="38588" anchor="ctr"/>
                </a:tc>
                <a:tc>
                  <a:txBody>
                    <a:bodyPr/>
                    <a:lstStyle/>
                    <a:p>
                      <a:pPr algn="ctr"/>
                      <a:r>
                        <a:rPr lang="it-IT" sz="1500"/>
                        <a:t>0.744</a:t>
                      </a:r>
                      <a:endParaRPr lang="en-US" sz="1500"/>
                    </a:p>
                  </a:txBody>
                  <a:tcPr marL="77175" marR="77175" marT="38588" marB="38588" anchor="ctr"/>
                </a:tc>
                <a:tc>
                  <a:txBody>
                    <a:bodyPr/>
                    <a:lstStyle/>
                    <a:p>
                      <a:pPr algn="ctr"/>
                      <a:r>
                        <a:rPr lang="it-IT" sz="1500"/>
                        <a:t>0.740</a:t>
                      </a:r>
                      <a:endParaRPr lang="en-US" sz="1500"/>
                    </a:p>
                  </a:txBody>
                  <a:tcPr marL="77175" marR="77175" marT="38588" marB="38588" anchor="ctr"/>
                </a:tc>
                <a:tc>
                  <a:txBody>
                    <a:bodyPr/>
                    <a:lstStyle/>
                    <a:p>
                      <a:pPr algn="ctr"/>
                      <a:r>
                        <a:rPr lang="it-IT" sz="1500"/>
                        <a:t>0.761</a:t>
                      </a:r>
                      <a:endParaRPr lang="en-US" sz="1500"/>
                    </a:p>
                  </a:txBody>
                  <a:tcPr marL="77175" marR="77175" marT="38588" marB="38588" anchor="ctr"/>
                </a:tc>
                <a:tc>
                  <a:txBody>
                    <a:bodyPr/>
                    <a:lstStyle/>
                    <a:p>
                      <a:pPr algn="ctr"/>
                      <a:r>
                        <a:rPr lang="it-IT" sz="1500" b="1"/>
                        <a:t>0.844</a:t>
                      </a:r>
                      <a:endParaRPr lang="en-US" sz="1500" b="1"/>
                    </a:p>
                  </a:txBody>
                  <a:tcPr marL="77175" marR="77175" marT="38588" marB="38588" anchor="ctr"/>
                </a:tc>
                <a:tc>
                  <a:txBody>
                    <a:bodyPr/>
                    <a:lstStyle/>
                    <a:p>
                      <a:pPr algn="ctr"/>
                      <a:r>
                        <a:rPr lang="it-IT" sz="1500" b="1"/>
                        <a:t>0.836</a:t>
                      </a:r>
                      <a:endParaRPr lang="en-US" sz="1500" b="1"/>
                    </a:p>
                  </a:txBody>
                  <a:tcPr marL="77175" marR="77175" marT="38588" marB="38588" anchor="ctr"/>
                </a:tc>
                <a:tc>
                  <a:txBody>
                    <a:bodyPr/>
                    <a:lstStyle/>
                    <a:p>
                      <a:pPr algn="ctr"/>
                      <a:r>
                        <a:rPr lang="it-IT" sz="1500" b="1"/>
                        <a:t>0.862</a:t>
                      </a:r>
                      <a:endParaRPr lang="en-US" sz="1500" b="1"/>
                    </a:p>
                  </a:txBody>
                  <a:tcPr marL="77175" marR="77175" marT="38588" marB="38588" anchor="ctr"/>
                </a:tc>
                <a:extLst>
                  <a:ext uri="{0D108BD9-81ED-4DB2-BD59-A6C34878D82A}">
                    <a16:rowId xmlns:a16="http://schemas.microsoft.com/office/drawing/2014/main" val="754738175"/>
                  </a:ext>
                </a:extLst>
              </a:tr>
              <a:tr h="396240">
                <a:tc>
                  <a:txBody>
                    <a:bodyPr/>
                    <a:lstStyle/>
                    <a:p>
                      <a:pPr algn="ctr"/>
                      <a:r>
                        <a:rPr lang="it-IT" sz="1500"/>
                        <a:t>STA</a:t>
                      </a:r>
                      <a:endParaRPr lang="en-US" sz="1500"/>
                    </a:p>
                  </a:txBody>
                  <a:tcPr marL="77175" marR="77175" marT="38588" marB="38588" anchor="ctr"/>
                </a:tc>
                <a:tc>
                  <a:txBody>
                    <a:bodyPr/>
                    <a:lstStyle/>
                    <a:p>
                      <a:pPr algn="ctr"/>
                      <a:r>
                        <a:rPr lang="it-IT" sz="1500"/>
                        <a:t>0.802</a:t>
                      </a:r>
                      <a:endParaRPr lang="en-US" sz="1500"/>
                    </a:p>
                  </a:txBody>
                  <a:tcPr marL="77175" marR="77175" marT="38588" marB="38588" anchor="ctr"/>
                </a:tc>
                <a:tc>
                  <a:txBody>
                    <a:bodyPr/>
                    <a:lstStyle/>
                    <a:p>
                      <a:pPr algn="ctr"/>
                      <a:r>
                        <a:rPr lang="it-IT" sz="1500" b="1"/>
                        <a:t>0.802</a:t>
                      </a:r>
                      <a:endParaRPr lang="en-US" sz="1500" b="1"/>
                    </a:p>
                  </a:txBody>
                  <a:tcPr marL="77175" marR="77175" marT="38588" marB="38588" anchor="ctr"/>
                </a:tc>
                <a:tc>
                  <a:txBody>
                    <a:bodyPr/>
                    <a:lstStyle/>
                    <a:p>
                      <a:pPr algn="ctr"/>
                      <a:r>
                        <a:rPr lang="it-IT" sz="1500"/>
                        <a:t>0.802</a:t>
                      </a:r>
                      <a:endParaRPr lang="en-US" sz="1500"/>
                    </a:p>
                  </a:txBody>
                  <a:tcPr marL="77175" marR="77175" marT="38588" marB="38588" anchor="ctr"/>
                </a:tc>
                <a:tc>
                  <a:txBody>
                    <a:bodyPr/>
                    <a:lstStyle/>
                    <a:p>
                      <a:pPr algn="ctr"/>
                      <a:r>
                        <a:rPr lang="it-IT" sz="1500" b="1"/>
                        <a:t>0.805</a:t>
                      </a:r>
                      <a:endParaRPr lang="en-US" sz="1500" b="1"/>
                    </a:p>
                  </a:txBody>
                  <a:tcPr marL="77175" marR="77175" marT="38588" marB="38588" anchor="ctr"/>
                </a:tc>
                <a:tc>
                  <a:txBody>
                    <a:bodyPr/>
                    <a:lstStyle/>
                    <a:p>
                      <a:pPr algn="ctr"/>
                      <a:r>
                        <a:rPr lang="it-IT" sz="1500" b="0"/>
                        <a:t>0.769</a:t>
                      </a:r>
                      <a:endParaRPr lang="en-US" sz="1500" b="0"/>
                    </a:p>
                  </a:txBody>
                  <a:tcPr marL="77175" marR="77175" marT="38588" marB="38588" anchor="ctr"/>
                </a:tc>
                <a:tc>
                  <a:txBody>
                    <a:bodyPr/>
                    <a:lstStyle/>
                    <a:p>
                      <a:pPr algn="ctr"/>
                      <a:r>
                        <a:rPr lang="it-IT" sz="1500" b="1"/>
                        <a:t>0.854</a:t>
                      </a:r>
                      <a:endParaRPr lang="en-US" sz="1500" b="1"/>
                    </a:p>
                  </a:txBody>
                  <a:tcPr marL="77175" marR="77175" marT="38588" marB="38588" anchor="ctr"/>
                </a:tc>
                <a:extLst>
                  <a:ext uri="{0D108BD9-81ED-4DB2-BD59-A6C34878D82A}">
                    <a16:rowId xmlns:a16="http://schemas.microsoft.com/office/drawing/2014/main" val="3089358053"/>
                  </a:ext>
                </a:extLst>
              </a:tr>
              <a:tr h="396240">
                <a:tc>
                  <a:txBody>
                    <a:bodyPr/>
                    <a:lstStyle/>
                    <a:p>
                      <a:pPr algn="ctr"/>
                      <a:r>
                        <a:rPr lang="it-IT" sz="1500"/>
                        <a:t>PRER</a:t>
                      </a:r>
                      <a:endParaRPr lang="en-US" sz="1500"/>
                    </a:p>
                  </a:txBody>
                  <a:tcPr marL="77175" marR="77175" marT="38588" marB="38588" anchor="ctr"/>
                </a:tc>
                <a:tc>
                  <a:txBody>
                    <a:bodyPr/>
                    <a:lstStyle/>
                    <a:p>
                      <a:pPr algn="ctr"/>
                      <a:r>
                        <a:rPr lang="it-IT" sz="1500"/>
                        <a:t>0.697</a:t>
                      </a:r>
                      <a:endParaRPr lang="en-US" sz="1500"/>
                    </a:p>
                  </a:txBody>
                  <a:tcPr marL="77175" marR="77175" marT="38588" marB="38588" anchor="ctr"/>
                </a:tc>
                <a:tc>
                  <a:txBody>
                    <a:bodyPr/>
                    <a:lstStyle/>
                    <a:p>
                      <a:pPr algn="ctr"/>
                      <a:r>
                        <a:rPr lang="it-IT" sz="1500" b="1"/>
                        <a:t>0.832</a:t>
                      </a:r>
                      <a:endParaRPr lang="en-US" sz="1500" b="1"/>
                    </a:p>
                  </a:txBody>
                  <a:tcPr marL="77175" marR="77175" marT="38588" marB="38588" anchor="ctr"/>
                </a:tc>
                <a:tc>
                  <a:txBody>
                    <a:bodyPr/>
                    <a:lstStyle/>
                    <a:p>
                      <a:pPr algn="ctr"/>
                      <a:r>
                        <a:rPr lang="it-IT" sz="1500"/>
                        <a:t>0.645</a:t>
                      </a:r>
                      <a:endParaRPr lang="en-US" sz="1500"/>
                    </a:p>
                  </a:txBody>
                  <a:tcPr marL="77175" marR="77175" marT="38588" marB="38588" anchor="ctr"/>
                </a:tc>
                <a:tc>
                  <a:txBody>
                    <a:bodyPr/>
                    <a:lstStyle/>
                    <a:p>
                      <a:pPr algn="ctr"/>
                      <a:r>
                        <a:rPr lang="it-IT" sz="1500" b="1"/>
                        <a:t>0.732</a:t>
                      </a:r>
                      <a:endParaRPr lang="en-US" sz="1500" b="1"/>
                    </a:p>
                  </a:txBody>
                  <a:tcPr marL="77175" marR="77175" marT="38588" marB="38588" anchor="ctr"/>
                </a:tc>
                <a:tc>
                  <a:txBody>
                    <a:bodyPr/>
                    <a:lstStyle/>
                    <a:p>
                      <a:pPr algn="ctr"/>
                      <a:r>
                        <a:rPr lang="it-IT" sz="1500" b="0"/>
                        <a:t>0.784</a:t>
                      </a:r>
                      <a:endParaRPr lang="en-US" sz="1500" b="0"/>
                    </a:p>
                  </a:txBody>
                  <a:tcPr marL="77175" marR="77175" marT="38588" marB="38588" anchor="ctr"/>
                </a:tc>
                <a:tc>
                  <a:txBody>
                    <a:bodyPr/>
                    <a:lstStyle/>
                    <a:p>
                      <a:pPr algn="ctr"/>
                      <a:r>
                        <a:rPr lang="it-IT" sz="1500" b="1"/>
                        <a:t>0.697</a:t>
                      </a:r>
                      <a:endParaRPr lang="en-US" sz="1500" b="1"/>
                    </a:p>
                  </a:txBody>
                  <a:tcPr marL="77175" marR="77175" marT="38588" marB="38588" anchor="ctr"/>
                </a:tc>
                <a:extLst>
                  <a:ext uri="{0D108BD9-81ED-4DB2-BD59-A6C34878D82A}">
                    <a16:rowId xmlns:a16="http://schemas.microsoft.com/office/drawing/2014/main" val="2134923355"/>
                  </a:ext>
                </a:extLst>
              </a:tr>
              <a:tr h="396240">
                <a:tc>
                  <a:txBody>
                    <a:bodyPr/>
                    <a:lstStyle/>
                    <a:p>
                      <a:pPr algn="ctr"/>
                      <a:r>
                        <a:rPr lang="it-IT" sz="1500"/>
                        <a:t>PRENR</a:t>
                      </a:r>
                      <a:endParaRPr lang="en-US" sz="1500"/>
                    </a:p>
                  </a:txBody>
                  <a:tcPr marL="77175" marR="77175" marT="38588" marB="38588" anchor="ctr"/>
                </a:tc>
                <a:tc>
                  <a:txBody>
                    <a:bodyPr/>
                    <a:lstStyle/>
                    <a:p>
                      <a:pPr algn="ctr"/>
                      <a:r>
                        <a:rPr lang="it-IT" sz="1500" b="1"/>
                        <a:t>0.499</a:t>
                      </a:r>
                      <a:endParaRPr lang="en-US" sz="1500" b="1"/>
                    </a:p>
                  </a:txBody>
                  <a:tcPr marL="77175" marR="77175" marT="38588" marB="38588" anchor="ctr"/>
                </a:tc>
                <a:tc>
                  <a:txBody>
                    <a:bodyPr/>
                    <a:lstStyle/>
                    <a:p>
                      <a:pPr algn="ctr"/>
                      <a:r>
                        <a:rPr lang="it-IT" sz="1500" b="1"/>
                        <a:t>0.498</a:t>
                      </a:r>
                      <a:endParaRPr lang="en-US" sz="1500" b="1"/>
                    </a:p>
                  </a:txBody>
                  <a:tcPr marL="77175" marR="77175" marT="38588" marB="38588" anchor="ctr"/>
                </a:tc>
                <a:tc>
                  <a:txBody>
                    <a:bodyPr/>
                    <a:lstStyle/>
                    <a:p>
                      <a:pPr algn="ctr"/>
                      <a:r>
                        <a:rPr lang="it-IT" sz="1500" b="1"/>
                        <a:t>0.500</a:t>
                      </a:r>
                      <a:endParaRPr lang="en-US" sz="1500" b="1"/>
                    </a:p>
                  </a:txBody>
                  <a:tcPr marL="77175" marR="77175" marT="38588" marB="38588" anchor="ctr"/>
                </a:tc>
                <a:tc>
                  <a:txBody>
                    <a:bodyPr/>
                    <a:lstStyle/>
                    <a:p>
                      <a:pPr algn="ctr"/>
                      <a:r>
                        <a:rPr lang="it-IT" sz="1500" b="1"/>
                        <a:t>0.499</a:t>
                      </a:r>
                      <a:endParaRPr lang="en-US" sz="1500" b="1"/>
                    </a:p>
                  </a:txBody>
                  <a:tcPr marL="77175" marR="77175" marT="38588" marB="38588" anchor="ctr"/>
                </a:tc>
                <a:tc>
                  <a:txBody>
                    <a:bodyPr/>
                    <a:lstStyle/>
                    <a:p>
                      <a:pPr algn="ctr"/>
                      <a:r>
                        <a:rPr lang="it-IT" sz="1500" b="1"/>
                        <a:t>0.498</a:t>
                      </a:r>
                      <a:endParaRPr lang="en-US" sz="1500" b="1"/>
                    </a:p>
                  </a:txBody>
                  <a:tcPr marL="77175" marR="77175" marT="38588" marB="38588" anchor="ctr"/>
                </a:tc>
                <a:tc>
                  <a:txBody>
                    <a:bodyPr/>
                    <a:lstStyle/>
                    <a:p>
                      <a:pPr algn="ctr"/>
                      <a:r>
                        <a:rPr lang="it-IT" sz="1500" b="1"/>
                        <a:t>0.500</a:t>
                      </a:r>
                      <a:endParaRPr lang="en-US" sz="1500" b="1"/>
                    </a:p>
                  </a:txBody>
                  <a:tcPr marL="77175" marR="77175" marT="38588" marB="38588" anchor="ctr"/>
                </a:tc>
                <a:extLst>
                  <a:ext uri="{0D108BD9-81ED-4DB2-BD59-A6C34878D82A}">
                    <a16:rowId xmlns:a16="http://schemas.microsoft.com/office/drawing/2014/main" val="2443586304"/>
                  </a:ext>
                </a:extLst>
              </a:tr>
              <a:tr h="396240">
                <a:tc>
                  <a:txBody>
                    <a:bodyPr/>
                    <a:lstStyle/>
                    <a:p>
                      <a:pPr algn="ctr"/>
                      <a:r>
                        <a:rPr lang="it-IT" sz="1500"/>
                        <a:t>RAT</a:t>
                      </a:r>
                      <a:endParaRPr lang="en-US" sz="1500"/>
                    </a:p>
                  </a:txBody>
                  <a:tcPr marL="77175" marR="77175" marT="38588" marB="38588" anchor="ctr"/>
                </a:tc>
                <a:tc>
                  <a:txBody>
                    <a:bodyPr/>
                    <a:lstStyle/>
                    <a:p>
                      <a:pPr algn="ctr"/>
                      <a:r>
                        <a:rPr lang="it-IT" sz="1500"/>
                        <a:t>0.520</a:t>
                      </a:r>
                      <a:endParaRPr lang="en-US" sz="1500"/>
                    </a:p>
                  </a:txBody>
                  <a:tcPr marL="77175" marR="77175" marT="38588" marB="38588" anchor="ctr"/>
                </a:tc>
                <a:tc>
                  <a:txBody>
                    <a:bodyPr/>
                    <a:lstStyle/>
                    <a:p>
                      <a:pPr algn="ctr"/>
                      <a:r>
                        <a:rPr lang="it-IT" sz="1500"/>
                        <a:t>0.655</a:t>
                      </a:r>
                      <a:endParaRPr lang="en-US" sz="1500"/>
                    </a:p>
                  </a:txBody>
                  <a:tcPr marL="77175" marR="77175" marT="38588" marB="38588" anchor="ctr"/>
                </a:tc>
                <a:tc>
                  <a:txBody>
                    <a:bodyPr/>
                    <a:lstStyle/>
                    <a:p>
                      <a:pPr algn="ctr"/>
                      <a:r>
                        <a:rPr lang="it-IT" sz="1500"/>
                        <a:t>0.514</a:t>
                      </a:r>
                      <a:endParaRPr lang="en-US" sz="1500"/>
                    </a:p>
                  </a:txBody>
                  <a:tcPr marL="77175" marR="77175" marT="38588" marB="38588" anchor="ctr"/>
                </a:tc>
                <a:tc>
                  <a:txBody>
                    <a:bodyPr/>
                    <a:lstStyle/>
                    <a:p>
                      <a:pPr algn="ctr"/>
                      <a:r>
                        <a:rPr lang="it-IT" sz="1500" b="1"/>
                        <a:t>0.609</a:t>
                      </a:r>
                      <a:endParaRPr lang="en-US" sz="1500" b="1"/>
                    </a:p>
                  </a:txBody>
                  <a:tcPr marL="77175" marR="77175" marT="38588" marB="38588" anchor="ctr"/>
                </a:tc>
                <a:tc>
                  <a:txBody>
                    <a:bodyPr/>
                    <a:lstStyle/>
                    <a:p>
                      <a:pPr algn="ctr"/>
                      <a:r>
                        <a:rPr lang="it-IT" sz="1500" b="1"/>
                        <a:t>0.784</a:t>
                      </a:r>
                      <a:endParaRPr lang="en-US" sz="1500" b="1"/>
                    </a:p>
                  </a:txBody>
                  <a:tcPr marL="77175" marR="77175" marT="38588" marB="38588" anchor="ctr"/>
                </a:tc>
                <a:tc>
                  <a:txBody>
                    <a:bodyPr/>
                    <a:lstStyle/>
                    <a:p>
                      <a:pPr algn="ctr"/>
                      <a:r>
                        <a:rPr lang="it-IT" sz="1500" b="1"/>
                        <a:t>0.570</a:t>
                      </a:r>
                      <a:endParaRPr lang="en-US" sz="1500" b="1"/>
                    </a:p>
                  </a:txBody>
                  <a:tcPr marL="77175" marR="77175" marT="38588" marB="38588" anchor="ctr"/>
                </a:tc>
                <a:extLst>
                  <a:ext uri="{0D108BD9-81ED-4DB2-BD59-A6C34878D82A}">
                    <a16:rowId xmlns:a16="http://schemas.microsoft.com/office/drawing/2014/main" val="1609612323"/>
                  </a:ext>
                </a:extLst>
              </a:tr>
              <a:tr h="396240">
                <a:tc>
                  <a:txBody>
                    <a:bodyPr/>
                    <a:lstStyle/>
                    <a:p>
                      <a:pPr algn="ctr"/>
                      <a:r>
                        <a:rPr lang="it-IT" sz="1500"/>
                        <a:t>RPC</a:t>
                      </a:r>
                      <a:endParaRPr lang="en-US" sz="1500"/>
                    </a:p>
                  </a:txBody>
                  <a:tcPr marL="77175" marR="77175" marT="38588" marB="38588" anchor="ctr"/>
                </a:tc>
                <a:tc>
                  <a:txBody>
                    <a:bodyPr/>
                    <a:lstStyle/>
                    <a:p>
                      <a:pPr algn="ctr"/>
                      <a:r>
                        <a:rPr lang="it-IT" sz="1500"/>
                        <a:t>0.898</a:t>
                      </a:r>
                      <a:endParaRPr lang="en-US" sz="1500"/>
                    </a:p>
                  </a:txBody>
                  <a:tcPr marL="77175" marR="77175" marT="38588" marB="38588" anchor="ctr"/>
                </a:tc>
                <a:tc>
                  <a:txBody>
                    <a:bodyPr/>
                    <a:lstStyle/>
                    <a:p>
                      <a:pPr algn="ctr"/>
                      <a:r>
                        <a:rPr lang="it-IT" sz="1500"/>
                        <a:t>0.879</a:t>
                      </a:r>
                      <a:endParaRPr lang="en-US" sz="1500"/>
                    </a:p>
                  </a:txBody>
                  <a:tcPr marL="77175" marR="77175" marT="38588" marB="38588" anchor="ctr"/>
                </a:tc>
                <a:tc>
                  <a:txBody>
                    <a:bodyPr/>
                    <a:lstStyle/>
                    <a:p>
                      <a:pPr algn="ctr"/>
                      <a:r>
                        <a:rPr lang="it-IT" sz="1500"/>
                        <a:t>0.919</a:t>
                      </a:r>
                      <a:endParaRPr lang="en-US" sz="1500"/>
                    </a:p>
                  </a:txBody>
                  <a:tcPr marL="77175" marR="77175" marT="38588" marB="38588" anchor="ctr"/>
                </a:tc>
                <a:tc>
                  <a:txBody>
                    <a:bodyPr/>
                    <a:lstStyle/>
                    <a:p>
                      <a:pPr algn="ctr"/>
                      <a:r>
                        <a:rPr lang="it-IT" sz="1500" b="1"/>
                        <a:t>0.936</a:t>
                      </a:r>
                      <a:endParaRPr lang="en-US" sz="1500" b="1"/>
                    </a:p>
                  </a:txBody>
                  <a:tcPr marL="77175" marR="77175" marT="38588" marB="38588" anchor="ctr"/>
                </a:tc>
                <a:tc>
                  <a:txBody>
                    <a:bodyPr/>
                    <a:lstStyle/>
                    <a:p>
                      <a:pPr algn="ctr"/>
                      <a:r>
                        <a:rPr lang="it-IT" sz="1500" b="1"/>
                        <a:t>0.950</a:t>
                      </a:r>
                      <a:endParaRPr lang="en-US" sz="1500" b="1"/>
                    </a:p>
                  </a:txBody>
                  <a:tcPr marL="77175" marR="77175" marT="38588" marB="38588" anchor="ctr"/>
                </a:tc>
                <a:tc>
                  <a:txBody>
                    <a:bodyPr/>
                    <a:lstStyle/>
                    <a:p>
                      <a:pPr algn="ctr"/>
                      <a:r>
                        <a:rPr lang="it-IT" sz="1500" b="1"/>
                        <a:t>0.922</a:t>
                      </a:r>
                      <a:endParaRPr lang="en-US" sz="1500" b="1"/>
                    </a:p>
                  </a:txBody>
                  <a:tcPr marL="77175" marR="77175" marT="38588" marB="38588" anchor="ctr"/>
                </a:tc>
                <a:extLst>
                  <a:ext uri="{0D108BD9-81ED-4DB2-BD59-A6C34878D82A}">
                    <a16:rowId xmlns:a16="http://schemas.microsoft.com/office/drawing/2014/main" val="102570957"/>
                  </a:ext>
                </a:extLst>
              </a:tr>
              <a:tr h="396240">
                <a:tc>
                  <a:txBody>
                    <a:bodyPr/>
                    <a:lstStyle/>
                    <a:p>
                      <a:pPr algn="ctr"/>
                      <a:r>
                        <a:rPr lang="it-IT" sz="1500"/>
                        <a:t>NONE</a:t>
                      </a:r>
                      <a:endParaRPr lang="en-US" sz="1500"/>
                    </a:p>
                  </a:txBody>
                  <a:tcPr marL="77175" marR="77175" marT="38588" marB="38588" anchor="ctr"/>
                </a:tc>
                <a:tc>
                  <a:txBody>
                    <a:bodyPr/>
                    <a:lstStyle/>
                    <a:p>
                      <a:pPr algn="ctr"/>
                      <a:r>
                        <a:rPr lang="it-IT" sz="1500"/>
                        <a:t>0.892</a:t>
                      </a:r>
                      <a:endParaRPr lang="en-US" sz="1500"/>
                    </a:p>
                  </a:txBody>
                  <a:tcPr marL="77175" marR="77175" marT="38588" marB="38588" anchor="ctr"/>
                </a:tc>
                <a:tc>
                  <a:txBody>
                    <a:bodyPr/>
                    <a:lstStyle/>
                    <a:p>
                      <a:pPr algn="ctr"/>
                      <a:r>
                        <a:rPr lang="it-IT" sz="1500"/>
                        <a:t>0.912</a:t>
                      </a:r>
                      <a:endParaRPr lang="en-US" sz="1500"/>
                    </a:p>
                  </a:txBody>
                  <a:tcPr marL="77175" marR="77175" marT="38588" marB="38588" anchor="ctr"/>
                </a:tc>
                <a:tc>
                  <a:txBody>
                    <a:bodyPr/>
                    <a:lstStyle/>
                    <a:p>
                      <a:pPr algn="ctr"/>
                      <a:r>
                        <a:rPr lang="it-IT" sz="1500"/>
                        <a:t>0.869</a:t>
                      </a:r>
                      <a:endParaRPr lang="en-US" sz="1500"/>
                    </a:p>
                  </a:txBody>
                  <a:tcPr marL="77175" marR="77175" marT="38588" marB="38588" anchor="ctr"/>
                </a:tc>
                <a:tc>
                  <a:txBody>
                    <a:bodyPr/>
                    <a:lstStyle/>
                    <a:p>
                      <a:pPr algn="ctr"/>
                      <a:r>
                        <a:rPr lang="it-IT" sz="1500" b="1"/>
                        <a:t>0.951</a:t>
                      </a:r>
                      <a:endParaRPr lang="en-US" sz="1500" b="1"/>
                    </a:p>
                  </a:txBody>
                  <a:tcPr marL="77175" marR="77175" marT="38588" marB="38588" anchor="ctr"/>
                </a:tc>
                <a:tc>
                  <a:txBody>
                    <a:bodyPr/>
                    <a:lstStyle/>
                    <a:p>
                      <a:pPr algn="ctr"/>
                      <a:r>
                        <a:rPr lang="it-IT" sz="1500" b="1"/>
                        <a:t>0.972</a:t>
                      </a:r>
                      <a:endParaRPr lang="en-US" sz="1500" b="1"/>
                    </a:p>
                  </a:txBody>
                  <a:tcPr marL="77175" marR="77175" marT="38588" marB="38588" anchor="ctr"/>
                </a:tc>
                <a:tc>
                  <a:txBody>
                    <a:bodyPr/>
                    <a:lstStyle/>
                    <a:p>
                      <a:pPr algn="ctr"/>
                      <a:r>
                        <a:rPr lang="it-IT" sz="1500" b="1"/>
                        <a:t>0.933</a:t>
                      </a:r>
                      <a:endParaRPr lang="en-US" sz="1500" b="1"/>
                    </a:p>
                  </a:txBody>
                  <a:tcPr marL="77175" marR="77175" marT="38588" marB="38588" anchor="ctr"/>
                </a:tc>
                <a:extLst>
                  <a:ext uri="{0D108BD9-81ED-4DB2-BD59-A6C34878D82A}">
                    <a16:rowId xmlns:a16="http://schemas.microsoft.com/office/drawing/2014/main" val="3605844195"/>
                  </a:ext>
                </a:extLst>
              </a:tr>
            </a:tbl>
          </a:graphicData>
        </a:graphic>
      </p:graphicFrame>
    </p:spTree>
    <p:extLst>
      <p:ext uri="{BB962C8B-B14F-4D97-AF65-F5344CB8AC3E}">
        <p14:creationId xmlns:p14="http://schemas.microsoft.com/office/powerpoint/2010/main" val="37804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40D-A1E7-3C4F-69E6-F0CEDA69C0DD}"/>
              </a:ext>
            </a:extLst>
          </p:cNvPr>
          <p:cNvSpPr>
            <a:spLocks noGrp="1"/>
          </p:cNvSpPr>
          <p:nvPr>
            <p:ph type="title"/>
          </p:nvPr>
        </p:nvSpPr>
        <p:spPr/>
        <p:txBody>
          <a:bodyPr/>
          <a:lstStyle/>
          <a:p>
            <a:r>
              <a:rPr lang="it-IT" dirty="0"/>
              <a:t>Contributions</a:t>
            </a:r>
            <a:endParaRPr lang="en-US" dirty="0"/>
          </a:p>
        </p:txBody>
      </p:sp>
      <p:graphicFrame>
        <p:nvGraphicFramePr>
          <p:cNvPr id="7" name="Content Placeholder 2">
            <a:extLst>
              <a:ext uri="{FF2B5EF4-FFF2-40B4-BE49-F238E27FC236}">
                <a16:creationId xmlns:a16="http://schemas.microsoft.com/office/drawing/2014/main" id="{CEA5FB0D-B3FF-C2D7-AC28-390D64449C2E}"/>
              </a:ext>
            </a:extLst>
          </p:cNvPr>
          <p:cNvGraphicFramePr>
            <a:graphicFrameLocks noGrp="1"/>
          </p:cNvGraphicFramePr>
          <p:nvPr>
            <p:ph idx="1"/>
            <p:extLst>
              <p:ext uri="{D42A27DB-BD31-4B8C-83A1-F6EECF244321}">
                <p14:modId xmlns:p14="http://schemas.microsoft.com/office/powerpoint/2010/main" val="25004171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2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40D-A1E7-3C4F-69E6-F0CEDA69C0DD}"/>
              </a:ext>
            </a:extLst>
          </p:cNvPr>
          <p:cNvSpPr>
            <a:spLocks noGrp="1"/>
          </p:cNvSpPr>
          <p:nvPr>
            <p:ph type="title"/>
          </p:nvPr>
        </p:nvSpPr>
        <p:spPr/>
        <p:txBody>
          <a:bodyPr/>
          <a:lstStyle/>
          <a:p>
            <a:r>
              <a:rPr lang="it-IT" dirty="0"/>
              <a:t>Future Works</a:t>
            </a:r>
            <a:endParaRPr lang="en-US" dirty="0"/>
          </a:p>
        </p:txBody>
      </p:sp>
      <p:graphicFrame>
        <p:nvGraphicFramePr>
          <p:cNvPr id="7" name="Content Placeholder 2">
            <a:extLst>
              <a:ext uri="{FF2B5EF4-FFF2-40B4-BE49-F238E27FC236}">
                <a16:creationId xmlns:a16="http://schemas.microsoft.com/office/drawing/2014/main" id="{CEA5FB0D-B3FF-C2D7-AC28-390D64449C2E}"/>
              </a:ext>
            </a:extLst>
          </p:cNvPr>
          <p:cNvGraphicFramePr>
            <a:graphicFrameLocks noGrp="1"/>
          </p:cNvGraphicFramePr>
          <p:nvPr>
            <p:ph idx="1"/>
            <p:extLst>
              <p:ext uri="{D42A27DB-BD31-4B8C-83A1-F6EECF244321}">
                <p14:modId xmlns:p14="http://schemas.microsoft.com/office/powerpoint/2010/main" val="3652847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49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764E3FCA-0EC9-3ECA-0D8D-F48B58A705BA}"/>
              </a:ext>
            </a:extLst>
          </p:cNvPr>
          <p:cNvSpPr/>
          <p:nvPr/>
        </p:nvSpPr>
        <p:spPr>
          <a:xfrm>
            <a:off x="80344" y="97900"/>
            <a:ext cx="10425261" cy="5725329"/>
          </a:xfrm>
          <a:prstGeom prst="horizontalScroll">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endParaRPr lang="en-US" sz="1500" b="0" dirty="0">
              <a:solidFill>
                <a:schemeClr val="tx1"/>
              </a:solidFill>
              <a:effectLst/>
              <a:highlight>
                <a:srgbClr val="00FF00"/>
              </a:highlight>
            </a:endParaRPr>
          </a:p>
          <a:p>
            <a:pPr algn="ctr">
              <a:lnSpc>
                <a:spcPct val="90000"/>
              </a:lnSpc>
              <a:spcAft>
                <a:spcPts val="600"/>
              </a:spcAft>
            </a:pPr>
            <a:r>
              <a:rPr lang="en-US" sz="1500" b="0" dirty="0">
                <a:solidFill>
                  <a:schemeClr val="tx1"/>
                </a:solidFill>
                <a:effectLst/>
              </a:rPr>
              <a:t>[…] </a:t>
            </a:r>
            <a:r>
              <a:rPr lang="en-US" sz="1500" b="0" dirty="0">
                <a:solidFill>
                  <a:schemeClr val="accent2"/>
                </a:solidFill>
                <a:effectLst/>
              </a:rPr>
              <a:t>29. In our view, it is the right time to inform all the government bodies, their agencies and instrumentalities that unless they have reasonable and acceptable explanation for the delay and there was bonafide effort, there is no need to accept the usual explanation that the file was kept pending for several months/years due to considerable degree of procedural red-tape in the process. The government departments are under a special obligation to ensure that they perform their duties with diligence and commitment.</a:t>
            </a:r>
            <a:r>
              <a:rPr lang="en-US" sz="1500" dirty="0">
                <a:solidFill>
                  <a:schemeClr val="accent2"/>
                </a:solidFill>
              </a:rPr>
              <a:t> </a:t>
            </a:r>
            <a:r>
              <a:rPr lang="en-US" sz="1500" b="0" dirty="0">
                <a:solidFill>
                  <a:schemeClr val="accent5"/>
                </a:solidFill>
                <a:effectLst/>
              </a:rPr>
              <a:t>Condonation of delay is an exception and should not be used as an anticipated benefit for government departments. The law shelters everyone under the same light and should not be swirled for the benefit of a few. 30. Considering the fact that there was no proper explanation offered by the Department for the delay except mentioning of various dates, according to us, the Department has miserably failed to give any acceptable and cogent reasons sufficient to condone such a huge delay.</a:t>
            </a:r>
            <a:r>
              <a:rPr lang="en-US" sz="1500" dirty="0">
                <a:solidFill>
                  <a:schemeClr val="accent5"/>
                </a:solidFill>
              </a:rPr>
              <a:t> </a:t>
            </a:r>
            <a:r>
              <a:rPr lang="en-US" sz="1500" b="0" dirty="0">
                <a:solidFill>
                  <a:schemeClr val="accent6"/>
                </a:solidFill>
                <a:effectLst/>
              </a:rPr>
              <a:t>Accordingly, the appeals are liable to be dismissed on the ground of delay. 23.</a:t>
            </a:r>
            <a:r>
              <a:rPr lang="en-US" sz="1500" dirty="0">
                <a:solidFill>
                  <a:schemeClr val="accent6"/>
                </a:solidFill>
              </a:rPr>
              <a:t> </a:t>
            </a:r>
            <a:r>
              <a:rPr lang="en-US" sz="1500" b="0" dirty="0">
                <a:solidFill>
                  <a:schemeClr val="accent6"/>
                </a:solidFill>
                <a:effectLst/>
              </a:rPr>
              <a:t>In State of Uttar Pradesh v. Amar Nath Yadav (2014) 2 SCC 422 while reiterating the above decision, the Supreme Court declined to condone the delay of 481 days in the State filing a special leave petition against the judgment of the High Court of Allahabad 24.</a:t>
            </a:r>
            <a:r>
              <a:rPr lang="en-US" sz="1500" b="0" dirty="0">
                <a:solidFill>
                  <a:schemeClr val="tx1"/>
                </a:solidFill>
                <a:effectLst/>
              </a:rPr>
              <a:t> </a:t>
            </a:r>
            <a:r>
              <a:rPr lang="en-US" sz="1500" b="0" dirty="0">
                <a:solidFill>
                  <a:schemeClr val="accent5"/>
                </a:solidFill>
                <a:effectLst/>
              </a:rPr>
              <a:t>Consequently, the Court is not satisfied with the reasons offered for the extraordinary delay of 1271 days in filing ITA No. 453 of 2012 and the delay of 1876 days in filing ITA No. 464 of 2012.</a:t>
            </a:r>
            <a:r>
              <a:rPr lang="en-US" sz="1500" b="0" dirty="0">
                <a:solidFill>
                  <a:schemeClr val="tx1"/>
                </a:solidFill>
                <a:effectLst/>
              </a:rPr>
              <a:t> </a:t>
            </a:r>
            <a:r>
              <a:rPr lang="en-US" sz="1500" b="0" dirty="0">
                <a:solidFill>
                  <a:srgbClr val="C00000"/>
                </a:solidFill>
                <a:effectLst/>
              </a:rPr>
              <a:t>Accordingly CM Nos.</a:t>
            </a:r>
            <a:r>
              <a:rPr lang="en-US" sz="1500" dirty="0">
                <a:solidFill>
                  <a:srgbClr val="C00000"/>
                </a:solidFill>
              </a:rPr>
              <a:t> </a:t>
            </a:r>
            <a:r>
              <a:rPr lang="en-US" sz="1500" b="0" dirty="0">
                <a:solidFill>
                  <a:srgbClr val="C00000"/>
                </a:solidFill>
                <a:effectLst/>
              </a:rPr>
              <a:t>13614/2010 in ITA No. 453/2012 and CM No. 14085/2012 in ITA No.</a:t>
            </a:r>
            <a:r>
              <a:rPr lang="en-US" sz="1500" dirty="0">
                <a:solidFill>
                  <a:srgbClr val="C00000"/>
                </a:solidFill>
              </a:rPr>
              <a:t> </a:t>
            </a:r>
            <a:r>
              <a:rPr lang="en-US" sz="1500" b="0" dirty="0">
                <a:solidFill>
                  <a:srgbClr val="C00000"/>
                </a:solidFill>
                <a:effectLst/>
              </a:rPr>
              <a:t>464/2012 are dismissed. </a:t>
            </a:r>
            <a:r>
              <a:rPr lang="en-US" sz="1500" b="0" dirty="0">
                <a:solidFill>
                  <a:schemeClr val="accent5"/>
                </a:solidFill>
                <a:effectLst/>
              </a:rPr>
              <a:t>25. The reasons for the delay of 426 days in re-filing ITA No. 453 of 2012 are also wholly unconvincing. </a:t>
            </a:r>
            <a:r>
              <a:rPr lang="en-US" sz="1500" b="0" dirty="0">
                <a:solidFill>
                  <a:srgbClr val="C00000"/>
                </a:solidFill>
                <a:effectLst/>
              </a:rPr>
              <a:t>CM No. 13616/2012 in ITA No. 453/2012 is also, therefore, dismissed. 26. With the dismissal of the aforementioned applications, the appeals ITA Nos. 453 and 464 of 2012 are also dismissed. </a:t>
            </a:r>
            <a:r>
              <a:rPr lang="en-US" sz="1500" b="0" dirty="0">
                <a:solidFill>
                  <a:srgbClr val="7030A0"/>
                </a:solidFill>
                <a:effectLst/>
              </a:rPr>
              <a:t>S. MURALIDHAR, J VIBHU BAKHRU, J AUGUST 24, 2015 dn.</a:t>
            </a:r>
          </a:p>
        </p:txBody>
      </p:sp>
      <p:sp>
        <p:nvSpPr>
          <p:cNvPr id="18"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LEGO, commencement&#10;&#10;Description automatically generated">
            <a:extLst>
              <a:ext uri="{FF2B5EF4-FFF2-40B4-BE49-F238E27FC236}">
                <a16:creationId xmlns:a16="http://schemas.microsoft.com/office/drawing/2014/main" id="{1A86DDE0-EE88-8494-6A51-5CD97414A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950" y="4365945"/>
            <a:ext cx="1431452" cy="1766077"/>
          </a:xfrm>
          <a:prstGeom prst="rect">
            <a:avLst/>
          </a:prstGeom>
        </p:spPr>
      </p:pic>
      <p:sp>
        <p:nvSpPr>
          <p:cNvPr id="4" name="Speech Bubble: Oval 3">
            <a:extLst>
              <a:ext uri="{FF2B5EF4-FFF2-40B4-BE49-F238E27FC236}">
                <a16:creationId xmlns:a16="http://schemas.microsoft.com/office/drawing/2014/main" id="{58A55F16-E1A0-CA6F-E03C-20E16DEBA575}"/>
              </a:ext>
            </a:extLst>
          </p:cNvPr>
          <p:cNvSpPr/>
          <p:nvPr/>
        </p:nvSpPr>
        <p:spPr>
          <a:xfrm>
            <a:off x="8521831" y="1983259"/>
            <a:ext cx="2853230" cy="2292668"/>
          </a:xfrm>
          <a:prstGeom prst="wedgeEllipseCallout">
            <a:avLst>
              <a:gd name="adj1" fmla="val 32163"/>
              <a:gd name="adj2" fmla="val 58333"/>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2"/>
                </a:solidFill>
              </a:rPr>
              <a:t>Analysis</a:t>
            </a:r>
          </a:p>
          <a:p>
            <a:pPr algn="ctr"/>
            <a:r>
              <a:rPr lang="it-IT" dirty="0">
                <a:solidFill>
                  <a:schemeClr val="accent5"/>
                </a:solidFill>
              </a:rPr>
              <a:t>Ratio of the decision</a:t>
            </a:r>
          </a:p>
          <a:p>
            <a:pPr algn="ctr"/>
            <a:r>
              <a:rPr lang="it-IT" dirty="0">
                <a:solidFill>
                  <a:schemeClr val="accent6"/>
                </a:solidFill>
              </a:rPr>
              <a:t>Precedent relied</a:t>
            </a:r>
          </a:p>
          <a:p>
            <a:pPr algn="ctr"/>
            <a:r>
              <a:rPr lang="en-US" dirty="0" err="1">
                <a:solidFill>
                  <a:srgbClr val="C00000"/>
                </a:solidFill>
              </a:rPr>
              <a:t>Rouling</a:t>
            </a:r>
            <a:r>
              <a:rPr lang="en-US" dirty="0">
                <a:solidFill>
                  <a:srgbClr val="C00000"/>
                </a:solidFill>
              </a:rPr>
              <a:t> by present court</a:t>
            </a:r>
          </a:p>
          <a:p>
            <a:pPr algn="ctr"/>
            <a:r>
              <a:rPr lang="en-US" dirty="0">
                <a:solidFill>
                  <a:schemeClr val="accent1">
                    <a:lumMod val="75000"/>
                  </a:schemeClr>
                </a:solidFill>
              </a:rPr>
              <a:t>…</a:t>
            </a:r>
          </a:p>
        </p:txBody>
      </p:sp>
    </p:spTree>
    <p:extLst>
      <p:ext uri="{BB962C8B-B14F-4D97-AF65-F5344CB8AC3E}">
        <p14:creationId xmlns:p14="http://schemas.microsoft.com/office/powerpoint/2010/main" val="408548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34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11531248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7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croll: Horizontal 3">
                <a:extLst>
                  <a:ext uri="{FF2B5EF4-FFF2-40B4-BE49-F238E27FC236}">
                    <a16:creationId xmlns:a16="http://schemas.microsoft.com/office/drawing/2014/main" id="{C8491FD4-E340-18B5-7CCD-1469FECE89F8}"/>
                  </a:ext>
                </a:extLst>
              </p:cNvPr>
              <p:cNvSpPr/>
              <p:nvPr/>
            </p:nvSpPr>
            <p:spPr>
              <a:xfrm>
                <a:off x="1565229" y="2822999"/>
                <a:ext cx="1696293" cy="133383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𝐷</m:t>
                      </m:r>
                    </m:oMath>
                  </m:oMathPara>
                </a14:m>
                <a:endParaRPr lang="en-US" dirty="0"/>
              </a:p>
            </p:txBody>
          </p:sp>
        </mc:Choice>
        <mc:Fallback xmlns="">
          <p:sp>
            <p:nvSpPr>
              <p:cNvPr id="4" name="Scroll: Horizontal 3">
                <a:extLst>
                  <a:ext uri="{FF2B5EF4-FFF2-40B4-BE49-F238E27FC236}">
                    <a16:creationId xmlns:a16="http://schemas.microsoft.com/office/drawing/2014/main" id="{C8491FD4-E340-18B5-7CCD-1469FECE89F8}"/>
                  </a:ext>
                </a:extLst>
              </p:cNvPr>
              <p:cNvSpPr>
                <a:spLocks noRot="1" noChangeAspect="1" noMove="1" noResize="1" noEditPoints="1" noAdjustHandles="1" noChangeArrowheads="1" noChangeShapeType="1" noTextEdit="1"/>
              </p:cNvSpPr>
              <p:nvPr/>
            </p:nvSpPr>
            <p:spPr>
              <a:xfrm>
                <a:off x="1565229" y="2822999"/>
                <a:ext cx="1696293" cy="133383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98DAF8C2-2B6B-3F91-F203-6EB1D573E6A3}"/>
              </a:ext>
            </a:extLst>
          </p:cNvPr>
          <p:cNvSpPr/>
          <p:nvPr/>
        </p:nvSpPr>
        <p:spPr>
          <a:xfrm>
            <a:off x="3428250" y="3319558"/>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4D025411-C94E-0807-70F5-4E0BCE66BFE1}"/>
                  </a:ext>
                </a:extLst>
              </p:cNvPr>
              <p:cNvSpPr/>
              <p:nvPr/>
            </p:nvSpPr>
            <p:spPr>
              <a:xfrm>
                <a:off x="4807220" y="1083204"/>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xmlns="">
          <p:sp>
            <p:nvSpPr>
              <p:cNvPr id="6" name="Speech Bubble: Rectangle 5">
                <a:extLst>
                  <a:ext uri="{FF2B5EF4-FFF2-40B4-BE49-F238E27FC236}">
                    <a16:creationId xmlns:a16="http://schemas.microsoft.com/office/drawing/2014/main" id="{4D025411-C94E-0807-70F5-4E0BCE66BFE1}"/>
                  </a:ext>
                </a:extLst>
              </p:cNvPr>
              <p:cNvSpPr>
                <a:spLocks noRot="1" noChangeAspect="1" noMove="1" noResize="1" noEditPoints="1" noAdjustHandles="1" noChangeArrowheads="1" noChangeShapeType="1" noTextEdit="1"/>
              </p:cNvSpPr>
              <p:nvPr/>
            </p:nvSpPr>
            <p:spPr>
              <a:xfrm>
                <a:off x="4807220" y="1083204"/>
                <a:ext cx="724912" cy="384203"/>
              </a:xfrm>
              <a:prstGeom prst="wedgeRectCallou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A6B1600E-F0B8-2066-397B-2146EBE5E765}"/>
                  </a:ext>
                </a:extLst>
              </p:cNvPr>
              <p:cNvSpPr/>
              <p:nvPr/>
            </p:nvSpPr>
            <p:spPr>
              <a:xfrm>
                <a:off x="4827327" y="192531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xmlns="">
          <p:sp>
            <p:nvSpPr>
              <p:cNvPr id="7" name="Speech Bubble: Rectangle 6">
                <a:extLst>
                  <a:ext uri="{FF2B5EF4-FFF2-40B4-BE49-F238E27FC236}">
                    <a16:creationId xmlns:a16="http://schemas.microsoft.com/office/drawing/2014/main" id="{A6B1600E-F0B8-2066-397B-2146EBE5E765}"/>
                  </a:ext>
                </a:extLst>
              </p:cNvPr>
              <p:cNvSpPr>
                <a:spLocks noRot="1" noChangeAspect="1" noMove="1" noResize="1" noEditPoints="1" noAdjustHandles="1" noChangeArrowheads="1" noChangeShapeType="1" noTextEdit="1"/>
              </p:cNvSpPr>
              <p:nvPr/>
            </p:nvSpPr>
            <p:spPr>
              <a:xfrm>
                <a:off x="4827327" y="1925312"/>
                <a:ext cx="724912" cy="384203"/>
              </a:xfrm>
              <a:prstGeom prst="wedgeRectCallout">
                <a:avLst/>
              </a:prstGeom>
              <a:blipFill>
                <a:blip r:embed="rId4"/>
                <a:stretch>
                  <a:fillRect/>
                </a:stretch>
              </a:blipFill>
            </p:spPr>
            <p:txBody>
              <a:bodyPr/>
              <a:lstStyle/>
              <a:p>
                <a:r>
                  <a:rPr lang="en-US">
                    <a:noFill/>
                  </a:rPr>
                  <a:t> </a:t>
                </a:r>
              </a:p>
            </p:txBody>
          </p:sp>
        </mc:Fallback>
      </mc:AlternateContent>
      <p:sp>
        <p:nvSpPr>
          <p:cNvPr id="9" name="Flowchart: Connector 8">
            <a:extLst>
              <a:ext uri="{FF2B5EF4-FFF2-40B4-BE49-F238E27FC236}">
                <a16:creationId xmlns:a16="http://schemas.microsoft.com/office/drawing/2014/main" id="{05B61949-1FFA-FCBB-1DCC-AD9E7BE09EB5}"/>
              </a:ext>
            </a:extLst>
          </p:cNvPr>
          <p:cNvSpPr/>
          <p:nvPr/>
        </p:nvSpPr>
        <p:spPr>
          <a:xfrm>
            <a:off x="5102794" y="2912398"/>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6E9659D-2B88-62CE-BAB4-D03830135A23}"/>
              </a:ext>
            </a:extLst>
          </p:cNvPr>
          <p:cNvSpPr/>
          <p:nvPr/>
        </p:nvSpPr>
        <p:spPr>
          <a:xfrm>
            <a:off x="5102794" y="343554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6AB9A962-CF39-03D5-A38B-1083FB02988A}"/>
              </a:ext>
            </a:extLst>
          </p:cNvPr>
          <p:cNvSpPr/>
          <p:nvPr/>
        </p:nvSpPr>
        <p:spPr>
          <a:xfrm>
            <a:off x="5099169" y="400218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LEGO, commencement&#10;&#10;Description automatically generated">
            <a:extLst>
              <a:ext uri="{FF2B5EF4-FFF2-40B4-BE49-F238E27FC236}">
                <a16:creationId xmlns:a16="http://schemas.microsoft.com/office/drawing/2014/main" id="{9A886259-189D-A0BD-CF1E-0F1B1FB4B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62" y="630019"/>
            <a:ext cx="734637" cy="906370"/>
          </a:xfrm>
          <a:prstGeom prst="rect">
            <a:avLst/>
          </a:prstGeom>
        </p:spPr>
      </p:pic>
      <p:sp>
        <p:nvSpPr>
          <p:cNvPr id="17" name="Arrow: Right 16">
            <a:extLst>
              <a:ext uri="{FF2B5EF4-FFF2-40B4-BE49-F238E27FC236}">
                <a16:creationId xmlns:a16="http://schemas.microsoft.com/office/drawing/2014/main" id="{154E544E-8C21-3533-A1BA-520E9A420FD3}"/>
              </a:ext>
            </a:extLst>
          </p:cNvPr>
          <p:cNvSpPr/>
          <p:nvPr/>
        </p:nvSpPr>
        <p:spPr>
          <a:xfrm>
            <a:off x="5917894" y="1072330"/>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LEGO, commencement&#10;&#10;Description automatically generated">
            <a:extLst>
              <a:ext uri="{FF2B5EF4-FFF2-40B4-BE49-F238E27FC236}">
                <a16:creationId xmlns:a16="http://schemas.microsoft.com/office/drawing/2014/main" id="{0B5C8BB9-1B6B-FFDC-511A-7837330E8F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62" y="1600357"/>
            <a:ext cx="734637" cy="906370"/>
          </a:xfrm>
          <a:prstGeom prst="rect">
            <a:avLst/>
          </a:prstGeom>
        </p:spPr>
      </p:pic>
      <p:sp>
        <p:nvSpPr>
          <p:cNvPr id="19" name="Arrow: Right 18">
            <a:extLst>
              <a:ext uri="{FF2B5EF4-FFF2-40B4-BE49-F238E27FC236}">
                <a16:creationId xmlns:a16="http://schemas.microsoft.com/office/drawing/2014/main" id="{1D364EAF-CE00-BF8A-6900-7166F3C6E5F0}"/>
              </a:ext>
            </a:extLst>
          </p:cNvPr>
          <p:cNvSpPr/>
          <p:nvPr/>
        </p:nvSpPr>
        <p:spPr>
          <a:xfrm>
            <a:off x="5917894" y="1914438"/>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B2A0154-BB87-0C89-65F2-6C8D429C9B1C}"/>
              </a:ext>
            </a:extLst>
          </p:cNvPr>
          <p:cNvSpPr/>
          <p:nvPr/>
        </p:nvSpPr>
        <p:spPr>
          <a:xfrm>
            <a:off x="8293187" y="1056019"/>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0B4A6174-8841-E3C5-731F-A14B2A713A67}"/>
              </a:ext>
            </a:extLst>
          </p:cNvPr>
          <p:cNvSpPr/>
          <p:nvPr/>
        </p:nvSpPr>
        <p:spPr>
          <a:xfrm>
            <a:off x="8293187" y="1925312"/>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C774C2E3-9EE6-97B4-7A3F-B48C29B669E1}"/>
                  </a:ext>
                </a:extLst>
              </p:cNvPr>
              <p:cNvSpPr/>
              <p:nvPr/>
            </p:nvSpPr>
            <p:spPr>
              <a:xfrm>
                <a:off x="4847434" y="5562886"/>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𝑑</m:t>
                          </m:r>
                        </m:sub>
                      </m:sSub>
                    </m:oMath>
                  </m:oMathPara>
                </a14:m>
                <a:endParaRPr lang="it-IT" b="0" dirty="0"/>
              </a:p>
            </p:txBody>
          </p:sp>
        </mc:Choice>
        <mc:Fallback xmlns="">
          <p:sp>
            <p:nvSpPr>
              <p:cNvPr id="31" name="Speech Bubble: Rectangle 30">
                <a:extLst>
                  <a:ext uri="{FF2B5EF4-FFF2-40B4-BE49-F238E27FC236}">
                    <a16:creationId xmlns:a16="http://schemas.microsoft.com/office/drawing/2014/main" id="{C774C2E3-9EE6-97B4-7A3F-B48C29B669E1}"/>
                  </a:ext>
                </a:extLst>
              </p:cNvPr>
              <p:cNvSpPr>
                <a:spLocks noRot="1" noChangeAspect="1" noMove="1" noResize="1" noEditPoints="1" noAdjustHandles="1" noChangeArrowheads="1" noChangeShapeType="1" noTextEdit="1"/>
              </p:cNvSpPr>
              <p:nvPr/>
            </p:nvSpPr>
            <p:spPr>
              <a:xfrm>
                <a:off x="4847434" y="5562886"/>
                <a:ext cx="724912" cy="384203"/>
              </a:xfrm>
              <a:prstGeom prst="wedgeRectCallout">
                <a:avLst/>
              </a:prstGeom>
              <a:blipFill>
                <a:blip r:embed="rId6"/>
                <a:stretch>
                  <a:fillRect/>
                </a:stretch>
              </a:blipFill>
            </p:spPr>
            <p:txBody>
              <a:bodyPr/>
              <a:lstStyle/>
              <a:p>
                <a:r>
                  <a:rPr lang="en-US">
                    <a:noFill/>
                  </a:rPr>
                  <a:t> </a:t>
                </a:r>
              </a:p>
            </p:txBody>
          </p:sp>
        </mc:Fallback>
      </mc:AlternateContent>
      <p:pic>
        <p:nvPicPr>
          <p:cNvPr id="34" name="Picture 33" descr="A picture containing LEGO, commencement&#10;&#10;Description automatically generated">
            <a:extLst>
              <a:ext uri="{FF2B5EF4-FFF2-40B4-BE49-F238E27FC236}">
                <a16:creationId xmlns:a16="http://schemas.microsoft.com/office/drawing/2014/main" id="{59D854A9-B1C7-B919-3EF5-BBBE082A6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4669" y="5237931"/>
            <a:ext cx="734637" cy="906370"/>
          </a:xfrm>
          <a:prstGeom prst="rect">
            <a:avLst/>
          </a:prstGeom>
        </p:spPr>
      </p:pic>
      <p:sp>
        <p:nvSpPr>
          <p:cNvPr id="35" name="Arrow: Right 34">
            <a:extLst>
              <a:ext uri="{FF2B5EF4-FFF2-40B4-BE49-F238E27FC236}">
                <a16:creationId xmlns:a16="http://schemas.microsoft.com/office/drawing/2014/main" id="{83C9B93B-36EF-9AC5-6D6F-D047A0D4B29F}"/>
              </a:ext>
            </a:extLst>
          </p:cNvPr>
          <p:cNvSpPr/>
          <p:nvPr/>
        </p:nvSpPr>
        <p:spPr>
          <a:xfrm>
            <a:off x="5938001" y="5552012"/>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A571943-A419-D020-B0E1-91A687E08F44}"/>
              </a:ext>
            </a:extLst>
          </p:cNvPr>
          <p:cNvSpPr/>
          <p:nvPr/>
        </p:nvSpPr>
        <p:spPr>
          <a:xfrm>
            <a:off x="8313294" y="5562886"/>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Brace 38">
            <a:extLst>
              <a:ext uri="{FF2B5EF4-FFF2-40B4-BE49-F238E27FC236}">
                <a16:creationId xmlns:a16="http://schemas.microsoft.com/office/drawing/2014/main" id="{9D48FFD4-B355-DFAF-01F3-89C44989665F}"/>
              </a:ext>
            </a:extLst>
          </p:cNvPr>
          <p:cNvSpPr/>
          <p:nvPr/>
        </p:nvSpPr>
        <p:spPr>
          <a:xfrm>
            <a:off x="4376182" y="778748"/>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43" name="Picture 42" descr="A clear snow globe on a black stand&#10;&#10;Description automatically generated with low confidence">
            <a:extLst>
              <a:ext uri="{FF2B5EF4-FFF2-40B4-BE49-F238E27FC236}">
                <a16:creationId xmlns:a16="http://schemas.microsoft.com/office/drawing/2014/main" id="{BFE71808-CB3E-6E5A-6789-41482CCDC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2138" y="742615"/>
            <a:ext cx="793774" cy="793774"/>
          </a:xfrm>
          <a:prstGeom prst="rect">
            <a:avLst/>
          </a:prstGeom>
        </p:spPr>
      </p:pic>
      <p:pic>
        <p:nvPicPr>
          <p:cNvPr id="44" name="Picture 43" descr="A clear snow globe on a black stand&#10;&#10;Description automatically generated with low confidence">
            <a:extLst>
              <a:ext uri="{FF2B5EF4-FFF2-40B4-BE49-F238E27FC236}">
                <a16:creationId xmlns:a16="http://schemas.microsoft.com/office/drawing/2014/main" id="{0AA5AF3D-5914-8D9A-0502-4BD8BE6DF2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1204" y="1656655"/>
            <a:ext cx="793773" cy="793773"/>
          </a:xfrm>
          <a:prstGeom prst="rect">
            <a:avLst/>
          </a:prstGeom>
        </p:spPr>
      </p:pic>
      <p:pic>
        <p:nvPicPr>
          <p:cNvPr id="46" name="Picture 45" descr="A clear snow globe on a black stand&#10;&#10;Description automatically generated with low confidence">
            <a:extLst>
              <a:ext uri="{FF2B5EF4-FFF2-40B4-BE49-F238E27FC236}">
                <a16:creationId xmlns:a16="http://schemas.microsoft.com/office/drawing/2014/main" id="{1AABB33A-E804-5FF8-0C24-E1BC2AC967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0268" y="5292419"/>
            <a:ext cx="793773" cy="793773"/>
          </a:xfrm>
          <a:prstGeom prst="rect">
            <a:avLst/>
          </a:prstGeom>
        </p:spPr>
      </p:pic>
      <p:sp>
        <p:nvSpPr>
          <p:cNvPr id="48" name="Flowchart: Connector 47">
            <a:extLst>
              <a:ext uri="{FF2B5EF4-FFF2-40B4-BE49-F238E27FC236}">
                <a16:creationId xmlns:a16="http://schemas.microsoft.com/office/drawing/2014/main" id="{3D8AB23C-BB66-F62F-D89F-3650C9691EC8}"/>
              </a:ext>
            </a:extLst>
          </p:cNvPr>
          <p:cNvSpPr/>
          <p:nvPr/>
        </p:nvSpPr>
        <p:spPr>
          <a:xfrm>
            <a:off x="5099169" y="461204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9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7" grpId="0" animBg="1"/>
      <p:bldP spid="19" grpId="0" animBg="1"/>
      <p:bldP spid="26" grpId="0" animBg="1"/>
      <p:bldP spid="27" grpId="0" animBg="1"/>
      <p:bldP spid="31" grpId="0" animBg="1"/>
      <p:bldP spid="35" grpId="0" animBg="1"/>
      <p:bldP spid="37" grpId="0" animBg="1"/>
      <p:bldP spid="39"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Callout: Right Arrow 42">
            <a:extLst>
              <a:ext uri="{FF2B5EF4-FFF2-40B4-BE49-F238E27FC236}">
                <a16:creationId xmlns:a16="http://schemas.microsoft.com/office/drawing/2014/main" id="{F88E60E5-6F85-0C21-9BA4-EF08A3A2EC7B}"/>
              </a:ext>
            </a:extLst>
          </p:cNvPr>
          <p:cNvSpPr/>
          <p:nvPr/>
        </p:nvSpPr>
        <p:spPr>
          <a:xfrm>
            <a:off x="518424" y="349260"/>
            <a:ext cx="3725510" cy="5856439"/>
          </a:xfrm>
          <a:prstGeom prst="rightArrowCallout">
            <a:avLst>
              <a:gd name="adj1" fmla="val 26083"/>
              <a:gd name="adj2" fmla="val 20127"/>
              <a:gd name="adj3" fmla="val 20849"/>
              <a:gd name="adj4" fmla="val 6497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solidFill>
              </a:ln>
              <a:solidFill>
                <a:schemeClr val="accent5"/>
              </a:solidFill>
            </a:endParaRPr>
          </a:p>
        </p:txBody>
      </p:sp>
      <p:pic>
        <p:nvPicPr>
          <p:cNvPr id="7" name="Picture 6" descr="A puppet in a striped shirt&#10;&#10;Description automatically generated with low confidence">
            <a:extLst>
              <a:ext uri="{FF2B5EF4-FFF2-40B4-BE49-F238E27FC236}">
                <a16:creationId xmlns:a16="http://schemas.microsoft.com/office/drawing/2014/main" id="{3E96F9DC-FFA2-A15E-6FF5-6D6A1E9C6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891" y="900526"/>
            <a:ext cx="2856426" cy="4753908"/>
          </a:xfrm>
          <a:prstGeom prst="rect">
            <a:avLst/>
          </a:prstGeom>
        </p:spPr>
      </p:pic>
      <p:pic>
        <p:nvPicPr>
          <p:cNvPr id="9" name="Picture 8" descr="A cartoon of a puppet holding a book and weighing scale&#10;&#10;Description automatically generated with low confidence">
            <a:extLst>
              <a:ext uri="{FF2B5EF4-FFF2-40B4-BE49-F238E27FC236}">
                <a16:creationId xmlns:a16="http://schemas.microsoft.com/office/drawing/2014/main" id="{EC7DFD67-A93E-9CFF-8E6D-6336FADC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067" y="666597"/>
            <a:ext cx="3261829" cy="4825802"/>
          </a:xfrm>
          <a:prstGeom prst="rect">
            <a:avLst/>
          </a:prstGeom>
        </p:spPr>
      </p:pic>
      <p:sp>
        <p:nvSpPr>
          <p:cNvPr id="10" name="Arrow: Right 9">
            <a:extLst>
              <a:ext uri="{FF2B5EF4-FFF2-40B4-BE49-F238E27FC236}">
                <a16:creationId xmlns:a16="http://schemas.microsoft.com/office/drawing/2014/main" id="{DC1B9456-EE0D-7BF6-9A86-1F1C13CDF4E9}"/>
              </a:ext>
            </a:extLst>
          </p:cNvPr>
          <p:cNvSpPr/>
          <p:nvPr/>
        </p:nvSpPr>
        <p:spPr>
          <a:xfrm>
            <a:off x="6777317" y="2810435"/>
            <a:ext cx="1172089" cy="5381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croll: Horizontal 11">
            <a:extLst>
              <a:ext uri="{FF2B5EF4-FFF2-40B4-BE49-F238E27FC236}">
                <a16:creationId xmlns:a16="http://schemas.microsoft.com/office/drawing/2014/main" id="{5431F7DF-1B74-73AF-98DC-B5FD48646D7D}"/>
              </a:ext>
            </a:extLst>
          </p:cNvPr>
          <p:cNvSpPr/>
          <p:nvPr/>
        </p:nvSpPr>
        <p:spPr>
          <a:xfrm>
            <a:off x="982104" y="900526"/>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croll: Horizontal 12">
            <a:extLst>
              <a:ext uri="{FF2B5EF4-FFF2-40B4-BE49-F238E27FC236}">
                <a16:creationId xmlns:a16="http://schemas.microsoft.com/office/drawing/2014/main" id="{B5D2C84F-7D24-49E0-8351-2E743F0002FB}"/>
              </a:ext>
            </a:extLst>
          </p:cNvPr>
          <p:cNvSpPr/>
          <p:nvPr/>
        </p:nvSpPr>
        <p:spPr>
          <a:xfrm>
            <a:off x="1150980" y="1069402"/>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croll: Horizontal 13">
            <a:extLst>
              <a:ext uri="{FF2B5EF4-FFF2-40B4-BE49-F238E27FC236}">
                <a16:creationId xmlns:a16="http://schemas.microsoft.com/office/drawing/2014/main" id="{4A388307-89B5-2F98-7222-86CB21DE09DD}"/>
              </a:ext>
            </a:extLst>
          </p:cNvPr>
          <p:cNvSpPr/>
          <p:nvPr/>
        </p:nvSpPr>
        <p:spPr>
          <a:xfrm>
            <a:off x="1319856" y="1238278"/>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croll: Horizontal 19">
            <a:extLst>
              <a:ext uri="{FF2B5EF4-FFF2-40B4-BE49-F238E27FC236}">
                <a16:creationId xmlns:a16="http://schemas.microsoft.com/office/drawing/2014/main" id="{F0D683BD-ADE5-9562-DFD1-E009071F30C3}"/>
              </a:ext>
            </a:extLst>
          </p:cNvPr>
          <p:cNvSpPr/>
          <p:nvPr/>
        </p:nvSpPr>
        <p:spPr>
          <a:xfrm>
            <a:off x="995345" y="4228678"/>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croll: Horizontal 20">
            <a:extLst>
              <a:ext uri="{FF2B5EF4-FFF2-40B4-BE49-F238E27FC236}">
                <a16:creationId xmlns:a16="http://schemas.microsoft.com/office/drawing/2014/main" id="{0039793C-DCEC-52E3-DA7C-B116991FE1A7}"/>
              </a:ext>
            </a:extLst>
          </p:cNvPr>
          <p:cNvSpPr/>
          <p:nvPr/>
        </p:nvSpPr>
        <p:spPr>
          <a:xfrm>
            <a:off x="1164221" y="4397554"/>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croll: Horizontal 21">
            <a:extLst>
              <a:ext uri="{FF2B5EF4-FFF2-40B4-BE49-F238E27FC236}">
                <a16:creationId xmlns:a16="http://schemas.microsoft.com/office/drawing/2014/main" id="{3A5DD230-9D31-F1BC-382B-3D846475AA0E}"/>
              </a:ext>
            </a:extLst>
          </p:cNvPr>
          <p:cNvSpPr/>
          <p:nvPr/>
        </p:nvSpPr>
        <p:spPr>
          <a:xfrm>
            <a:off x="1333097" y="4566430"/>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8BD3657C-26F9-49EE-1168-F2BF4E7C60D4}"/>
              </a:ext>
            </a:extLst>
          </p:cNvPr>
          <p:cNvSpPr/>
          <p:nvPr/>
        </p:nvSpPr>
        <p:spPr>
          <a:xfrm>
            <a:off x="1652747" y="2417467"/>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E587FC03-AA08-C874-5124-0929F970E85B}"/>
              </a:ext>
            </a:extLst>
          </p:cNvPr>
          <p:cNvSpPr/>
          <p:nvPr/>
        </p:nvSpPr>
        <p:spPr>
          <a:xfrm>
            <a:off x="1652747" y="294061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6AB91047-5BDD-C95A-FD5C-6D95BAFCC733}"/>
              </a:ext>
            </a:extLst>
          </p:cNvPr>
          <p:cNvSpPr/>
          <p:nvPr/>
        </p:nvSpPr>
        <p:spPr>
          <a:xfrm>
            <a:off x="1649122" y="350725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72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0" grpId="0" animBg="1"/>
      <p:bldP spid="12" grpId="0" animBg="1"/>
      <p:bldP spid="13" grpId="0" animBg="1"/>
      <p:bldP spid="14" grpId="0" animBg="1"/>
      <p:bldP spid="20" grpId="0" animBg="1"/>
      <p:bldP spid="21" grpId="0" animBg="1"/>
      <p:bldP spid="22" grpId="0" animBg="1"/>
      <p:bldP spid="24"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croll: Horizontal 3">
                <a:extLst>
                  <a:ext uri="{FF2B5EF4-FFF2-40B4-BE49-F238E27FC236}">
                    <a16:creationId xmlns:a16="http://schemas.microsoft.com/office/drawing/2014/main" id="{70439B0C-68E3-9F15-D16A-0C307104A08A}"/>
                  </a:ext>
                </a:extLst>
              </p:cNvPr>
              <p:cNvSpPr/>
              <p:nvPr/>
            </p:nvSpPr>
            <p:spPr>
              <a:xfrm>
                <a:off x="280179" y="2836446"/>
                <a:ext cx="1696293" cy="133383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𝐷</m:t>
                      </m:r>
                    </m:oMath>
                  </m:oMathPara>
                </a14:m>
                <a:endParaRPr lang="en-US" dirty="0"/>
              </a:p>
            </p:txBody>
          </p:sp>
        </mc:Choice>
        <mc:Fallback xmlns="">
          <p:sp>
            <p:nvSpPr>
              <p:cNvPr id="4" name="Scroll: Horizontal 3">
                <a:extLst>
                  <a:ext uri="{FF2B5EF4-FFF2-40B4-BE49-F238E27FC236}">
                    <a16:creationId xmlns:a16="http://schemas.microsoft.com/office/drawing/2014/main" id="{70439B0C-68E3-9F15-D16A-0C307104A08A}"/>
                  </a:ext>
                </a:extLst>
              </p:cNvPr>
              <p:cNvSpPr>
                <a:spLocks noRot="1" noChangeAspect="1" noMove="1" noResize="1" noEditPoints="1" noAdjustHandles="1" noChangeArrowheads="1" noChangeShapeType="1" noTextEdit="1"/>
              </p:cNvSpPr>
              <p:nvPr/>
            </p:nvSpPr>
            <p:spPr>
              <a:xfrm>
                <a:off x="280179" y="2836446"/>
                <a:ext cx="1696293" cy="133383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001C7C15-6F7C-3F8D-0784-A6B5B5D7114D}"/>
              </a:ext>
            </a:extLst>
          </p:cNvPr>
          <p:cNvSpPr/>
          <p:nvPr/>
        </p:nvSpPr>
        <p:spPr>
          <a:xfrm>
            <a:off x="2143200" y="3333005"/>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A234FF9F-D924-606D-1559-45A79D690171}"/>
                  </a:ext>
                </a:extLst>
              </p:cNvPr>
              <p:cNvSpPr/>
              <p:nvPr/>
            </p:nvSpPr>
            <p:spPr>
              <a:xfrm>
                <a:off x="3522170" y="1096651"/>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xmlns="">
          <p:sp>
            <p:nvSpPr>
              <p:cNvPr id="6" name="Speech Bubble: Rectangle 5">
                <a:extLst>
                  <a:ext uri="{FF2B5EF4-FFF2-40B4-BE49-F238E27FC236}">
                    <a16:creationId xmlns:a16="http://schemas.microsoft.com/office/drawing/2014/main" id="{A234FF9F-D924-606D-1559-45A79D690171}"/>
                  </a:ext>
                </a:extLst>
              </p:cNvPr>
              <p:cNvSpPr>
                <a:spLocks noRot="1" noChangeAspect="1" noMove="1" noResize="1" noEditPoints="1" noAdjustHandles="1" noChangeArrowheads="1" noChangeShapeType="1" noTextEdit="1"/>
              </p:cNvSpPr>
              <p:nvPr/>
            </p:nvSpPr>
            <p:spPr>
              <a:xfrm>
                <a:off x="3522170" y="1096651"/>
                <a:ext cx="724912" cy="384203"/>
              </a:xfrm>
              <a:prstGeom prst="wedgeRectCallout">
                <a:avLst/>
              </a:prstGeom>
              <a:blipFill>
                <a:blip r:embed="rId3"/>
                <a:stretch>
                  <a:fillRect/>
                </a:stretch>
              </a:blipFill>
            </p:spPr>
            <p:txBody>
              <a:bodyPr/>
              <a:lstStyle/>
              <a:p>
                <a:r>
                  <a:rPr lang="en-US">
                    <a:noFill/>
                  </a:rPr>
                  <a:t> </a:t>
                </a:r>
              </a:p>
            </p:txBody>
          </p:sp>
        </mc:Fallback>
      </mc:AlternateContent>
      <p:sp>
        <p:nvSpPr>
          <p:cNvPr id="8" name="Flowchart: Connector 7">
            <a:extLst>
              <a:ext uri="{FF2B5EF4-FFF2-40B4-BE49-F238E27FC236}">
                <a16:creationId xmlns:a16="http://schemas.microsoft.com/office/drawing/2014/main" id="{1ECCC69D-DC62-DA1A-1580-5D2E90DAA2BA}"/>
              </a:ext>
            </a:extLst>
          </p:cNvPr>
          <p:cNvSpPr/>
          <p:nvPr/>
        </p:nvSpPr>
        <p:spPr>
          <a:xfrm>
            <a:off x="3817744" y="292584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4FB43DE-6FEA-9B2A-86B9-79C597CB1BA7}"/>
              </a:ext>
            </a:extLst>
          </p:cNvPr>
          <p:cNvSpPr/>
          <p:nvPr/>
        </p:nvSpPr>
        <p:spPr>
          <a:xfrm>
            <a:off x="3817744" y="3448991"/>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44162D1-2530-C8F6-E62C-FBA0084A2F41}"/>
              </a:ext>
            </a:extLst>
          </p:cNvPr>
          <p:cNvSpPr/>
          <p:nvPr/>
        </p:nvSpPr>
        <p:spPr>
          <a:xfrm>
            <a:off x="4449131" y="1096651"/>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12CA1FB3-1F8F-E650-4EF6-543799D1C4C5}"/>
              </a:ext>
            </a:extLst>
          </p:cNvPr>
          <p:cNvSpPr/>
          <p:nvPr/>
        </p:nvSpPr>
        <p:spPr>
          <a:xfrm>
            <a:off x="3091132" y="792195"/>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8" name="Picture 17" descr="A cartoon of a puppet holding a book and weighing scale&#10;&#10;Description automatically generated with low confidence">
            <a:extLst>
              <a:ext uri="{FF2B5EF4-FFF2-40B4-BE49-F238E27FC236}">
                <a16:creationId xmlns:a16="http://schemas.microsoft.com/office/drawing/2014/main" id="{60DC2F8B-9E01-681A-331A-CDF634B1D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574" y="660436"/>
            <a:ext cx="676852" cy="100138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23C5060-C28F-2DB9-7D35-EDE3427A188C}"/>
                  </a:ext>
                </a:extLst>
              </p:cNvPr>
              <p:cNvSpPr txBox="1"/>
              <p:nvPr/>
            </p:nvSpPr>
            <p:spPr>
              <a:xfrm>
                <a:off x="6643346" y="1057919"/>
                <a:ext cx="886781"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1</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xmlns="">
          <p:sp>
            <p:nvSpPr>
              <p:cNvPr id="24" name="TextBox 23">
                <a:extLst>
                  <a:ext uri="{FF2B5EF4-FFF2-40B4-BE49-F238E27FC236}">
                    <a16:creationId xmlns:a16="http://schemas.microsoft.com/office/drawing/2014/main" id="{223C5060-C28F-2DB9-7D35-EDE3427A188C}"/>
                  </a:ext>
                </a:extLst>
              </p:cNvPr>
              <p:cNvSpPr txBox="1">
                <a:spLocks noRot="1" noChangeAspect="1" noMove="1" noResize="1" noEditPoints="1" noAdjustHandles="1" noChangeArrowheads="1" noChangeShapeType="1" noTextEdit="1"/>
              </p:cNvSpPr>
              <p:nvPr/>
            </p:nvSpPr>
            <p:spPr>
              <a:xfrm>
                <a:off x="6643346" y="1057919"/>
                <a:ext cx="886781" cy="461665"/>
              </a:xfrm>
              <a:prstGeom prst="rect">
                <a:avLst/>
              </a:prstGeom>
              <a:blipFill>
                <a:blip r:embed="rId5"/>
                <a:stretch>
                  <a:fillRect b="-2597"/>
                </a:stretch>
              </a:blipFill>
            </p:spPr>
            <p:txBody>
              <a:bodyPr/>
              <a:lstStyle/>
              <a:p>
                <a:r>
                  <a:rPr lang="en-US">
                    <a:noFill/>
                  </a:rPr>
                  <a:t> </a:t>
                </a:r>
              </a:p>
            </p:txBody>
          </p:sp>
        </mc:Fallback>
      </mc:AlternateContent>
      <p:sp>
        <p:nvSpPr>
          <p:cNvPr id="37" name="Arrow: Right 36">
            <a:extLst>
              <a:ext uri="{FF2B5EF4-FFF2-40B4-BE49-F238E27FC236}">
                <a16:creationId xmlns:a16="http://schemas.microsoft.com/office/drawing/2014/main" id="{0B2D001B-5B56-7922-E6B4-221558E70000}"/>
              </a:ext>
            </a:extLst>
          </p:cNvPr>
          <p:cNvSpPr/>
          <p:nvPr/>
        </p:nvSpPr>
        <p:spPr>
          <a:xfrm>
            <a:off x="5952177" y="108577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5EE9BAF6-80FA-1A9A-D1A4-19CC63FF28A6}"/>
              </a:ext>
            </a:extLst>
          </p:cNvPr>
          <p:cNvSpPr/>
          <p:nvPr/>
        </p:nvSpPr>
        <p:spPr>
          <a:xfrm>
            <a:off x="7717832" y="1074904"/>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A177D3ED-DCE6-2655-0C73-8EEEB983385F}"/>
                  </a:ext>
                </a:extLst>
              </p:cNvPr>
              <p:cNvSpPr/>
              <p:nvPr/>
            </p:nvSpPr>
            <p:spPr>
              <a:xfrm>
                <a:off x="3522170" y="213568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xmlns="">
          <p:sp>
            <p:nvSpPr>
              <p:cNvPr id="39" name="Speech Bubble: Rectangle 38">
                <a:extLst>
                  <a:ext uri="{FF2B5EF4-FFF2-40B4-BE49-F238E27FC236}">
                    <a16:creationId xmlns:a16="http://schemas.microsoft.com/office/drawing/2014/main" id="{A177D3ED-DCE6-2655-0C73-8EEEB983385F}"/>
                  </a:ext>
                </a:extLst>
              </p:cNvPr>
              <p:cNvSpPr>
                <a:spLocks noRot="1" noChangeAspect="1" noMove="1" noResize="1" noEditPoints="1" noAdjustHandles="1" noChangeArrowheads="1" noChangeShapeType="1" noTextEdit="1"/>
              </p:cNvSpPr>
              <p:nvPr/>
            </p:nvSpPr>
            <p:spPr>
              <a:xfrm>
                <a:off x="3522170" y="2135682"/>
                <a:ext cx="724912" cy="384203"/>
              </a:xfrm>
              <a:prstGeom prst="wedgeRectCallout">
                <a:avLst/>
              </a:prstGeom>
              <a:blipFill>
                <a:blip r:embed="rId6"/>
                <a:stretch>
                  <a:fillRect/>
                </a:stretch>
              </a:blipFill>
            </p:spPr>
            <p:txBody>
              <a:bodyPr/>
              <a:lstStyle/>
              <a:p>
                <a:r>
                  <a:rPr lang="en-US">
                    <a:noFill/>
                  </a:rPr>
                  <a:t> </a:t>
                </a:r>
              </a:p>
            </p:txBody>
          </p:sp>
        </mc:Fallback>
      </mc:AlternateContent>
      <p:sp>
        <p:nvSpPr>
          <p:cNvPr id="40" name="Arrow: Right 39">
            <a:extLst>
              <a:ext uri="{FF2B5EF4-FFF2-40B4-BE49-F238E27FC236}">
                <a16:creationId xmlns:a16="http://schemas.microsoft.com/office/drawing/2014/main" id="{AC6FA3ED-635A-8A79-F7CD-38B26460BAA2}"/>
              </a:ext>
            </a:extLst>
          </p:cNvPr>
          <p:cNvSpPr/>
          <p:nvPr/>
        </p:nvSpPr>
        <p:spPr>
          <a:xfrm>
            <a:off x="4475942" y="212480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cartoon of a puppet holding a book and weighing scale&#10;&#10;Description automatically generated with low confidence">
            <a:extLst>
              <a:ext uri="{FF2B5EF4-FFF2-40B4-BE49-F238E27FC236}">
                <a16:creationId xmlns:a16="http://schemas.microsoft.com/office/drawing/2014/main" id="{1267E756-E8DB-8349-80C6-2C7D66138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00" y="1703647"/>
            <a:ext cx="676852" cy="1001388"/>
          </a:xfrm>
          <a:prstGeom prst="rect">
            <a:avLst/>
          </a:prstGeom>
        </p:spPr>
      </p:pic>
      <p:sp>
        <p:nvSpPr>
          <p:cNvPr id="43" name="Arrow: Right 42">
            <a:extLst>
              <a:ext uri="{FF2B5EF4-FFF2-40B4-BE49-F238E27FC236}">
                <a16:creationId xmlns:a16="http://schemas.microsoft.com/office/drawing/2014/main" id="{35AD0484-B79F-ABDF-62A8-3AB4E85E8244}"/>
              </a:ext>
            </a:extLst>
          </p:cNvPr>
          <p:cNvSpPr/>
          <p:nvPr/>
        </p:nvSpPr>
        <p:spPr>
          <a:xfrm>
            <a:off x="5941007" y="212480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FB55A01-6F90-4D1C-45C4-BCB0FC447FBA}"/>
              </a:ext>
            </a:extLst>
          </p:cNvPr>
          <p:cNvSpPr/>
          <p:nvPr/>
        </p:nvSpPr>
        <p:spPr>
          <a:xfrm>
            <a:off x="7717832" y="211393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Speech Bubble: Rectangle 50">
                <a:extLst>
                  <a:ext uri="{FF2B5EF4-FFF2-40B4-BE49-F238E27FC236}">
                    <a16:creationId xmlns:a16="http://schemas.microsoft.com/office/drawing/2014/main" id="{C024A0AD-B2D8-1225-81C9-B17267D5DCE3}"/>
                  </a:ext>
                </a:extLst>
              </p:cNvPr>
              <p:cNvSpPr/>
              <p:nvPr/>
            </p:nvSpPr>
            <p:spPr>
              <a:xfrm>
                <a:off x="3522170" y="556047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𝑑</m:t>
                          </m:r>
                        </m:sub>
                      </m:sSub>
                    </m:oMath>
                  </m:oMathPara>
                </a14:m>
                <a:endParaRPr lang="it-IT" b="0" dirty="0"/>
              </a:p>
            </p:txBody>
          </p:sp>
        </mc:Choice>
        <mc:Fallback xmlns="">
          <p:sp>
            <p:nvSpPr>
              <p:cNvPr id="51" name="Speech Bubble: Rectangle 50">
                <a:extLst>
                  <a:ext uri="{FF2B5EF4-FFF2-40B4-BE49-F238E27FC236}">
                    <a16:creationId xmlns:a16="http://schemas.microsoft.com/office/drawing/2014/main" id="{C024A0AD-B2D8-1225-81C9-B17267D5DCE3}"/>
                  </a:ext>
                </a:extLst>
              </p:cNvPr>
              <p:cNvSpPr>
                <a:spLocks noRot="1" noChangeAspect="1" noMove="1" noResize="1" noEditPoints="1" noAdjustHandles="1" noChangeArrowheads="1" noChangeShapeType="1" noTextEdit="1"/>
              </p:cNvSpPr>
              <p:nvPr/>
            </p:nvSpPr>
            <p:spPr>
              <a:xfrm>
                <a:off x="3522170" y="5560472"/>
                <a:ext cx="724912" cy="384203"/>
              </a:xfrm>
              <a:prstGeom prst="wedgeRectCallout">
                <a:avLst/>
              </a:prstGeom>
              <a:blipFill>
                <a:blip r:embed="rId7"/>
                <a:stretch>
                  <a:fillRect/>
                </a:stretch>
              </a:blipFill>
            </p:spPr>
            <p:txBody>
              <a:bodyPr/>
              <a:lstStyle/>
              <a:p>
                <a:r>
                  <a:rPr lang="en-US">
                    <a:noFill/>
                  </a:rPr>
                  <a:t> </a:t>
                </a:r>
              </a:p>
            </p:txBody>
          </p:sp>
        </mc:Fallback>
      </mc:AlternateContent>
      <p:sp>
        <p:nvSpPr>
          <p:cNvPr id="52" name="Arrow: Right 51">
            <a:extLst>
              <a:ext uri="{FF2B5EF4-FFF2-40B4-BE49-F238E27FC236}">
                <a16:creationId xmlns:a16="http://schemas.microsoft.com/office/drawing/2014/main" id="{2B7CDFA1-9145-9E7E-C694-3585A0EC1546}"/>
              </a:ext>
            </a:extLst>
          </p:cNvPr>
          <p:cNvSpPr/>
          <p:nvPr/>
        </p:nvSpPr>
        <p:spPr>
          <a:xfrm>
            <a:off x="4463794" y="552045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cartoon of a puppet holding a book and weighing scale&#10;&#10;Description automatically generated with low confidence">
            <a:extLst>
              <a:ext uri="{FF2B5EF4-FFF2-40B4-BE49-F238E27FC236}">
                <a16:creationId xmlns:a16="http://schemas.microsoft.com/office/drawing/2014/main" id="{7E347913-4740-EE48-8A39-47F60FC8B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588" y="5093565"/>
            <a:ext cx="676852" cy="1001388"/>
          </a:xfrm>
          <a:prstGeom prst="rect">
            <a:avLst/>
          </a:prstGeom>
        </p:spPr>
      </p:pic>
      <p:sp>
        <p:nvSpPr>
          <p:cNvPr id="55" name="Arrow: Right 54">
            <a:extLst>
              <a:ext uri="{FF2B5EF4-FFF2-40B4-BE49-F238E27FC236}">
                <a16:creationId xmlns:a16="http://schemas.microsoft.com/office/drawing/2014/main" id="{4F692871-5553-4ABD-E30B-F6CBB70A667D}"/>
              </a:ext>
            </a:extLst>
          </p:cNvPr>
          <p:cNvSpPr/>
          <p:nvPr/>
        </p:nvSpPr>
        <p:spPr>
          <a:xfrm>
            <a:off x="6020353" y="552045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A25BB731-6E97-140F-078C-05943592B7F9}"/>
              </a:ext>
            </a:extLst>
          </p:cNvPr>
          <p:cNvSpPr/>
          <p:nvPr/>
        </p:nvSpPr>
        <p:spPr>
          <a:xfrm>
            <a:off x="7717832" y="553872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5CDD9B3B-8615-BDAE-EAF0-EB3F2D9941A5}"/>
              </a:ext>
            </a:extLst>
          </p:cNvPr>
          <p:cNvSpPr/>
          <p:nvPr/>
        </p:nvSpPr>
        <p:spPr>
          <a:xfrm>
            <a:off x="9795666" y="1057919"/>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A clear snow globe on a black stand&#10;&#10;Description automatically generated with low confidence">
            <a:extLst>
              <a:ext uri="{FF2B5EF4-FFF2-40B4-BE49-F238E27FC236}">
                <a16:creationId xmlns:a16="http://schemas.microsoft.com/office/drawing/2014/main" id="{73BCC2CB-B1F3-8875-E2D8-9D1FE5A171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1943" y="792195"/>
            <a:ext cx="793774" cy="793774"/>
          </a:xfrm>
          <a:prstGeom prst="rect">
            <a:avLst/>
          </a:prstGeom>
        </p:spPr>
      </p:pic>
      <p:sp>
        <p:nvSpPr>
          <p:cNvPr id="63" name="Arrow: Right 62">
            <a:extLst>
              <a:ext uri="{FF2B5EF4-FFF2-40B4-BE49-F238E27FC236}">
                <a16:creationId xmlns:a16="http://schemas.microsoft.com/office/drawing/2014/main" id="{1088A4D8-D9F0-B42B-0A93-4B38EEB4B62F}"/>
              </a:ext>
            </a:extLst>
          </p:cNvPr>
          <p:cNvSpPr/>
          <p:nvPr/>
        </p:nvSpPr>
        <p:spPr>
          <a:xfrm>
            <a:off x="9795666" y="2030565"/>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A clear snow globe on a black stand&#10;&#10;Description automatically generated with low confidence">
            <a:extLst>
              <a:ext uri="{FF2B5EF4-FFF2-40B4-BE49-F238E27FC236}">
                <a16:creationId xmlns:a16="http://schemas.microsoft.com/office/drawing/2014/main" id="{A8357CDC-97B4-FAEF-BD0E-6F6138A60C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1943" y="1764841"/>
            <a:ext cx="793774" cy="793774"/>
          </a:xfrm>
          <a:prstGeom prst="rect">
            <a:avLst/>
          </a:prstGeom>
        </p:spPr>
      </p:pic>
      <p:sp>
        <p:nvSpPr>
          <p:cNvPr id="67" name="Arrow: Right 66">
            <a:extLst>
              <a:ext uri="{FF2B5EF4-FFF2-40B4-BE49-F238E27FC236}">
                <a16:creationId xmlns:a16="http://schemas.microsoft.com/office/drawing/2014/main" id="{C4EF83CC-FE13-FD95-FCDB-1A49FB44DB6E}"/>
              </a:ext>
            </a:extLst>
          </p:cNvPr>
          <p:cNvSpPr/>
          <p:nvPr/>
        </p:nvSpPr>
        <p:spPr>
          <a:xfrm>
            <a:off x="9845089" y="5500519"/>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clear snow globe on a black stand&#10;&#10;Description automatically generated with low confidence">
            <a:extLst>
              <a:ext uri="{FF2B5EF4-FFF2-40B4-BE49-F238E27FC236}">
                <a16:creationId xmlns:a16="http://schemas.microsoft.com/office/drawing/2014/main" id="{A75E3EB8-CB02-88F2-E444-944ABECBDF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91366" y="5234795"/>
            <a:ext cx="793774" cy="793774"/>
          </a:xfrm>
          <a:prstGeom prst="rect">
            <a:avLst/>
          </a:prstGeom>
        </p:spPr>
      </p:pic>
      <p:pic>
        <p:nvPicPr>
          <p:cNvPr id="72" name="Picture 71" descr="A picture containing diagram, line, plot&#10;&#10;Description automatically generated">
            <a:extLst>
              <a:ext uri="{FF2B5EF4-FFF2-40B4-BE49-F238E27FC236}">
                <a16:creationId xmlns:a16="http://schemas.microsoft.com/office/drawing/2014/main" id="{345D2B3D-A45D-4609-C851-A09933728D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2786" y="868049"/>
            <a:ext cx="1428795" cy="793775"/>
          </a:xfrm>
          <a:prstGeom prst="rect">
            <a:avLst/>
          </a:prstGeom>
        </p:spPr>
      </p:pic>
      <p:pic>
        <p:nvPicPr>
          <p:cNvPr id="73" name="Picture 72" descr="A picture containing diagram, line, plot&#10;&#10;Description automatically generated">
            <a:extLst>
              <a:ext uri="{FF2B5EF4-FFF2-40B4-BE49-F238E27FC236}">
                <a16:creationId xmlns:a16="http://schemas.microsoft.com/office/drawing/2014/main" id="{21CA0679-6239-7D28-FE0C-51C954D32D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2785" y="1911260"/>
            <a:ext cx="1428795" cy="793775"/>
          </a:xfrm>
          <a:prstGeom prst="rect">
            <a:avLst/>
          </a:prstGeom>
        </p:spPr>
      </p:pic>
      <p:pic>
        <p:nvPicPr>
          <p:cNvPr id="75" name="Picture 74" descr="A picture containing diagram, line, plot&#10;&#10;Description automatically generated">
            <a:extLst>
              <a:ext uri="{FF2B5EF4-FFF2-40B4-BE49-F238E27FC236}">
                <a16:creationId xmlns:a16="http://schemas.microsoft.com/office/drawing/2014/main" id="{66D4D1BA-C7EA-8671-FB9B-F550E40FDE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2561" y="5338988"/>
            <a:ext cx="1428795" cy="793775"/>
          </a:xfrm>
          <a:prstGeom prst="rect">
            <a:avLst/>
          </a:prstGeom>
        </p:spPr>
      </p:pic>
      <p:sp>
        <p:nvSpPr>
          <p:cNvPr id="76" name="Flowchart: Connector 75">
            <a:extLst>
              <a:ext uri="{FF2B5EF4-FFF2-40B4-BE49-F238E27FC236}">
                <a16:creationId xmlns:a16="http://schemas.microsoft.com/office/drawing/2014/main" id="{FA52D30A-9059-6176-ADBD-9A9BEE2323D4}"/>
              </a:ext>
            </a:extLst>
          </p:cNvPr>
          <p:cNvSpPr/>
          <p:nvPr/>
        </p:nvSpPr>
        <p:spPr>
          <a:xfrm>
            <a:off x="3817744" y="3972137"/>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a:extLst>
              <a:ext uri="{FF2B5EF4-FFF2-40B4-BE49-F238E27FC236}">
                <a16:creationId xmlns:a16="http://schemas.microsoft.com/office/drawing/2014/main" id="{43AB557D-B90D-9008-2501-15388AB86613}"/>
              </a:ext>
            </a:extLst>
          </p:cNvPr>
          <p:cNvSpPr/>
          <p:nvPr/>
        </p:nvSpPr>
        <p:spPr>
          <a:xfrm>
            <a:off x="3817744" y="449528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77">
            <a:extLst>
              <a:ext uri="{FF2B5EF4-FFF2-40B4-BE49-F238E27FC236}">
                <a16:creationId xmlns:a16="http://schemas.microsoft.com/office/drawing/2014/main" id="{B758BBA5-39B4-6173-9B99-C0898C673B9C}"/>
              </a:ext>
            </a:extLst>
          </p:cNvPr>
          <p:cNvSpPr/>
          <p:nvPr/>
        </p:nvSpPr>
        <p:spPr>
          <a:xfrm>
            <a:off x="3817744" y="5006576"/>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CECD02BC-67AC-BD6C-84B6-1C11913C5667}"/>
                  </a:ext>
                </a:extLst>
              </p:cNvPr>
              <p:cNvSpPr txBox="1"/>
              <p:nvPr/>
            </p:nvSpPr>
            <p:spPr>
              <a:xfrm>
                <a:off x="6628654" y="2077314"/>
                <a:ext cx="893898"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2</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xmlns="">
          <p:sp>
            <p:nvSpPr>
              <p:cNvPr id="79" name="TextBox 78">
                <a:extLst>
                  <a:ext uri="{FF2B5EF4-FFF2-40B4-BE49-F238E27FC236}">
                    <a16:creationId xmlns:a16="http://schemas.microsoft.com/office/drawing/2014/main" id="{CECD02BC-67AC-BD6C-84B6-1C11913C5667}"/>
                  </a:ext>
                </a:extLst>
              </p:cNvPr>
              <p:cNvSpPr txBox="1">
                <a:spLocks noRot="1" noChangeAspect="1" noMove="1" noResize="1" noEditPoints="1" noAdjustHandles="1" noChangeArrowheads="1" noChangeShapeType="1" noTextEdit="1"/>
              </p:cNvSpPr>
              <p:nvPr/>
            </p:nvSpPr>
            <p:spPr>
              <a:xfrm>
                <a:off x="6628654" y="2077314"/>
                <a:ext cx="893898" cy="461665"/>
              </a:xfrm>
              <a:prstGeom prst="rect">
                <a:avLst/>
              </a:prstGeom>
              <a:blipFill>
                <a:blip r:embed="rId10"/>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FCFCBAA-2C86-D182-ECBE-277A5A4FB7F8}"/>
                  </a:ext>
                </a:extLst>
              </p:cNvPr>
              <p:cNvSpPr txBox="1"/>
              <p:nvPr/>
            </p:nvSpPr>
            <p:spPr>
              <a:xfrm>
                <a:off x="6679520" y="5483010"/>
                <a:ext cx="915442"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𝑑</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xmlns="">
          <p:sp>
            <p:nvSpPr>
              <p:cNvPr id="80" name="TextBox 79">
                <a:extLst>
                  <a:ext uri="{FF2B5EF4-FFF2-40B4-BE49-F238E27FC236}">
                    <a16:creationId xmlns:a16="http://schemas.microsoft.com/office/drawing/2014/main" id="{1FCFCBAA-2C86-D182-ECBE-277A5A4FB7F8}"/>
                  </a:ext>
                </a:extLst>
              </p:cNvPr>
              <p:cNvSpPr txBox="1">
                <a:spLocks noRot="1" noChangeAspect="1" noMove="1" noResize="1" noEditPoints="1" noAdjustHandles="1" noChangeArrowheads="1" noChangeShapeType="1" noTextEdit="1"/>
              </p:cNvSpPr>
              <p:nvPr/>
            </p:nvSpPr>
            <p:spPr>
              <a:xfrm>
                <a:off x="6679520" y="5483010"/>
                <a:ext cx="915442" cy="461665"/>
              </a:xfrm>
              <a:prstGeom prst="rect">
                <a:avLst/>
              </a:prstGeom>
              <a:blipFill>
                <a:blip r:embed="rId11"/>
                <a:stretch>
                  <a:fillRect b="-3846"/>
                </a:stretch>
              </a:blipFill>
            </p:spPr>
            <p:txBody>
              <a:bodyPr/>
              <a:lstStyle/>
              <a:p>
                <a:r>
                  <a:rPr lang="en-US">
                    <a:noFill/>
                  </a:rPr>
                  <a:t> </a:t>
                </a:r>
              </a:p>
            </p:txBody>
          </p:sp>
        </mc:Fallback>
      </mc:AlternateContent>
    </p:spTree>
    <p:extLst>
      <p:ext uri="{BB962C8B-B14F-4D97-AF65-F5344CB8AC3E}">
        <p14:creationId xmlns:p14="http://schemas.microsoft.com/office/powerpoint/2010/main" val="88957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7" grpId="0" animBg="1"/>
      <p:bldP spid="24" grpId="0" animBg="1"/>
      <p:bldP spid="37" grpId="0" animBg="1"/>
      <p:bldP spid="38" grpId="0" animBg="1"/>
      <p:bldP spid="39" grpId="0" animBg="1"/>
      <p:bldP spid="40" grpId="0" animBg="1"/>
      <p:bldP spid="43" grpId="0" animBg="1"/>
      <p:bldP spid="44" grpId="0" animBg="1"/>
      <p:bldP spid="51" grpId="0" animBg="1"/>
      <p:bldP spid="52" grpId="0" animBg="1"/>
      <p:bldP spid="55" grpId="0" animBg="1"/>
      <p:bldP spid="56" grpId="0" animBg="1"/>
      <p:bldP spid="61" grpId="0" animBg="1"/>
      <p:bldP spid="63" grpId="0" animBg="1"/>
      <p:bldP spid="67" grpId="0" animBg="1"/>
      <p:bldP spid="76" grpId="0" animBg="1"/>
      <p:bldP spid="77" grpId="0" animBg="1"/>
      <p:bldP spid="78" grpId="0" animBg="1"/>
      <p:bldP spid="79" grpId="0" animBg="1"/>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200864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6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1451</Words>
  <Application>Microsoft Office PowerPoint</Application>
  <PresentationFormat>Widescreen</PresentationFormat>
  <Paragraphs>333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Light Condensed</vt:lpstr>
      <vt:lpstr>Calibri</vt:lpstr>
      <vt:lpstr>Calibri Light</vt:lpstr>
      <vt:lpstr>Cambria Math</vt:lpstr>
      <vt:lpstr>Office Theme</vt:lpstr>
      <vt:lpstr>Automatic Rhetorical Roles Classification for Legal Documents using LEGAL-TransformerOverBERT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Contributions</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Rhetorical Roles Classification for Legal Documents using LEGAL-TransformerOverBERT</dc:title>
  <dc:creator>Gabriele Marino</dc:creator>
  <cp:lastModifiedBy>Gabriele Marino</cp:lastModifiedBy>
  <cp:revision>5</cp:revision>
  <dcterms:created xsi:type="dcterms:W3CDTF">2023-06-13T13:56:43Z</dcterms:created>
  <dcterms:modified xsi:type="dcterms:W3CDTF">2023-06-23T06:47:21Z</dcterms:modified>
</cp:coreProperties>
</file>