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0" r:id="rId2"/>
    <p:sldId id="256" r:id="rId3"/>
    <p:sldId id="257" r:id="rId4"/>
    <p:sldId id="258" r:id="rId5"/>
    <p:sldId id="259"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thi Madhu Appala Narasimha" userId="066ade9e3918cd1b" providerId="LiveId" clId="{2B1D4E84-C2E8-4E39-8007-5C15E4603F43}"/>
    <pc:docChg chg="undo custSel modSld">
      <pc:chgData name="Golthi Madhu Appala Narasimha" userId="066ade9e3918cd1b" providerId="LiveId" clId="{2B1D4E84-C2E8-4E39-8007-5C15E4603F43}" dt="2023-12-07T16:39:24.024" v="80" actId="20577"/>
      <pc:docMkLst>
        <pc:docMk/>
      </pc:docMkLst>
      <pc:sldChg chg="modSp mod">
        <pc:chgData name="Golthi Madhu Appala Narasimha" userId="066ade9e3918cd1b" providerId="LiveId" clId="{2B1D4E84-C2E8-4E39-8007-5C15E4603F43}" dt="2023-12-07T16:39:24.024" v="80" actId="20577"/>
        <pc:sldMkLst>
          <pc:docMk/>
          <pc:sldMk cId="2700613121" sldId="256"/>
        </pc:sldMkLst>
        <pc:spChg chg="mod">
          <ac:chgData name="Golthi Madhu Appala Narasimha" userId="066ade9e3918cd1b" providerId="LiveId" clId="{2B1D4E84-C2E8-4E39-8007-5C15E4603F43}" dt="2023-12-07T16:39:24.024" v="80" actId="20577"/>
          <ac:spMkLst>
            <pc:docMk/>
            <pc:sldMk cId="2700613121" sldId="256"/>
            <ac:spMk id="9" creationId="{D2A04EA0-3214-4396-964D-9965EDE3EEF6}"/>
          </ac:spMkLst>
        </pc:spChg>
      </pc:sldChg>
      <pc:sldChg chg="modSp mod">
        <pc:chgData name="Golthi Madhu Appala Narasimha" userId="066ade9e3918cd1b" providerId="LiveId" clId="{2B1D4E84-C2E8-4E39-8007-5C15E4603F43}" dt="2023-12-07T16:23:41.298" v="1" actId="208"/>
        <pc:sldMkLst>
          <pc:docMk/>
          <pc:sldMk cId="1912627330" sldId="260"/>
        </pc:sldMkLst>
        <pc:picChg chg="mod">
          <ac:chgData name="Golthi Madhu Appala Narasimha" userId="066ade9e3918cd1b" providerId="LiveId" clId="{2B1D4E84-C2E8-4E39-8007-5C15E4603F43}" dt="2023-12-07T16:23:41.298" v="1" actId="208"/>
          <ac:picMkLst>
            <pc:docMk/>
            <pc:sldMk cId="1912627330" sldId="260"/>
            <ac:picMk id="8" creationId="{CF724ECC-6F6F-41F0-A31F-34153017A0F9}"/>
          </ac:picMkLst>
        </pc:picChg>
      </pc:sldChg>
      <pc:sldChg chg="modSp mod">
        <pc:chgData name="Golthi Madhu Appala Narasimha" userId="066ade9e3918cd1b" providerId="LiveId" clId="{2B1D4E84-C2E8-4E39-8007-5C15E4603F43}" dt="2023-12-07T16:28:07.100" v="3" actId="15"/>
        <pc:sldMkLst>
          <pc:docMk/>
          <pc:sldMk cId="1501687222" sldId="264"/>
        </pc:sldMkLst>
        <pc:spChg chg="mod">
          <ac:chgData name="Golthi Madhu Appala Narasimha" userId="066ade9e3918cd1b" providerId="LiveId" clId="{2B1D4E84-C2E8-4E39-8007-5C15E4603F43}" dt="2023-12-07T16:28:07.100" v="3" actId="15"/>
          <ac:spMkLst>
            <pc:docMk/>
            <pc:sldMk cId="1501687222" sldId="264"/>
            <ac:spMk id="3" creationId="{BD400D09-BB64-4D24-93A1-5AEA6002FE1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2F9DC03-D940-4C3C-8AAD-135AF74917D2}" type="datetimeFigureOut">
              <a:rPr lang="en-IN" smtClean="0"/>
              <a:t>07-12-2023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276747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F9DC03-D940-4C3C-8AAD-135AF74917D2}"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57782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2F9DC03-D940-4C3C-8AAD-135AF74917D2}" type="datetimeFigureOut">
              <a:rPr lang="en-IN" smtClean="0"/>
              <a:t>07-12-2023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2609441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2F9DC03-D940-4C3C-8AAD-135AF74917D2}" type="datetimeFigureOut">
              <a:rPr lang="en-IN" smtClean="0"/>
              <a:t>07-12-2023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1F654A5-07E6-4834-9320-EBB70782515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891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2F9DC03-D940-4C3C-8AAD-135AF74917D2}" type="datetimeFigureOut">
              <a:rPr lang="en-IN" smtClean="0"/>
              <a:t>07-12-2023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48576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F9DC03-D940-4C3C-8AAD-135AF74917D2}"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383239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F9DC03-D940-4C3C-8AAD-135AF74917D2}"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161753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9DC03-D940-4C3C-8AAD-135AF74917D2}"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128540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2F9DC03-D940-4C3C-8AAD-135AF74917D2}" type="datetimeFigureOut">
              <a:rPr lang="en-IN" smtClean="0"/>
              <a:t>07-12-2023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305354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9DC03-D940-4C3C-8AAD-135AF74917D2}"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19902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2F9DC03-D940-4C3C-8AAD-135AF74917D2}" type="datetimeFigureOut">
              <a:rPr lang="en-IN" smtClean="0"/>
              <a:t>07-12-2023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232141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9DC03-D940-4C3C-8AAD-135AF74917D2}"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241880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F9DC03-D940-4C3C-8AAD-135AF74917D2}"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206441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F9DC03-D940-4C3C-8AAD-135AF74917D2}"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368015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9DC03-D940-4C3C-8AAD-135AF74917D2}"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150983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F9DC03-D940-4C3C-8AAD-135AF74917D2}"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259998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F9DC03-D940-4C3C-8AAD-135AF74917D2}"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654A5-07E6-4834-9320-EBB707825151}" type="slidenum">
              <a:rPr lang="en-IN" smtClean="0"/>
              <a:t>‹#›</a:t>
            </a:fld>
            <a:endParaRPr lang="en-IN"/>
          </a:p>
        </p:txBody>
      </p:sp>
    </p:spTree>
    <p:extLst>
      <p:ext uri="{BB962C8B-B14F-4D97-AF65-F5344CB8AC3E}">
        <p14:creationId xmlns:p14="http://schemas.microsoft.com/office/powerpoint/2010/main" val="42056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F9DC03-D940-4C3C-8AAD-135AF74917D2}" type="datetimeFigureOut">
              <a:rPr lang="en-IN" smtClean="0"/>
              <a:t>07-12-2023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F654A5-07E6-4834-9320-EBB707825151}" type="slidenum">
              <a:rPr lang="en-IN" smtClean="0"/>
              <a:t>‹#›</a:t>
            </a:fld>
            <a:endParaRPr lang="en-IN"/>
          </a:p>
        </p:txBody>
      </p:sp>
    </p:spTree>
    <p:extLst>
      <p:ext uri="{BB962C8B-B14F-4D97-AF65-F5344CB8AC3E}">
        <p14:creationId xmlns:p14="http://schemas.microsoft.com/office/powerpoint/2010/main" val="386980719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53AC39-2030-4F7C-8D11-32B32C8A02A3}"/>
              </a:ext>
            </a:extLst>
          </p:cNvPr>
          <p:cNvSpPr txBox="1"/>
          <p:nvPr/>
        </p:nvSpPr>
        <p:spPr>
          <a:xfrm>
            <a:off x="2761128" y="1004047"/>
            <a:ext cx="6311153" cy="4736361"/>
          </a:xfrm>
          <a:prstGeom prst="rect">
            <a:avLst/>
          </a:prstGeom>
          <a:noFill/>
        </p:spPr>
        <p:txBody>
          <a:bodyPr wrap="square" rtlCol="0">
            <a:spAutoFit/>
          </a:bodyPr>
          <a:lstStyle/>
          <a:p>
            <a:pPr algn="ctr">
              <a:lnSpc>
                <a:spcPct val="107000"/>
              </a:lnSpc>
              <a:spcAft>
                <a:spcPts val="800"/>
              </a:spcAft>
            </a:pPr>
            <a:r>
              <a:rPr lang="en-IN" sz="2400" u="sng" dirty="0" err="1">
                <a:solidFill>
                  <a:srgbClr val="FF0000"/>
                </a:solidFill>
                <a:effectLst/>
                <a:latin typeface="Algerian" panose="04020705040A02060702" pitchFamily="82" charset="0"/>
                <a:ea typeface="Calibri" panose="020F0502020204030204" pitchFamily="34" charset="0"/>
                <a:cs typeface="Times New Roman" panose="02020603050405020304" pitchFamily="18" charset="0"/>
              </a:rPr>
              <a:t>CodeClause</a:t>
            </a:r>
            <a:r>
              <a:rPr lang="en-IN" sz="2400" u="sng" dirty="0">
                <a:solidFill>
                  <a:srgbClr val="FF0000"/>
                </a:solidFill>
                <a:effectLst/>
                <a:latin typeface="Algerian" panose="04020705040A02060702" pitchFamily="82" charset="0"/>
                <a:ea typeface="Calibri" panose="020F0502020204030204" pitchFamily="34" charset="0"/>
                <a:cs typeface="Times New Roman" panose="02020603050405020304" pitchFamily="18" charset="0"/>
              </a:rPr>
              <a:t> Internship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dirty="0">
                <a:effectLst/>
                <a:latin typeface="Algerian" panose="04020705040A02060702" pitchFamily="82" charset="0"/>
                <a:ea typeface="Calibri" panose="020F0502020204030204" pitchFamily="34" charset="0"/>
                <a:cs typeface="Times New Roman" panose="02020603050405020304" pitchFamily="18" charset="0"/>
              </a:rPr>
              <a:t> 1 Dec 2023 - 1 Jan 2024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u="sng" dirty="0">
                <a:solidFill>
                  <a:srgbClr val="FFD700"/>
                </a:solidFill>
                <a:effectLst/>
                <a:latin typeface="Algerian" panose="04020705040A02060702" pitchFamily="82" charset="0"/>
                <a:ea typeface="Calibri" panose="020F0502020204030204" pitchFamily="34" charset="0"/>
                <a:cs typeface="Times New Roman" panose="02020603050405020304" pitchFamily="18" charset="0"/>
              </a:rPr>
              <a:t>GOLDEN Project No - 2:</a:t>
            </a:r>
            <a:br>
              <a:rPr lang="en-IN" sz="2400" u="sng" dirty="0">
                <a:solidFill>
                  <a:srgbClr val="C00000"/>
                </a:solidFill>
                <a:effectLst/>
                <a:latin typeface="Algerian" panose="04020705040A02060702" pitchFamily="82" charset="0"/>
                <a:ea typeface="Calibri" panose="020F0502020204030204" pitchFamily="34" charset="0"/>
                <a:cs typeface="Times New Roman" panose="02020603050405020304" pitchFamily="18" charset="0"/>
              </a:rPr>
            </a:br>
            <a:r>
              <a:rPr lang="en-IN" sz="2400" dirty="0">
                <a:effectLst/>
                <a:latin typeface="Algerian" panose="04020705040A02060702" pitchFamily="82" charset="0"/>
                <a:ea typeface="Calibri" panose="020F0502020204030204" pitchFamily="34" charset="0"/>
                <a:cs typeface="Times New Roman" panose="02020603050405020304" pitchFamily="18" charset="0"/>
              </a:rPr>
              <a:t>Price Recommendation for Online Sellers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dirty="0">
                <a:effectLst/>
                <a:latin typeface="Algerian" panose="04020705040A02060702" pitchFamily="82" charset="0"/>
                <a:ea typeface="Calibri" panose="020F0502020204030204" pitchFamily="34" charset="0"/>
                <a:cs typeface="Times New Roman" panose="02020603050405020304" pitchFamily="18" charset="0"/>
              </a:rPr>
              <a:t>by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b="1" dirty="0">
                <a:effectLst/>
                <a:latin typeface="Cambria" panose="02040503050406030204" pitchFamily="18" charset="0"/>
                <a:ea typeface="Calibri" panose="020F0502020204030204" pitchFamily="34" charset="0"/>
                <a:cs typeface="Times New Roman" panose="02020603050405020304" pitchFamily="18" charset="0"/>
              </a:rPr>
              <a:t>GOLTHI MADHU APPALA NARASIMHA</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b="1" dirty="0">
                <a:effectLst/>
                <a:latin typeface="Cambria" panose="02040503050406030204" pitchFamily="18" charset="0"/>
                <a:ea typeface="Calibri" panose="020F0502020204030204" pitchFamily="34" charset="0"/>
                <a:cs typeface="Times New Roman" panose="02020603050405020304" pitchFamily="18" charset="0"/>
              </a:rPr>
              <a:t>Ref: CC2023110871662</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dirty="0">
                <a:effectLst/>
                <a:latin typeface="Algerian" panose="04020705040A02060702" pitchFamily="82"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8" name="Graphic 7" descr="Monitor">
            <a:extLst>
              <a:ext uri="{FF2B5EF4-FFF2-40B4-BE49-F238E27FC236}">
                <a16:creationId xmlns:a16="http://schemas.microsoft.com/office/drawing/2014/main" id="{CF724ECC-6F6F-41F0-A31F-34153017A0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3306" y="-797860"/>
            <a:ext cx="8673353" cy="8453719"/>
          </a:xfrm>
          <a:prstGeom prst="rect">
            <a:avLst/>
          </a:prstGeom>
        </p:spPr>
      </p:pic>
    </p:spTree>
    <p:extLst>
      <p:ext uri="{BB962C8B-B14F-4D97-AF65-F5344CB8AC3E}">
        <p14:creationId xmlns:p14="http://schemas.microsoft.com/office/powerpoint/2010/main" val="191262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A96DA1-F323-4E96-A79A-14B1AEF999EE}"/>
              </a:ext>
            </a:extLst>
          </p:cNvPr>
          <p:cNvSpPr txBox="1"/>
          <p:nvPr/>
        </p:nvSpPr>
        <p:spPr>
          <a:xfrm>
            <a:off x="3550023" y="600045"/>
            <a:ext cx="5638800" cy="923330"/>
          </a:xfrm>
          <a:prstGeom prst="rect">
            <a:avLst/>
          </a:prstGeom>
          <a:noFill/>
        </p:spPr>
        <p:txBody>
          <a:bodyPr wrap="square" rtlCol="0">
            <a:spAutoFit/>
          </a:bodyPr>
          <a:lstStyle/>
          <a:p>
            <a:pPr algn="ctr"/>
            <a:r>
              <a:rPr lang="en-IN" sz="5400" dirty="0">
                <a:latin typeface="Algerian" panose="04020705040A02060702" pitchFamily="82" charset="0"/>
              </a:rPr>
              <a:t>INTRODUCTION </a:t>
            </a:r>
          </a:p>
        </p:txBody>
      </p:sp>
      <p:sp>
        <p:nvSpPr>
          <p:cNvPr id="6" name="TextBox 5">
            <a:extLst>
              <a:ext uri="{FF2B5EF4-FFF2-40B4-BE49-F238E27FC236}">
                <a16:creationId xmlns:a16="http://schemas.microsoft.com/office/drawing/2014/main" id="{F8E38075-F932-4682-9314-E8D53C87B136}"/>
              </a:ext>
            </a:extLst>
          </p:cNvPr>
          <p:cNvSpPr txBox="1"/>
          <p:nvPr/>
        </p:nvSpPr>
        <p:spPr>
          <a:xfrm>
            <a:off x="2277036" y="1421186"/>
            <a:ext cx="8875058" cy="1938992"/>
          </a:xfrm>
          <a:prstGeom prst="rect">
            <a:avLst/>
          </a:prstGeom>
          <a:noFill/>
        </p:spPr>
        <p:txBody>
          <a:bodyPr wrap="square" rtlCol="0">
            <a:spAutoFit/>
          </a:bodyPr>
          <a:lstStyle/>
          <a:p>
            <a:pPr algn="just"/>
            <a:r>
              <a:rPr lang="en-US" sz="2400" b="1" i="0" dirty="0">
                <a:solidFill>
                  <a:srgbClr val="D1D5DB"/>
                </a:solidFill>
                <a:effectLst/>
                <a:latin typeface="Söhne"/>
              </a:rPr>
              <a:t>The project titled "Price Recommendation for Online Sellers" is aimed at assisting online sellers in determining the optimal prices for their products. The primary goal is to enhance the seller's competitiveness in the online marketplace by leveraging machine learning and natural language processing techniques.</a:t>
            </a:r>
            <a:endParaRPr lang="en-IN" sz="2400" b="1" dirty="0"/>
          </a:p>
        </p:txBody>
      </p:sp>
      <p:sp>
        <p:nvSpPr>
          <p:cNvPr id="8" name="TextBox 7">
            <a:extLst>
              <a:ext uri="{FF2B5EF4-FFF2-40B4-BE49-F238E27FC236}">
                <a16:creationId xmlns:a16="http://schemas.microsoft.com/office/drawing/2014/main" id="{BE97069C-D3E1-438F-B6FF-6EEFC9B27863}"/>
              </a:ext>
            </a:extLst>
          </p:cNvPr>
          <p:cNvSpPr txBox="1"/>
          <p:nvPr/>
        </p:nvSpPr>
        <p:spPr>
          <a:xfrm>
            <a:off x="1443317" y="3442447"/>
            <a:ext cx="4482353" cy="369332"/>
          </a:xfrm>
          <a:prstGeom prst="rect">
            <a:avLst/>
          </a:prstGeom>
          <a:noFill/>
        </p:spPr>
        <p:txBody>
          <a:bodyPr wrap="square" rtlCol="0">
            <a:spAutoFit/>
          </a:bodyPr>
          <a:lstStyle/>
          <a:p>
            <a:r>
              <a:rPr lang="en-IN" dirty="0">
                <a:latin typeface="Algerian" panose="04020705040A02060702" pitchFamily="82" charset="0"/>
              </a:rPr>
              <a:t>PROBLEM  STATEMENT TO BE SOLVED: </a:t>
            </a:r>
          </a:p>
        </p:txBody>
      </p:sp>
      <p:sp>
        <p:nvSpPr>
          <p:cNvPr id="9" name="TextBox 8">
            <a:extLst>
              <a:ext uri="{FF2B5EF4-FFF2-40B4-BE49-F238E27FC236}">
                <a16:creationId xmlns:a16="http://schemas.microsoft.com/office/drawing/2014/main" id="{D2A04EA0-3214-4396-964D-9965EDE3EEF6}"/>
              </a:ext>
            </a:extLst>
          </p:cNvPr>
          <p:cNvSpPr txBox="1"/>
          <p:nvPr/>
        </p:nvSpPr>
        <p:spPr>
          <a:xfrm>
            <a:off x="2384612" y="3865471"/>
            <a:ext cx="8659906" cy="2677656"/>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Online sellers often struggle to set the right prices for their products, which can impact sales and overall profitability.</a:t>
            </a:r>
          </a:p>
          <a:p>
            <a:pPr algn="just">
              <a:buFont typeface="Arial" panose="020B0604020202020204" pitchFamily="34" charset="0"/>
              <a:buChar char="•"/>
            </a:pPr>
            <a:r>
              <a:rPr lang="en-US" sz="2400" b="1" i="0" dirty="0">
                <a:solidFill>
                  <a:srgbClr val="D1D5DB"/>
                </a:solidFill>
                <a:effectLst/>
                <a:latin typeface="Söhne"/>
              </a:rPr>
              <a:t>The project addresses this challenge by developing a price recommendation system based on various product attributes like previous or past customer reviews, past </a:t>
            </a:r>
            <a:r>
              <a:rPr lang="en-US" sz="2400" b="1" i="0" dirty="0" err="1">
                <a:solidFill>
                  <a:srgbClr val="D1D5DB"/>
                </a:solidFill>
                <a:effectLst/>
                <a:latin typeface="Söhne"/>
              </a:rPr>
              <a:t>disounted</a:t>
            </a:r>
            <a:r>
              <a:rPr lang="en-US" sz="2400" b="1" i="0" dirty="0">
                <a:solidFill>
                  <a:srgbClr val="D1D5DB"/>
                </a:solidFill>
                <a:effectLst/>
                <a:latin typeface="Söhne"/>
              </a:rPr>
              <a:t> price </a:t>
            </a:r>
            <a:r>
              <a:rPr lang="en-US" sz="2400" b="1" i="0">
                <a:solidFill>
                  <a:srgbClr val="D1D5DB"/>
                </a:solidFill>
                <a:effectLst/>
                <a:latin typeface="Söhne"/>
              </a:rPr>
              <a:t>and ratings.</a:t>
            </a:r>
            <a:endParaRPr lang="en-US" sz="2400" b="1" i="0" dirty="0">
              <a:solidFill>
                <a:srgbClr val="D1D5DB"/>
              </a:solidFill>
              <a:effectLst/>
              <a:latin typeface="Söhne"/>
            </a:endParaRPr>
          </a:p>
          <a:p>
            <a:pPr algn="just"/>
            <a:endParaRPr lang="en-IN" sz="2400" b="1" dirty="0"/>
          </a:p>
        </p:txBody>
      </p:sp>
    </p:spTree>
    <p:extLst>
      <p:ext uri="{BB962C8B-B14F-4D97-AF65-F5344CB8AC3E}">
        <p14:creationId xmlns:p14="http://schemas.microsoft.com/office/powerpoint/2010/main" val="270061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0614F-593E-4E88-96D3-892660558ED4}"/>
              </a:ext>
            </a:extLst>
          </p:cNvPr>
          <p:cNvSpPr txBox="1"/>
          <p:nvPr/>
        </p:nvSpPr>
        <p:spPr>
          <a:xfrm>
            <a:off x="1057835" y="737741"/>
            <a:ext cx="4652683" cy="369332"/>
          </a:xfrm>
          <a:prstGeom prst="rect">
            <a:avLst/>
          </a:prstGeom>
          <a:noFill/>
        </p:spPr>
        <p:txBody>
          <a:bodyPr wrap="square" rtlCol="0">
            <a:spAutoFit/>
          </a:bodyPr>
          <a:lstStyle/>
          <a:p>
            <a:r>
              <a:rPr lang="en-IN" i="0" dirty="0">
                <a:effectLst/>
                <a:latin typeface="Algerian" panose="04020705040A02060702" pitchFamily="82" charset="0"/>
              </a:rPr>
              <a:t>Data Collection and </a:t>
            </a:r>
            <a:r>
              <a:rPr lang="en-IN" i="0" dirty="0" err="1">
                <a:effectLst/>
                <a:latin typeface="Algerian" panose="04020705040A02060702" pitchFamily="82" charset="0"/>
              </a:rPr>
              <a:t>Preprocessing</a:t>
            </a:r>
            <a:r>
              <a:rPr lang="en-IN" i="0" dirty="0">
                <a:effectLst/>
                <a:latin typeface="Algerian" panose="04020705040A02060702" pitchFamily="82" charset="0"/>
              </a:rPr>
              <a:t>:</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8BEFA7D0-6712-4279-9FE3-21B7A6505FC4}"/>
              </a:ext>
            </a:extLst>
          </p:cNvPr>
          <p:cNvSpPr txBox="1"/>
          <p:nvPr/>
        </p:nvSpPr>
        <p:spPr>
          <a:xfrm>
            <a:off x="2169459" y="1120676"/>
            <a:ext cx="8875058" cy="2308324"/>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The project starts with the collection of data from an Amazon products dataset, which includes information such as product details, pricing, and customer reviews.</a:t>
            </a:r>
          </a:p>
          <a:p>
            <a:pPr algn="just">
              <a:buFont typeface="Arial" panose="020B0604020202020204" pitchFamily="34" charset="0"/>
              <a:buChar char="•"/>
            </a:pPr>
            <a:r>
              <a:rPr lang="en-US" sz="2400" b="1" i="0" dirty="0">
                <a:solidFill>
                  <a:srgbClr val="D1D5DB"/>
                </a:solidFill>
                <a:effectLst/>
                <a:latin typeface="Söhne"/>
              </a:rPr>
              <a:t>The dataset is then preprocessed to handle missing values, remove unnecessary features, and convert relevant attributes into numerical formats.</a:t>
            </a:r>
          </a:p>
        </p:txBody>
      </p:sp>
      <p:sp>
        <p:nvSpPr>
          <p:cNvPr id="4" name="TextBox 3">
            <a:extLst>
              <a:ext uri="{FF2B5EF4-FFF2-40B4-BE49-F238E27FC236}">
                <a16:creationId xmlns:a16="http://schemas.microsoft.com/office/drawing/2014/main" id="{80107B59-F15B-42C8-A9E4-7A179A13DE65}"/>
              </a:ext>
            </a:extLst>
          </p:cNvPr>
          <p:cNvSpPr txBox="1"/>
          <p:nvPr/>
        </p:nvSpPr>
        <p:spPr>
          <a:xfrm>
            <a:off x="1057835" y="3429000"/>
            <a:ext cx="4652683" cy="369332"/>
          </a:xfrm>
          <a:prstGeom prst="rect">
            <a:avLst/>
          </a:prstGeom>
          <a:noFill/>
        </p:spPr>
        <p:txBody>
          <a:bodyPr wrap="square" rtlCol="0">
            <a:spAutoFit/>
          </a:bodyPr>
          <a:lstStyle/>
          <a:p>
            <a:r>
              <a:rPr lang="en-IN" i="0" dirty="0">
                <a:effectLst/>
                <a:latin typeface="Algerian" panose="04020705040A02060702" pitchFamily="82" charset="0"/>
              </a:rPr>
              <a:t>Text Data Processing:</a:t>
            </a:r>
            <a:endParaRPr lang="en-IN" dirty="0">
              <a:latin typeface="Algerian" panose="04020705040A02060702" pitchFamily="82" charset="0"/>
            </a:endParaRPr>
          </a:p>
        </p:txBody>
      </p:sp>
      <p:sp>
        <p:nvSpPr>
          <p:cNvPr id="5" name="TextBox 4">
            <a:extLst>
              <a:ext uri="{FF2B5EF4-FFF2-40B4-BE49-F238E27FC236}">
                <a16:creationId xmlns:a16="http://schemas.microsoft.com/office/drawing/2014/main" id="{2ACDF88E-A7D3-41E9-86B2-B89FEED1FEB1}"/>
              </a:ext>
            </a:extLst>
          </p:cNvPr>
          <p:cNvSpPr txBox="1"/>
          <p:nvPr/>
        </p:nvSpPr>
        <p:spPr>
          <a:xfrm>
            <a:off x="2169459" y="3798332"/>
            <a:ext cx="8875058" cy="1938992"/>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The text data in attributes like "</a:t>
            </a:r>
            <a:r>
              <a:rPr lang="en-US" sz="2400" b="1" i="0" dirty="0" err="1">
                <a:solidFill>
                  <a:srgbClr val="D1D5DB"/>
                </a:solidFill>
                <a:effectLst/>
                <a:latin typeface="Söhne"/>
              </a:rPr>
              <a:t>about_product</a:t>
            </a:r>
            <a:r>
              <a:rPr lang="en-US" sz="2400" b="1" i="0" dirty="0">
                <a:solidFill>
                  <a:srgbClr val="D1D5DB"/>
                </a:solidFill>
                <a:effectLst/>
                <a:latin typeface="Söhne"/>
              </a:rPr>
              <a:t>," "</a:t>
            </a:r>
            <a:r>
              <a:rPr lang="en-US" sz="2400" b="1" i="0" dirty="0" err="1">
                <a:solidFill>
                  <a:srgbClr val="D1D5DB"/>
                </a:solidFill>
                <a:effectLst/>
                <a:latin typeface="Söhne"/>
              </a:rPr>
              <a:t>review_title</a:t>
            </a:r>
            <a:r>
              <a:rPr lang="en-US" sz="2400" b="1" i="0" dirty="0">
                <a:solidFill>
                  <a:srgbClr val="D1D5DB"/>
                </a:solidFill>
                <a:effectLst/>
                <a:latin typeface="Söhne"/>
              </a:rPr>
              <a:t>," and "</a:t>
            </a:r>
            <a:r>
              <a:rPr lang="en-US" sz="2400" b="1" i="0" dirty="0" err="1">
                <a:solidFill>
                  <a:srgbClr val="D1D5DB"/>
                </a:solidFill>
                <a:effectLst/>
                <a:latin typeface="Söhne"/>
              </a:rPr>
              <a:t>review_content</a:t>
            </a:r>
            <a:r>
              <a:rPr lang="en-US" sz="2400" b="1" i="0" dirty="0">
                <a:solidFill>
                  <a:srgbClr val="D1D5DB"/>
                </a:solidFill>
                <a:effectLst/>
                <a:latin typeface="Söhne"/>
              </a:rPr>
              <a:t>" undergoes a series of processing steps.</a:t>
            </a:r>
          </a:p>
          <a:p>
            <a:pPr algn="just">
              <a:buFont typeface="Arial" panose="020B0604020202020204" pitchFamily="34" charset="0"/>
              <a:buChar char="•"/>
            </a:pPr>
            <a:r>
              <a:rPr lang="en-US" sz="2400" b="1" i="0" dirty="0">
                <a:solidFill>
                  <a:srgbClr val="D1D5DB"/>
                </a:solidFill>
                <a:effectLst/>
                <a:latin typeface="Söhne"/>
              </a:rPr>
              <a:t>Tokenization, stemming, and vectorization techniques are applied to convert textual information into a format suitable for machine learning models.</a:t>
            </a:r>
          </a:p>
        </p:txBody>
      </p:sp>
    </p:spTree>
    <p:extLst>
      <p:ext uri="{BB962C8B-B14F-4D97-AF65-F5344CB8AC3E}">
        <p14:creationId xmlns:p14="http://schemas.microsoft.com/office/powerpoint/2010/main" val="384695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5A0FB-6B10-4C02-BAC9-BE73A68068C9}"/>
              </a:ext>
            </a:extLst>
          </p:cNvPr>
          <p:cNvSpPr txBox="1"/>
          <p:nvPr/>
        </p:nvSpPr>
        <p:spPr>
          <a:xfrm>
            <a:off x="1057834" y="1435515"/>
            <a:ext cx="4652683" cy="369332"/>
          </a:xfrm>
          <a:prstGeom prst="rect">
            <a:avLst/>
          </a:prstGeom>
          <a:noFill/>
        </p:spPr>
        <p:txBody>
          <a:bodyPr wrap="square" rtlCol="0">
            <a:spAutoFit/>
          </a:bodyPr>
          <a:lstStyle/>
          <a:p>
            <a:r>
              <a:rPr lang="en-IN" i="0" dirty="0">
                <a:effectLst/>
                <a:latin typeface="Algerian" panose="04020705040A02060702" pitchFamily="82" charset="0"/>
              </a:rPr>
              <a:t>Model Development:</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6B1A1F74-7175-4BFC-9B07-074674432898}"/>
              </a:ext>
            </a:extLst>
          </p:cNvPr>
          <p:cNvSpPr txBox="1"/>
          <p:nvPr/>
        </p:nvSpPr>
        <p:spPr>
          <a:xfrm>
            <a:off x="2169459" y="1804847"/>
            <a:ext cx="8875058" cy="1569660"/>
          </a:xfrm>
          <a:prstGeom prst="rect">
            <a:avLst/>
          </a:prstGeom>
          <a:noFill/>
        </p:spPr>
        <p:txBody>
          <a:bodyPr wrap="square" rtlCol="0">
            <a:spAutoFit/>
          </a:bodyPr>
          <a:lstStyle/>
          <a:p>
            <a:pPr algn="just">
              <a:buFont typeface="Arial" panose="020B0604020202020204" pitchFamily="34" charset="0"/>
              <a:buChar char="•"/>
            </a:pPr>
            <a:r>
              <a:rPr lang="en-US" sz="2400" b="1" i="0" dirty="0" err="1">
                <a:solidFill>
                  <a:srgbClr val="D1D5DB"/>
                </a:solidFill>
                <a:effectLst/>
                <a:latin typeface="Söhne"/>
              </a:rPr>
              <a:t>XGBoost</a:t>
            </a:r>
            <a:r>
              <a:rPr lang="en-US" sz="2400" b="1" i="0" dirty="0">
                <a:solidFill>
                  <a:srgbClr val="D1D5DB"/>
                </a:solidFill>
                <a:effectLst/>
                <a:latin typeface="Söhne"/>
              </a:rPr>
              <a:t>, a powerful gradient boosting algorithm, is chosen as the regression model for predicting product prices.</a:t>
            </a:r>
          </a:p>
          <a:p>
            <a:pPr algn="just">
              <a:buFont typeface="Arial" panose="020B0604020202020204" pitchFamily="34" charset="0"/>
              <a:buChar char="•"/>
            </a:pPr>
            <a:r>
              <a:rPr lang="en-US" sz="2400" b="1" i="0" dirty="0">
                <a:solidFill>
                  <a:srgbClr val="D1D5DB"/>
                </a:solidFill>
                <a:effectLst/>
                <a:latin typeface="Söhne"/>
              </a:rPr>
              <a:t>The model is trained on the preprocessed dataset, including both numerical and text features.</a:t>
            </a:r>
          </a:p>
        </p:txBody>
      </p:sp>
      <p:sp>
        <p:nvSpPr>
          <p:cNvPr id="4" name="TextBox 3">
            <a:extLst>
              <a:ext uri="{FF2B5EF4-FFF2-40B4-BE49-F238E27FC236}">
                <a16:creationId xmlns:a16="http://schemas.microsoft.com/office/drawing/2014/main" id="{87B4691A-138A-478F-9BBB-7E7151DB57FD}"/>
              </a:ext>
            </a:extLst>
          </p:cNvPr>
          <p:cNvSpPr txBox="1"/>
          <p:nvPr/>
        </p:nvSpPr>
        <p:spPr>
          <a:xfrm>
            <a:off x="1057835" y="3341166"/>
            <a:ext cx="4652683" cy="369332"/>
          </a:xfrm>
          <a:prstGeom prst="rect">
            <a:avLst/>
          </a:prstGeom>
          <a:noFill/>
        </p:spPr>
        <p:txBody>
          <a:bodyPr wrap="square" rtlCol="0">
            <a:spAutoFit/>
          </a:bodyPr>
          <a:lstStyle/>
          <a:p>
            <a:r>
              <a:rPr lang="en-IN" i="0" dirty="0">
                <a:effectLst/>
                <a:latin typeface="Algerian" panose="04020705040A02060702" pitchFamily="82" charset="0"/>
              </a:rPr>
              <a:t>Evaluation Metrics:</a:t>
            </a:r>
            <a:endParaRPr lang="en-IN" dirty="0">
              <a:latin typeface="Algerian" panose="04020705040A02060702" pitchFamily="82" charset="0"/>
            </a:endParaRPr>
          </a:p>
        </p:txBody>
      </p:sp>
      <p:sp>
        <p:nvSpPr>
          <p:cNvPr id="5" name="TextBox 4">
            <a:extLst>
              <a:ext uri="{FF2B5EF4-FFF2-40B4-BE49-F238E27FC236}">
                <a16:creationId xmlns:a16="http://schemas.microsoft.com/office/drawing/2014/main" id="{222BDF98-828B-4E7E-98F9-0B1684397DA0}"/>
              </a:ext>
            </a:extLst>
          </p:cNvPr>
          <p:cNvSpPr txBox="1"/>
          <p:nvPr/>
        </p:nvSpPr>
        <p:spPr>
          <a:xfrm>
            <a:off x="2169459" y="3858100"/>
            <a:ext cx="8875058" cy="1200329"/>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Mean Absolute Error (MAE), Mean Squared Error (MSE), and R-squared are used as performance metrics to evaluate the accuracy of the model predictions.</a:t>
            </a:r>
          </a:p>
        </p:txBody>
      </p:sp>
    </p:spTree>
    <p:extLst>
      <p:ext uri="{BB962C8B-B14F-4D97-AF65-F5344CB8AC3E}">
        <p14:creationId xmlns:p14="http://schemas.microsoft.com/office/powerpoint/2010/main" val="288666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7EE5BA-EA3F-41C7-9489-5882B4F3AD5E}"/>
              </a:ext>
            </a:extLst>
          </p:cNvPr>
          <p:cNvSpPr txBox="1"/>
          <p:nvPr/>
        </p:nvSpPr>
        <p:spPr>
          <a:xfrm>
            <a:off x="932329" y="1112436"/>
            <a:ext cx="4652683" cy="369332"/>
          </a:xfrm>
          <a:prstGeom prst="rect">
            <a:avLst/>
          </a:prstGeom>
          <a:noFill/>
        </p:spPr>
        <p:txBody>
          <a:bodyPr wrap="square" rtlCol="0">
            <a:spAutoFit/>
          </a:bodyPr>
          <a:lstStyle/>
          <a:p>
            <a:r>
              <a:rPr lang="en-IN" i="0" dirty="0">
                <a:effectLst/>
                <a:latin typeface="Algerian" panose="04020705040A02060702" pitchFamily="82" charset="0"/>
              </a:rPr>
              <a:t>User-Friendly Interface:</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BD400D09-BB64-4D24-93A1-5AEA6002FE10}"/>
              </a:ext>
            </a:extLst>
          </p:cNvPr>
          <p:cNvSpPr txBox="1"/>
          <p:nvPr/>
        </p:nvSpPr>
        <p:spPr>
          <a:xfrm>
            <a:off x="2169459" y="1370472"/>
            <a:ext cx="9269506" cy="1569660"/>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A Graphical User Interface (GUI) is created using the </a:t>
            </a:r>
            <a:r>
              <a:rPr lang="en-US" sz="2400" b="1" i="0" dirty="0" err="1">
                <a:solidFill>
                  <a:srgbClr val="D1D5DB"/>
                </a:solidFill>
                <a:effectLst/>
                <a:latin typeface="Söhne"/>
              </a:rPr>
              <a:t>Tkinter</a:t>
            </a:r>
            <a:r>
              <a:rPr lang="en-US" sz="2400" b="1" i="0" dirty="0">
                <a:solidFill>
                  <a:srgbClr val="D1D5DB"/>
                </a:solidFill>
                <a:effectLst/>
                <a:latin typeface="Söhne"/>
              </a:rPr>
              <a:t> library to make the model accessible to users without programming knowledge.</a:t>
            </a:r>
          </a:p>
          <a:p>
            <a:pPr algn="just">
              <a:buFont typeface="Arial" panose="020B0604020202020204" pitchFamily="34" charset="0"/>
              <a:buChar char="•"/>
            </a:pPr>
            <a:r>
              <a:rPr lang="en-US" sz="2400" b="1" i="0" dirty="0">
                <a:solidFill>
                  <a:srgbClr val="D1D5DB"/>
                </a:solidFill>
                <a:effectLst/>
                <a:latin typeface="Söhne"/>
              </a:rPr>
              <a:t>The interface allows users to input product details and receive a recommended price.</a:t>
            </a:r>
          </a:p>
        </p:txBody>
      </p:sp>
      <p:sp>
        <p:nvSpPr>
          <p:cNvPr id="4" name="TextBox 3">
            <a:extLst>
              <a:ext uri="{FF2B5EF4-FFF2-40B4-BE49-F238E27FC236}">
                <a16:creationId xmlns:a16="http://schemas.microsoft.com/office/drawing/2014/main" id="{F538DFC4-BFAC-46BF-B568-B348ABF58358}"/>
              </a:ext>
            </a:extLst>
          </p:cNvPr>
          <p:cNvSpPr txBox="1"/>
          <p:nvPr/>
        </p:nvSpPr>
        <p:spPr>
          <a:xfrm>
            <a:off x="1057832" y="3069150"/>
            <a:ext cx="4652683" cy="369332"/>
          </a:xfrm>
          <a:prstGeom prst="rect">
            <a:avLst/>
          </a:prstGeom>
          <a:noFill/>
        </p:spPr>
        <p:txBody>
          <a:bodyPr wrap="square" rtlCol="0">
            <a:spAutoFit/>
          </a:bodyPr>
          <a:lstStyle/>
          <a:p>
            <a:r>
              <a:rPr lang="en-IN" i="0" dirty="0">
                <a:effectLst/>
                <a:latin typeface="Algerian" panose="04020705040A02060702" pitchFamily="82" charset="0"/>
              </a:rPr>
              <a:t>Input Features:</a:t>
            </a:r>
            <a:endParaRPr lang="en-IN" dirty="0">
              <a:latin typeface="Algerian" panose="04020705040A02060702" pitchFamily="82" charset="0"/>
            </a:endParaRPr>
          </a:p>
        </p:txBody>
      </p:sp>
      <p:sp>
        <p:nvSpPr>
          <p:cNvPr id="5" name="TextBox 4">
            <a:extLst>
              <a:ext uri="{FF2B5EF4-FFF2-40B4-BE49-F238E27FC236}">
                <a16:creationId xmlns:a16="http://schemas.microsoft.com/office/drawing/2014/main" id="{FCF775FA-E14B-41BC-B7CB-F6D8FACE2D1E}"/>
              </a:ext>
            </a:extLst>
          </p:cNvPr>
          <p:cNvSpPr txBox="1"/>
          <p:nvPr/>
        </p:nvSpPr>
        <p:spPr>
          <a:xfrm>
            <a:off x="2169459" y="3567500"/>
            <a:ext cx="9269506" cy="1200329"/>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Users input product-specific details such as product name, category, discounted price, discount percentage, rating, rating count, and textual information about the product and customer reviews.</a:t>
            </a:r>
          </a:p>
        </p:txBody>
      </p:sp>
      <p:sp>
        <p:nvSpPr>
          <p:cNvPr id="6" name="TextBox 5">
            <a:extLst>
              <a:ext uri="{FF2B5EF4-FFF2-40B4-BE49-F238E27FC236}">
                <a16:creationId xmlns:a16="http://schemas.microsoft.com/office/drawing/2014/main" id="{64F26376-84AB-41CD-8279-3BE2CDA2951A}"/>
              </a:ext>
            </a:extLst>
          </p:cNvPr>
          <p:cNvSpPr txBox="1"/>
          <p:nvPr/>
        </p:nvSpPr>
        <p:spPr>
          <a:xfrm>
            <a:off x="1057833" y="4622435"/>
            <a:ext cx="4652683" cy="369332"/>
          </a:xfrm>
          <a:prstGeom prst="rect">
            <a:avLst/>
          </a:prstGeom>
          <a:noFill/>
        </p:spPr>
        <p:txBody>
          <a:bodyPr wrap="square" rtlCol="0">
            <a:spAutoFit/>
          </a:bodyPr>
          <a:lstStyle/>
          <a:p>
            <a:r>
              <a:rPr lang="en-IN" i="0" dirty="0">
                <a:effectLst/>
                <a:latin typeface="Algerian" panose="04020705040A02060702" pitchFamily="82" charset="0"/>
              </a:rPr>
              <a:t>Predictions:</a:t>
            </a:r>
            <a:endParaRPr lang="en-IN" dirty="0">
              <a:latin typeface="Algerian" panose="04020705040A02060702" pitchFamily="82" charset="0"/>
            </a:endParaRPr>
          </a:p>
        </p:txBody>
      </p:sp>
      <p:sp>
        <p:nvSpPr>
          <p:cNvPr id="7" name="TextBox 6">
            <a:extLst>
              <a:ext uri="{FF2B5EF4-FFF2-40B4-BE49-F238E27FC236}">
                <a16:creationId xmlns:a16="http://schemas.microsoft.com/office/drawing/2014/main" id="{89515287-62E1-4834-AC4A-8B817B1044D0}"/>
              </a:ext>
            </a:extLst>
          </p:cNvPr>
          <p:cNvSpPr txBox="1"/>
          <p:nvPr/>
        </p:nvSpPr>
        <p:spPr>
          <a:xfrm>
            <a:off x="2169459" y="5025865"/>
            <a:ext cx="8875058" cy="1200329"/>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The GUI facilitates predictions using the trained </a:t>
            </a:r>
            <a:r>
              <a:rPr lang="en-US" sz="2400" b="1" i="0" dirty="0" err="1">
                <a:solidFill>
                  <a:srgbClr val="D1D5DB"/>
                </a:solidFill>
                <a:effectLst/>
                <a:latin typeface="Söhne"/>
              </a:rPr>
              <a:t>XGBoost</a:t>
            </a:r>
            <a:r>
              <a:rPr lang="en-US" sz="2400" b="1" i="0" dirty="0">
                <a:solidFill>
                  <a:srgbClr val="D1D5DB"/>
                </a:solidFill>
                <a:effectLst/>
                <a:latin typeface="Söhne"/>
              </a:rPr>
              <a:t> model.</a:t>
            </a:r>
          </a:p>
          <a:p>
            <a:pPr algn="just">
              <a:buFont typeface="Arial" panose="020B0604020202020204" pitchFamily="34" charset="0"/>
              <a:buChar char="•"/>
            </a:pPr>
            <a:r>
              <a:rPr lang="en-US" sz="2400" b="1" i="0" dirty="0">
                <a:solidFill>
                  <a:srgbClr val="D1D5DB"/>
                </a:solidFill>
                <a:effectLst/>
                <a:latin typeface="Söhne"/>
              </a:rPr>
              <a:t>Predicted prices are displayed to users, providing valuable insights for pricing decisions.</a:t>
            </a:r>
          </a:p>
        </p:txBody>
      </p:sp>
      <p:sp>
        <p:nvSpPr>
          <p:cNvPr id="8" name="TextBox 7">
            <a:extLst>
              <a:ext uri="{FF2B5EF4-FFF2-40B4-BE49-F238E27FC236}">
                <a16:creationId xmlns:a16="http://schemas.microsoft.com/office/drawing/2014/main" id="{656B30AD-617A-4FB8-A4FA-F0E2290AA0F4}"/>
              </a:ext>
            </a:extLst>
          </p:cNvPr>
          <p:cNvSpPr txBox="1"/>
          <p:nvPr/>
        </p:nvSpPr>
        <p:spPr>
          <a:xfrm>
            <a:off x="4616824" y="318124"/>
            <a:ext cx="1604682" cy="923330"/>
          </a:xfrm>
          <a:prstGeom prst="rect">
            <a:avLst/>
          </a:prstGeom>
          <a:noFill/>
        </p:spPr>
        <p:txBody>
          <a:bodyPr wrap="square" rtlCol="0">
            <a:spAutoFit/>
          </a:bodyPr>
          <a:lstStyle/>
          <a:p>
            <a:pPr algn="ctr"/>
            <a:r>
              <a:rPr lang="en-IN" sz="5400" dirty="0">
                <a:latin typeface="Stencil" panose="040409050D0802020404" pitchFamily="82" charset="0"/>
              </a:rPr>
              <a:t>GUI</a:t>
            </a:r>
          </a:p>
        </p:txBody>
      </p:sp>
    </p:spTree>
    <p:extLst>
      <p:ext uri="{BB962C8B-B14F-4D97-AF65-F5344CB8AC3E}">
        <p14:creationId xmlns:p14="http://schemas.microsoft.com/office/powerpoint/2010/main" val="269749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7EE5BA-EA3F-41C7-9489-5882B4F3AD5E}"/>
              </a:ext>
            </a:extLst>
          </p:cNvPr>
          <p:cNvSpPr txBox="1"/>
          <p:nvPr/>
        </p:nvSpPr>
        <p:spPr>
          <a:xfrm>
            <a:off x="932328" y="1321144"/>
            <a:ext cx="4652683" cy="369332"/>
          </a:xfrm>
          <a:prstGeom prst="rect">
            <a:avLst/>
          </a:prstGeom>
          <a:noFill/>
        </p:spPr>
        <p:txBody>
          <a:bodyPr wrap="square" rtlCol="0">
            <a:spAutoFit/>
          </a:bodyPr>
          <a:lstStyle/>
          <a:p>
            <a:r>
              <a:rPr lang="en-IN" i="0" dirty="0">
                <a:effectLst/>
                <a:latin typeface="Algerian" panose="04020705040A02060702" pitchFamily="82" charset="0"/>
              </a:rPr>
              <a:t>Input Scenarios:</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BD400D09-BB64-4D24-93A1-5AEA6002FE10}"/>
              </a:ext>
            </a:extLst>
          </p:cNvPr>
          <p:cNvSpPr txBox="1"/>
          <p:nvPr/>
        </p:nvSpPr>
        <p:spPr>
          <a:xfrm>
            <a:off x="1864659" y="1690475"/>
            <a:ext cx="10022541" cy="1938992"/>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We tested the GUI with diverse inputs, including different product names, categories, discounted prices, discount percentages, ratings, and review details.</a:t>
            </a:r>
          </a:p>
          <a:p>
            <a:pPr algn="just">
              <a:buFont typeface="Arial" panose="020B0604020202020204" pitchFamily="34" charset="0"/>
              <a:buChar char="•"/>
            </a:pPr>
            <a:r>
              <a:rPr lang="en-US" sz="2400" b="1" i="0" dirty="0">
                <a:solidFill>
                  <a:srgbClr val="D1D5DB"/>
                </a:solidFill>
                <a:effectLst/>
                <a:latin typeface="Söhne"/>
              </a:rPr>
              <a:t>Input scenarios covered a wide range of product types and customer review sentiments.</a:t>
            </a:r>
          </a:p>
        </p:txBody>
      </p:sp>
      <p:sp>
        <p:nvSpPr>
          <p:cNvPr id="4" name="TextBox 3">
            <a:extLst>
              <a:ext uri="{FF2B5EF4-FFF2-40B4-BE49-F238E27FC236}">
                <a16:creationId xmlns:a16="http://schemas.microsoft.com/office/drawing/2014/main" id="{F538DFC4-BFAC-46BF-B568-B348ABF58358}"/>
              </a:ext>
            </a:extLst>
          </p:cNvPr>
          <p:cNvSpPr txBox="1"/>
          <p:nvPr/>
        </p:nvSpPr>
        <p:spPr>
          <a:xfrm>
            <a:off x="1057832" y="3709157"/>
            <a:ext cx="4652683" cy="369332"/>
          </a:xfrm>
          <a:prstGeom prst="rect">
            <a:avLst/>
          </a:prstGeom>
          <a:noFill/>
        </p:spPr>
        <p:txBody>
          <a:bodyPr wrap="square" rtlCol="0">
            <a:spAutoFit/>
          </a:bodyPr>
          <a:lstStyle/>
          <a:p>
            <a:r>
              <a:rPr lang="en-IN" i="0" dirty="0">
                <a:effectLst/>
                <a:latin typeface="Algerian" panose="04020705040A02060702" pitchFamily="82" charset="0"/>
              </a:rPr>
              <a:t>Observations:</a:t>
            </a:r>
            <a:endParaRPr lang="en-IN" dirty="0">
              <a:latin typeface="Algerian" panose="04020705040A02060702" pitchFamily="82" charset="0"/>
            </a:endParaRPr>
          </a:p>
        </p:txBody>
      </p:sp>
      <p:sp>
        <p:nvSpPr>
          <p:cNvPr id="5" name="TextBox 4">
            <a:extLst>
              <a:ext uri="{FF2B5EF4-FFF2-40B4-BE49-F238E27FC236}">
                <a16:creationId xmlns:a16="http://schemas.microsoft.com/office/drawing/2014/main" id="{FCF775FA-E14B-41BC-B7CB-F6D8FACE2D1E}"/>
              </a:ext>
            </a:extLst>
          </p:cNvPr>
          <p:cNvSpPr txBox="1"/>
          <p:nvPr/>
        </p:nvSpPr>
        <p:spPr>
          <a:xfrm>
            <a:off x="1981200" y="4078489"/>
            <a:ext cx="9269506" cy="1569660"/>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The GUI successfully captured and processed the input data, demonstrating robustness in handling variations in product attributes.</a:t>
            </a:r>
          </a:p>
          <a:p>
            <a:pPr algn="just">
              <a:buFont typeface="Arial" panose="020B0604020202020204" pitchFamily="34" charset="0"/>
              <a:buChar char="•"/>
            </a:pPr>
            <a:r>
              <a:rPr lang="en-US" sz="2400" b="1" i="0" dirty="0">
                <a:solidFill>
                  <a:srgbClr val="D1D5DB"/>
                </a:solidFill>
                <a:effectLst/>
                <a:latin typeface="Söhne"/>
              </a:rPr>
              <a:t>The real-time integration with the </a:t>
            </a:r>
            <a:r>
              <a:rPr lang="en-US" sz="2400" b="1" i="0" dirty="0" err="1">
                <a:solidFill>
                  <a:srgbClr val="D1D5DB"/>
                </a:solidFill>
                <a:effectLst/>
                <a:latin typeface="Söhne"/>
              </a:rPr>
              <a:t>XGBoost</a:t>
            </a:r>
            <a:r>
              <a:rPr lang="en-US" sz="2400" b="1" i="0" dirty="0">
                <a:solidFill>
                  <a:srgbClr val="D1D5DB"/>
                </a:solidFill>
                <a:effectLst/>
                <a:latin typeface="Söhne"/>
              </a:rPr>
              <a:t> model ensured prompt and accurate price predictions.</a:t>
            </a:r>
          </a:p>
        </p:txBody>
      </p:sp>
      <p:sp>
        <p:nvSpPr>
          <p:cNvPr id="8" name="TextBox 7">
            <a:extLst>
              <a:ext uri="{FF2B5EF4-FFF2-40B4-BE49-F238E27FC236}">
                <a16:creationId xmlns:a16="http://schemas.microsoft.com/office/drawing/2014/main" id="{656B30AD-617A-4FB8-A4FA-F0E2290AA0F4}"/>
              </a:ext>
            </a:extLst>
          </p:cNvPr>
          <p:cNvSpPr txBox="1"/>
          <p:nvPr/>
        </p:nvSpPr>
        <p:spPr>
          <a:xfrm>
            <a:off x="3258670" y="318124"/>
            <a:ext cx="6087031" cy="923330"/>
          </a:xfrm>
          <a:prstGeom prst="rect">
            <a:avLst/>
          </a:prstGeom>
          <a:noFill/>
        </p:spPr>
        <p:txBody>
          <a:bodyPr wrap="square" rtlCol="0">
            <a:spAutoFit/>
          </a:bodyPr>
          <a:lstStyle/>
          <a:p>
            <a:pPr algn="ctr"/>
            <a:r>
              <a:rPr lang="en-IN" sz="5400" b="0" dirty="0">
                <a:solidFill>
                  <a:srgbClr val="D1D5DB"/>
                </a:solidFill>
                <a:effectLst/>
                <a:latin typeface="Algerian" panose="04020705040A02060702" pitchFamily="82" charset="0"/>
              </a:rPr>
              <a:t>Testing the GUI:</a:t>
            </a:r>
            <a:endParaRPr lang="en-IN" sz="5400" dirty="0">
              <a:latin typeface="Algerian" panose="04020705040A02060702" pitchFamily="82" charset="0"/>
            </a:endParaRPr>
          </a:p>
        </p:txBody>
      </p:sp>
    </p:spTree>
    <p:extLst>
      <p:ext uri="{BB962C8B-B14F-4D97-AF65-F5344CB8AC3E}">
        <p14:creationId xmlns:p14="http://schemas.microsoft.com/office/powerpoint/2010/main" val="251303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400D09-BB64-4D24-93A1-5AEA6002FE10}"/>
              </a:ext>
            </a:extLst>
          </p:cNvPr>
          <p:cNvSpPr txBox="1"/>
          <p:nvPr/>
        </p:nvSpPr>
        <p:spPr>
          <a:xfrm>
            <a:off x="1506071" y="2090172"/>
            <a:ext cx="10022541" cy="2677656"/>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D1D5DB"/>
                </a:solidFill>
                <a:effectLst/>
                <a:latin typeface="Söhne"/>
              </a:rPr>
              <a:t>The "Price Recommendation for Online Sellers" project combines data preprocessing, machine learning, and a user-friendly interface to provide practical pricing recommendations for online sellers. The integration of text processing techniques makes it versatile for products with rich textual information. As the project evolves, it has the potential to become a valuable tool for online sellers seeking a competitive edge in dynamic e-commerce markets.</a:t>
            </a:r>
          </a:p>
        </p:txBody>
      </p:sp>
      <p:sp>
        <p:nvSpPr>
          <p:cNvPr id="8" name="TextBox 7">
            <a:extLst>
              <a:ext uri="{FF2B5EF4-FFF2-40B4-BE49-F238E27FC236}">
                <a16:creationId xmlns:a16="http://schemas.microsoft.com/office/drawing/2014/main" id="{656B30AD-617A-4FB8-A4FA-F0E2290AA0F4}"/>
              </a:ext>
            </a:extLst>
          </p:cNvPr>
          <p:cNvSpPr txBox="1"/>
          <p:nvPr/>
        </p:nvSpPr>
        <p:spPr>
          <a:xfrm>
            <a:off x="3285564" y="569135"/>
            <a:ext cx="6087031" cy="923330"/>
          </a:xfrm>
          <a:prstGeom prst="rect">
            <a:avLst/>
          </a:prstGeom>
          <a:noFill/>
        </p:spPr>
        <p:txBody>
          <a:bodyPr wrap="square" rtlCol="0">
            <a:spAutoFit/>
          </a:bodyPr>
          <a:lstStyle/>
          <a:p>
            <a:pPr algn="ctr"/>
            <a:r>
              <a:rPr lang="en-IN" sz="5400" b="0" dirty="0">
                <a:solidFill>
                  <a:srgbClr val="D1D5DB"/>
                </a:solidFill>
                <a:effectLst/>
                <a:latin typeface="Algerian" panose="04020705040A02060702" pitchFamily="82" charset="0"/>
              </a:rPr>
              <a:t>CONCLUSION</a:t>
            </a:r>
            <a:endParaRPr lang="en-IN" sz="5400" dirty="0">
              <a:latin typeface="Algerian" panose="04020705040A02060702" pitchFamily="82" charset="0"/>
            </a:endParaRPr>
          </a:p>
        </p:txBody>
      </p:sp>
    </p:spTree>
    <p:extLst>
      <p:ext uri="{BB962C8B-B14F-4D97-AF65-F5344CB8AC3E}">
        <p14:creationId xmlns:p14="http://schemas.microsoft.com/office/powerpoint/2010/main" val="150168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0BCA54-DBC6-4251-BD84-CDCD7C94CBA5}"/>
              </a:ext>
            </a:extLst>
          </p:cNvPr>
          <p:cNvSpPr txBox="1"/>
          <p:nvPr/>
        </p:nvSpPr>
        <p:spPr>
          <a:xfrm>
            <a:off x="4199963" y="2362669"/>
            <a:ext cx="2415990" cy="1569660"/>
          </a:xfrm>
          <a:prstGeom prst="rect">
            <a:avLst/>
          </a:prstGeom>
          <a:noFill/>
        </p:spPr>
        <p:txBody>
          <a:bodyPr wrap="square" rtlCol="0">
            <a:spAutoFit/>
          </a:bodyPr>
          <a:lstStyle/>
          <a:p>
            <a:pPr algn="ctr"/>
            <a:r>
              <a:rPr lang="en-IN" sz="4800" dirty="0">
                <a:latin typeface="Baskerville Old Face" panose="02020602080505020303" pitchFamily="18" charset="0"/>
              </a:rPr>
              <a:t>THANK YOU</a:t>
            </a:r>
          </a:p>
        </p:txBody>
      </p:sp>
      <p:pic>
        <p:nvPicPr>
          <p:cNvPr id="6" name="Graphic 5" descr="Computer">
            <a:extLst>
              <a:ext uri="{FF2B5EF4-FFF2-40B4-BE49-F238E27FC236}">
                <a16:creationId xmlns:a16="http://schemas.microsoft.com/office/drawing/2014/main" id="{A4540FE6-3A21-44DD-B1D8-456C18C781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3274" y="1048869"/>
            <a:ext cx="4760262" cy="4760262"/>
          </a:xfrm>
          <a:prstGeom prst="rect">
            <a:avLst/>
          </a:prstGeom>
        </p:spPr>
      </p:pic>
    </p:spTree>
    <p:extLst>
      <p:ext uri="{BB962C8B-B14F-4D97-AF65-F5344CB8AC3E}">
        <p14:creationId xmlns:p14="http://schemas.microsoft.com/office/powerpoint/2010/main" val="66034019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52</TotalTime>
  <Words>575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Baskerville Old Face</vt:lpstr>
      <vt:lpstr>Calibri</vt:lpstr>
      <vt:lpstr>Cambria</vt:lpstr>
      <vt:lpstr>Century Gothic</vt:lpstr>
      <vt:lpstr>Söhne</vt:lpstr>
      <vt:lpstr>Stencil</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Golthi Madhu Appala Narasimha</dc:creator>
  <cp:lastModifiedBy>Golthi Madhu Appala Narasimha</cp:lastModifiedBy>
  <cp:revision>2</cp:revision>
  <dcterms:created xsi:type="dcterms:W3CDTF">2023-12-07T15:45:38Z</dcterms:created>
  <dcterms:modified xsi:type="dcterms:W3CDTF">2023-12-07T16:39:26Z</dcterms:modified>
</cp:coreProperties>
</file>