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5" r:id="rId3"/>
    <p:sldId id="257" r:id="rId4"/>
    <p:sldId id="258" r:id="rId5"/>
    <p:sldId id="259" r:id="rId6"/>
    <p:sldId id="260" r:id="rId7"/>
    <p:sldId id="261"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varScale="1">
        <p:scale>
          <a:sx n="68" d="100"/>
          <a:sy n="68" d="100"/>
        </p:scale>
        <p:origin x="6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61203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126779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CFC34E-2BA3-40F8-BB7E-3033FD2E8B7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118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CAB45C54-213C-4644-B96F-D03C9DA09DDF}"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46226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CAB45C54-213C-4644-B96F-D03C9DA09DDF}"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FC34E-2BA3-40F8-BB7E-3033FD2E8B7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77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CAB45C54-213C-4644-B96F-D03C9DA09DDF}"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367809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26724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180762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144788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B45C54-213C-4644-B96F-D03C9DA09DDF}"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203634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B45C54-213C-4644-B96F-D03C9DA09DDF}"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179529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AB45C54-213C-4644-B96F-D03C9DA09DDF}" type="datetimeFigureOut">
              <a:rPr lang="fr-FR" smtClean="0"/>
              <a:t>15/02/2019</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98723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AB45C54-213C-4644-B96F-D03C9DA09DDF}" type="datetimeFigureOut">
              <a:rPr lang="fr-FR" smtClean="0"/>
              <a:t>15/02/2019</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296921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45C54-213C-4644-B96F-D03C9DA09DDF}" type="datetimeFigureOut">
              <a:rPr lang="fr-FR" smtClean="0"/>
              <a:t>15/02/2019</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11471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AB45C54-213C-4644-B96F-D03C9DA09DDF}"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419214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AB45C54-213C-4644-B96F-D03C9DA09DDF}"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FC34E-2BA3-40F8-BB7E-3033FD2E8B71}" type="slidenum">
              <a:rPr lang="fr-FR" smtClean="0"/>
              <a:t>‹N°›</a:t>
            </a:fld>
            <a:endParaRPr lang="fr-FR"/>
          </a:p>
        </p:txBody>
      </p:sp>
    </p:spTree>
    <p:extLst>
      <p:ext uri="{BB962C8B-B14F-4D97-AF65-F5344CB8AC3E}">
        <p14:creationId xmlns:p14="http://schemas.microsoft.com/office/powerpoint/2010/main" val="410824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45C54-213C-4644-B96F-D03C9DA09DDF}" type="datetimeFigureOut">
              <a:rPr lang="fr-FR" smtClean="0"/>
              <a:t>15/02/2019</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CFC34E-2BA3-40F8-BB7E-3033FD2E8B71}" type="slidenum">
              <a:rPr lang="fr-FR" smtClean="0"/>
              <a:t>‹N°›</a:t>
            </a:fld>
            <a:endParaRPr lang="fr-FR"/>
          </a:p>
        </p:txBody>
      </p:sp>
    </p:spTree>
    <p:extLst>
      <p:ext uri="{BB962C8B-B14F-4D97-AF65-F5344CB8AC3E}">
        <p14:creationId xmlns:p14="http://schemas.microsoft.com/office/powerpoint/2010/main" val="18406456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magic/magic04.nam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FCA96E-7ADA-4F01-BBC9-023D3654B518}"/>
              </a:ext>
            </a:extLst>
          </p:cNvPr>
          <p:cNvSpPr>
            <a:spLocks noGrp="1"/>
          </p:cNvSpPr>
          <p:nvPr>
            <p:ph type="ctrTitle"/>
          </p:nvPr>
        </p:nvSpPr>
        <p:spPr>
          <a:xfrm>
            <a:off x="2283343" y="1355524"/>
            <a:ext cx="10666412" cy="2567581"/>
          </a:xfrm>
        </p:spPr>
        <p:txBody>
          <a:bodyPr>
            <a:noAutofit/>
          </a:bodyPr>
          <a:lstStyle/>
          <a:p>
            <a:r>
              <a:rPr lang="fr-FR" sz="6000" b="1" dirty="0"/>
              <a:t>Python for data science</a:t>
            </a:r>
            <a:br>
              <a:rPr lang="fr-FR" sz="6000" b="1" dirty="0"/>
            </a:br>
            <a:endParaRPr lang="fr-FR" sz="6000" dirty="0"/>
          </a:p>
        </p:txBody>
      </p:sp>
      <p:sp>
        <p:nvSpPr>
          <p:cNvPr id="3" name="Sous-titre 2">
            <a:extLst>
              <a:ext uri="{FF2B5EF4-FFF2-40B4-BE49-F238E27FC236}">
                <a16:creationId xmlns:a16="http://schemas.microsoft.com/office/drawing/2014/main" id="{8CD2B10E-545A-4506-AA70-F5ED2F872AEC}"/>
              </a:ext>
            </a:extLst>
          </p:cNvPr>
          <p:cNvSpPr>
            <a:spLocks noGrp="1"/>
          </p:cNvSpPr>
          <p:nvPr>
            <p:ph type="subTitle" idx="1"/>
          </p:nvPr>
        </p:nvSpPr>
        <p:spPr>
          <a:xfrm>
            <a:off x="2283343" y="4218685"/>
            <a:ext cx="8825658" cy="861420"/>
          </a:xfrm>
        </p:spPr>
        <p:txBody>
          <a:bodyPr>
            <a:normAutofit/>
          </a:bodyPr>
          <a:lstStyle/>
          <a:p>
            <a:r>
              <a:rPr lang="fr-FR" sz="3200" b="1" dirty="0"/>
              <a:t>MAGIC GAMMA TELESCOPE</a:t>
            </a:r>
          </a:p>
        </p:txBody>
      </p:sp>
      <p:sp>
        <p:nvSpPr>
          <p:cNvPr id="4" name="ZoneTexte 3">
            <a:extLst>
              <a:ext uri="{FF2B5EF4-FFF2-40B4-BE49-F238E27FC236}">
                <a16:creationId xmlns:a16="http://schemas.microsoft.com/office/drawing/2014/main" id="{33C567E6-B310-4BD4-A931-35781893CC44}"/>
              </a:ext>
            </a:extLst>
          </p:cNvPr>
          <p:cNvSpPr txBox="1"/>
          <p:nvPr/>
        </p:nvSpPr>
        <p:spPr>
          <a:xfrm>
            <a:off x="2160795" y="6133740"/>
            <a:ext cx="2761725" cy="369332"/>
          </a:xfrm>
          <a:prstGeom prst="rect">
            <a:avLst/>
          </a:prstGeom>
          <a:noFill/>
        </p:spPr>
        <p:txBody>
          <a:bodyPr wrap="square" rtlCol="0">
            <a:spAutoFit/>
          </a:bodyPr>
          <a:lstStyle/>
          <a:p>
            <a:r>
              <a:rPr lang="fr-FR" dirty="0" err="1"/>
              <a:t>Gasso</a:t>
            </a:r>
            <a:r>
              <a:rPr lang="fr-FR" dirty="0"/>
              <a:t> Marc-Eddy</a:t>
            </a:r>
          </a:p>
        </p:txBody>
      </p:sp>
      <p:sp>
        <p:nvSpPr>
          <p:cNvPr id="5" name="ZoneTexte 4">
            <a:extLst>
              <a:ext uri="{FF2B5EF4-FFF2-40B4-BE49-F238E27FC236}">
                <a16:creationId xmlns:a16="http://schemas.microsoft.com/office/drawing/2014/main" id="{9967602F-28FC-476F-8C7F-FB5F24B91710}"/>
              </a:ext>
            </a:extLst>
          </p:cNvPr>
          <p:cNvSpPr txBox="1"/>
          <p:nvPr/>
        </p:nvSpPr>
        <p:spPr>
          <a:xfrm>
            <a:off x="8564880" y="6203746"/>
            <a:ext cx="3249405" cy="369332"/>
          </a:xfrm>
          <a:prstGeom prst="rect">
            <a:avLst/>
          </a:prstGeom>
          <a:noFill/>
        </p:spPr>
        <p:txBody>
          <a:bodyPr wrap="square" rtlCol="0">
            <a:spAutoFit/>
          </a:bodyPr>
          <a:lstStyle/>
          <a:p>
            <a:r>
              <a:rPr lang="fr-FR" dirty="0"/>
              <a:t>Année scolaire 2018-2019</a:t>
            </a:r>
          </a:p>
        </p:txBody>
      </p:sp>
    </p:spTree>
    <p:extLst>
      <p:ext uri="{BB962C8B-B14F-4D97-AF65-F5344CB8AC3E}">
        <p14:creationId xmlns:p14="http://schemas.microsoft.com/office/powerpoint/2010/main" val="168613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A04AD-D045-478B-ACEB-29831BD4DBBC}"/>
              </a:ext>
            </a:extLst>
          </p:cNvPr>
          <p:cNvSpPr>
            <a:spLocks noGrp="1"/>
          </p:cNvSpPr>
          <p:nvPr>
            <p:ph type="title"/>
          </p:nvPr>
        </p:nvSpPr>
        <p:spPr>
          <a:xfrm>
            <a:off x="1914195" y="501169"/>
            <a:ext cx="8911687" cy="1280890"/>
          </a:xfrm>
        </p:spPr>
        <p:txBody>
          <a:bodyPr/>
          <a:lstStyle/>
          <a:p>
            <a:r>
              <a:rPr lang="fr-FR" dirty="0"/>
              <a:t>6/ Conclusion </a:t>
            </a:r>
          </a:p>
        </p:txBody>
      </p:sp>
      <p:sp>
        <p:nvSpPr>
          <p:cNvPr id="4" name="Espace réservé du contenu 3">
            <a:extLst>
              <a:ext uri="{FF2B5EF4-FFF2-40B4-BE49-F238E27FC236}">
                <a16:creationId xmlns:a16="http://schemas.microsoft.com/office/drawing/2014/main" id="{51242DE4-A301-4150-99AC-3B92DB909CC2}"/>
              </a:ext>
            </a:extLst>
          </p:cNvPr>
          <p:cNvSpPr>
            <a:spLocks noGrp="1"/>
          </p:cNvSpPr>
          <p:nvPr>
            <p:ph idx="1"/>
          </p:nvPr>
        </p:nvSpPr>
        <p:spPr>
          <a:xfrm>
            <a:off x="1784039" y="1575062"/>
            <a:ext cx="10285412" cy="4924425"/>
          </a:xfrm>
          <a:prstGeom prst="rect">
            <a:avLst/>
          </a:prstGeom>
        </p:spPr>
        <p:txBody>
          <a:bodyPr wrap="square">
            <a:spAutoFit/>
          </a:bodyPr>
          <a:lstStyle/>
          <a:p>
            <a:r>
              <a:rPr lang="fr-FR" sz="2400" dirty="0">
                <a:solidFill>
                  <a:srgbClr val="1D2129"/>
                </a:solidFill>
                <a:latin typeface="inherit"/>
              </a:rPr>
              <a:t>Pour les faibles valeurs de C ,</a:t>
            </a:r>
            <a:r>
              <a:rPr lang="fr-FR" sz="2400" b="1" dirty="0">
                <a:solidFill>
                  <a:srgbClr val="1D2129"/>
                </a:solidFill>
                <a:latin typeface="inherit"/>
              </a:rPr>
              <a:t>C &lt;1 </a:t>
            </a:r>
            <a:r>
              <a:rPr lang="fr-FR" sz="2400" dirty="0">
                <a:solidFill>
                  <a:srgbClr val="1D2129"/>
                </a:solidFill>
                <a:latin typeface="inherit"/>
              </a:rPr>
              <a:t>, forte régularisation, la précision diminue. 			Indique une insuffisance.</a:t>
            </a:r>
          </a:p>
          <a:p>
            <a:pPr marL="0" indent="0">
              <a:buNone/>
            </a:pPr>
            <a:endParaRPr lang="fr-FR" sz="2400" dirty="0">
              <a:solidFill>
                <a:srgbClr val="1D2129"/>
              </a:solidFill>
              <a:latin typeface="inherit"/>
            </a:endParaRPr>
          </a:p>
          <a:p>
            <a:r>
              <a:rPr lang="fr-FR" sz="2400" dirty="0">
                <a:solidFill>
                  <a:srgbClr val="1D2129"/>
                </a:solidFill>
                <a:latin typeface="inherit"/>
              </a:rPr>
              <a:t>Pour des valeurs élevées de C régularisation faible, </a:t>
            </a:r>
            <a:r>
              <a:rPr lang="fr-FR" sz="2400" u="sng" dirty="0">
                <a:solidFill>
                  <a:srgbClr val="1D2129"/>
                </a:solidFill>
                <a:latin typeface="inherit"/>
              </a:rPr>
              <a:t>la précision reste essentiellement la même.</a:t>
            </a:r>
          </a:p>
          <a:p>
            <a:r>
              <a:rPr lang="fr-FR" sz="2400" dirty="0">
                <a:solidFill>
                  <a:srgbClr val="1D2129"/>
                </a:solidFill>
                <a:latin typeface="inherit"/>
              </a:rPr>
              <a:t>Une légère diminution </a:t>
            </a:r>
            <a:r>
              <a:rPr lang="fr-FR" sz="2400" b="1" dirty="0">
                <a:solidFill>
                  <a:srgbClr val="1D2129"/>
                </a:solidFill>
                <a:latin typeface="inherit"/>
              </a:rPr>
              <a:t>pour C&gt; 30</a:t>
            </a:r>
            <a:r>
              <a:rPr lang="fr-FR" sz="2400" dirty="0">
                <a:solidFill>
                  <a:srgbClr val="1D2129"/>
                </a:solidFill>
                <a:latin typeface="inherit"/>
              </a:rPr>
              <a:t>.</a:t>
            </a:r>
          </a:p>
          <a:p>
            <a:r>
              <a:rPr lang="fr-FR" sz="2400" dirty="0">
                <a:solidFill>
                  <a:srgbClr val="1D2129"/>
                </a:solidFill>
                <a:latin typeface="inherit"/>
              </a:rPr>
              <a:t> Nous pouvons donc en conclure qu’il existe suffisamment de données pour éviter les sur-ajustements.</a:t>
            </a:r>
          </a:p>
          <a:p>
            <a:pPr marL="0" indent="0">
              <a:buNone/>
            </a:pPr>
            <a:endParaRPr lang="fr-FR" sz="2400" dirty="0">
              <a:solidFill>
                <a:srgbClr val="1D2129"/>
              </a:solidFill>
              <a:latin typeface="inherit"/>
            </a:endParaRPr>
          </a:p>
          <a:p>
            <a:r>
              <a:rPr lang="fr-FR" sz="2400" b="0" i="0" dirty="0">
                <a:solidFill>
                  <a:srgbClr val="1D2129"/>
                </a:solidFill>
                <a:effectLst/>
                <a:latin typeface="inherit"/>
              </a:rPr>
              <a:t>Ce projet à été très enrichissent et ma permis de découvrir le téle</a:t>
            </a:r>
            <a:r>
              <a:rPr lang="fr-FR" sz="2400" dirty="0">
                <a:solidFill>
                  <a:srgbClr val="1D2129"/>
                </a:solidFill>
                <a:latin typeface="inherit"/>
              </a:rPr>
              <a:t>scope « </a:t>
            </a:r>
            <a:r>
              <a:rPr lang="fr-FR" sz="2400" dirty="0" err="1">
                <a:solidFill>
                  <a:srgbClr val="1D2129"/>
                </a:solidFill>
                <a:latin typeface="inherit"/>
              </a:rPr>
              <a:t>Cherenkov</a:t>
            </a:r>
            <a:r>
              <a:rPr lang="fr-FR" sz="2400" dirty="0">
                <a:solidFill>
                  <a:srgbClr val="1D2129"/>
                </a:solidFill>
                <a:latin typeface="inherit"/>
              </a:rPr>
              <a:t> »</a:t>
            </a:r>
            <a:endParaRPr lang="fr-FR" sz="2400" b="0" i="0" dirty="0">
              <a:solidFill>
                <a:srgbClr val="1D2129"/>
              </a:solidFill>
              <a:effectLst/>
              <a:latin typeface="inherit"/>
            </a:endParaRPr>
          </a:p>
        </p:txBody>
      </p:sp>
      <p:sp>
        <p:nvSpPr>
          <p:cNvPr id="5" name="Flèche : droite 4">
            <a:extLst>
              <a:ext uri="{FF2B5EF4-FFF2-40B4-BE49-F238E27FC236}">
                <a16:creationId xmlns:a16="http://schemas.microsoft.com/office/drawing/2014/main" id="{0834CC79-3156-4033-86E7-5EDF910F1769}"/>
              </a:ext>
            </a:extLst>
          </p:cNvPr>
          <p:cNvSpPr/>
          <p:nvPr/>
        </p:nvSpPr>
        <p:spPr>
          <a:xfrm>
            <a:off x="2007908" y="1989055"/>
            <a:ext cx="652823" cy="34470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682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94E7C-A564-44B6-A53E-E251855C7639}"/>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D75DA3A3-D63B-484C-9016-7342DCE8E25F}"/>
              </a:ext>
            </a:extLst>
          </p:cNvPr>
          <p:cNvSpPr>
            <a:spLocks noGrp="1"/>
          </p:cNvSpPr>
          <p:nvPr>
            <p:ph idx="1"/>
          </p:nvPr>
        </p:nvSpPr>
        <p:spPr/>
        <p:txBody>
          <a:bodyPr/>
          <a:lstStyle/>
          <a:p>
            <a:r>
              <a:rPr lang="fr-FR" dirty="0"/>
              <a:t>1/ La base de donnée Magic Gamma Télescope </a:t>
            </a:r>
          </a:p>
          <a:p>
            <a:r>
              <a:rPr lang="fr-FR" dirty="0"/>
              <a:t>2/ Mes objectifs</a:t>
            </a:r>
          </a:p>
          <a:p>
            <a:r>
              <a:rPr lang="fr-FR" dirty="0"/>
              <a:t>3/ Les </a:t>
            </a:r>
            <a:r>
              <a:rPr lang="fr-FR" dirty="0" err="1"/>
              <a:t>diferentes</a:t>
            </a:r>
            <a:r>
              <a:rPr lang="fr-FR" dirty="0"/>
              <a:t> </a:t>
            </a:r>
            <a:r>
              <a:rPr lang="fr-FR" dirty="0" err="1"/>
              <a:t>features</a:t>
            </a:r>
            <a:r>
              <a:rPr lang="fr-FR" dirty="0"/>
              <a:t> disponibles</a:t>
            </a:r>
          </a:p>
          <a:p>
            <a:r>
              <a:rPr lang="fr-FR" dirty="0"/>
              <a:t>4 Hyper paramètres </a:t>
            </a:r>
          </a:p>
          <a:p>
            <a:r>
              <a:rPr lang="fr-FR" dirty="0"/>
              <a:t>5/ Les gains de performance des </a:t>
            </a:r>
            <a:r>
              <a:rPr lang="fr-FR" dirty="0" err="1"/>
              <a:t>differents</a:t>
            </a:r>
            <a:r>
              <a:rPr lang="fr-FR" dirty="0"/>
              <a:t> modèles </a:t>
            </a:r>
          </a:p>
          <a:p>
            <a:r>
              <a:rPr lang="fr-FR" dirty="0"/>
              <a:t>6/ Conclusion </a:t>
            </a:r>
          </a:p>
        </p:txBody>
      </p:sp>
    </p:spTree>
    <p:extLst>
      <p:ext uri="{BB962C8B-B14F-4D97-AF65-F5344CB8AC3E}">
        <p14:creationId xmlns:p14="http://schemas.microsoft.com/office/powerpoint/2010/main" val="250223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ABDEE-1350-4F61-A126-27707233F771}"/>
              </a:ext>
            </a:extLst>
          </p:cNvPr>
          <p:cNvSpPr>
            <a:spLocks noGrp="1"/>
          </p:cNvSpPr>
          <p:nvPr>
            <p:ph type="title"/>
          </p:nvPr>
        </p:nvSpPr>
        <p:spPr>
          <a:xfrm>
            <a:off x="1246538" y="84842"/>
            <a:ext cx="11247119" cy="1588101"/>
          </a:xfrm>
        </p:spPr>
        <p:txBody>
          <a:bodyPr/>
          <a:lstStyle/>
          <a:p>
            <a:r>
              <a:rPr lang="fr-FR" dirty="0"/>
              <a:t>1/La base de donnée Magic Gamma Télescope</a:t>
            </a:r>
          </a:p>
        </p:txBody>
      </p:sp>
      <p:sp>
        <p:nvSpPr>
          <p:cNvPr id="3" name="Espace réservé du contenu 2">
            <a:extLst>
              <a:ext uri="{FF2B5EF4-FFF2-40B4-BE49-F238E27FC236}">
                <a16:creationId xmlns:a16="http://schemas.microsoft.com/office/drawing/2014/main" id="{7F44D9AD-42AE-4325-9E51-9DA138C18085}"/>
              </a:ext>
            </a:extLst>
          </p:cNvPr>
          <p:cNvSpPr>
            <a:spLocks noGrp="1"/>
          </p:cNvSpPr>
          <p:nvPr>
            <p:ph idx="1"/>
          </p:nvPr>
        </p:nvSpPr>
        <p:spPr>
          <a:xfrm>
            <a:off x="822960" y="1584961"/>
            <a:ext cx="11247120" cy="4968240"/>
          </a:xfrm>
        </p:spPr>
        <p:txBody>
          <a:bodyPr>
            <a:normAutofit/>
          </a:bodyPr>
          <a:lstStyle/>
          <a:p>
            <a:r>
              <a:rPr lang="fr-FR" sz="2400" b="1" dirty="0"/>
              <a:t>les donnée disponible sur : </a:t>
            </a:r>
            <a:r>
              <a:rPr lang="fr-FR" sz="2400" u="sng" dirty="0">
                <a:hlinkClick r:id="rId2"/>
              </a:rPr>
              <a:t>https://archive.ics.uci.edu/ml/machine-learning-databases/magic/magic04.names</a:t>
            </a:r>
            <a:endParaRPr lang="fr-FR" sz="2400" u="sng" dirty="0"/>
          </a:p>
          <a:p>
            <a:pPr marL="0" indent="0">
              <a:buNone/>
            </a:pPr>
            <a:r>
              <a:rPr lang="fr-FR" sz="2400" b="1" u="sng" dirty="0"/>
              <a:t>  </a:t>
            </a:r>
            <a:endParaRPr lang="fr-FR" sz="2400" dirty="0"/>
          </a:p>
          <a:p>
            <a:r>
              <a:rPr lang="fr-FR" sz="2400" dirty="0"/>
              <a:t>Les données sont générées pour simuler l'enregistrement de particules gamma de haute énergie dans un télescope gamma « </a:t>
            </a:r>
            <a:r>
              <a:rPr lang="fr-FR" sz="2400" dirty="0" err="1"/>
              <a:t>Cherenkov</a:t>
            </a:r>
            <a:r>
              <a:rPr lang="fr-FR" sz="2400" dirty="0"/>
              <a:t> » atmosphérique basé au sol en utilisant la technique d'imagerie.</a:t>
            </a:r>
          </a:p>
          <a:p>
            <a:endParaRPr lang="fr-FR" sz="2400" dirty="0"/>
          </a:p>
          <a:p>
            <a:r>
              <a:rPr lang="fr-FR" sz="2400" dirty="0"/>
              <a:t> Le télescope gamma « </a:t>
            </a:r>
            <a:r>
              <a:rPr lang="fr-FR" sz="2400" dirty="0" err="1"/>
              <a:t>Cherenkov</a:t>
            </a:r>
            <a:r>
              <a:rPr lang="fr-FR" sz="2400" dirty="0"/>
              <a:t> » observe les rayons gamma de haute énergie, tirant parti des radiations émises par les particules chargées. Elles sont produites dans les gerbes électromagnétiques initiées par les gammas et se développant dans l'atmosphère. . </a:t>
            </a:r>
          </a:p>
        </p:txBody>
      </p:sp>
    </p:spTree>
    <p:extLst>
      <p:ext uri="{BB962C8B-B14F-4D97-AF65-F5344CB8AC3E}">
        <p14:creationId xmlns:p14="http://schemas.microsoft.com/office/powerpoint/2010/main" val="199970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A9BC7-BFD5-4BC4-8EC2-5FC70CF6A98B}"/>
              </a:ext>
            </a:extLst>
          </p:cNvPr>
          <p:cNvSpPr>
            <a:spLocks noGrp="1"/>
          </p:cNvSpPr>
          <p:nvPr>
            <p:ph type="title"/>
          </p:nvPr>
        </p:nvSpPr>
        <p:spPr>
          <a:xfrm>
            <a:off x="2743200" y="84841"/>
            <a:ext cx="8883960" cy="1593915"/>
          </a:xfrm>
        </p:spPr>
        <p:txBody>
          <a:bodyPr>
            <a:normAutofit fontScale="90000"/>
          </a:bodyPr>
          <a:lstStyle/>
          <a:p>
            <a:br>
              <a:rPr lang="fr-FR" dirty="0"/>
            </a:br>
            <a:r>
              <a:rPr lang="fr-FR" dirty="0"/>
              <a:t>2/ Mes objectifs</a:t>
            </a:r>
            <a:br>
              <a:rPr lang="fr-FR" dirty="0"/>
            </a:br>
            <a:endParaRPr lang="fr-FR" dirty="0"/>
          </a:p>
        </p:txBody>
      </p:sp>
      <p:sp>
        <p:nvSpPr>
          <p:cNvPr id="3" name="Espace réservé du contenu 2">
            <a:extLst>
              <a:ext uri="{FF2B5EF4-FFF2-40B4-BE49-F238E27FC236}">
                <a16:creationId xmlns:a16="http://schemas.microsoft.com/office/drawing/2014/main" id="{869023FC-531C-49A9-9EEF-EB00E539BF49}"/>
              </a:ext>
            </a:extLst>
          </p:cNvPr>
          <p:cNvSpPr>
            <a:spLocks noGrp="1"/>
          </p:cNvSpPr>
          <p:nvPr>
            <p:ph idx="1"/>
          </p:nvPr>
        </p:nvSpPr>
        <p:spPr>
          <a:xfrm>
            <a:off x="1188720" y="2682240"/>
            <a:ext cx="10789920" cy="3551650"/>
          </a:xfrm>
        </p:spPr>
        <p:txBody>
          <a:bodyPr>
            <a:normAutofit/>
          </a:bodyPr>
          <a:lstStyle/>
          <a:p>
            <a:r>
              <a:rPr lang="fr-FR" sz="2400" dirty="0"/>
              <a:t>Ma tâche consiste à évaluer et à interpréter l'erreur de classification sur une classification de particules à l'aide de l'ensemble de données du télescope MAGIC Gamma dans les dépôts UCI.</a:t>
            </a:r>
          </a:p>
          <a:p>
            <a:endParaRPr lang="fr-FR" sz="2400" dirty="0"/>
          </a:p>
          <a:p>
            <a:r>
              <a:rPr lang="fr-FR" sz="2400" dirty="0"/>
              <a:t>Le jeu de données comprend 10 entités continues pour 19020 observations et une étiquette soit 'g' pour un événement gamma ou un 'h' pour un événement hadron</a:t>
            </a:r>
          </a:p>
        </p:txBody>
      </p:sp>
    </p:spTree>
    <p:extLst>
      <p:ext uri="{BB962C8B-B14F-4D97-AF65-F5344CB8AC3E}">
        <p14:creationId xmlns:p14="http://schemas.microsoft.com/office/powerpoint/2010/main" val="403316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2BAB3-4BBC-4710-B7BD-E006D17CED89}"/>
              </a:ext>
            </a:extLst>
          </p:cNvPr>
          <p:cNvSpPr>
            <a:spLocks noGrp="1"/>
          </p:cNvSpPr>
          <p:nvPr>
            <p:ph type="title"/>
          </p:nvPr>
        </p:nvSpPr>
        <p:spPr>
          <a:xfrm>
            <a:off x="1944122" y="452700"/>
            <a:ext cx="8972117" cy="1280890"/>
          </a:xfrm>
        </p:spPr>
        <p:txBody>
          <a:bodyPr/>
          <a:lstStyle/>
          <a:p>
            <a:r>
              <a:rPr lang="fr-FR" dirty="0"/>
              <a:t>3/ Les différentes </a:t>
            </a:r>
            <a:r>
              <a:rPr lang="fr-FR" dirty="0" err="1"/>
              <a:t>features</a:t>
            </a:r>
            <a:r>
              <a:rPr lang="fr-FR" dirty="0"/>
              <a:t> disponibles</a:t>
            </a:r>
          </a:p>
        </p:txBody>
      </p:sp>
      <p:graphicFrame>
        <p:nvGraphicFramePr>
          <p:cNvPr id="6" name="Espace réservé du contenu 5">
            <a:extLst>
              <a:ext uri="{FF2B5EF4-FFF2-40B4-BE49-F238E27FC236}">
                <a16:creationId xmlns:a16="http://schemas.microsoft.com/office/drawing/2014/main" id="{2F293147-10EE-4A7A-A9CA-01C3DD735709}"/>
              </a:ext>
            </a:extLst>
          </p:cNvPr>
          <p:cNvGraphicFramePr>
            <a:graphicFrameLocks noGrp="1"/>
          </p:cNvGraphicFramePr>
          <p:nvPr>
            <p:ph idx="1"/>
            <p:extLst>
              <p:ext uri="{D42A27DB-BD31-4B8C-83A1-F6EECF244321}">
                <p14:modId xmlns:p14="http://schemas.microsoft.com/office/powerpoint/2010/main" val="717522037"/>
              </p:ext>
            </p:extLst>
          </p:nvPr>
        </p:nvGraphicFramePr>
        <p:xfrm>
          <a:off x="289560" y="1386841"/>
          <a:ext cx="11902440" cy="5476770"/>
        </p:xfrm>
        <a:graphic>
          <a:graphicData uri="http://schemas.openxmlformats.org/drawingml/2006/table">
            <a:tbl>
              <a:tblPr firstRow="1" bandRow="1">
                <a:tableStyleId>{5C22544A-7EE6-4342-B048-85BDC9FD1C3A}</a:tableStyleId>
              </a:tblPr>
              <a:tblGrid>
                <a:gridCol w="2129082">
                  <a:extLst>
                    <a:ext uri="{9D8B030D-6E8A-4147-A177-3AD203B41FA5}">
                      <a16:colId xmlns:a16="http://schemas.microsoft.com/office/drawing/2014/main" val="490801608"/>
                    </a:ext>
                  </a:extLst>
                </a:gridCol>
                <a:gridCol w="9773358">
                  <a:extLst>
                    <a:ext uri="{9D8B030D-6E8A-4147-A177-3AD203B41FA5}">
                      <a16:colId xmlns:a16="http://schemas.microsoft.com/office/drawing/2014/main" val="2041925522"/>
                    </a:ext>
                  </a:extLst>
                </a:gridCol>
              </a:tblGrid>
              <a:tr h="503284">
                <a:tc>
                  <a:txBody>
                    <a:bodyPr/>
                    <a:lstStyle/>
                    <a:p>
                      <a:r>
                        <a:rPr lang="fr-FR" dirty="0"/>
                        <a:t>classe:</a:t>
                      </a:r>
                    </a:p>
                  </a:txBody>
                  <a:tcPr/>
                </a:tc>
                <a:tc>
                  <a:txBody>
                    <a:bodyPr/>
                    <a:lstStyle/>
                    <a:p>
                      <a:r>
                        <a:rPr lang="fr-FR" dirty="0"/>
                        <a:t>g, h  gamma (signal), hadron (fond)</a:t>
                      </a:r>
                    </a:p>
                  </a:txBody>
                  <a:tcPr/>
                </a:tc>
                <a:extLst>
                  <a:ext uri="{0D108BD9-81ED-4DB2-BD59-A6C34878D82A}">
                    <a16:rowId xmlns:a16="http://schemas.microsoft.com/office/drawing/2014/main" val="19041308"/>
                  </a:ext>
                </a:extLst>
              </a:tr>
              <a:tr h="362957">
                <a:tc>
                  <a:txBody>
                    <a:bodyPr/>
                    <a:lstStyle/>
                    <a:p>
                      <a:r>
                        <a:rPr lang="fr-FR" dirty="0" err="1"/>
                        <a:t>fLongueur</a:t>
                      </a:r>
                      <a:r>
                        <a:rPr lang="fr-FR" dirty="0"/>
                        <a:t>:</a:t>
                      </a:r>
                    </a:p>
                  </a:txBody>
                  <a:tcPr/>
                </a:tc>
                <a:tc>
                  <a:txBody>
                    <a:bodyPr/>
                    <a:lstStyle/>
                    <a:p>
                      <a:r>
                        <a:rPr lang="fr-FR" dirty="0"/>
                        <a:t>axe continu majeur de l'ellipse [mm]</a:t>
                      </a:r>
                    </a:p>
                  </a:txBody>
                  <a:tcPr/>
                </a:tc>
                <a:extLst>
                  <a:ext uri="{0D108BD9-81ED-4DB2-BD59-A6C34878D82A}">
                    <a16:rowId xmlns:a16="http://schemas.microsoft.com/office/drawing/2014/main" val="2147806523"/>
                  </a:ext>
                </a:extLst>
              </a:tr>
              <a:tr h="362957">
                <a:tc>
                  <a:txBody>
                    <a:bodyPr/>
                    <a:lstStyle/>
                    <a:p>
                      <a:r>
                        <a:rPr lang="fr-FR" dirty="0"/>
                        <a:t> </a:t>
                      </a:r>
                      <a:r>
                        <a:rPr lang="fr-FR" dirty="0" err="1"/>
                        <a:t>fWidth</a:t>
                      </a:r>
                      <a:r>
                        <a:rPr lang="fr-FR" dirty="0"/>
                        <a:t>: </a:t>
                      </a:r>
                    </a:p>
                  </a:txBody>
                  <a:tcPr/>
                </a:tc>
                <a:tc>
                  <a:txBody>
                    <a:bodyPr/>
                    <a:lstStyle/>
                    <a:p>
                      <a:r>
                        <a:rPr lang="fr-FR" dirty="0"/>
                        <a:t>axe continu mineur de l'ellipse [mm]</a:t>
                      </a:r>
                    </a:p>
                  </a:txBody>
                  <a:tcPr/>
                </a:tc>
                <a:extLst>
                  <a:ext uri="{0D108BD9-81ED-4DB2-BD59-A6C34878D82A}">
                    <a16:rowId xmlns:a16="http://schemas.microsoft.com/office/drawing/2014/main" val="986208763"/>
                  </a:ext>
                </a:extLst>
              </a:tr>
              <a:tr h="503284">
                <a:tc>
                  <a:txBody>
                    <a:bodyPr/>
                    <a:lstStyle/>
                    <a:p>
                      <a:r>
                        <a:rPr lang="fr-FR" dirty="0" err="1"/>
                        <a:t>fSize</a:t>
                      </a:r>
                      <a:r>
                        <a:rPr lang="fr-FR" dirty="0"/>
                        <a:t>: </a:t>
                      </a:r>
                    </a:p>
                  </a:txBody>
                  <a:tcPr/>
                </a:tc>
                <a:tc>
                  <a:txBody>
                    <a:bodyPr/>
                    <a:lstStyle/>
                    <a:p>
                      <a:r>
                        <a:rPr lang="fr-FR" dirty="0"/>
                        <a:t>10 de la somme du contenu de tous les pixels [dans #phot]</a:t>
                      </a:r>
                    </a:p>
                  </a:txBody>
                  <a:tcPr/>
                </a:tc>
                <a:extLst>
                  <a:ext uri="{0D108BD9-81ED-4DB2-BD59-A6C34878D82A}">
                    <a16:rowId xmlns:a16="http://schemas.microsoft.com/office/drawing/2014/main" val="4173282866"/>
                  </a:ext>
                </a:extLst>
              </a:tr>
              <a:tr h="503284">
                <a:tc>
                  <a:txBody>
                    <a:bodyPr/>
                    <a:lstStyle/>
                    <a:p>
                      <a:r>
                        <a:rPr lang="fr-FR" dirty="0" err="1"/>
                        <a:t>fConc</a:t>
                      </a:r>
                      <a:r>
                        <a:rPr lang="fr-FR" dirty="0"/>
                        <a:t>: </a:t>
                      </a:r>
                    </a:p>
                  </a:txBody>
                  <a:tcPr/>
                </a:tc>
                <a:tc>
                  <a:txBody>
                    <a:bodyPr/>
                    <a:lstStyle/>
                    <a:p>
                      <a:r>
                        <a:rPr lang="fr-FR" dirty="0"/>
                        <a:t>ratio continu de la somme des deux pixels les plus élevés sur </a:t>
                      </a:r>
                      <a:r>
                        <a:rPr lang="fr-FR" dirty="0" err="1"/>
                        <a:t>fSize</a:t>
                      </a:r>
                      <a:r>
                        <a:rPr lang="fr-FR" dirty="0"/>
                        <a:t> [ratio]</a:t>
                      </a:r>
                    </a:p>
                  </a:txBody>
                  <a:tcPr/>
                </a:tc>
                <a:extLst>
                  <a:ext uri="{0D108BD9-81ED-4DB2-BD59-A6C34878D82A}">
                    <a16:rowId xmlns:a16="http://schemas.microsoft.com/office/drawing/2014/main" val="1567496727"/>
                  </a:ext>
                </a:extLst>
              </a:tr>
              <a:tr h="503284">
                <a:tc>
                  <a:txBody>
                    <a:bodyPr/>
                    <a:lstStyle/>
                    <a:p>
                      <a:r>
                        <a:rPr lang="fr-FR" dirty="0"/>
                        <a:t>fConc1:</a:t>
                      </a:r>
                    </a:p>
                  </a:txBody>
                  <a:tcPr/>
                </a:tc>
                <a:tc>
                  <a:txBody>
                    <a:bodyPr/>
                    <a:lstStyle/>
                    <a:p>
                      <a:r>
                        <a:rPr lang="fr-FR" dirty="0"/>
                        <a:t>rapport continu  du pixel le plus élevé sur </a:t>
                      </a:r>
                      <a:r>
                        <a:rPr lang="fr-FR" dirty="0" err="1"/>
                        <a:t>fSize</a:t>
                      </a:r>
                      <a:r>
                        <a:rPr lang="fr-FR" dirty="0"/>
                        <a:t> [ratio]</a:t>
                      </a:r>
                    </a:p>
                  </a:txBody>
                  <a:tcPr/>
                </a:tc>
                <a:extLst>
                  <a:ext uri="{0D108BD9-81ED-4DB2-BD59-A6C34878D82A}">
                    <a16:rowId xmlns:a16="http://schemas.microsoft.com/office/drawing/2014/main" val="3848687689"/>
                  </a:ext>
                </a:extLst>
              </a:tr>
              <a:tr h="718978">
                <a:tc>
                  <a:txBody>
                    <a:bodyPr/>
                    <a:lstStyle/>
                    <a:p>
                      <a:r>
                        <a:rPr lang="fr-FR" dirty="0" err="1"/>
                        <a:t>fAsym</a:t>
                      </a:r>
                      <a:r>
                        <a:rPr lang="fr-FR" dirty="0"/>
                        <a:t>: </a:t>
                      </a:r>
                    </a:p>
                  </a:txBody>
                  <a:tcPr/>
                </a:tc>
                <a:tc>
                  <a:txBody>
                    <a:bodyPr/>
                    <a:lstStyle/>
                    <a:p>
                      <a:r>
                        <a:rPr lang="fr-FR" dirty="0"/>
                        <a:t>distance continue du pixel le plus élevé au centre, projetée sur le grand axe [mm]</a:t>
                      </a:r>
                    </a:p>
                  </a:txBody>
                  <a:tcPr/>
                </a:tc>
                <a:extLst>
                  <a:ext uri="{0D108BD9-81ED-4DB2-BD59-A6C34878D82A}">
                    <a16:rowId xmlns:a16="http://schemas.microsoft.com/office/drawing/2014/main" val="722660424"/>
                  </a:ext>
                </a:extLst>
              </a:tr>
              <a:tr h="503284">
                <a:tc>
                  <a:txBody>
                    <a:bodyPr/>
                    <a:lstStyle/>
                    <a:p>
                      <a:r>
                        <a:rPr lang="fr-FR" dirty="0"/>
                        <a:t>fM3Long: </a:t>
                      </a:r>
                    </a:p>
                  </a:txBody>
                  <a:tcPr/>
                </a:tc>
                <a:tc>
                  <a:txBody>
                    <a:bodyPr/>
                    <a:lstStyle/>
                    <a:p>
                      <a:r>
                        <a:rPr lang="fr-FR" dirty="0"/>
                        <a:t>continu 3ème racine du troisième moment le long du grand axe [mm]</a:t>
                      </a:r>
                    </a:p>
                  </a:txBody>
                  <a:tcPr/>
                </a:tc>
                <a:extLst>
                  <a:ext uri="{0D108BD9-81ED-4DB2-BD59-A6C34878D82A}">
                    <a16:rowId xmlns:a16="http://schemas.microsoft.com/office/drawing/2014/main" val="2617713426"/>
                  </a:ext>
                </a:extLst>
              </a:tr>
              <a:tr h="503284">
                <a:tc>
                  <a:txBody>
                    <a:bodyPr/>
                    <a:lstStyle/>
                    <a:p>
                      <a:r>
                        <a:rPr lang="fr-FR" dirty="0"/>
                        <a:t>fM3Trans: </a:t>
                      </a:r>
                    </a:p>
                  </a:txBody>
                  <a:tcPr/>
                </a:tc>
                <a:tc>
                  <a:txBody>
                    <a:bodyPr/>
                    <a:lstStyle/>
                    <a:p>
                      <a:r>
                        <a:rPr lang="fr-FR" dirty="0"/>
                        <a:t>3ème racine continue du troisième moment le long d'un axe mineur [mm]</a:t>
                      </a:r>
                    </a:p>
                  </a:txBody>
                  <a:tcPr/>
                </a:tc>
                <a:extLst>
                  <a:ext uri="{0D108BD9-81ED-4DB2-BD59-A6C34878D82A}">
                    <a16:rowId xmlns:a16="http://schemas.microsoft.com/office/drawing/2014/main" val="2926877900"/>
                  </a:ext>
                </a:extLst>
              </a:tr>
              <a:tr h="503284">
                <a:tc>
                  <a:txBody>
                    <a:bodyPr/>
                    <a:lstStyle/>
                    <a:p>
                      <a:r>
                        <a:rPr lang="fr-FR" dirty="0" err="1"/>
                        <a:t>fAlpha</a:t>
                      </a:r>
                      <a:r>
                        <a:rPr lang="fr-FR" dirty="0"/>
                        <a:t>: </a:t>
                      </a:r>
                    </a:p>
                  </a:txBody>
                  <a:tcPr/>
                </a:tc>
                <a:tc>
                  <a:txBody>
                    <a:bodyPr/>
                    <a:lstStyle/>
                    <a:p>
                      <a:r>
                        <a:rPr lang="fr-FR" dirty="0"/>
                        <a:t>angle continu de l’axe principal avec le vecteur à l’origine [</a:t>
                      </a:r>
                      <a:r>
                        <a:rPr lang="fr-FR" dirty="0" err="1"/>
                        <a:t>deg</a:t>
                      </a:r>
                      <a:r>
                        <a:rPr lang="fr-FR" dirty="0"/>
                        <a:t>]</a:t>
                      </a:r>
                    </a:p>
                  </a:txBody>
                  <a:tcPr/>
                </a:tc>
                <a:extLst>
                  <a:ext uri="{0D108BD9-81ED-4DB2-BD59-A6C34878D82A}">
                    <a16:rowId xmlns:a16="http://schemas.microsoft.com/office/drawing/2014/main" val="4209479911"/>
                  </a:ext>
                </a:extLst>
              </a:tr>
              <a:tr h="503284">
                <a:tc>
                  <a:txBody>
                    <a:bodyPr/>
                    <a:lstStyle/>
                    <a:p>
                      <a:r>
                        <a:rPr lang="fr-FR" dirty="0" err="1"/>
                        <a:t>fDist</a:t>
                      </a:r>
                      <a:r>
                        <a:rPr lang="fr-FR" dirty="0"/>
                        <a:t>: </a:t>
                      </a:r>
                    </a:p>
                  </a:txBody>
                  <a:tcPr/>
                </a:tc>
                <a:tc>
                  <a:txBody>
                    <a:bodyPr/>
                    <a:lstStyle/>
                    <a:p>
                      <a:r>
                        <a:rPr lang="fr-FR" dirty="0"/>
                        <a:t>distance continue de l'origine au centre de l'ellipse [mm] </a:t>
                      </a:r>
                    </a:p>
                  </a:txBody>
                  <a:tcPr/>
                </a:tc>
                <a:extLst>
                  <a:ext uri="{0D108BD9-81ED-4DB2-BD59-A6C34878D82A}">
                    <a16:rowId xmlns:a16="http://schemas.microsoft.com/office/drawing/2014/main" val="4272717944"/>
                  </a:ext>
                </a:extLst>
              </a:tr>
            </a:tbl>
          </a:graphicData>
        </a:graphic>
      </p:graphicFrame>
    </p:spTree>
    <p:extLst>
      <p:ext uri="{BB962C8B-B14F-4D97-AF65-F5344CB8AC3E}">
        <p14:creationId xmlns:p14="http://schemas.microsoft.com/office/powerpoint/2010/main" val="138603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DB64D-9234-46C4-A9A0-70A9E38DEB21}"/>
              </a:ext>
            </a:extLst>
          </p:cNvPr>
          <p:cNvSpPr>
            <a:spLocks noGrp="1"/>
          </p:cNvSpPr>
          <p:nvPr>
            <p:ph type="title"/>
          </p:nvPr>
        </p:nvSpPr>
        <p:spPr>
          <a:xfrm>
            <a:off x="2592925" y="624110"/>
            <a:ext cx="8911687" cy="1280890"/>
          </a:xfrm>
        </p:spPr>
        <p:txBody>
          <a:bodyPr/>
          <a:lstStyle/>
          <a:p>
            <a:r>
              <a:rPr lang="fr-FR" dirty="0"/>
              <a:t>4/ Hyper paramètres</a:t>
            </a:r>
          </a:p>
        </p:txBody>
      </p:sp>
      <p:pic>
        <p:nvPicPr>
          <p:cNvPr id="5" name="Espace réservé du contenu 4">
            <a:extLst>
              <a:ext uri="{FF2B5EF4-FFF2-40B4-BE49-F238E27FC236}">
                <a16:creationId xmlns:a16="http://schemas.microsoft.com/office/drawing/2014/main" id="{64B74532-1114-4360-9C31-B44426B36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386" y="2557021"/>
            <a:ext cx="11012471" cy="2395980"/>
          </a:xfrm>
        </p:spPr>
      </p:pic>
    </p:spTree>
    <p:extLst>
      <p:ext uri="{BB962C8B-B14F-4D97-AF65-F5344CB8AC3E}">
        <p14:creationId xmlns:p14="http://schemas.microsoft.com/office/powerpoint/2010/main" val="71055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521682-B003-41A6-94DF-54C6E161661A}"/>
              </a:ext>
            </a:extLst>
          </p:cNvPr>
          <p:cNvSpPr>
            <a:spLocks noGrp="1"/>
          </p:cNvSpPr>
          <p:nvPr>
            <p:ph type="title"/>
          </p:nvPr>
        </p:nvSpPr>
        <p:spPr>
          <a:xfrm>
            <a:off x="2164079" y="563150"/>
            <a:ext cx="8299673" cy="1280890"/>
          </a:xfrm>
        </p:spPr>
        <p:txBody>
          <a:bodyPr/>
          <a:lstStyle/>
          <a:p>
            <a:r>
              <a:rPr lang="fr-FR" dirty="0"/>
              <a:t>5/ Les gains de performance des 				         différents modèles</a:t>
            </a:r>
          </a:p>
        </p:txBody>
      </p:sp>
      <p:pic>
        <p:nvPicPr>
          <p:cNvPr id="26" name="Image 25">
            <a:extLst>
              <a:ext uri="{FF2B5EF4-FFF2-40B4-BE49-F238E27FC236}">
                <a16:creationId xmlns:a16="http://schemas.microsoft.com/office/drawing/2014/main" id="{6F3469D3-78C7-4CC6-BCD6-53C1A5CF5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05" y="2069832"/>
            <a:ext cx="5757831" cy="3935880"/>
          </a:xfrm>
          <a:prstGeom prst="rect">
            <a:avLst/>
          </a:prstGeom>
        </p:spPr>
      </p:pic>
      <p:sp>
        <p:nvSpPr>
          <p:cNvPr id="27" name="ZoneTexte 26">
            <a:extLst>
              <a:ext uri="{FF2B5EF4-FFF2-40B4-BE49-F238E27FC236}">
                <a16:creationId xmlns:a16="http://schemas.microsoft.com/office/drawing/2014/main" id="{72E38EE7-D6DA-44F2-812F-A3710B56A72E}"/>
              </a:ext>
            </a:extLst>
          </p:cNvPr>
          <p:cNvSpPr txBox="1"/>
          <p:nvPr/>
        </p:nvSpPr>
        <p:spPr>
          <a:xfrm>
            <a:off x="1145984" y="6005712"/>
            <a:ext cx="4576086" cy="307777"/>
          </a:xfrm>
          <a:prstGeom prst="rect">
            <a:avLst/>
          </a:prstGeom>
          <a:noFill/>
        </p:spPr>
        <p:txBody>
          <a:bodyPr wrap="square" rtlCol="0">
            <a:spAutoFit/>
          </a:bodyPr>
          <a:lstStyle/>
          <a:p>
            <a:pPr lvl="0" defTabSz="914400" eaLnBrk="0" fontAlgn="base" hangingPunct="0">
              <a:spcBef>
                <a:spcPct val="0"/>
              </a:spcBef>
              <a:spcAft>
                <a:spcPct val="0"/>
              </a:spcAft>
            </a:pPr>
            <a:r>
              <a:rPr lang="fr-FR" altLang="fr-FR" sz="1400" dirty="0" err="1">
                <a:solidFill>
                  <a:srgbClr val="000000"/>
                </a:solidFill>
                <a:cs typeface="Courier New" panose="02070309020205020404" pitchFamily="49" charset="0"/>
              </a:rPr>
              <a:t>AdaBoost</a:t>
            </a:r>
            <a:r>
              <a:rPr lang="fr-FR" altLang="fr-FR" sz="1400" dirty="0">
                <a:solidFill>
                  <a:srgbClr val="000000"/>
                </a:solidFill>
                <a:cs typeface="Courier New" panose="02070309020205020404" pitchFamily="49" charset="0"/>
              </a:rPr>
              <a:t> </a:t>
            </a:r>
            <a:r>
              <a:rPr lang="fr-FR" altLang="fr-FR" sz="1400" dirty="0" err="1">
                <a:solidFill>
                  <a:srgbClr val="000000"/>
                </a:solidFill>
                <a:cs typeface="Courier New" panose="02070309020205020404" pitchFamily="49" charset="0"/>
              </a:rPr>
              <a:t>accuracy</a:t>
            </a:r>
            <a:r>
              <a:rPr lang="fr-FR" altLang="fr-FR" sz="1400" dirty="0">
                <a:solidFill>
                  <a:srgbClr val="000000"/>
                </a:solidFill>
                <a:cs typeface="Courier New" panose="02070309020205020404" pitchFamily="49" charset="0"/>
              </a:rPr>
              <a:t> = 0.7396424815983176</a:t>
            </a:r>
            <a:r>
              <a:rPr lang="fr-FR" altLang="fr-FR" sz="1400" dirty="0"/>
              <a:t> </a:t>
            </a:r>
          </a:p>
        </p:txBody>
      </p:sp>
      <p:pic>
        <p:nvPicPr>
          <p:cNvPr id="29" name="Image 28">
            <a:extLst>
              <a:ext uri="{FF2B5EF4-FFF2-40B4-BE49-F238E27FC236}">
                <a16:creationId xmlns:a16="http://schemas.microsoft.com/office/drawing/2014/main" id="{B4E66CAB-9D41-4D28-8311-165DADAF2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402" y="1865418"/>
            <a:ext cx="4839357" cy="4370872"/>
          </a:xfrm>
          <a:prstGeom prst="rect">
            <a:avLst/>
          </a:prstGeom>
        </p:spPr>
      </p:pic>
      <p:sp>
        <p:nvSpPr>
          <p:cNvPr id="30" name="ZoneTexte 29">
            <a:extLst>
              <a:ext uri="{FF2B5EF4-FFF2-40B4-BE49-F238E27FC236}">
                <a16:creationId xmlns:a16="http://schemas.microsoft.com/office/drawing/2014/main" id="{02E0D41B-CB92-40A1-883C-E609129C9A72}"/>
              </a:ext>
            </a:extLst>
          </p:cNvPr>
          <p:cNvSpPr txBox="1"/>
          <p:nvPr/>
        </p:nvSpPr>
        <p:spPr>
          <a:xfrm>
            <a:off x="7022969" y="6294850"/>
            <a:ext cx="4996206" cy="523220"/>
          </a:xfrm>
          <a:prstGeom prst="rect">
            <a:avLst/>
          </a:prstGeom>
          <a:noFill/>
        </p:spPr>
        <p:txBody>
          <a:bodyPr wrap="square" rtlCol="0">
            <a:spAutoFit/>
          </a:bodyPr>
          <a:lstStyle/>
          <a:p>
            <a:r>
              <a:rPr lang="fr-FR" altLang="fr-FR" sz="1400" dirty="0">
                <a:solidFill>
                  <a:srgbClr val="000000"/>
                </a:solidFill>
                <a:cs typeface="Courier New" panose="02070309020205020404" pitchFamily="49" charset="0"/>
              </a:rPr>
              <a:t>KNN </a:t>
            </a:r>
            <a:r>
              <a:rPr lang="fr-FR" altLang="fr-FR" sz="1400" dirty="0" err="1">
                <a:solidFill>
                  <a:srgbClr val="000000"/>
                </a:solidFill>
                <a:cs typeface="Courier New" panose="02070309020205020404" pitchFamily="49" charset="0"/>
              </a:rPr>
              <a:t>accuracy</a:t>
            </a:r>
            <a:r>
              <a:rPr lang="fr-FR" altLang="fr-FR" sz="1400" dirty="0">
                <a:solidFill>
                  <a:srgbClr val="000000"/>
                </a:solidFill>
                <a:cs typeface="Courier New" panose="02070309020205020404" pitchFamily="49" charset="0"/>
              </a:rPr>
              <a:t> = 0.720925341745531</a:t>
            </a:r>
            <a:r>
              <a:rPr lang="fr-FR" altLang="fr-FR" sz="1400" dirty="0"/>
              <a:t> </a:t>
            </a:r>
          </a:p>
          <a:p>
            <a:endParaRPr lang="fr-FR" sz="1400" dirty="0"/>
          </a:p>
        </p:txBody>
      </p:sp>
    </p:spTree>
    <p:extLst>
      <p:ext uri="{BB962C8B-B14F-4D97-AF65-F5344CB8AC3E}">
        <p14:creationId xmlns:p14="http://schemas.microsoft.com/office/powerpoint/2010/main" val="146862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13C4693-A010-4F3E-8A6A-AACA2C782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954" y="1602740"/>
            <a:ext cx="5599798" cy="3652520"/>
          </a:xfrm>
        </p:spPr>
      </p:pic>
      <p:pic>
        <p:nvPicPr>
          <p:cNvPr id="7" name="Image 6">
            <a:extLst>
              <a:ext uri="{FF2B5EF4-FFF2-40B4-BE49-F238E27FC236}">
                <a16:creationId xmlns:a16="http://schemas.microsoft.com/office/drawing/2014/main" id="{87E4579F-2887-4508-873A-C29283B62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040" y="1194699"/>
            <a:ext cx="3951046" cy="2551556"/>
          </a:xfrm>
          <a:prstGeom prst="rect">
            <a:avLst/>
          </a:prstGeom>
        </p:spPr>
      </p:pic>
      <p:pic>
        <p:nvPicPr>
          <p:cNvPr id="9" name="Image 8">
            <a:extLst>
              <a:ext uri="{FF2B5EF4-FFF2-40B4-BE49-F238E27FC236}">
                <a16:creationId xmlns:a16="http://schemas.microsoft.com/office/drawing/2014/main" id="{0185BDE1-6227-4092-89C1-8CCE07E8D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040" y="4042019"/>
            <a:ext cx="3951046" cy="2426481"/>
          </a:xfrm>
          <a:prstGeom prst="rect">
            <a:avLst/>
          </a:prstGeom>
        </p:spPr>
      </p:pic>
      <p:sp>
        <p:nvSpPr>
          <p:cNvPr id="11" name="ZoneTexte 10">
            <a:extLst>
              <a:ext uri="{FF2B5EF4-FFF2-40B4-BE49-F238E27FC236}">
                <a16:creationId xmlns:a16="http://schemas.microsoft.com/office/drawing/2014/main" id="{59C3E4BE-0C16-4500-906F-6EBAB1F8B298}"/>
              </a:ext>
            </a:extLst>
          </p:cNvPr>
          <p:cNvSpPr txBox="1"/>
          <p:nvPr/>
        </p:nvSpPr>
        <p:spPr>
          <a:xfrm>
            <a:off x="1229966" y="5255259"/>
            <a:ext cx="4265862" cy="307777"/>
          </a:xfrm>
          <a:prstGeom prst="rect">
            <a:avLst/>
          </a:prstGeom>
          <a:noFill/>
        </p:spPr>
        <p:txBody>
          <a:bodyPr wrap="square" rtlCol="0">
            <a:spAutoFit/>
          </a:bodyPr>
          <a:lstStyle/>
          <a:p>
            <a:r>
              <a:rPr lang="fr-FR" altLang="fr-FR" sz="1400" dirty="0">
                <a:solidFill>
                  <a:srgbClr val="000000"/>
                </a:solidFill>
                <a:cs typeface="Courier New" panose="02070309020205020404" pitchFamily="49" charset="0"/>
              </a:rPr>
              <a:t>L1 </a:t>
            </a:r>
            <a:r>
              <a:rPr lang="fr-FR" altLang="fr-FR" sz="1400" dirty="0" err="1">
                <a:solidFill>
                  <a:srgbClr val="000000"/>
                </a:solidFill>
                <a:cs typeface="Courier New" panose="02070309020205020404" pitchFamily="49" charset="0"/>
              </a:rPr>
              <a:t>logistic</a:t>
            </a:r>
            <a:r>
              <a:rPr lang="fr-FR" altLang="fr-FR" sz="1400" dirty="0">
                <a:solidFill>
                  <a:srgbClr val="000000"/>
                </a:solidFill>
                <a:cs typeface="Courier New" panose="02070309020205020404" pitchFamily="49" charset="0"/>
              </a:rPr>
              <a:t> </a:t>
            </a:r>
            <a:r>
              <a:rPr lang="fr-FR" altLang="fr-FR" sz="1400" dirty="0" err="1">
                <a:solidFill>
                  <a:srgbClr val="000000"/>
                </a:solidFill>
                <a:cs typeface="Courier New" panose="02070309020205020404" pitchFamily="49" charset="0"/>
              </a:rPr>
              <a:t>accuracy</a:t>
            </a:r>
            <a:r>
              <a:rPr lang="fr-FR" altLang="fr-FR" sz="1400" dirty="0">
                <a:solidFill>
                  <a:srgbClr val="000000"/>
                </a:solidFill>
                <a:cs typeface="Courier New" panose="02070309020205020404" pitchFamily="49" charset="0"/>
              </a:rPr>
              <a:t> = 0.7202944269190326</a:t>
            </a:r>
            <a:r>
              <a:rPr lang="fr-FR" altLang="fr-FR" sz="1400" dirty="0"/>
              <a:t> </a:t>
            </a:r>
          </a:p>
        </p:txBody>
      </p:sp>
      <p:sp>
        <p:nvSpPr>
          <p:cNvPr id="12" name="ZoneTexte 11">
            <a:extLst>
              <a:ext uri="{FF2B5EF4-FFF2-40B4-BE49-F238E27FC236}">
                <a16:creationId xmlns:a16="http://schemas.microsoft.com/office/drawing/2014/main" id="{7BDD0582-2A8F-4EF4-9CD3-481D8973C18A}"/>
              </a:ext>
            </a:extLst>
          </p:cNvPr>
          <p:cNvSpPr txBox="1"/>
          <p:nvPr/>
        </p:nvSpPr>
        <p:spPr>
          <a:xfrm>
            <a:off x="7627854" y="825367"/>
            <a:ext cx="4042529" cy="523220"/>
          </a:xfrm>
          <a:prstGeom prst="rect">
            <a:avLst/>
          </a:prstGeom>
          <a:noFill/>
        </p:spPr>
        <p:txBody>
          <a:bodyPr wrap="square" rtlCol="0">
            <a:spAutoFit/>
          </a:bodyPr>
          <a:lstStyle/>
          <a:p>
            <a:r>
              <a:rPr lang="fr-FR" sz="1400" dirty="0"/>
              <a:t>RF5 </a:t>
            </a:r>
            <a:r>
              <a:rPr lang="fr-FR" sz="1400" dirty="0" err="1"/>
              <a:t>accuracy</a:t>
            </a:r>
            <a:r>
              <a:rPr lang="fr-FR" sz="1400" dirty="0"/>
              <a:t> = 0.6426919032597266 </a:t>
            </a:r>
          </a:p>
          <a:p>
            <a:endParaRPr lang="fr-FR" sz="1400" dirty="0"/>
          </a:p>
        </p:txBody>
      </p:sp>
      <p:sp>
        <p:nvSpPr>
          <p:cNvPr id="13" name="ZoneTexte 12">
            <a:extLst>
              <a:ext uri="{FF2B5EF4-FFF2-40B4-BE49-F238E27FC236}">
                <a16:creationId xmlns:a16="http://schemas.microsoft.com/office/drawing/2014/main" id="{67312FDE-B1E0-4386-9F7B-0F92DC9A8860}"/>
              </a:ext>
            </a:extLst>
          </p:cNvPr>
          <p:cNvSpPr txBox="1"/>
          <p:nvPr/>
        </p:nvSpPr>
        <p:spPr>
          <a:xfrm>
            <a:off x="7467598" y="6468500"/>
            <a:ext cx="5145465" cy="523220"/>
          </a:xfrm>
          <a:prstGeom prst="rect">
            <a:avLst/>
          </a:prstGeom>
          <a:noFill/>
        </p:spPr>
        <p:txBody>
          <a:bodyPr wrap="square" rtlCol="0">
            <a:spAutoFit/>
          </a:bodyPr>
          <a:lstStyle/>
          <a:p>
            <a:r>
              <a:rPr lang="fr-FR" altLang="fr-FR" sz="1400" dirty="0">
                <a:solidFill>
                  <a:srgbClr val="000000"/>
                </a:solidFill>
                <a:cs typeface="Courier New" panose="02070309020205020404" pitchFamily="49" charset="0"/>
              </a:rPr>
              <a:t>RF50 </a:t>
            </a:r>
            <a:r>
              <a:rPr lang="fr-FR" altLang="fr-FR" sz="1400" dirty="0" err="1">
                <a:solidFill>
                  <a:srgbClr val="000000"/>
                </a:solidFill>
                <a:cs typeface="Courier New" panose="02070309020205020404" pitchFamily="49" charset="0"/>
              </a:rPr>
              <a:t>accuracy</a:t>
            </a:r>
            <a:r>
              <a:rPr lang="fr-FR" altLang="fr-FR" sz="1400" dirty="0">
                <a:solidFill>
                  <a:srgbClr val="000000"/>
                </a:solidFill>
                <a:cs typeface="Courier New" panose="02070309020205020404" pitchFamily="49" charset="0"/>
              </a:rPr>
              <a:t> = 0.6361724500525763</a:t>
            </a:r>
            <a:r>
              <a:rPr lang="fr-FR" altLang="fr-FR" sz="1400" dirty="0"/>
              <a:t> </a:t>
            </a:r>
          </a:p>
          <a:p>
            <a:endParaRPr lang="fr-FR" sz="1400" dirty="0"/>
          </a:p>
        </p:txBody>
      </p:sp>
      <p:sp>
        <p:nvSpPr>
          <p:cNvPr id="14" name="Rectangle 2">
            <a:extLst>
              <a:ext uri="{FF2B5EF4-FFF2-40B4-BE49-F238E27FC236}">
                <a16:creationId xmlns:a16="http://schemas.microsoft.com/office/drawing/2014/main" id="{9E5D8BAE-13C1-4B88-B6D6-C800FFFD1509}"/>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0E9196A6-C10A-463B-9CF3-D241D31D411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8" name="Titre 1">
            <a:extLst>
              <a:ext uri="{FF2B5EF4-FFF2-40B4-BE49-F238E27FC236}">
                <a16:creationId xmlns:a16="http://schemas.microsoft.com/office/drawing/2014/main" id="{8500514F-CA0C-45DF-B040-10D7FBCF8F33}"/>
              </a:ext>
            </a:extLst>
          </p:cNvPr>
          <p:cNvSpPr>
            <a:spLocks noGrp="1"/>
          </p:cNvSpPr>
          <p:nvPr>
            <p:ph type="title"/>
          </p:nvPr>
        </p:nvSpPr>
        <p:spPr>
          <a:xfrm>
            <a:off x="1480025" y="136962"/>
            <a:ext cx="8912225" cy="1281112"/>
          </a:xfrm>
        </p:spPr>
        <p:txBody>
          <a:bodyPr/>
          <a:lstStyle/>
          <a:p>
            <a:r>
              <a:rPr lang="fr-FR" dirty="0"/>
              <a:t>5/ Les gains de performance des 				         différents modèles</a:t>
            </a:r>
          </a:p>
        </p:txBody>
      </p:sp>
      <p:sp>
        <p:nvSpPr>
          <p:cNvPr id="20" name="Flèche : haut 19">
            <a:extLst>
              <a:ext uri="{FF2B5EF4-FFF2-40B4-BE49-F238E27FC236}">
                <a16:creationId xmlns:a16="http://schemas.microsoft.com/office/drawing/2014/main" id="{D026478C-DA57-441D-9795-0443D1751DE7}"/>
              </a:ext>
            </a:extLst>
          </p:cNvPr>
          <p:cNvSpPr/>
          <p:nvPr/>
        </p:nvSpPr>
        <p:spPr>
          <a:xfrm>
            <a:off x="3648173" y="3355942"/>
            <a:ext cx="188536" cy="686077"/>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B125FF08-296C-4B0D-870A-30C17BCC0D3E}"/>
              </a:ext>
            </a:extLst>
          </p:cNvPr>
          <p:cNvSpPr txBox="1"/>
          <p:nvPr/>
        </p:nvSpPr>
        <p:spPr>
          <a:xfrm>
            <a:off x="3995605" y="3746255"/>
            <a:ext cx="2014194" cy="369332"/>
          </a:xfrm>
          <a:prstGeom prst="rect">
            <a:avLst/>
          </a:prstGeom>
          <a:noFill/>
        </p:spPr>
        <p:txBody>
          <a:bodyPr wrap="square" rtlCol="0">
            <a:spAutoFit/>
          </a:bodyPr>
          <a:lstStyle/>
          <a:p>
            <a:r>
              <a:rPr lang="fr-FR" dirty="0"/>
              <a:t>Inversion ~ 0.5</a:t>
            </a:r>
          </a:p>
        </p:txBody>
      </p:sp>
    </p:spTree>
    <p:extLst>
      <p:ext uri="{BB962C8B-B14F-4D97-AF65-F5344CB8AC3E}">
        <p14:creationId xmlns:p14="http://schemas.microsoft.com/office/powerpoint/2010/main" val="119080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D1F79FB-DFE7-4181-BAB6-E2F509E61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732" y="1637421"/>
            <a:ext cx="3802932" cy="2291600"/>
          </a:xfrm>
        </p:spPr>
      </p:pic>
      <p:pic>
        <p:nvPicPr>
          <p:cNvPr id="7" name="Image 6">
            <a:extLst>
              <a:ext uri="{FF2B5EF4-FFF2-40B4-BE49-F238E27FC236}">
                <a16:creationId xmlns:a16="http://schemas.microsoft.com/office/drawing/2014/main" id="{2F5C1DF3-AE26-41D1-B8F9-1C3FD01D2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732" y="4109174"/>
            <a:ext cx="3787430" cy="2453748"/>
          </a:xfrm>
          <a:prstGeom prst="rect">
            <a:avLst/>
          </a:prstGeom>
        </p:spPr>
      </p:pic>
      <p:pic>
        <p:nvPicPr>
          <p:cNvPr id="9" name="Image 8">
            <a:extLst>
              <a:ext uri="{FF2B5EF4-FFF2-40B4-BE49-F238E27FC236}">
                <a16:creationId xmlns:a16="http://schemas.microsoft.com/office/drawing/2014/main" id="{547BE51A-70B6-40BE-8E3D-92CB284B3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068" y="1867331"/>
            <a:ext cx="5821386" cy="3865213"/>
          </a:xfrm>
          <a:prstGeom prst="rect">
            <a:avLst/>
          </a:prstGeom>
        </p:spPr>
      </p:pic>
      <p:sp>
        <p:nvSpPr>
          <p:cNvPr id="10" name="ZoneTexte 9">
            <a:extLst>
              <a:ext uri="{FF2B5EF4-FFF2-40B4-BE49-F238E27FC236}">
                <a16:creationId xmlns:a16="http://schemas.microsoft.com/office/drawing/2014/main" id="{98E49E1D-A2AF-4D21-A480-4AECFDDEDB39}"/>
              </a:ext>
            </a:extLst>
          </p:cNvPr>
          <p:cNvSpPr txBox="1"/>
          <p:nvPr/>
        </p:nvSpPr>
        <p:spPr>
          <a:xfrm>
            <a:off x="970068" y="5694875"/>
            <a:ext cx="5382915" cy="369332"/>
          </a:xfrm>
          <a:prstGeom prst="rect">
            <a:avLst/>
          </a:prstGeom>
          <a:noFill/>
        </p:spPr>
        <p:txBody>
          <a:bodyPr wrap="square" rtlCol="0">
            <a:spAutoFit/>
          </a:bodyPr>
          <a:lstStyle/>
          <a:p>
            <a:pPr lvl="0" defTabSz="914400" eaLnBrk="0" fontAlgn="base" hangingPunct="0">
              <a:spcBef>
                <a:spcPct val="0"/>
              </a:spcBef>
              <a:spcAft>
                <a:spcPct val="0"/>
              </a:spcAft>
            </a:pPr>
            <a:r>
              <a:rPr lang="fr-FR" altLang="fr-FR" dirty="0">
                <a:solidFill>
                  <a:srgbClr val="000000"/>
                </a:solidFill>
                <a:cs typeface="Courier New" panose="02070309020205020404" pitchFamily="49" charset="0"/>
              </a:rPr>
              <a:t>MLP </a:t>
            </a:r>
            <a:r>
              <a:rPr lang="fr-FR" altLang="fr-FR" dirty="0" err="1">
                <a:solidFill>
                  <a:srgbClr val="000000"/>
                </a:solidFill>
                <a:cs typeface="Courier New" panose="02070309020205020404" pitchFamily="49" charset="0"/>
              </a:rPr>
              <a:t>accuracy</a:t>
            </a:r>
            <a:r>
              <a:rPr lang="fr-FR" altLang="fr-FR" dirty="0">
                <a:solidFill>
                  <a:srgbClr val="000000"/>
                </a:solidFill>
                <a:cs typeface="Courier New" panose="02070309020205020404" pitchFamily="49" charset="0"/>
              </a:rPr>
              <a:t> = 0.7211356466876971</a:t>
            </a:r>
            <a:r>
              <a:rPr lang="fr-FR" altLang="fr-FR" sz="1400" dirty="0"/>
              <a:t> </a:t>
            </a:r>
            <a:endParaRPr lang="fr-FR" altLang="fr-FR" sz="4000" dirty="0"/>
          </a:p>
        </p:txBody>
      </p:sp>
      <p:sp>
        <p:nvSpPr>
          <p:cNvPr id="11" name="ZoneTexte 10">
            <a:extLst>
              <a:ext uri="{FF2B5EF4-FFF2-40B4-BE49-F238E27FC236}">
                <a16:creationId xmlns:a16="http://schemas.microsoft.com/office/drawing/2014/main" id="{F35B97CB-6605-47E9-B4B7-A728A0336818}"/>
              </a:ext>
            </a:extLst>
          </p:cNvPr>
          <p:cNvSpPr txBox="1"/>
          <p:nvPr/>
        </p:nvSpPr>
        <p:spPr>
          <a:xfrm>
            <a:off x="7589811" y="6562922"/>
            <a:ext cx="6024251" cy="523220"/>
          </a:xfrm>
          <a:prstGeom prst="rect">
            <a:avLst/>
          </a:prstGeom>
          <a:noFill/>
        </p:spPr>
        <p:txBody>
          <a:bodyPr wrap="square" rtlCol="0">
            <a:spAutoFit/>
          </a:bodyPr>
          <a:lstStyle/>
          <a:p>
            <a:r>
              <a:rPr lang="fr-FR" altLang="fr-FR" sz="1400" dirty="0">
                <a:solidFill>
                  <a:srgbClr val="000000"/>
                </a:solidFill>
                <a:cs typeface="Courier New" panose="02070309020205020404" pitchFamily="49" charset="0"/>
              </a:rPr>
              <a:t>Quadrant </a:t>
            </a:r>
            <a:r>
              <a:rPr lang="fr-FR" altLang="fr-FR" sz="1400" dirty="0" err="1">
                <a:solidFill>
                  <a:srgbClr val="000000"/>
                </a:solidFill>
                <a:cs typeface="Courier New" panose="02070309020205020404" pitchFamily="49" charset="0"/>
              </a:rPr>
              <a:t>accuracy</a:t>
            </a:r>
            <a:r>
              <a:rPr lang="fr-FR" altLang="fr-FR" sz="1400" dirty="0">
                <a:solidFill>
                  <a:srgbClr val="000000"/>
                </a:solidFill>
                <a:cs typeface="Courier New" panose="02070309020205020404" pitchFamily="49" charset="0"/>
              </a:rPr>
              <a:t> = 0.7184016824395373</a:t>
            </a:r>
            <a:r>
              <a:rPr lang="fr-FR" altLang="fr-FR" sz="1400" dirty="0"/>
              <a:t> </a:t>
            </a:r>
          </a:p>
          <a:p>
            <a:r>
              <a:rPr lang="fr-FR" sz="1400" dirty="0"/>
              <a:t> </a:t>
            </a:r>
          </a:p>
        </p:txBody>
      </p:sp>
      <p:sp>
        <p:nvSpPr>
          <p:cNvPr id="12" name="ZoneTexte 11">
            <a:extLst>
              <a:ext uri="{FF2B5EF4-FFF2-40B4-BE49-F238E27FC236}">
                <a16:creationId xmlns:a16="http://schemas.microsoft.com/office/drawing/2014/main" id="{7D7D1FA7-8007-45D2-B513-C4C29CDE6936}"/>
              </a:ext>
            </a:extLst>
          </p:cNvPr>
          <p:cNvSpPr txBox="1"/>
          <p:nvPr/>
        </p:nvSpPr>
        <p:spPr>
          <a:xfrm>
            <a:off x="8014146" y="1285845"/>
            <a:ext cx="4551783" cy="307777"/>
          </a:xfrm>
          <a:prstGeom prst="rect">
            <a:avLst/>
          </a:prstGeom>
          <a:noFill/>
        </p:spPr>
        <p:txBody>
          <a:bodyPr wrap="square" rtlCol="0">
            <a:spAutoFit/>
          </a:bodyPr>
          <a:lstStyle/>
          <a:p>
            <a:r>
              <a:rPr lang="fr-FR" sz="1400" dirty="0"/>
              <a:t>NB </a:t>
            </a:r>
            <a:r>
              <a:rPr lang="fr-FR" sz="1400" dirty="0" err="1"/>
              <a:t>accuracy</a:t>
            </a:r>
            <a:r>
              <a:rPr lang="fr-FR" sz="1400" dirty="0"/>
              <a:t> = 0.7184016824395373 </a:t>
            </a:r>
          </a:p>
        </p:txBody>
      </p:sp>
      <p:sp>
        <p:nvSpPr>
          <p:cNvPr id="14" name="Rectangle 2">
            <a:extLst>
              <a:ext uri="{FF2B5EF4-FFF2-40B4-BE49-F238E27FC236}">
                <a16:creationId xmlns:a16="http://schemas.microsoft.com/office/drawing/2014/main" id="{D2130BA5-0A68-459E-B847-7CC2DB5523D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9EE74E2B-762D-4908-9134-8892FA434C6B}"/>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1" name="Titre 1">
            <a:extLst>
              <a:ext uri="{FF2B5EF4-FFF2-40B4-BE49-F238E27FC236}">
                <a16:creationId xmlns:a16="http://schemas.microsoft.com/office/drawing/2014/main" id="{9B652F9A-D5BC-4D16-B0C4-11AED5E4D887}"/>
              </a:ext>
            </a:extLst>
          </p:cNvPr>
          <p:cNvSpPr>
            <a:spLocks noGrp="1"/>
          </p:cNvSpPr>
          <p:nvPr>
            <p:ph type="title"/>
          </p:nvPr>
        </p:nvSpPr>
        <p:spPr>
          <a:xfrm>
            <a:off x="1639887" y="153237"/>
            <a:ext cx="8912225" cy="1281112"/>
          </a:xfrm>
        </p:spPr>
        <p:txBody>
          <a:bodyPr/>
          <a:lstStyle/>
          <a:p>
            <a:r>
              <a:rPr lang="fr-FR" dirty="0"/>
              <a:t>5/ Les gains de performance des 				         différents modèles</a:t>
            </a:r>
          </a:p>
        </p:txBody>
      </p:sp>
    </p:spTree>
    <p:extLst>
      <p:ext uri="{BB962C8B-B14F-4D97-AF65-F5344CB8AC3E}">
        <p14:creationId xmlns:p14="http://schemas.microsoft.com/office/powerpoint/2010/main" val="52066158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280</TotalTime>
  <Words>411</Words>
  <Application>Microsoft Office PowerPoint</Application>
  <PresentationFormat>Grand écran</PresentationFormat>
  <Paragraphs>66</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Century Gothic</vt:lpstr>
      <vt:lpstr>Courier New</vt:lpstr>
      <vt:lpstr>inherit</vt:lpstr>
      <vt:lpstr>Wingdings 3</vt:lpstr>
      <vt:lpstr>Brin</vt:lpstr>
      <vt:lpstr>Python for data science </vt:lpstr>
      <vt:lpstr>sommaire</vt:lpstr>
      <vt:lpstr>1/La base de donnée Magic Gamma Télescope</vt:lpstr>
      <vt:lpstr> 2/ Mes objectifs </vt:lpstr>
      <vt:lpstr>3/ Les différentes features disponibles</vt:lpstr>
      <vt:lpstr>4/ Hyper paramètres</vt:lpstr>
      <vt:lpstr>5/ Les gains de performance des              différents modèles</vt:lpstr>
      <vt:lpstr>5/ Les gains de performance des              différents modèles</vt:lpstr>
      <vt:lpstr>5/ Les gains de performance des              différents modèles</vt:lpstr>
      <vt:lpstr>6/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dc:title>
  <dc:creator>Marc-Eddy GASSO</dc:creator>
  <cp:lastModifiedBy>GASSO Marc-Eddy</cp:lastModifiedBy>
  <cp:revision>13</cp:revision>
  <dcterms:created xsi:type="dcterms:W3CDTF">2019-02-15T16:41:31Z</dcterms:created>
  <dcterms:modified xsi:type="dcterms:W3CDTF">2019-02-15T21:22:59Z</dcterms:modified>
</cp:coreProperties>
</file>