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4" r:id="rId2"/>
    <p:sldId id="288" r:id="rId3"/>
    <p:sldId id="301" r:id="rId4"/>
    <p:sldId id="302" r:id="rId5"/>
    <p:sldId id="303" r:id="rId6"/>
    <p:sldId id="306" r:id="rId7"/>
    <p:sldId id="305" r:id="rId8"/>
    <p:sldId id="304" r:id="rId9"/>
    <p:sldId id="307" r:id="rId10"/>
    <p:sldId id="308" r:id="rId11"/>
    <p:sldId id="309" r:id="rId12"/>
    <p:sldId id="310" r:id="rId13"/>
    <p:sldId id="311" r:id="rId14"/>
    <p:sldId id="312" r:id="rId15"/>
    <p:sldId id="313" r:id="rId16"/>
    <p:sldId id="314" r:id="rId17"/>
    <p:sldId id="28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015" userDrawn="1">
          <p15:clr>
            <a:srgbClr val="A4A3A4"/>
          </p15:clr>
        </p15:guide>
        <p15:guide id="4" pos="1272" userDrawn="1">
          <p15:clr>
            <a:srgbClr val="A4A3A4"/>
          </p15:clr>
        </p15:guide>
        <p15:guide id="5" orient="horz" pos="1706" userDrawn="1">
          <p15:clr>
            <a:srgbClr val="A4A3A4"/>
          </p15:clr>
        </p15:guide>
        <p15:guide id="6" orient="horz" pos="34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00000"/>
    <a:srgbClr val="E60012"/>
    <a:srgbClr val="2E2D3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4712"/>
  </p:normalViewPr>
  <p:slideViewPr>
    <p:cSldViewPr showGuides="1">
      <p:cViewPr varScale="1">
        <p:scale>
          <a:sx n="118" d="100"/>
          <a:sy n="118" d="100"/>
        </p:scale>
        <p:origin x="224" y="232"/>
      </p:cViewPr>
      <p:guideLst>
        <p:guide orient="horz" pos="2160"/>
        <p:guide pos="3840"/>
        <p:guide pos="7015"/>
        <p:guide pos="1272"/>
        <p:guide orient="horz" pos="1706"/>
        <p:guide orient="horz" pos="3486"/>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84484-2988-42FB-B147-8B837A85EE48}"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20ABE-D440-44C1-9073-441D983D3ABB}" type="slidenum">
              <a:rPr lang="zh-CN" altLang="en-US" smtClean="0"/>
              <a:t>‹#›</a:t>
            </a:fld>
            <a:endParaRPr lang="zh-CN" altLang="en-US"/>
          </a:p>
        </p:txBody>
      </p:sp>
    </p:spTree>
    <p:extLst>
      <p:ext uri="{BB962C8B-B14F-4D97-AF65-F5344CB8AC3E}">
        <p14:creationId xmlns:p14="http://schemas.microsoft.com/office/powerpoint/2010/main" val="405830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82638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272240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303716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382786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58226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4913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110704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96939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71290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425343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EEB970-EE55-4358-A4BB-629BE5FFEFAD}"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47499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B970-EE55-4358-A4BB-629BE5FFEFAD}" type="datetimeFigureOut">
              <a:rPr lang="zh-CN" altLang="en-US" smtClean="0"/>
              <a:t>2019/3/17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146934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74950"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a:t>→</a:t>
            </a:r>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557" y="1163728"/>
            <a:ext cx="1443937" cy="1623167"/>
          </a:xfrm>
          <a:prstGeom prst="rect">
            <a:avLst/>
          </a:prstGeom>
        </p:spPr>
      </p:pic>
      <p:grpSp>
        <p:nvGrpSpPr>
          <p:cNvPr id="7" name="组合 6"/>
          <p:cNvGrpSpPr/>
          <p:nvPr/>
        </p:nvGrpSpPr>
        <p:grpSpPr>
          <a:xfrm>
            <a:off x="3604189" y="3037868"/>
            <a:ext cx="5105885" cy="819527"/>
            <a:chOff x="3203300" y="3038037"/>
            <a:chExt cx="5105885" cy="819527"/>
          </a:xfrm>
        </p:grpSpPr>
        <p:sp>
          <p:nvSpPr>
            <p:cNvPr id="5" name="矩形 4"/>
            <p:cNvSpPr/>
            <p:nvPr/>
          </p:nvSpPr>
          <p:spPr>
            <a:xfrm>
              <a:off x="3203300" y="3038037"/>
              <a:ext cx="5105885" cy="523220"/>
            </a:xfrm>
            <a:prstGeom prst="rect">
              <a:avLst/>
            </a:prstGeom>
          </p:spPr>
          <p:txBody>
            <a:bodyPr wrap="none">
              <a:spAutoFit/>
            </a:bodyPr>
            <a:lstStyle/>
            <a:p>
              <a:r>
                <a:rPr lang="en-US" altLang="zh-CN" sz="2800" dirty="0">
                  <a:latin typeface="迷你简汉真广标" panose="02010609000101010101" pitchFamily="49" charset="-122"/>
                  <a:ea typeface="迷你简汉真广标" panose="02010609000101010101" pitchFamily="49" charset="-122"/>
                </a:rPr>
                <a:t>Editorial</a:t>
              </a:r>
              <a:r>
                <a:rPr lang="zh-CN" altLang="en-US" sz="2800" dirty="0">
                  <a:latin typeface="迷你简汉真广标" panose="02010609000101010101" pitchFamily="49" charset="-122"/>
                  <a:ea typeface="迷你简汉真广标" panose="02010609000101010101" pitchFamily="49" charset="-122"/>
                </a:rPr>
                <a:t> </a:t>
              </a:r>
              <a:r>
                <a:rPr lang="en-US" altLang="zh-CN" sz="2800" dirty="0">
                  <a:latin typeface="迷你简汉真广标" panose="02010609000101010101" pitchFamily="49" charset="-122"/>
                  <a:ea typeface="迷你简汉真广标" panose="02010609000101010101" pitchFamily="49" charset="-122"/>
                </a:rPr>
                <a:t>for</a:t>
              </a:r>
              <a:r>
                <a:rPr lang="zh-CN" altLang="en-US" sz="2800" dirty="0">
                  <a:latin typeface="迷你简汉真广标" panose="02010609000101010101" pitchFamily="49" charset="-122"/>
                  <a:ea typeface="迷你简汉真广标" panose="02010609000101010101" pitchFamily="49" charset="-122"/>
                </a:rPr>
                <a:t> </a:t>
              </a:r>
              <a:r>
                <a:rPr lang="en-US" altLang="zh-CN" sz="2800" dirty="0" err="1">
                  <a:latin typeface="迷你简汉真广标" panose="02010609000101010101" pitchFamily="49" charset="-122"/>
                  <a:ea typeface="迷你简汉真广标" panose="02010609000101010101" pitchFamily="49" charset="-122"/>
                </a:rPr>
                <a:t>Legilimens</a:t>
              </a:r>
              <a:r>
                <a:rPr lang="zh-CN" altLang="en-US" sz="2800" dirty="0">
                  <a:latin typeface="迷你简汉真广标" panose="02010609000101010101" pitchFamily="49" charset="-122"/>
                  <a:ea typeface="迷你简汉真广标" panose="02010609000101010101" pitchFamily="49" charset="-122"/>
                </a:rPr>
                <a:t> </a:t>
              </a:r>
              <a:r>
                <a:rPr lang="en-US" altLang="zh-CN" sz="2800" dirty="0">
                  <a:latin typeface="迷你简汉真广标" panose="02010609000101010101" pitchFamily="49" charset="-122"/>
                  <a:ea typeface="迷你简汉真广标" panose="02010609000101010101" pitchFamily="49" charset="-122"/>
                </a:rPr>
                <a:t>Contest</a:t>
              </a:r>
              <a:r>
                <a:rPr lang="zh-CN" altLang="en-US" sz="2800" dirty="0">
                  <a:latin typeface="迷你简汉真广标" panose="02010609000101010101" pitchFamily="49" charset="-122"/>
                  <a:ea typeface="迷你简汉真广标" panose="02010609000101010101" pitchFamily="49" charset="-122"/>
                </a:rPr>
                <a:t> </a:t>
              </a:r>
              <a:r>
                <a:rPr lang="en-US" altLang="zh-CN" sz="2800" dirty="0">
                  <a:latin typeface="迷你简汉真广标" panose="02010609000101010101" pitchFamily="49" charset="-122"/>
                  <a:ea typeface="迷你简汉真广标" panose="02010609000101010101" pitchFamily="49" charset="-122"/>
                </a:rPr>
                <a:t>2</a:t>
              </a:r>
              <a:endParaRPr lang="zh-CN" altLang="en-US" sz="2800" dirty="0">
                <a:latin typeface="迷你简汉真广标" panose="02010609000101010101" pitchFamily="49" charset="-122"/>
                <a:ea typeface="迷你简汉真广标" panose="02010609000101010101" pitchFamily="49" charset="-122"/>
              </a:endParaRPr>
            </a:p>
          </p:txBody>
        </p:sp>
        <p:sp>
          <p:nvSpPr>
            <p:cNvPr id="6" name="矩形 5"/>
            <p:cNvSpPr/>
            <p:nvPr/>
          </p:nvSpPr>
          <p:spPr>
            <a:xfrm>
              <a:off x="3715111" y="3549787"/>
              <a:ext cx="4341701" cy="307777"/>
            </a:xfrm>
            <a:prstGeom prst="rect">
              <a:avLst/>
            </a:prstGeom>
          </p:spPr>
          <p:txBody>
            <a:bodyPr wrap="none">
              <a:spAutoFit/>
            </a:bodyPr>
            <a:lstStyle/>
            <a:p>
              <a:r>
                <a:rPr lang="en-US" altLang="zh-CN" sz="1400" spc="300" dirty="0">
                  <a:latin typeface="造字工房悦黑体验版纤细体" pitchFamily="50" charset="-122"/>
                  <a:ea typeface="造字工房悦黑体验版纤细体" pitchFamily="50" charset="-122"/>
                </a:rPr>
                <a:t>Zhejiang</a:t>
              </a:r>
              <a:r>
                <a:rPr lang="zh-CN" altLang="en-US" sz="1400" spc="300" dirty="0">
                  <a:latin typeface="造字工房悦黑体验版纤细体" pitchFamily="50" charset="-122"/>
                  <a:ea typeface="造字工房悦黑体验版纤细体" pitchFamily="50" charset="-122"/>
                </a:rPr>
                <a:t> </a:t>
              </a:r>
              <a:r>
                <a:rPr lang="en-US" altLang="zh-CN" sz="1400" spc="300" dirty="0">
                  <a:latin typeface="造字工房悦黑体验版纤细体" pitchFamily="50" charset="-122"/>
                  <a:ea typeface="造字工房悦黑体验版纤细体" pitchFamily="50" charset="-122"/>
                </a:rPr>
                <a:t>U</a:t>
              </a:r>
              <a:r>
                <a:rPr lang="zh-CN" altLang="en-US" sz="1400" spc="300" dirty="0">
                  <a:latin typeface="造字工房悦黑体验版纤细体" pitchFamily="50" charset="-122"/>
                  <a:ea typeface="造字工房悦黑体验版纤细体" pitchFamily="50" charset="-122"/>
                </a:rPr>
                <a:t> </a:t>
              </a:r>
              <a:r>
                <a:rPr lang="en-US" altLang="zh-CN" sz="1400" spc="300" dirty="0">
                  <a:latin typeface="造字工房悦黑体验版纤细体" pitchFamily="50" charset="-122"/>
                  <a:ea typeface="造字工房悦黑体验版纤细体" pitchFamily="50" charset="-122"/>
                </a:rPr>
                <a:t>ICPC</a:t>
              </a:r>
              <a:r>
                <a:rPr lang="zh-CN" altLang="en-US" sz="1400" spc="300" dirty="0">
                  <a:latin typeface="造字工房悦黑体验版纤细体" pitchFamily="50" charset="-122"/>
                  <a:ea typeface="造字工房悦黑体验版纤细体" pitchFamily="50" charset="-122"/>
                </a:rPr>
                <a:t> </a:t>
              </a:r>
              <a:r>
                <a:rPr lang="en-US" altLang="zh-CN" sz="1400" spc="300" dirty="0">
                  <a:latin typeface="造字工房悦黑体验版纤细体" pitchFamily="50" charset="-122"/>
                  <a:ea typeface="造字工房悦黑体验版纤细体" pitchFamily="50" charset="-122"/>
                </a:rPr>
                <a:t>Problem</a:t>
              </a:r>
              <a:r>
                <a:rPr lang="zh-CN" altLang="en-US" sz="1400" spc="300" dirty="0">
                  <a:latin typeface="造字工房悦黑体验版纤细体" pitchFamily="50" charset="-122"/>
                  <a:ea typeface="造字工房悦黑体验版纤细体" pitchFamily="50" charset="-122"/>
                </a:rPr>
                <a:t> </a:t>
              </a:r>
              <a:r>
                <a:rPr lang="en-US" altLang="zh-CN" sz="1400" spc="300" dirty="0">
                  <a:latin typeface="造字工房悦黑体验版纤细体" pitchFamily="50" charset="-122"/>
                  <a:ea typeface="造字工房悦黑体验版纤细体" pitchFamily="50" charset="-122"/>
                </a:rPr>
                <a:t>Setter</a:t>
              </a:r>
              <a:r>
                <a:rPr lang="zh-CN" altLang="en-US" sz="1400" spc="300" dirty="0">
                  <a:latin typeface="造字工房悦黑体验版纤细体" pitchFamily="50" charset="-122"/>
                  <a:ea typeface="造字工房悦黑体验版纤细体" pitchFamily="50" charset="-122"/>
                </a:rPr>
                <a:t> </a:t>
              </a:r>
              <a:r>
                <a:rPr lang="en-US" altLang="zh-CN" sz="1400" spc="300" dirty="0">
                  <a:latin typeface="造字工房悦黑体验版纤细体" pitchFamily="50" charset="-122"/>
                  <a:ea typeface="造字工房悦黑体验版纤细体" pitchFamily="50" charset="-122"/>
                </a:rPr>
                <a:t>Team</a:t>
              </a:r>
              <a:endParaRPr lang="zh-CN" altLang="en-US" sz="1400" spc="300" dirty="0">
                <a:latin typeface="造字工房悦黑体验版纤细体" pitchFamily="50" charset="-122"/>
                <a:ea typeface="造字工房悦黑体验版纤细体" pitchFamily="50" charset="-122"/>
              </a:endParaRPr>
            </a:p>
          </p:txBody>
        </p:sp>
      </p:grpSp>
    </p:spTree>
    <p:extLst>
      <p:ext uri="{BB962C8B-B14F-4D97-AF65-F5344CB8AC3E}">
        <p14:creationId xmlns:p14="http://schemas.microsoft.com/office/powerpoint/2010/main" val="63780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941417"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M.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Johann</a:t>
            </a:r>
          </a:p>
        </p:txBody>
      </p:sp>
      <p:sp>
        <p:nvSpPr>
          <p:cNvPr id="2" name="文本框 1"/>
          <p:cNvSpPr txBox="1"/>
          <p:nvPr/>
        </p:nvSpPr>
        <p:spPr>
          <a:xfrm>
            <a:off x="893510" y="962775"/>
            <a:ext cx="11228619" cy="4154984"/>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题意：石子游戏，要不取一堆，要不取</a:t>
            </a:r>
            <a:r>
              <a:rPr kumimoji="1" lang="en-US" altLang="zh-CN" sz="2400" dirty="0"/>
              <a:t>x</a:t>
            </a:r>
            <a:r>
              <a:rPr kumimoji="1" lang="zh-CN" altLang="en-US" sz="2400" dirty="0"/>
              <a:t>个且</a:t>
            </a:r>
            <a:r>
              <a:rPr kumimoji="1" lang="en-US" altLang="zh-CN" sz="2400" dirty="0" err="1"/>
              <a:t>gcd</a:t>
            </a:r>
            <a:r>
              <a:rPr kumimoji="1" lang="en-US" altLang="zh-CN" sz="2400" dirty="0"/>
              <a:t>(x,</a:t>
            </a:r>
            <a:r>
              <a:rPr kumimoji="1" lang="zh-CN" altLang="en-US" sz="2400" dirty="0"/>
              <a:t>该堆石子个数</a:t>
            </a:r>
            <a:r>
              <a:rPr kumimoji="1" lang="en-US" altLang="zh-CN" sz="2400" dirty="0"/>
              <a:t>)=1</a:t>
            </a:r>
            <a:r>
              <a:rPr kumimoji="1" lang="zh-CN" altLang="en-US" sz="2400" dirty="0"/>
              <a:t>，问谁会赢。</a:t>
            </a:r>
            <a:endParaRPr kumimoji="1" lang="en-US" altLang="zh-CN" sz="2400" dirty="0"/>
          </a:p>
          <a:p>
            <a:endParaRPr kumimoji="1" lang="en-US" altLang="zh-CN" sz="2400" dirty="0"/>
          </a:p>
          <a:p>
            <a:r>
              <a:rPr kumimoji="1" lang="zh-CN" altLang="en-US" sz="2400" dirty="0"/>
              <a:t>题解：显然符合</a:t>
            </a:r>
            <a:r>
              <a:rPr kumimoji="1" lang="en-US" altLang="zh-CN" sz="2400" dirty="0"/>
              <a:t>NIM</a:t>
            </a:r>
            <a:r>
              <a:rPr kumimoji="1" lang="zh-CN" altLang="en-US" sz="2400" dirty="0"/>
              <a:t>游戏，只要能算出</a:t>
            </a:r>
            <a:r>
              <a:rPr kumimoji="1" lang="en-US" altLang="zh-CN" sz="2400" dirty="0"/>
              <a:t>sg</a:t>
            </a:r>
            <a:r>
              <a:rPr kumimoji="1" lang="zh-CN" altLang="en-US" sz="2400" dirty="0"/>
              <a:t>函数值即可判断。</a:t>
            </a:r>
            <a:endParaRPr kumimoji="1" lang="en-US" altLang="zh-CN" sz="2400" dirty="0"/>
          </a:p>
          <a:p>
            <a:r>
              <a:rPr kumimoji="1" lang="en-US" altLang="zh-CN" sz="2400" dirty="0"/>
              <a:t>	</a:t>
            </a:r>
            <a:r>
              <a:rPr kumimoji="1" lang="zh-CN" altLang="en-US" sz="2400" dirty="0"/>
              <a:t>打表寻找规律，可以发现当</a:t>
            </a:r>
            <a:r>
              <a:rPr kumimoji="1" lang="en-US" altLang="zh-CN" sz="2400" dirty="0"/>
              <a:t>x</a:t>
            </a:r>
            <a:r>
              <a:rPr kumimoji="1" lang="zh-CN" altLang="en-US" sz="2400" dirty="0"/>
              <a:t>为质数时，</a:t>
            </a:r>
            <a:r>
              <a:rPr kumimoji="1" lang="en-US" altLang="zh-CN" sz="2400" dirty="0"/>
              <a:t>sg[x]=x</a:t>
            </a:r>
            <a:r>
              <a:rPr kumimoji="1" lang="zh-CN" altLang="en-US" sz="2400" dirty="0"/>
              <a:t>是第几个质数</a:t>
            </a:r>
            <a:r>
              <a:rPr kumimoji="1" lang="en-US" altLang="zh-CN" sz="2400" dirty="0"/>
              <a:t>+1</a:t>
            </a:r>
            <a:r>
              <a:rPr kumimoji="1" lang="zh-CN" altLang="en-US" sz="2400" dirty="0"/>
              <a:t>。</a:t>
            </a:r>
            <a:endParaRPr kumimoji="1" lang="en-US" altLang="zh-CN" sz="2400" dirty="0"/>
          </a:p>
          <a:p>
            <a:r>
              <a:rPr kumimoji="1" lang="en-US" altLang="zh-CN" sz="2400" baseline="-25000" dirty="0"/>
              <a:t>			</a:t>
            </a:r>
            <a:r>
              <a:rPr kumimoji="1" lang="zh-CN" altLang="en-US" sz="2400" dirty="0"/>
              <a:t>    当</a:t>
            </a:r>
            <a:r>
              <a:rPr kumimoji="1" lang="en-US" altLang="zh-CN" sz="2400" dirty="0"/>
              <a:t>x</a:t>
            </a:r>
            <a:r>
              <a:rPr kumimoji="1" lang="zh-CN" altLang="en-US" sz="2400" dirty="0"/>
              <a:t>不为质数时，</a:t>
            </a:r>
            <a:r>
              <a:rPr kumimoji="1" lang="en-US" altLang="zh-CN" sz="2400" dirty="0"/>
              <a:t>sg[x]=sg[p]</a:t>
            </a:r>
            <a:r>
              <a:rPr kumimoji="1" lang="zh-CN" altLang="en-US" sz="2400" dirty="0"/>
              <a:t>且</a:t>
            </a:r>
            <a:r>
              <a:rPr kumimoji="1" lang="en-US" altLang="zh-CN" sz="2400" dirty="0"/>
              <a:t>p</a:t>
            </a:r>
            <a:r>
              <a:rPr kumimoji="1" lang="zh-CN" altLang="en-US" sz="2400" dirty="0"/>
              <a:t>是</a:t>
            </a:r>
            <a:r>
              <a:rPr kumimoji="1" lang="en-US" altLang="zh-CN" sz="2400" dirty="0"/>
              <a:t>x</a:t>
            </a:r>
            <a:r>
              <a:rPr kumimoji="1" lang="zh-CN" altLang="en-US" sz="2400" dirty="0"/>
              <a:t>的最小质因子。</a:t>
            </a:r>
            <a:endParaRPr kumimoji="1" lang="en-US" altLang="zh-CN" sz="2400" dirty="0"/>
          </a:p>
          <a:p>
            <a:endParaRPr kumimoji="1" lang="en-US" altLang="zh-CN" sz="2400" dirty="0"/>
          </a:p>
          <a:p>
            <a:r>
              <a:rPr kumimoji="1" lang="en-US" altLang="zh-CN" sz="2400" baseline="-25000" dirty="0"/>
              <a:t>	</a:t>
            </a:r>
            <a:r>
              <a:rPr kumimoji="1" lang="zh-CN" altLang="en-US" sz="2400" dirty="0"/>
              <a:t>写一个类似线性筛的循环即可，线性筛保证每个数字都是被最小质因子筛到。</a:t>
            </a:r>
            <a:endParaRPr kumimoji="1" lang="en-US" altLang="zh-CN" sz="2400" baseline="-25000" dirty="0"/>
          </a:p>
          <a:p>
            <a:r>
              <a:rPr kumimoji="1" lang="en-US" altLang="zh-CN" sz="2400" dirty="0"/>
              <a:t>	</a:t>
            </a:r>
          </a:p>
          <a:p>
            <a:r>
              <a:rPr kumimoji="1" lang="en-US" altLang="zh-CN" sz="2400" dirty="0"/>
              <a:t>	//</a:t>
            </a:r>
            <a:r>
              <a:rPr kumimoji="1" lang="zh-CN" altLang="en-US" sz="2400" dirty="0"/>
              <a:t>考察</a:t>
            </a:r>
            <a:r>
              <a:rPr kumimoji="1" lang="en-US" altLang="zh-CN" sz="2400" dirty="0"/>
              <a:t>NIM</a:t>
            </a:r>
            <a:r>
              <a:rPr kumimoji="1" lang="zh-CN" altLang="en-US" sz="2400" dirty="0"/>
              <a:t>游戏，以及找规律？证明</a:t>
            </a:r>
            <a:r>
              <a:rPr kumimoji="1" lang="en-US" altLang="zh-CN" sz="2400" dirty="0"/>
              <a:t>sg</a:t>
            </a:r>
            <a:r>
              <a:rPr kumimoji="1" lang="zh-CN" altLang="en-US" sz="2400" dirty="0"/>
              <a:t>函数取值就留给自行思考。</a:t>
            </a:r>
            <a:endParaRPr kumimoji="1" lang="en-US" altLang="zh-CN" sz="2400" dirty="0"/>
          </a:p>
        </p:txBody>
      </p:sp>
    </p:spTree>
    <p:extLst>
      <p:ext uri="{BB962C8B-B14F-4D97-AF65-F5344CB8AC3E}">
        <p14:creationId xmlns:p14="http://schemas.microsoft.com/office/powerpoint/2010/main" val="211412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checkerboard(across)">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checkerboard(across)">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5085559"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E.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Traveling</a:t>
            </a:r>
          </a:p>
        </p:txBody>
      </p:sp>
      <p:sp>
        <p:nvSpPr>
          <p:cNvPr id="2" name="文本框 1"/>
          <p:cNvSpPr txBox="1"/>
          <p:nvPr/>
        </p:nvSpPr>
        <p:spPr>
          <a:xfrm>
            <a:off x="893510" y="962775"/>
            <a:ext cx="11228619" cy="4893647"/>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题意：从</a:t>
            </a:r>
            <a:r>
              <a:rPr kumimoji="1" lang="en-US" altLang="zh-CN" sz="2400" dirty="0"/>
              <a:t>0</a:t>
            </a:r>
            <a:r>
              <a:rPr kumimoji="1" lang="zh-CN" altLang="en-US" sz="2400" dirty="0"/>
              <a:t>出发，每次只能跳到</a:t>
            </a:r>
            <a:r>
              <a:rPr kumimoji="1" lang="en-US" altLang="zh-CN" sz="2400" dirty="0"/>
              <a:t>(</a:t>
            </a:r>
            <a:r>
              <a:rPr kumimoji="1" lang="en-US" altLang="zh-CN" sz="2400" dirty="0" err="1"/>
              <a:t>i</a:t>
            </a:r>
            <a:r>
              <a:rPr kumimoji="1" lang="zh-CN" altLang="en-US" sz="2400" dirty="0"/>
              <a:t>*</a:t>
            </a:r>
            <a:r>
              <a:rPr kumimoji="1" lang="en-US" altLang="zh-CN" sz="2400" dirty="0"/>
              <a:t>2)%n</a:t>
            </a:r>
            <a:r>
              <a:rPr kumimoji="1" lang="zh-CN" altLang="en-US" sz="2400" dirty="0"/>
              <a:t>或者</a:t>
            </a:r>
            <a:r>
              <a:rPr kumimoji="1" lang="en-US" altLang="zh-CN" sz="2400" dirty="0"/>
              <a:t>(</a:t>
            </a:r>
            <a:r>
              <a:rPr kumimoji="1" lang="en-US" altLang="zh-CN" sz="2400" dirty="0" err="1"/>
              <a:t>i</a:t>
            </a:r>
            <a:r>
              <a:rPr kumimoji="1" lang="zh-CN" altLang="en-US" sz="2400" dirty="0"/>
              <a:t>*</a:t>
            </a:r>
            <a:r>
              <a:rPr kumimoji="1" lang="en-US" altLang="zh-CN" sz="2400" dirty="0"/>
              <a:t>2+1)%n</a:t>
            </a:r>
            <a:r>
              <a:rPr kumimoji="1" lang="zh-CN" altLang="en-US" sz="2400" dirty="0"/>
              <a:t>，求字典序最大的汉密尔顿回路。</a:t>
            </a:r>
            <a:endParaRPr kumimoji="1" lang="en-US" altLang="zh-CN" sz="2400" dirty="0"/>
          </a:p>
          <a:p>
            <a:endParaRPr kumimoji="1" lang="en-US" altLang="zh-CN" sz="2400" dirty="0"/>
          </a:p>
          <a:p>
            <a:r>
              <a:rPr kumimoji="1" lang="zh-CN" altLang="en-US" sz="2400" dirty="0"/>
              <a:t>题解：</a:t>
            </a:r>
            <a:r>
              <a:rPr kumimoji="1" lang="en-US" altLang="zh-CN" sz="2400" dirty="0"/>
              <a:t>n</a:t>
            </a:r>
            <a:r>
              <a:rPr kumimoji="1" lang="zh-CN" altLang="en-US" sz="2400" dirty="0"/>
              <a:t>是奇数无解。</a:t>
            </a:r>
            <a:endParaRPr kumimoji="1" lang="en-US" altLang="zh-CN" sz="2400" dirty="0"/>
          </a:p>
          <a:p>
            <a:r>
              <a:rPr kumimoji="1" lang="en-US" altLang="zh-CN" sz="2400" dirty="0"/>
              <a:t>	</a:t>
            </a:r>
            <a:r>
              <a:rPr kumimoji="1" lang="zh-CN" altLang="en-US" sz="2400" dirty="0"/>
              <a:t>当</a:t>
            </a:r>
            <a:r>
              <a:rPr kumimoji="1" lang="en-US" altLang="zh-CN" sz="2400" dirty="0"/>
              <a:t>n</a:t>
            </a:r>
            <a:r>
              <a:rPr kumimoji="1" lang="zh-CN" altLang="en-US" sz="2400" dirty="0"/>
              <a:t>是偶数，可以发现</a:t>
            </a:r>
            <a:r>
              <a:rPr kumimoji="1" lang="en-US" altLang="zh-CN" sz="2400" dirty="0" err="1"/>
              <a:t>i</a:t>
            </a:r>
            <a:r>
              <a:rPr kumimoji="1" lang="zh-CN" altLang="en-US" sz="2400" dirty="0"/>
              <a:t>和</a:t>
            </a:r>
            <a:r>
              <a:rPr kumimoji="1" lang="en-US" altLang="zh-CN" sz="2400" dirty="0" err="1"/>
              <a:t>i+n</a:t>
            </a:r>
            <a:r>
              <a:rPr kumimoji="1" lang="en-US" altLang="zh-CN" sz="2400" dirty="0"/>
              <a:t>/2</a:t>
            </a:r>
            <a:r>
              <a:rPr kumimoji="1" lang="zh-CN" altLang="en-US" sz="2400" dirty="0"/>
              <a:t>的出边完全相同。</a:t>
            </a:r>
            <a:endParaRPr kumimoji="1" lang="en-US" altLang="zh-CN" sz="2400" dirty="0"/>
          </a:p>
          <a:p>
            <a:r>
              <a:rPr kumimoji="1" lang="en-US" altLang="zh-CN" sz="2400" dirty="0"/>
              <a:t>	</a:t>
            </a:r>
            <a:r>
              <a:rPr kumimoji="1" lang="zh-CN" altLang="en-US" sz="2400" dirty="0"/>
              <a:t>我们把</a:t>
            </a:r>
            <a:r>
              <a:rPr kumimoji="1" lang="en-US" altLang="zh-CN" sz="2400" dirty="0" err="1"/>
              <a:t>i</a:t>
            </a:r>
            <a:r>
              <a:rPr kumimoji="1" lang="zh-CN" altLang="en-US" sz="2400" dirty="0"/>
              <a:t>和</a:t>
            </a:r>
            <a:r>
              <a:rPr kumimoji="1" lang="en-US" altLang="zh-CN" sz="2400" dirty="0" err="1"/>
              <a:t>i+n</a:t>
            </a:r>
            <a:r>
              <a:rPr kumimoji="1" lang="en-US" altLang="zh-CN" sz="2400" dirty="0"/>
              <a:t>/2</a:t>
            </a:r>
            <a:r>
              <a:rPr kumimoji="1" lang="zh-CN" altLang="en-US" sz="2400" dirty="0"/>
              <a:t>合并，得到一张</a:t>
            </a:r>
            <a:r>
              <a:rPr kumimoji="1" lang="en-US" altLang="zh-CN" sz="2400" dirty="0"/>
              <a:t>n/2</a:t>
            </a:r>
            <a:r>
              <a:rPr kumimoji="1" lang="zh-CN" altLang="en-US" sz="2400" dirty="0"/>
              <a:t>个点的图，所有点都需要两条入边和两条出边</a:t>
            </a:r>
            <a:r>
              <a:rPr kumimoji="1" lang="en-US" altLang="zh-CN" sz="2400" dirty="0"/>
              <a:t>——</a:t>
            </a:r>
            <a:r>
              <a:rPr kumimoji="1" lang="zh-CN" altLang="en-US" sz="2400" dirty="0"/>
              <a:t>欧拉回路！</a:t>
            </a:r>
            <a:endParaRPr kumimoji="1" lang="en-US" altLang="zh-CN" sz="2400" dirty="0"/>
          </a:p>
          <a:p>
            <a:r>
              <a:rPr kumimoji="1" lang="en-US" altLang="zh-CN" sz="2400" dirty="0"/>
              <a:t>	</a:t>
            </a:r>
            <a:r>
              <a:rPr kumimoji="1" lang="zh-CN" altLang="en-US" sz="2400" dirty="0"/>
              <a:t>于是只需要跑出欧拉回路就能对应到原问题了，介于欧拉回路算法的性质，贪心走较大的边即可保证字典序最大。</a:t>
            </a:r>
            <a:endParaRPr kumimoji="1" lang="en-US" altLang="zh-CN" sz="2400" dirty="0"/>
          </a:p>
          <a:p>
            <a:endParaRPr kumimoji="1" lang="en-US" altLang="zh-CN" sz="2400" dirty="0"/>
          </a:p>
          <a:p>
            <a:r>
              <a:rPr kumimoji="1" lang="en-US" altLang="zh-CN" sz="2400" dirty="0"/>
              <a:t>	//</a:t>
            </a:r>
            <a:r>
              <a:rPr kumimoji="1" lang="zh-CN" altLang="en-US" sz="2400" dirty="0"/>
              <a:t>考察欧拉回路。</a:t>
            </a:r>
            <a:endParaRPr kumimoji="1" lang="en-US" altLang="zh-CN" sz="2400" dirty="0"/>
          </a:p>
        </p:txBody>
      </p:sp>
    </p:spTree>
    <p:extLst>
      <p:ext uri="{BB962C8B-B14F-4D97-AF65-F5344CB8AC3E}">
        <p14:creationId xmlns:p14="http://schemas.microsoft.com/office/powerpoint/2010/main" val="3595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checkerboard(across)">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5237972"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C.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Sequence</a:t>
            </a:r>
          </a:p>
        </p:txBody>
      </p:sp>
      <p:sp>
        <p:nvSpPr>
          <p:cNvPr id="2" name="文本框 1"/>
          <p:cNvSpPr txBox="1"/>
          <p:nvPr/>
        </p:nvSpPr>
        <p:spPr>
          <a:xfrm>
            <a:off x="893510" y="962775"/>
            <a:ext cx="11228619" cy="5632311"/>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题意：区间求</a:t>
            </a:r>
            <a:r>
              <a:rPr kumimoji="1" lang="en-US" altLang="zh-CN" sz="2400" dirty="0"/>
              <a:t>and</a:t>
            </a:r>
            <a:r>
              <a:rPr kumimoji="1" lang="zh-CN" altLang="en-US" sz="2400" dirty="0"/>
              <a:t>，区间求</a:t>
            </a:r>
            <a:r>
              <a:rPr kumimoji="1" lang="en-US" altLang="zh-CN" sz="2400" dirty="0"/>
              <a:t>or</a:t>
            </a:r>
            <a:r>
              <a:rPr kumimoji="1" lang="zh-CN" altLang="en-US" sz="2400" dirty="0"/>
              <a:t>，区间求</a:t>
            </a:r>
            <a:r>
              <a:rPr kumimoji="1" lang="en-US" altLang="zh-CN" sz="2400" dirty="0" err="1"/>
              <a:t>xor</a:t>
            </a:r>
            <a:r>
              <a:rPr kumimoji="1" lang="zh-CN" altLang="en-US" sz="2400" dirty="0"/>
              <a:t>，求区间第</a:t>
            </a:r>
            <a:r>
              <a:rPr kumimoji="1" lang="en-US" altLang="zh-CN" sz="2400" dirty="0"/>
              <a:t>k</a:t>
            </a:r>
            <a:r>
              <a:rPr kumimoji="1" lang="zh-CN" altLang="en-US" sz="2400" dirty="0"/>
              <a:t>小。</a:t>
            </a:r>
            <a:endParaRPr kumimoji="1" lang="en-US" altLang="zh-CN" sz="2400" dirty="0"/>
          </a:p>
          <a:p>
            <a:endParaRPr kumimoji="1" lang="en-US" altLang="zh-CN" sz="2400" dirty="0"/>
          </a:p>
          <a:p>
            <a:r>
              <a:rPr kumimoji="1" lang="zh-CN" altLang="en-US" sz="2400" dirty="0"/>
              <a:t>题解：</a:t>
            </a:r>
            <a:endParaRPr kumimoji="1" lang="en-US" altLang="zh-CN" sz="2400" dirty="0"/>
          </a:p>
          <a:p>
            <a:r>
              <a:rPr kumimoji="1" lang="en-US" altLang="zh-CN" sz="2400" dirty="0"/>
              <a:t>	</a:t>
            </a:r>
            <a:r>
              <a:rPr kumimoji="1" lang="zh-CN" altLang="en-US" sz="2400" dirty="0"/>
              <a:t>如果只有询问，可以维护一棵可持久化</a:t>
            </a:r>
            <a:r>
              <a:rPr kumimoji="1" lang="en-US" altLang="zh-CN" sz="2400" dirty="0"/>
              <a:t>01</a:t>
            </a:r>
            <a:r>
              <a:rPr kumimoji="1" lang="zh-CN" altLang="en-US" sz="2400" dirty="0"/>
              <a:t>树，从根到某个节点的路径表示此节点的二进制，每个节点记录此节点的数字的个数。</a:t>
            </a:r>
            <a:endParaRPr kumimoji="1" lang="en-US" altLang="zh-CN" sz="2400" dirty="0"/>
          </a:p>
          <a:p>
            <a:r>
              <a:rPr kumimoji="1" lang="en-US" altLang="zh-CN" sz="2400" dirty="0"/>
              <a:t>	</a:t>
            </a:r>
            <a:r>
              <a:rPr kumimoji="1" lang="zh-CN" altLang="en-US" sz="2400" dirty="0"/>
              <a:t>如果加上</a:t>
            </a:r>
            <a:r>
              <a:rPr kumimoji="1" lang="en-US" altLang="zh-CN" sz="2400" dirty="0" err="1"/>
              <a:t>xor</a:t>
            </a:r>
            <a:r>
              <a:rPr kumimoji="1" lang="zh-CN" altLang="en-US" sz="2400" dirty="0"/>
              <a:t> </a:t>
            </a:r>
            <a:r>
              <a:rPr kumimoji="1" lang="en-US" altLang="zh-CN" sz="2400" dirty="0"/>
              <a:t>x</a:t>
            </a:r>
            <a:r>
              <a:rPr kumimoji="1" lang="zh-CN" altLang="en-US" sz="2400" dirty="0"/>
              <a:t>操作，那么询问的时候如果</a:t>
            </a:r>
            <a:r>
              <a:rPr kumimoji="1" lang="en-US" altLang="zh-CN" sz="2400" dirty="0"/>
              <a:t>x</a:t>
            </a:r>
            <a:r>
              <a:rPr kumimoji="1" lang="zh-CN" altLang="en-US" sz="2400" dirty="0"/>
              <a:t>的数字这位为</a:t>
            </a:r>
            <a:r>
              <a:rPr kumimoji="1" lang="en-US" altLang="zh-CN" sz="2400" dirty="0"/>
              <a:t>1</a:t>
            </a:r>
            <a:r>
              <a:rPr kumimoji="1" lang="zh-CN" altLang="en-US" sz="2400" dirty="0"/>
              <a:t>，则走相反的路。</a:t>
            </a:r>
            <a:endParaRPr kumimoji="1" lang="en-US" altLang="zh-CN" sz="2400" dirty="0"/>
          </a:p>
          <a:p>
            <a:r>
              <a:rPr kumimoji="1" lang="en-US" altLang="zh-CN" sz="2400" dirty="0"/>
              <a:t>	</a:t>
            </a:r>
            <a:r>
              <a:rPr kumimoji="1" lang="zh-CN" altLang="en-US" sz="2400" dirty="0"/>
              <a:t>如果加上</a:t>
            </a:r>
            <a:r>
              <a:rPr kumimoji="1" lang="en-US" altLang="zh-CN" sz="2400" dirty="0"/>
              <a:t>and</a:t>
            </a:r>
            <a:r>
              <a:rPr kumimoji="1" lang="zh-CN" altLang="en-US" sz="2400" dirty="0"/>
              <a:t> </a:t>
            </a:r>
            <a:r>
              <a:rPr kumimoji="1" lang="en-US" altLang="zh-CN" sz="2400" dirty="0"/>
              <a:t>x</a:t>
            </a:r>
            <a:r>
              <a:rPr kumimoji="1" lang="zh-CN" altLang="en-US" sz="2400" dirty="0"/>
              <a:t>操作，会使得所有数在</a:t>
            </a:r>
            <a:r>
              <a:rPr kumimoji="1" lang="en-US" altLang="zh-CN" sz="2400" dirty="0"/>
              <a:t>x</a:t>
            </a:r>
            <a:r>
              <a:rPr kumimoji="1" lang="zh-CN" altLang="en-US" sz="2400" dirty="0"/>
              <a:t>二进制位</a:t>
            </a:r>
            <a:r>
              <a:rPr kumimoji="1" lang="en-US" altLang="zh-CN" sz="2400" dirty="0"/>
              <a:t>0</a:t>
            </a:r>
            <a:r>
              <a:rPr kumimoji="1" lang="zh-CN" altLang="en-US" sz="2400" dirty="0"/>
              <a:t>的位全部变为</a:t>
            </a:r>
            <a:r>
              <a:rPr kumimoji="1" lang="en-US" altLang="zh-CN" sz="2400" dirty="0"/>
              <a:t>0</a:t>
            </a:r>
            <a:r>
              <a:rPr kumimoji="1" lang="zh-CN" altLang="en-US" sz="2400" dirty="0"/>
              <a:t>，而加上</a:t>
            </a:r>
            <a:r>
              <a:rPr kumimoji="1" lang="en-US" altLang="zh-CN" sz="2400" dirty="0"/>
              <a:t>or</a:t>
            </a:r>
            <a:r>
              <a:rPr kumimoji="1" lang="zh-CN" altLang="en-US" sz="2400" dirty="0"/>
              <a:t> </a:t>
            </a:r>
            <a:r>
              <a:rPr kumimoji="1" lang="en-US" altLang="zh-CN" sz="2400" dirty="0"/>
              <a:t>x</a:t>
            </a:r>
            <a:r>
              <a:rPr kumimoji="1" lang="zh-CN" altLang="en-US" sz="2400" dirty="0"/>
              <a:t>操作，会使得所有</a:t>
            </a:r>
            <a:r>
              <a:rPr kumimoji="1" lang="en-US" altLang="zh-CN" sz="2400" dirty="0"/>
              <a:t>x</a:t>
            </a:r>
            <a:r>
              <a:rPr kumimoji="1" lang="zh-CN" altLang="en-US" sz="2400" dirty="0"/>
              <a:t>二进制为</a:t>
            </a:r>
            <a:r>
              <a:rPr kumimoji="1" lang="en-US" altLang="zh-CN" sz="2400" dirty="0"/>
              <a:t>1</a:t>
            </a:r>
            <a:r>
              <a:rPr kumimoji="1" lang="zh-CN" altLang="en-US" sz="2400" dirty="0"/>
              <a:t>的位全部变为</a:t>
            </a:r>
            <a:r>
              <a:rPr kumimoji="1" lang="en-US" altLang="zh-CN" sz="2400" dirty="0"/>
              <a:t>1</a:t>
            </a:r>
            <a:r>
              <a:rPr kumimoji="1" lang="zh-CN" altLang="en-US" sz="2400" dirty="0"/>
              <a:t>。所以对于每一位，当这样的合并请求发生的时候并且之前没进行过的时候，直接暴力重构数据结构即可，这样总共有</a:t>
            </a:r>
            <a:r>
              <a:rPr kumimoji="1" lang="en-US" altLang="zh-CN" sz="2400" dirty="0"/>
              <a:t>log</a:t>
            </a:r>
            <a:r>
              <a:rPr kumimoji="1" lang="zh-CN" altLang="en-US" sz="2400" dirty="0"/>
              <a:t>次重构。</a:t>
            </a:r>
            <a:endParaRPr kumimoji="1" lang="en-US" altLang="zh-CN" sz="2400" dirty="0"/>
          </a:p>
          <a:p>
            <a:r>
              <a:rPr kumimoji="1" lang="en-US" altLang="zh-CN" sz="2400" dirty="0"/>
              <a:t>	</a:t>
            </a:r>
            <a:r>
              <a:rPr kumimoji="1" lang="zh-CN" altLang="en-US" sz="2400" dirty="0"/>
              <a:t>总复杂度是</a:t>
            </a:r>
            <a:r>
              <a:rPr kumimoji="1" lang="en-US" altLang="zh-CN" sz="2400" dirty="0"/>
              <a:t>(nlog</a:t>
            </a:r>
            <a:r>
              <a:rPr kumimoji="1" lang="en-US" altLang="zh-CN" sz="2400" baseline="30000" dirty="0"/>
              <a:t>2</a:t>
            </a:r>
            <a:r>
              <a:rPr kumimoji="1" lang="en-US" altLang="zh-CN" sz="2400" dirty="0"/>
              <a:t>x+mlogx)</a:t>
            </a:r>
            <a:r>
              <a:rPr kumimoji="1" lang="zh-CN" altLang="en-US" sz="2400" dirty="0"/>
              <a:t>。</a:t>
            </a:r>
            <a:endParaRPr kumimoji="1" lang="en-US" altLang="zh-CN" sz="2400" baseline="30000" dirty="0"/>
          </a:p>
          <a:p>
            <a:r>
              <a:rPr kumimoji="1" lang="en-US" altLang="zh-CN" sz="2400" dirty="0"/>
              <a:t>	</a:t>
            </a:r>
          </a:p>
          <a:p>
            <a:r>
              <a:rPr kumimoji="1" lang="en-US" altLang="zh-CN" sz="2400" dirty="0"/>
              <a:t>	//</a:t>
            </a:r>
            <a:r>
              <a:rPr kumimoji="1" lang="zh-CN" altLang="en-US" sz="2400" dirty="0"/>
              <a:t>考察对位运算的认识和可持久化数据结构</a:t>
            </a:r>
            <a:endParaRPr kumimoji="1" lang="en-US" altLang="zh-CN" sz="2400" dirty="0"/>
          </a:p>
        </p:txBody>
      </p:sp>
    </p:spTree>
    <p:extLst>
      <p:ext uri="{BB962C8B-B14F-4D97-AF65-F5344CB8AC3E}">
        <p14:creationId xmlns:p14="http://schemas.microsoft.com/office/powerpoint/2010/main" val="32310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checkerboard(across)">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checkerboard(across)">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36000" y="198348"/>
            <a:ext cx="3860993"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L.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AA</a:t>
            </a:r>
          </a:p>
        </p:txBody>
      </p:sp>
      <p:sp>
        <p:nvSpPr>
          <p:cNvPr id="2" name="文本框 1"/>
          <p:cNvSpPr txBox="1"/>
          <p:nvPr/>
        </p:nvSpPr>
        <p:spPr>
          <a:xfrm>
            <a:off x="949136" y="783123"/>
            <a:ext cx="11228619" cy="6001643"/>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题意：从</a:t>
            </a:r>
            <a:r>
              <a:rPr kumimoji="1" lang="en-US" altLang="zh-CN" sz="2400" dirty="0"/>
              <a:t>S</a:t>
            </a:r>
            <a:r>
              <a:rPr kumimoji="1" lang="zh-CN" altLang="en-US" sz="2400" dirty="0"/>
              <a:t>到</a:t>
            </a:r>
            <a:r>
              <a:rPr kumimoji="1" lang="en-US" altLang="zh-CN" sz="2400" dirty="0"/>
              <a:t>T</a:t>
            </a:r>
            <a:r>
              <a:rPr kumimoji="1" lang="zh-CN" altLang="en-US" sz="2400" dirty="0"/>
              <a:t>，可以随着环境变化随时改变线路，有个人会在某个时候按下按钮使得和你相邻的某条边不能走，这样的事情只会发生一次。问最优策略下最坏情况的最短路径。</a:t>
            </a:r>
            <a:endParaRPr kumimoji="1" lang="en-US" altLang="zh-CN" sz="2400" dirty="0"/>
          </a:p>
          <a:p>
            <a:endParaRPr kumimoji="1" lang="en-US" altLang="zh-CN" sz="2400" dirty="0"/>
          </a:p>
          <a:p>
            <a:r>
              <a:rPr kumimoji="1" lang="zh-CN" altLang="en-US" sz="2400" dirty="0"/>
              <a:t>题解：</a:t>
            </a:r>
            <a:endParaRPr kumimoji="1" lang="en-US" altLang="zh-CN" sz="2400" dirty="0"/>
          </a:p>
          <a:p>
            <a:endParaRPr kumimoji="1" lang="en-US" altLang="zh-CN" sz="2400" dirty="0"/>
          </a:p>
          <a:p>
            <a:r>
              <a:rPr kumimoji="1" lang="en-US" altLang="zh-CN" sz="2400" dirty="0"/>
              <a:t>	</a:t>
            </a:r>
            <a:r>
              <a:rPr kumimoji="1" lang="zh-CN" altLang="en-US" sz="2400" dirty="0"/>
              <a:t>先处理一个子问题：对于任何一条边，去掉该边后端点</a:t>
            </a:r>
            <a:r>
              <a:rPr kumimoji="1" lang="en-US" altLang="zh-CN" sz="2400" dirty="0" err="1"/>
              <a:t>i</a:t>
            </a:r>
            <a:r>
              <a:rPr kumimoji="1" lang="zh-CN" altLang="en-US" sz="2400" dirty="0"/>
              <a:t>到</a:t>
            </a:r>
            <a:r>
              <a:rPr kumimoji="1" lang="en-US" altLang="zh-CN" sz="2400" dirty="0"/>
              <a:t>T</a:t>
            </a:r>
            <a:r>
              <a:rPr kumimoji="1" lang="zh-CN" altLang="en-US" sz="2400" dirty="0"/>
              <a:t>的最短路径</a:t>
            </a:r>
            <a:r>
              <a:rPr kumimoji="1" lang="en-US" altLang="zh-CN" sz="2400" dirty="0"/>
              <a:t>f[</a:t>
            </a:r>
            <a:r>
              <a:rPr kumimoji="1" lang="en-US" altLang="zh-CN" sz="2400" dirty="0" err="1"/>
              <a:t>i</a:t>
            </a:r>
            <a:r>
              <a:rPr kumimoji="1" lang="en-US" altLang="zh-CN" sz="2400" dirty="0"/>
              <a:t>]</a:t>
            </a:r>
            <a:r>
              <a:rPr kumimoji="1" lang="zh-CN" altLang="en-US" sz="2400" dirty="0"/>
              <a:t>。</a:t>
            </a:r>
            <a:endParaRPr kumimoji="1" lang="en-US" altLang="zh-CN" sz="2400" dirty="0"/>
          </a:p>
          <a:p>
            <a:r>
              <a:rPr kumimoji="1" lang="en-US" altLang="zh-CN" sz="2400" dirty="0"/>
              <a:t>	</a:t>
            </a:r>
            <a:r>
              <a:rPr kumimoji="1" lang="zh-CN" altLang="en-US" sz="2400" dirty="0"/>
              <a:t>从</a:t>
            </a:r>
            <a:r>
              <a:rPr kumimoji="1" lang="en-US" altLang="zh-CN" sz="2400" dirty="0"/>
              <a:t>T</a:t>
            </a:r>
            <a:r>
              <a:rPr kumimoji="1" lang="zh-CN" altLang="en-US" sz="2400" dirty="0"/>
              <a:t>跑出一棵最短路树，</a:t>
            </a:r>
            <a:r>
              <a:rPr lang="zh-CN" altLang="en-US" sz="2400" dirty="0"/>
              <a:t>因为如果边不在最短路树上，那么依然是最短路长度，否则的话，考虑将树上</a:t>
            </a:r>
            <a:r>
              <a:rPr lang="en-US" altLang="zh-CN" sz="2400" dirty="0"/>
              <a:t>y</a:t>
            </a:r>
            <a:r>
              <a:rPr lang="zh-CN" altLang="en-US" sz="2400" dirty="0"/>
              <a:t>到</a:t>
            </a:r>
            <a:r>
              <a:rPr lang="en-US" altLang="zh-CN" sz="2400" dirty="0"/>
              <a:t>fa[y]</a:t>
            </a:r>
            <a:r>
              <a:rPr lang="zh-CN" altLang="en-US" sz="2400" dirty="0"/>
              <a:t>该边去掉，则是在子树中取一个点，跳横跳边再往上到根，也就是</a:t>
            </a:r>
            <a:r>
              <a:rPr lang="en-US" altLang="zh-CN" sz="2400" dirty="0" err="1"/>
              <a:t>dist</a:t>
            </a:r>
            <a:r>
              <a:rPr lang="en-US" altLang="zh-CN" sz="2400" dirty="0"/>
              <a:t>[x]-</a:t>
            </a:r>
            <a:r>
              <a:rPr lang="en-US" altLang="zh-CN" sz="2400" dirty="0" err="1"/>
              <a:t>dist</a:t>
            </a:r>
            <a:r>
              <a:rPr lang="en-US" altLang="zh-CN" sz="2400" dirty="0"/>
              <a:t>[y]+edge[</a:t>
            </a:r>
            <a:r>
              <a:rPr lang="en-US" altLang="zh-CN" sz="2400" dirty="0" err="1"/>
              <a:t>x,p</a:t>
            </a:r>
            <a:r>
              <a:rPr lang="en-US" altLang="zh-CN" sz="2400" dirty="0"/>
              <a:t>]+</a:t>
            </a:r>
            <a:r>
              <a:rPr lang="en-US" altLang="zh-CN" sz="2400" dirty="0" err="1"/>
              <a:t>dist</a:t>
            </a:r>
            <a:r>
              <a:rPr lang="en-US" altLang="zh-CN" sz="2400" dirty="0"/>
              <a:t>[p]</a:t>
            </a:r>
            <a:r>
              <a:rPr lang="zh-CN" altLang="en-US" sz="2400" dirty="0"/>
              <a:t>。</a:t>
            </a:r>
            <a:endParaRPr lang="en-US" altLang="zh-CN" sz="2400" dirty="0"/>
          </a:p>
          <a:p>
            <a:endParaRPr lang="en-US" altLang="zh-CN" sz="2400" dirty="0"/>
          </a:p>
          <a:p>
            <a:r>
              <a:rPr kumimoji="1" lang="en-US" altLang="zh-CN" sz="2400" dirty="0"/>
              <a:t>		</a:t>
            </a:r>
          </a:p>
          <a:p>
            <a:endParaRPr kumimoji="1" lang="en-US" altLang="zh-CN" sz="2400" dirty="0"/>
          </a:p>
          <a:p>
            <a:r>
              <a:rPr kumimoji="1" lang="en-US" altLang="zh-CN" sz="2400" dirty="0"/>
              <a:t>	</a:t>
            </a:r>
          </a:p>
        </p:txBody>
      </p:sp>
    </p:spTree>
    <p:extLst>
      <p:ext uri="{BB962C8B-B14F-4D97-AF65-F5344CB8AC3E}">
        <p14:creationId xmlns:p14="http://schemas.microsoft.com/office/powerpoint/2010/main" val="45736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checkerboard(across)">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checkerboard(across)">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checkerboard(across)">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checkerboard(across)">
                                      <p:cBhvr>
                                        <p:cTn id="3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36000" y="189000"/>
            <a:ext cx="3860993"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L.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AA</a:t>
            </a:r>
          </a:p>
        </p:txBody>
      </p:sp>
      <p:sp>
        <p:nvSpPr>
          <p:cNvPr id="2" name="文本框 1"/>
          <p:cNvSpPr txBox="1"/>
          <p:nvPr/>
        </p:nvSpPr>
        <p:spPr>
          <a:xfrm>
            <a:off x="481690" y="962775"/>
            <a:ext cx="11228619" cy="5262979"/>
          </a:xfrm>
          <a:prstGeom prst="rect">
            <a:avLst/>
          </a:prstGeom>
          <a:noFill/>
        </p:spPr>
        <p:txBody>
          <a:bodyPr wrap="square" rtlCol="0">
            <a:spAutoFit/>
          </a:bodyPr>
          <a:lstStyle/>
          <a:p>
            <a:endParaRPr kumimoji="1" lang="en-US" altLang="zh-CN" sz="2400" dirty="0"/>
          </a:p>
          <a:p>
            <a:r>
              <a:rPr lang="en-US" altLang="zh-CN" sz="2400" dirty="0"/>
              <a:t>	</a:t>
            </a:r>
            <a:r>
              <a:rPr lang="zh-CN" altLang="en-US" sz="2400" dirty="0"/>
              <a:t>我们可以先对于每个点求出最小的</a:t>
            </a:r>
            <a:r>
              <a:rPr lang="en-US" altLang="zh-CN" sz="2400" dirty="0" err="1"/>
              <a:t>dist</a:t>
            </a:r>
            <a:r>
              <a:rPr lang="en-US" altLang="zh-CN" sz="2400" dirty="0"/>
              <a:t>[x]+edge[</a:t>
            </a:r>
            <a:r>
              <a:rPr lang="en-US" altLang="zh-CN" sz="2400" dirty="0" err="1"/>
              <a:t>x,p</a:t>
            </a:r>
            <a:r>
              <a:rPr lang="en-US" altLang="zh-CN" sz="2400" dirty="0"/>
              <a:t>]+</a:t>
            </a:r>
            <a:r>
              <a:rPr lang="en-US" altLang="zh-CN" sz="2400" dirty="0" err="1"/>
              <a:t>dist</a:t>
            </a:r>
            <a:r>
              <a:rPr lang="en-US" altLang="zh-CN" sz="2400" dirty="0"/>
              <a:t>[p]</a:t>
            </a:r>
            <a:r>
              <a:rPr lang="zh-CN" altLang="en-US" sz="2400" dirty="0"/>
              <a:t>，考虑非树边</a:t>
            </a:r>
            <a:r>
              <a:rPr lang="en-US" altLang="zh-CN" sz="2400" dirty="0"/>
              <a:t>(</a:t>
            </a:r>
            <a:r>
              <a:rPr lang="en-US" altLang="zh-CN" sz="2400" dirty="0" err="1"/>
              <a:t>x,p</a:t>
            </a:r>
            <a:r>
              <a:rPr lang="en-US" altLang="zh-CN" sz="2400" dirty="0"/>
              <a:t>)</a:t>
            </a:r>
            <a:r>
              <a:rPr lang="zh-CN" altLang="en-US" sz="2400" dirty="0"/>
              <a:t>，若</a:t>
            </a:r>
            <a:r>
              <a:rPr lang="en-US" altLang="zh-CN" sz="2400" dirty="0"/>
              <a:t>x</a:t>
            </a:r>
            <a:r>
              <a:rPr lang="zh-CN" altLang="en-US" sz="2400" dirty="0"/>
              <a:t>在</a:t>
            </a:r>
            <a:r>
              <a:rPr lang="en-US" altLang="zh-CN" sz="2400" dirty="0"/>
              <a:t>z</a:t>
            </a:r>
            <a:r>
              <a:rPr lang="zh-CN" altLang="en-US" sz="2400" dirty="0"/>
              <a:t>的子树内，</a:t>
            </a:r>
            <a:r>
              <a:rPr lang="en-US" altLang="zh-CN" sz="2400" dirty="0"/>
              <a:t>p</a:t>
            </a:r>
            <a:r>
              <a:rPr lang="zh-CN" altLang="en-US" sz="2400" dirty="0"/>
              <a:t>不在</a:t>
            </a:r>
            <a:r>
              <a:rPr lang="en-US" altLang="zh-CN" sz="2400" dirty="0"/>
              <a:t>z</a:t>
            </a:r>
            <a:r>
              <a:rPr lang="zh-CN" altLang="en-US" sz="2400" dirty="0"/>
              <a:t>的子树内，则该值就可以对</a:t>
            </a:r>
            <a:r>
              <a:rPr lang="en-US" altLang="zh-CN" sz="2400" dirty="0"/>
              <a:t>z</a:t>
            </a:r>
            <a:r>
              <a:rPr lang="zh-CN" altLang="en-US" sz="2400" dirty="0"/>
              <a:t>的</a:t>
            </a:r>
            <a:r>
              <a:rPr lang="en-US" altLang="zh-CN" sz="2400" dirty="0"/>
              <a:t>f</a:t>
            </a:r>
            <a:r>
              <a:rPr lang="zh-CN" altLang="en-US" sz="2400" dirty="0"/>
              <a:t>产生贡献。我们枚举每一条非树边，对于</a:t>
            </a:r>
            <a:r>
              <a:rPr lang="en-US" altLang="zh-CN" sz="2400" dirty="0"/>
              <a:t>(</a:t>
            </a:r>
            <a:r>
              <a:rPr lang="en-US" altLang="zh-CN" sz="2400" dirty="0" err="1"/>
              <a:t>x,y</a:t>
            </a:r>
            <a:r>
              <a:rPr lang="en-US" altLang="zh-CN" sz="2400" dirty="0"/>
              <a:t>)</a:t>
            </a:r>
            <a:r>
              <a:rPr lang="zh-CN" altLang="en-US" sz="2400" dirty="0"/>
              <a:t>，则将</a:t>
            </a:r>
            <a:r>
              <a:rPr lang="en-US" altLang="zh-CN" sz="2400" dirty="0"/>
              <a:t>x</a:t>
            </a:r>
            <a:r>
              <a:rPr lang="zh-CN" altLang="en-US" sz="2400" dirty="0"/>
              <a:t>到</a:t>
            </a:r>
            <a:r>
              <a:rPr lang="en-US" altLang="zh-CN" sz="2400" dirty="0" err="1"/>
              <a:t>lca</a:t>
            </a:r>
            <a:r>
              <a:rPr lang="en-US" altLang="zh-CN" sz="2400" dirty="0"/>
              <a:t>(</a:t>
            </a:r>
            <a:r>
              <a:rPr lang="en-US" altLang="zh-CN" sz="2400" dirty="0" err="1"/>
              <a:t>x,y</a:t>
            </a:r>
            <a:r>
              <a:rPr lang="en-US" altLang="zh-CN" sz="2400" dirty="0"/>
              <a:t>)</a:t>
            </a:r>
            <a:r>
              <a:rPr lang="zh-CN" altLang="en-US" sz="2400" dirty="0"/>
              <a:t>之下的每个点都更新掉，用树链剖分实现。然后把所有的</a:t>
            </a:r>
            <a:r>
              <a:rPr lang="en-US" altLang="zh-CN" sz="2400" dirty="0"/>
              <a:t>f[</a:t>
            </a:r>
            <a:r>
              <a:rPr lang="en-US" altLang="zh-CN" sz="2400" dirty="0" err="1"/>
              <a:t>i</a:t>
            </a:r>
            <a:r>
              <a:rPr lang="en-US" altLang="zh-CN" sz="2400" dirty="0"/>
              <a:t>]</a:t>
            </a:r>
            <a:r>
              <a:rPr lang="zh-CN" altLang="en-US" sz="2400" dirty="0"/>
              <a:t>都减去</a:t>
            </a:r>
            <a:r>
              <a:rPr lang="en-US" altLang="zh-CN" sz="2400" dirty="0" err="1"/>
              <a:t>dist</a:t>
            </a:r>
            <a:r>
              <a:rPr lang="en-US" altLang="zh-CN" sz="2400" dirty="0"/>
              <a:t>[</a:t>
            </a:r>
            <a:r>
              <a:rPr lang="en-US" altLang="zh-CN" sz="2400" dirty="0" err="1"/>
              <a:t>i</a:t>
            </a:r>
            <a:r>
              <a:rPr lang="en-US" altLang="zh-CN" sz="2400" dirty="0"/>
              <a:t>]</a:t>
            </a:r>
            <a:r>
              <a:rPr lang="zh-CN" altLang="en-US" sz="2400" dirty="0"/>
              <a:t>就得到真正的</a:t>
            </a:r>
            <a:r>
              <a:rPr lang="en-US" altLang="zh-CN" sz="2400" dirty="0"/>
              <a:t>f[</a:t>
            </a:r>
            <a:r>
              <a:rPr lang="en-US" altLang="zh-CN" sz="2400" dirty="0" err="1"/>
              <a:t>i</a:t>
            </a:r>
            <a:r>
              <a:rPr lang="en-US" altLang="zh-CN" sz="2400" dirty="0"/>
              <a:t>]</a:t>
            </a:r>
            <a:r>
              <a:rPr lang="zh-CN" altLang="en-US" sz="2400" dirty="0"/>
              <a:t>。</a:t>
            </a:r>
            <a:r>
              <a:rPr kumimoji="1" lang="en-US" altLang="zh-CN" sz="2400" dirty="0"/>
              <a:t>	</a:t>
            </a:r>
          </a:p>
          <a:p>
            <a:endParaRPr lang="en-US" altLang="zh-CN" sz="2400" dirty="0"/>
          </a:p>
          <a:p>
            <a:r>
              <a:rPr lang="en-US" altLang="zh-CN" sz="2400" dirty="0"/>
              <a:t>	</a:t>
            </a:r>
            <a:r>
              <a:rPr lang="zh-CN" altLang="en-US" sz="2400" dirty="0"/>
              <a:t>得到</a:t>
            </a:r>
            <a:r>
              <a:rPr lang="en-US" altLang="zh-CN" sz="2400" dirty="0"/>
              <a:t>f</a:t>
            </a:r>
            <a:r>
              <a:rPr lang="zh-CN" altLang="en-US" sz="2400" dirty="0"/>
              <a:t>之后，从</a:t>
            </a:r>
            <a:r>
              <a:rPr lang="en-US" altLang="zh-CN" sz="2400" dirty="0"/>
              <a:t>T</a:t>
            </a:r>
            <a:r>
              <a:rPr lang="zh-CN" altLang="en-US" sz="2400" dirty="0"/>
              <a:t>向</a:t>
            </a:r>
            <a:r>
              <a:rPr lang="en-US" altLang="zh-CN" sz="2400" dirty="0"/>
              <a:t>S</a:t>
            </a:r>
            <a:r>
              <a:rPr lang="zh-CN" altLang="en-US" sz="2400" dirty="0"/>
              <a:t>跑最短路，但是更新答案的时候要用</a:t>
            </a:r>
            <a:r>
              <a:rPr lang="en-US" altLang="zh-CN" sz="2400" dirty="0"/>
              <a:t>	</a:t>
            </a:r>
            <a:r>
              <a:rPr kumimoji="1" lang="en-US" altLang="zh-CN" sz="2400" dirty="0"/>
              <a:t>max(d[x]+edge[p].</a:t>
            </a:r>
            <a:r>
              <a:rPr kumimoji="1" lang="en-US" altLang="zh-CN" sz="2400" dirty="0" err="1"/>
              <a:t>w,f</a:t>
            </a:r>
            <a:r>
              <a:rPr kumimoji="1" lang="en-US" altLang="zh-CN" sz="2400" dirty="0"/>
              <a:t>[edge[p].</a:t>
            </a:r>
            <a:r>
              <a:rPr kumimoji="1" lang="en-US" altLang="zh-CN" sz="2400" dirty="0" err="1"/>
              <a:t>adj</a:t>
            </a:r>
            <a:r>
              <a:rPr kumimoji="1" lang="en-US" altLang="zh-CN" sz="2400" dirty="0"/>
              <a:t>])</a:t>
            </a:r>
            <a:r>
              <a:rPr kumimoji="1" lang="zh-CN" altLang="en-US" sz="2400" dirty="0"/>
              <a:t>来更新答案。</a:t>
            </a:r>
            <a:endParaRPr kumimoji="1" lang="en-US" altLang="zh-CN" sz="2400" dirty="0"/>
          </a:p>
          <a:p>
            <a:r>
              <a:rPr kumimoji="1" lang="en-US" altLang="zh-CN" sz="2400" dirty="0"/>
              <a:t>	</a:t>
            </a:r>
            <a:r>
              <a:rPr kumimoji="1" lang="zh-CN" altLang="en-US" sz="2400" dirty="0"/>
              <a:t>意义为如果走最短路比我按按钮结束游戏要劣，那我就等着。</a:t>
            </a:r>
            <a:endParaRPr kumimoji="1" lang="en-US" altLang="zh-CN" sz="2400" dirty="0"/>
          </a:p>
          <a:p>
            <a:endParaRPr kumimoji="1" lang="en-US" altLang="zh-CN" sz="2400" dirty="0"/>
          </a:p>
          <a:p>
            <a:r>
              <a:rPr kumimoji="1" lang="en-US" altLang="zh-CN" sz="2400" dirty="0"/>
              <a:t>	</a:t>
            </a:r>
            <a:r>
              <a:rPr kumimoji="1" lang="zh-CN" altLang="en-US" sz="2400" dirty="0"/>
              <a:t>二分答案也是另一个求解方法。</a:t>
            </a:r>
            <a:r>
              <a:rPr kumimoji="1" lang="en-US" altLang="zh-CN" sz="2400" dirty="0"/>
              <a:t>	</a:t>
            </a:r>
          </a:p>
          <a:p>
            <a:r>
              <a:rPr kumimoji="1" lang="en-US" altLang="zh-CN" sz="2400" dirty="0"/>
              <a:t>	</a:t>
            </a:r>
          </a:p>
          <a:p>
            <a:endParaRPr kumimoji="1" lang="en-US" altLang="zh-CN" sz="2400" dirty="0"/>
          </a:p>
          <a:p>
            <a:r>
              <a:rPr kumimoji="1" lang="en-US" altLang="zh-CN" sz="2400" dirty="0"/>
              <a:t>	//</a:t>
            </a:r>
            <a:r>
              <a:rPr kumimoji="1" lang="zh-CN" altLang="en-US" sz="2400" dirty="0"/>
              <a:t>考察对最短路树的认识，树链剖分，数据结构的运用</a:t>
            </a:r>
            <a:endParaRPr kumimoji="1" lang="en-US" altLang="zh-CN" sz="2400" dirty="0"/>
          </a:p>
        </p:txBody>
      </p:sp>
    </p:spTree>
    <p:extLst>
      <p:ext uri="{BB962C8B-B14F-4D97-AF65-F5344CB8AC3E}">
        <p14:creationId xmlns:p14="http://schemas.microsoft.com/office/powerpoint/2010/main" val="491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heckerboard(across)">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checkerboard(across)">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checkerboard(across)">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checkerboard(across)">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checkerboard(across)">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644861"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M.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Game</a:t>
            </a:r>
          </a:p>
        </p:txBody>
      </p:sp>
      <p:sp>
        <p:nvSpPr>
          <p:cNvPr id="5" name="文本框 4"/>
          <p:cNvSpPr txBox="1"/>
          <p:nvPr/>
        </p:nvSpPr>
        <p:spPr>
          <a:xfrm>
            <a:off x="963381" y="962775"/>
            <a:ext cx="11228619" cy="6740307"/>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题意：设</a:t>
            </a:r>
            <a:r>
              <a:rPr kumimoji="1" lang="en-US" altLang="zh-CN" sz="2400" dirty="0"/>
              <a:t>f[</a:t>
            </a:r>
            <a:r>
              <a:rPr kumimoji="1" lang="en-US" altLang="zh-CN" sz="2400" dirty="0" err="1"/>
              <a:t>i</a:t>
            </a:r>
            <a:r>
              <a:rPr kumimoji="1" lang="en-US" altLang="zh-CN" sz="2400" dirty="0"/>
              <a:t>]=max(f[i-1],s[</a:t>
            </a:r>
            <a:r>
              <a:rPr kumimoji="1" lang="en-US" altLang="zh-CN" sz="2400" dirty="0" err="1"/>
              <a:t>i</a:t>
            </a:r>
            <a:r>
              <a:rPr kumimoji="1" lang="en-US" altLang="zh-CN" sz="2400" dirty="0"/>
              <a:t>])</a:t>
            </a:r>
            <a:r>
              <a:rPr kumimoji="1" lang="zh-CN" altLang="en-US" sz="2400" dirty="0"/>
              <a:t>，</a:t>
            </a:r>
            <a:r>
              <a:rPr kumimoji="1" lang="en-US" altLang="zh-CN" sz="2400" dirty="0" err="1"/>
              <a:t>ans</a:t>
            </a:r>
            <a:r>
              <a:rPr kumimoji="1" lang="en-US" altLang="zh-CN" sz="2400" dirty="0"/>
              <a:t>=</a:t>
            </a:r>
            <a:r>
              <a:rPr lang="en-US" altLang="zh-CN" sz="2400" dirty="0"/>
              <a:t>∏min(m[</a:t>
            </a:r>
            <a:r>
              <a:rPr lang="en-US" altLang="zh-CN" sz="2400" dirty="0" err="1"/>
              <a:t>i</a:t>
            </a:r>
            <a:r>
              <a:rPr lang="en-US" altLang="zh-CN" sz="2400" dirty="0"/>
              <a:t>],f[</a:t>
            </a:r>
            <a:r>
              <a:rPr lang="en-US" altLang="zh-CN" sz="2400" dirty="0" err="1"/>
              <a:t>i</a:t>
            </a:r>
            <a:r>
              <a:rPr lang="en-US" altLang="zh-CN" sz="2400" dirty="0"/>
              <a:t>])</a:t>
            </a:r>
            <a:r>
              <a:rPr lang="zh-CN" altLang="en-US" sz="2400" dirty="0"/>
              <a:t>，</a:t>
            </a:r>
            <a:r>
              <a:rPr lang="en-US" altLang="zh-CN" sz="2400" dirty="0"/>
              <a:t>m[</a:t>
            </a:r>
            <a:r>
              <a:rPr lang="en-US" altLang="zh-CN" sz="2400" dirty="0" err="1"/>
              <a:t>i</a:t>
            </a:r>
            <a:r>
              <a:rPr lang="en-US" altLang="zh-CN" sz="2400" dirty="0"/>
              <a:t>]</a:t>
            </a:r>
            <a:r>
              <a:rPr lang="zh-CN" altLang="en-US" sz="2400" dirty="0"/>
              <a:t>和</a:t>
            </a:r>
            <a:r>
              <a:rPr lang="en-US" altLang="zh-CN" sz="2400" dirty="0"/>
              <a:t>f[</a:t>
            </a:r>
            <a:r>
              <a:rPr lang="en-US" altLang="zh-CN" sz="2400" dirty="0" err="1"/>
              <a:t>i</a:t>
            </a:r>
            <a:r>
              <a:rPr lang="en-US" altLang="zh-CN" sz="2400" dirty="0"/>
              <a:t>]</a:t>
            </a:r>
            <a:r>
              <a:rPr lang="zh-CN" altLang="en-US" sz="2400" dirty="0"/>
              <a:t>可修改。</a:t>
            </a:r>
            <a:endParaRPr kumimoji="1" lang="en-US" altLang="zh-CN" sz="2400" dirty="0"/>
          </a:p>
          <a:p>
            <a:r>
              <a:rPr kumimoji="1" lang="en-US" altLang="zh-CN" sz="2400" dirty="0"/>
              <a:t>	</a:t>
            </a:r>
          </a:p>
          <a:p>
            <a:r>
              <a:rPr kumimoji="1" lang="zh-CN" altLang="en-US" sz="2400" dirty="0"/>
              <a:t>题解：</a:t>
            </a:r>
            <a:endParaRPr kumimoji="1" lang="en-US" altLang="zh-CN" sz="2400" dirty="0"/>
          </a:p>
          <a:p>
            <a:r>
              <a:rPr kumimoji="1" lang="en-US" altLang="zh-CN" sz="2400" dirty="0"/>
              <a:t>	</a:t>
            </a:r>
            <a:r>
              <a:rPr kumimoji="1" lang="zh-CN" altLang="en-US" sz="2400" dirty="0"/>
              <a:t>线段树维护每个区间</a:t>
            </a:r>
            <a:r>
              <a:rPr kumimoji="1" lang="en-US" altLang="zh-CN" sz="2400" dirty="0"/>
              <a:t>[</a:t>
            </a:r>
            <a:r>
              <a:rPr kumimoji="1" lang="en-US" altLang="zh-CN" sz="2400" dirty="0" err="1"/>
              <a:t>l,r</a:t>
            </a:r>
            <a:r>
              <a:rPr kumimoji="1" lang="en-US" altLang="zh-CN" sz="2400" dirty="0"/>
              <a:t>]</a:t>
            </a:r>
            <a:r>
              <a:rPr kumimoji="1" lang="zh-CN" altLang="en-US" sz="2400" dirty="0"/>
              <a:t>且只考虑</a:t>
            </a:r>
            <a:r>
              <a:rPr kumimoji="1" lang="en-US" altLang="zh-CN" sz="2400" dirty="0"/>
              <a:t>[</a:t>
            </a:r>
            <a:r>
              <a:rPr kumimoji="1" lang="en-US" altLang="zh-CN" sz="2400" dirty="0" err="1"/>
              <a:t>l,r</a:t>
            </a:r>
            <a:r>
              <a:rPr kumimoji="1" lang="en-US" altLang="zh-CN" sz="2400" dirty="0"/>
              <a:t>]</a:t>
            </a:r>
            <a:r>
              <a:rPr kumimoji="1" lang="zh-CN" altLang="en-US" sz="2400" dirty="0"/>
              <a:t>的以下信息：</a:t>
            </a:r>
            <a:endParaRPr kumimoji="1" lang="en-US" altLang="zh-CN" sz="2400" dirty="0"/>
          </a:p>
          <a:p>
            <a:r>
              <a:rPr kumimoji="1" lang="en-US" altLang="zh-CN" sz="2400" dirty="0"/>
              <a:t>		</a:t>
            </a:r>
            <a:r>
              <a:rPr kumimoji="1" lang="en-US" altLang="zh-CN" sz="2400" dirty="0" err="1"/>
              <a:t>fl,fr</a:t>
            </a:r>
            <a:r>
              <a:rPr kumimoji="1" lang="zh-CN" altLang="en-US" sz="2400" dirty="0"/>
              <a:t>：</a:t>
            </a:r>
            <a:r>
              <a:rPr kumimoji="1" lang="en-US" altLang="zh-CN" sz="2400" dirty="0"/>
              <a:t>f[l]</a:t>
            </a:r>
            <a:r>
              <a:rPr kumimoji="1" lang="zh-CN" altLang="en-US" sz="2400" dirty="0"/>
              <a:t>和</a:t>
            </a:r>
            <a:r>
              <a:rPr kumimoji="1" lang="en-US" altLang="zh-CN" sz="2400" dirty="0"/>
              <a:t>f[r]</a:t>
            </a:r>
            <a:r>
              <a:rPr kumimoji="1" lang="zh-CN" altLang="en-US" sz="2400" dirty="0"/>
              <a:t>的值</a:t>
            </a:r>
            <a:endParaRPr kumimoji="1" lang="en-US" altLang="zh-CN" sz="2400" dirty="0"/>
          </a:p>
          <a:p>
            <a:r>
              <a:rPr kumimoji="1" lang="en-US" altLang="zh-CN" sz="2400" dirty="0"/>
              <a:t>		</a:t>
            </a:r>
            <a:r>
              <a:rPr kumimoji="1" lang="en-US" altLang="zh-CN" sz="2400" dirty="0" err="1"/>
              <a:t>mul</a:t>
            </a:r>
            <a:r>
              <a:rPr kumimoji="1" lang="zh-CN" altLang="en-US" sz="2400" dirty="0"/>
              <a:t>：</a:t>
            </a:r>
            <a:r>
              <a:rPr lang="en-US" altLang="zh-CN" sz="2400" dirty="0"/>
              <a:t>∏min(m[</a:t>
            </a:r>
            <a:r>
              <a:rPr lang="en-US" altLang="zh-CN" sz="2400" dirty="0" err="1"/>
              <a:t>i</a:t>
            </a:r>
            <a:r>
              <a:rPr lang="en-US" altLang="zh-CN" sz="2400" dirty="0"/>
              <a:t>],f[</a:t>
            </a:r>
            <a:r>
              <a:rPr lang="en-US" altLang="zh-CN" sz="2400" dirty="0" err="1"/>
              <a:t>i</a:t>
            </a:r>
            <a:r>
              <a:rPr lang="en-US" altLang="zh-CN" sz="2400" dirty="0"/>
              <a:t>])</a:t>
            </a:r>
          </a:p>
          <a:p>
            <a:r>
              <a:rPr lang="en-US" altLang="zh-CN" sz="2400" dirty="0"/>
              <a:t>		</a:t>
            </a:r>
            <a:r>
              <a:rPr lang="en-US" altLang="zh-CN" sz="2400" dirty="0" err="1"/>
              <a:t>rmul</a:t>
            </a:r>
            <a:r>
              <a:rPr lang="zh-CN" altLang="en-US" sz="2400" dirty="0"/>
              <a:t>：将右儿子用左儿子的</a:t>
            </a:r>
            <a:r>
              <a:rPr lang="en-US" altLang="zh-CN" sz="2400" dirty="0"/>
              <a:t>f</a:t>
            </a:r>
            <a:r>
              <a:rPr lang="zh-CN" altLang="en-US" sz="2400" dirty="0"/>
              <a:t>修正后右儿子的贡献</a:t>
            </a:r>
            <a:endParaRPr lang="en-US" altLang="zh-CN" sz="2400" dirty="0"/>
          </a:p>
          <a:p>
            <a:r>
              <a:rPr lang="en-US" altLang="zh-CN" sz="2400" dirty="0"/>
              <a:t>	</a:t>
            </a:r>
            <a:r>
              <a:rPr lang="zh-CN" altLang="en-US" sz="2400" dirty="0"/>
              <a:t>对于</a:t>
            </a:r>
            <a:r>
              <a:rPr lang="en-US" altLang="zh-CN" sz="2400" dirty="0" err="1"/>
              <a:t>mul</a:t>
            </a:r>
            <a:r>
              <a:rPr lang="zh-CN" altLang="en-US" sz="2400" dirty="0"/>
              <a:t>，有</a:t>
            </a:r>
            <a:r>
              <a:rPr lang="en-US" altLang="zh-CN" sz="2400" dirty="0" err="1"/>
              <a:t>mul</a:t>
            </a:r>
            <a:r>
              <a:rPr lang="en-US" altLang="zh-CN" sz="2400" dirty="0"/>
              <a:t>=</a:t>
            </a:r>
            <a:r>
              <a:rPr lang="zh-CN" altLang="en-US" sz="2400" dirty="0"/>
              <a:t>左儿子的</a:t>
            </a:r>
            <a:r>
              <a:rPr lang="en-US" altLang="zh-CN" sz="2400" dirty="0" err="1"/>
              <a:t>mul</a:t>
            </a:r>
            <a:r>
              <a:rPr lang="zh-CN" altLang="en-US" sz="2400" dirty="0"/>
              <a:t>*</a:t>
            </a:r>
            <a:r>
              <a:rPr lang="en-US" altLang="zh-CN" sz="2400" dirty="0"/>
              <a:t>ask(</a:t>
            </a:r>
            <a:r>
              <a:rPr lang="zh-CN" altLang="en-US" sz="2400" dirty="0"/>
              <a:t>右儿子</a:t>
            </a:r>
            <a:r>
              <a:rPr lang="en-US" altLang="zh-CN" sz="2400" dirty="0"/>
              <a:t>,</a:t>
            </a:r>
            <a:r>
              <a:rPr lang="zh-CN" altLang="en-US" sz="2400" dirty="0"/>
              <a:t>左儿子的</a:t>
            </a:r>
            <a:r>
              <a:rPr lang="en-US" altLang="zh-CN" sz="2400" dirty="0"/>
              <a:t>f[r])</a:t>
            </a:r>
            <a:r>
              <a:rPr lang="zh-CN" altLang="en-US" sz="2400" dirty="0"/>
              <a:t>。</a:t>
            </a:r>
            <a:endParaRPr lang="en-US" altLang="zh-CN" sz="2400" dirty="0"/>
          </a:p>
          <a:p>
            <a:r>
              <a:rPr lang="en-US" altLang="zh-CN" sz="2400" dirty="0"/>
              <a:t>	</a:t>
            </a:r>
            <a:r>
              <a:rPr lang="zh-CN" altLang="en-US" sz="2400" dirty="0"/>
              <a:t>其中</a:t>
            </a:r>
            <a:r>
              <a:rPr lang="en-US" altLang="zh-CN" sz="2400" dirty="0"/>
              <a:t>ask(</a:t>
            </a:r>
            <a:r>
              <a:rPr lang="en-US" altLang="zh-CN" sz="2400" dirty="0" err="1"/>
              <a:t>x,pre</a:t>
            </a:r>
            <a:r>
              <a:rPr lang="en-US" altLang="zh-CN" sz="2400" dirty="0"/>
              <a:t>)</a:t>
            </a:r>
            <a:r>
              <a:rPr lang="zh-CN" altLang="en-US" sz="2400" dirty="0"/>
              <a:t>表示考虑</a:t>
            </a:r>
            <a:r>
              <a:rPr lang="en-US" altLang="zh-CN" sz="2400" dirty="0"/>
              <a:t>x</a:t>
            </a:r>
            <a:r>
              <a:rPr lang="zh-CN" altLang="en-US" sz="2400" dirty="0"/>
              <a:t>的子树，之前</a:t>
            </a:r>
            <a:r>
              <a:rPr lang="en-US" altLang="zh-CN" sz="2400" dirty="0"/>
              <a:t>f</a:t>
            </a:r>
            <a:r>
              <a:rPr lang="zh-CN" altLang="en-US" sz="2400" dirty="0"/>
              <a:t>为</a:t>
            </a:r>
            <a:r>
              <a:rPr lang="en-US" altLang="zh-CN" sz="2400" dirty="0"/>
              <a:t>pre</a:t>
            </a:r>
            <a:r>
              <a:rPr lang="zh-CN" altLang="en-US" sz="2400" dirty="0"/>
              <a:t>时的乘积。</a:t>
            </a:r>
            <a:endParaRPr lang="en-US" altLang="zh-CN" sz="2400" dirty="0"/>
          </a:p>
          <a:p>
            <a:endParaRPr kumimoji="1" lang="en-US" altLang="zh-CN" sz="2400" dirty="0"/>
          </a:p>
          <a:p>
            <a:r>
              <a:rPr kumimoji="1" lang="en-US" altLang="zh-CN" sz="2400" dirty="0"/>
              <a:t>//</a:t>
            </a:r>
            <a:r>
              <a:rPr kumimoji="1" lang="zh-CN" altLang="en-US" sz="2400" dirty="0"/>
              <a:t>考察你是否牛逼，是不是数据结构大师，是不是</a:t>
            </a:r>
            <a:r>
              <a:rPr kumimoji="1" lang="en-US" altLang="zh-CN" sz="2400" dirty="0" err="1"/>
              <a:t>Dp</a:t>
            </a:r>
            <a:r>
              <a:rPr kumimoji="1" lang="zh-CN" altLang="en-US" sz="2400" dirty="0"/>
              <a:t>大师</a:t>
            </a:r>
            <a:endParaRPr kumimoji="1" lang="en-US" altLang="zh-CN" sz="2400" dirty="0"/>
          </a:p>
          <a:p>
            <a:endParaRPr lang="en-US" altLang="zh-CN" sz="2400" dirty="0"/>
          </a:p>
          <a:p>
            <a:endParaRPr lang="en-US" altLang="zh-CN" sz="2400" dirty="0"/>
          </a:p>
          <a:p>
            <a:r>
              <a:rPr kumimoji="1" lang="en-US" altLang="zh-CN" sz="2400" dirty="0"/>
              <a:t>		</a:t>
            </a:r>
          </a:p>
          <a:p>
            <a:endParaRPr kumimoji="1" lang="en-US" altLang="zh-CN" sz="2400" dirty="0"/>
          </a:p>
          <a:p>
            <a:r>
              <a:rPr kumimoji="1" lang="en-US" altLang="zh-CN" sz="2400" dirty="0"/>
              <a:t>	</a:t>
            </a:r>
          </a:p>
        </p:txBody>
      </p:sp>
    </p:spTree>
    <p:extLst>
      <p:ext uri="{BB962C8B-B14F-4D97-AF65-F5344CB8AC3E}">
        <p14:creationId xmlns:p14="http://schemas.microsoft.com/office/powerpoint/2010/main" val="46900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heckerboard(across)">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checkerboard(across)">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checkerboard(across)">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checkerboard(across)">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checkerboard(across)">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57" dur="500"/>
                                        <p:tgtEl>
                                          <p:spTgt spid="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5">
                                            <p:txEl>
                                              <p:pRg st="15" end="15"/>
                                            </p:txEl>
                                          </p:spTgt>
                                        </p:tgtEl>
                                        <p:attrNameLst>
                                          <p:attrName>style.visibility</p:attrName>
                                        </p:attrNameLst>
                                      </p:cBhvr>
                                      <p:to>
                                        <p:strVal val="visible"/>
                                      </p:to>
                                    </p:set>
                                    <p:animEffect transition="in" filter="checkerboard(across)">
                                      <p:cBhvr>
                                        <p:cTn id="62" dur="500"/>
                                        <p:tgtEl>
                                          <p:spTgt spid="5">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5">
                                            <p:txEl>
                                              <p:pRg st="17" end="17"/>
                                            </p:txEl>
                                          </p:spTgt>
                                        </p:tgtEl>
                                        <p:attrNameLst>
                                          <p:attrName>style.visibility</p:attrName>
                                        </p:attrNameLst>
                                      </p:cBhvr>
                                      <p:to>
                                        <p:strVal val="visible"/>
                                      </p:to>
                                    </p:set>
                                    <p:animEffect transition="in" filter="checkerboard(across)">
                                      <p:cBhvr>
                                        <p:cTn id="67"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644861"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M.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Game</a:t>
            </a:r>
          </a:p>
        </p:txBody>
      </p:sp>
      <p:sp>
        <p:nvSpPr>
          <p:cNvPr id="5" name="文本框 4"/>
          <p:cNvSpPr txBox="1"/>
          <p:nvPr/>
        </p:nvSpPr>
        <p:spPr>
          <a:xfrm>
            <a:off x="156001" y="962775"/>
            <a:ext cx="12036000" cy="6740307"/>
          </a:xfrm>
          <a:prstGeom prst="rect">
            <a:avLst/>
          </a:prstGeom>
          <a:noFill/>
        </p:spPr>
        <p:txBody>
          <a:bodyPr wrap="square" rtlCol="0">
            <a:spAutoFit/>
          </a:bodyPr>
          <a:lstStyle/>
          <a:p>
            <a:endParaRPr kumimoji="1" lang="en-US" altLang="zh-CN" sz="2400" dirty="0"/>
          </a:p>
          <a:p>
            <a:r>
              <a:rPr kumimoji="1" lang="en-US" altLang="zh-CN" sz="2400" dirty="0"/>
              <a:t>	</a:t>
            </a:r>
            <a:r>
              <a:rPr kumimoji="1" lang="zh-CN" altLang="en-US" sz="2400" dirty="0"/>
              <a:t>若</a:t>
            </a:r>
            <a:r>
              <a:rPr kumimoji="1" lang="en-US" altLang="zh-CN" sz="2400" dirty="0" err="1"/>
              <a:t>fl</a:t>
            </a:r>
            <a:r>
              <a:rPr kumimoji="1" lang="en-US" altLang="zh-CN" sz="2400" dirty="0"/>
              <a:t>&gt;=pre</a:t>
            </a:r>
            <a:r>
              <a:rPr kumimoji="1" lang="zh-CN" altLang="en-US" sz="2400" dirty="0"/>
              <a:t>，则无需修正，直接返回</a:t>
            </a:r>
            <a:r>
              <a:rPr kumimoji="1" lang="en-US" altLang="zh-CN" sz="2400" dirty="0" err="1"/>
              <a:t>mul</a:t>
            </a:r>
            <a:r>
              <a:rPr kumimoji="1" lang="zh-CN" altLang="en-US" sz="2400" dirty="0"/>
              <a:t>即可。</a:t>
            </a:r>
            <a:endParaRPr kumimoji="1" lang="en-US" altLang="zh-CN" sz="2400" dirty="0"/>
          </a:p>
          <a:p>
            <a:r>
              <a:rPr kumimoji="1" lang="en-US" altLang="zh-CN" sz="2400" dirty="0"/>
              <a:t>	</a:t>
            </a:r>
            <a:r>
              <a:rPr kumimoji="1" lang="zh-CN" altLang="en-US" sz="2400" dirty="0"/>
              <a:t>若</a:t>
            </a:r>
            <a:r>
              <a:rPr kumimoji="1" lang="en-US" altLang="zh-CN" sz="2400" dirty="0"/>
              <a:t>x</a:t>
            </a:r>
            <a:r>
              <a:rPr kumimoji="1" lang="zh-CN" altLang="en-US" sz="2400" dirty="0"/>
              <a:t>为叶子，则暴力处理即可。</a:t>
            </a:r>
            <a:endParaRPr kumimoji="1" lang="en-US" altLang="zh-CN" sz="2400" dirty="0"/>
          </a:p>
          <a:p>
            <a:r>
              <a:rPr kumimoji="1" lang="en-US" altLang="zh-CN" sz="2400" dirty="0"/>
              <a:t>	</a:t>
            </a:r>
            <a:r>
              <a:rPr kumimoji="1" lang="zh-CN" altLang="en-US" sz="2400" dirty="0"/>
              <a:t>若左儿子的</a:t>
            </a:r>
            <a:r>
              <a:rPr kumimoji="1" lang="en-US" altLang="zh-CN" sz="2400" dirty="0" err="1"/>
              <a:t>fr</a:t>
            </a:r>
            <a:r>
              <a:rPr kumimoji="1" lang="en-US" altLang="zh-CN" sz="2400" dirty="0"/>
              <a:t>&gt;=pre</a:t>
            </a:r>
            <a:r>
              <a:rPr kumimoji="1" lang="zh-CN" altLang="en-US" sz="2400" dirty="0"/>
              <a:t>则右儿子只会被左儿子修正，返回</a:t>
            </a:r>
            <a:r>
              <a:rPr kumimoji="1" lang="en-US" altLang="zh-CN" sz="2400" dirty="0"/>
              <a:t>ask(</a:t>
            </a:r>
            <a:r>
              <a:rPr kumimoji="1" lang="zh-CN" altLang="en-US" sz="2400" dirty="0"/>
              <a:t>左儿子</a:t>
            </a:r>
            <a:r>
              <a:rPr kumimoji="1" lang="en-US" altLang="zh-CN" sz="2400" dirty="0"/>
              <a:t>,pre)</a:t>
            </a:r>
            <a:r>
              <a:rPr kumimoji="1" lang="zh-CN" altLang="en-US" sz="2400" dirty="0"/>
              <a:t>*</a:t>
            </a:r>
            <a:r>
              <a:rPr kumimoji="1" lang="en-US" altLang="zh-CN" sz="2400" dirty="0" err="1"/>
              <a:t>mul</a:t>
            </a:r>
            <a:r>
              <a:rPr kumimoji="1" lang="zh-CN" altLang="en-US" sz="2400" dirty="0"/>
              <a:t>。</a:t>
            </a:r>
            <a:endParaRPr kumimoji="1" lang="en-US" altLang="zh-CN" sz="2400" dirty="0"/>
          </a:p>
          <a:p>
            <a:r>
              <a:rPr kumimoji="1" lang="en-US" altLang="zh-CN" sz="2400" dirty="0"/>
              <a:t>	</a:t>
            </a:r>
            <a:r>
              <a:rPr kumimoji="1" lang="zh-CN" altLang="en-US" sz="2400" dirty="0"/>
              <a:t>否则左儿子将全部被修正为</a:t>
            </a:r>
            <a:r>
              <a:rPr kumimoji="1" lang="en-US" altLang="zh-CN" sz="2400" dirty="0"/>
              <a:t>pre</a:t>
            </a:r>
            <a:r>
              <a:rPr kumimoji="1" lang="zh-CN" altLang="en-US" sz="2400" dirty="0"/>
              <a:t>，故返回</a:t>
            </a:r>
            <a:r>
              <a:rPr kumimoji="1" lang="en-US" altLang="zh-CN" sz="2400" dirty="0"/>
              <a:t>ask(</a:t>
            </a:r>
            <a:r>
              <a:rPr kumimoji="1" lang="zh-CN" altLang="en-US" sz="2400" dirty="0"/>
              <a:t>右儿子</a:t>
            </a:r>
            <a:r>
              <a:rPr kumimoji="1" lang="en-US" altLang="zh-CN" sz="2400" dirty="0"/>
              <a:t>,pre)</a:t>
            </a:r>
            <a:r>
              <a:rPr kumimoji="1" lang="zh-CN" altLang="en-US" sz="2400" dirty="0"/>
              <a:t>*左儿子全部修正为</a:t>
            </a:r>
            <a:r>
              <a:rPr kumimoji="1" lang="en-US" altLang="zh-CN" sz="2400" dirty="0"/>
              <a:t>pre</a:t>
            </a:r>
            <a:r>
              <a:rPr kumimoji="1" lang="zh-CN" altLang="en-US" sz="2400" dirty="0"/>
              <a:t>的贡献即可，贡献可以在每个节点上套上一棵</a:t>
            </a:r>
            <a:r>
              <a:rPr kumimoji="1" lang="en-US" altLang="zh-CN" sz="2400" dirty="0" err="1"/>
              <a:t>Treap</a:t>
            </a:r>
            <a:r>
              <a:rPr kumimoji="1" lang="zh-CN" altLang="en-US" sz="2400" dirty="0"/>
              <a:t>进行</a:t>
            </a:r>
            <a:r>
              <a:rPr kumimoji="1" lang="en-US" altLang="zh-CN" sz="2400" dirty="0"/>
              <a:t>O(</a:t>
            </a:r>
            <a:r>
              <a:rPr kumimoji="1" lang="en-US" altLang="zh-CN" sz="2400" dirty="0" err="1"/>
              <a:t>logn</a:t>
            </a:r>
            <a:r>
              <a:rPr kumimoji="1" lang="en-US" altLang="zh-CN" sz="2400" dirty="0"/>
              <a:t>)</a:t>
            </a:r>
            <a:r>
              <a:rPr kumimoji="1" lang="zh-CN" altLang="en-US" sz="2400" dirty="0"/>
              <a:t>计算。</a:t>
            </a:r>
            <a:endParaRPr kumimoji="1" lang="en-US" altLang="zh-CN" sz="2400" dirty="0"/>
          </a:p>
          <a:p>
            <a:endParaRPr kumimoji="1" lang="en-US" altLang="zh-CN" sz="2400" dirty="0"/>
          </a:p>
          <a:p>
            <a:endParaRPr kumimoji="1" lang="en-US" altLang="zh-CN" sz="2400" dirty="0"/>
          </a:p>
          <a:p>
            <a:r>
              <a:rPr kumimoji="1" lang="en-US" altLang="zh-CN" sz="2400" dirty="0"/>
              <a:t>	</a:t>
            </a:r>
            <a:r>
              <a:rPr kumimoji="1" lang="zh-CN" altLang="en-US" sz="2400" dirty="0"/>
              <a:t>此处</a:t>
            </a:r>
            <a:r>
              <a:rPr kumimoji="1" lang="en-US" altLang="zh-CN" sz="2400" dirty="0"/>
              <a:t>@</a:t>
            </a:r>
            <a:r>
              <a:rPr kumimoji="1" lang="zh-CN" altLang="en-US" sz="2400" dirty="0"/>
              <a:t>一个牛逼的</a:t>
            </a:r>
            <a:r>
              <a:rPr kumimoji="1" lang="en-US" altLang="zh-CN" sz="2400" dirty="0"/>
              <a:t>Claris</a:t>
            </a:r>
            <a:r>
              <a:rPr kumimoji="1" lang="zh-CN" altLang="en-US" sz="2400" dirty="0"/>
              <a:t>哥哥</a:t>
            </a:r>
            <a:r>
              <a:rPr kumimoji="1" lang="mr-IN" altLang="zh-CN" sz="2400" dirty="0"/>
              <a:t>……</a:t>
            </a:r>
            <a:endParaRPr kumimoji="1" lang="en-US" altLang="zh-CN" sz="2400" dirty="0"/>
          </a:p>
          <a:p>
            <a:r>
              <a:rPr kumimoji="1" lang="en-US" altLang="zh-CN" sz="2400" dirty="0"/>
              <a:t>	</a:t>
            </a:r>
            <a:r>
              <a:rPr kumimoji="1" lang="zh-CN" altLang="en-US" sz="2400" dirty="0"/>
              <a:t>另该题为某题改编</a:t>
            </a:r>
            <a:r>
              <a:rPr kumimoji="1" lang="en-US" altLang="zh-CN" sz="2400" dirty="0"/>
              <a:t>version</a:t>
            </a:r>
            <a:r>
              <a:rPr kumimoji="1" lang="zh-CN" altLang="en-US" sz="2400" dirty="0"/>
              <a:t>，原题中保证</a:t>
            </a:r>
            <a:r>
              <a:rPr kumimoji="1" lang="en-US" altLang="zh-CN" sz="2400" dirty="0"/>
              <a:t>m[</a:t>
            </a:r>
            <a:r>
              <a:rPr kumimoji="1" lang="en-US" altLang="zh-CN" sz="2400" dirty="0" err="1"/>
              <a:t>i</a:t>
            </a:r>
            <a:r>
              <a:rPr kumimoji="1" lang="en-US" altLang="zh-CN" sz="2400" dirty="0"/>
              <a:t>]</a:t>
            </a:r>
            <a:r>
              <a:rPr kumimoji="1" lang="zh-CN" altLang="en-US" sz="2400" dirty="0"/>
              <a:t>和</a:t>
            </a:r>
            <a:r>
              <a:rPr kumimoji="1" lang="en-US" altLang="zh-CN" sz="2400" dirty="0"/>
              <a:t>s[</a:t>
            </a:r>
            <a:r>
              <a:rPr kumimoji="1" lang="en-US" altLang="zh-CN" sz="2400" dirty="0" err="1"/>
              <a:t>i</a:t>
            </a:r>
            <a:r>
              <a:rPr kumimoji="1" lang="en-US" altLang="zh-CN" sz="2400" dirty="0"/>
              <a:t>]</a:t>
            </a:r>
            <a:r>
              <a:rPr kumimoji="1" lang="zh-CN" altLang="en-US" sz="2400" dirty="0"/>
              <a:t>的修改均递增，请自行思考做法。</a:t>
            </a:r>
            <a:endParaRPr kumimoji="1" lang="en-US" altLang="zh-CN" sz="2400" dirty="0"/>
          </a:p>
          <a:p>
            <a:endParaRPr kumimoji="1" lang="en-US" altLang="zh-CN" sz="2400" dirty="0"/>
          </a:p>
          <a:p>
            <a:endParaRPr kumimoji="1" lang="en-US" altLang="zh-CN" sz="2400" dirty="0"/>
          </a:p>
          <a:p>
            <a:r>
              <a:rPr kumimoji="1" lang="en-US" altLang="zh-CN" sz="2400" dirty="0"/>
              <a:t>	//</a:t>
            </a:r>
            <a:r>
              <a:rPr kumimoji="1" lang="zh-CN" altLang="en-US" sz="2400" dirty="0"/>
              <a:t>考察你是否牛逼，是不是数据结构大师，是不是</a:t>
            </a:r>
            <a:r>
              <a:rPr kumimoji="1" lang="en-US" altLang="zh-CN" sz="2400" dirty="0" err="1"/>
              <a:t>Dp</a:t>
            </a:r>
            <a:r>
              <a:rPr kumimoji="1" lang="zh-CN" altLang="en-US" sz="2400" dirty="0"/>
              <a:t>大师</a:t>
            </a:r>
            <a:endParaRPr kumimoji="1" lang="en-US" altLang="zh-CN" sz="2400" dirty="0"/>
          </a:p>
          <a:p>
            <a:endParaRPr lang="en-US" altLang="zh-CN" sz="2400" dirty="0"/>
          </a:p>
          <a:p>
            <a:endParaRPr lang="en-US" altLang="zh-CN" sz="2400" dirty="0"/>
          </a:p>
          <a:p>
            <a:r>
              <a:rPr kumimoji="1" lang="en-US" altLang="zh-CN" sz="2400" dirty="0"/>
              <a:t>		</a:t>
            </a:r>
          </a:p>
          <a:p>
            <a:endParaRPr kumimoji="1" lang="en-US" altLang="zh-CN" sz="2400" dirty="0"/>
          </a:p>
          <a:p>
            <a:r>
              <a:rPr kumimoji="1" lang="en-US" altLang="zh-CN" sz="2400" dirty="0"/>
              <a:t>	</a:t>
            </a:r>
          </a:p>
        </p:txBody>
      </p:sp>
    </p:spTree>
    <p:extLst>
      <p:ext uri="{BB962C8B-B14F-4D97-AF65-F5344CB8AC3E}">
        <p14:creationId xmlns:p14="http://schemas.microsoft.com/office/powerpoint/2010/main" val="131324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7" dur="500"/>
                                        <p:tgtEl>
                                          <p:spTgt spid="5">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checkerboard(across)">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checkerboard(across)">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xEl>
                                              <p:pRg st="14" end="14"/>
                                            </p:txEl>
                                          </p:spTgt>
                                        </p:tgtEl>
                                        <p:attrNameLst>
                                          <p:attrName>style.visibility</p:attrName>
                                        </p:attrNameLst>
                                      </p:cBhvr>
                                      <p:to>
                                        <p:strVal val="visible"/>
                                      </p:to>
                                    </p:set>
                                    <p:animEffect transition="in" filter="checkerboard(across)">
                                      <p:cBhvr>
                                        <p:cTn id="42" dur="500"/>
                                        <p:tgtEl>
                                          <p:spTgt spid="5">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animEffect transition="in" filter="checkerboard(across)">
                                      <p:cBhvr>
                                        <p:cTn id="4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74950"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9539737" y="5049000"/>
            <a:ext cx="524288" cy="811851"/>
            <a:chOff x="9539737" y="5049000"/>
            <a:chExt cx="524288" cy="811851"/>
          </a:xfrm>
        </p:grpSpPr>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557" y="1163728"/>
            <a:ext cx="1443937" cy="1623167"/>
          </a:xfrm>
          <a:prstGeom prst="rect">
            <a:avLst/>
          </a:prstGeom>
        </p:spPr>
      </p:pic>
      <p:sp>
        <p:nvSpPr>
          <p:cNvPr id="5" name="矩形 4"/>
          <p:cNvSpPr/>
          <p:nvPr/>
        </p:nvSpPr>
        <p:spPr>
          <a:xfrm>
            <a:off x="3216000" y="3313572"/>
            <a:ext cx="6194324" cy="707886"/>
          </a:xfrm>
          <a:prstGeom prst="rect">
            <a:avLst/>
          </a:prstGeom>
        </p:spPr>
        <p:txBody>
          <a:bodyPr wrap="none">
            <a:spAutoFit/>
          </a:bodyPr>
          <a:lstStyle/>
          <a:p>
            <a:r>
              <a:rPr lang="en-US" altLang="zh-CN" sz="4000" dirty="0">
                <a:latin typeface="迷你简汉真广标" panose="02010609000101010101" pitchFamily="49" charset="-122"/>
                <a:ea typeface="迷你简汉真广标" panose="02010609000101010101" pitchFamily="49" charset="-122"/>
              </a:rPr>
              <a:t>THANKS </a:t>
            </a:r>
            <a:r>
              <a:rPr lang="en-US" altLang="zh-CN" sz="4000">
                <a:latin typeface="迷你简汉真广标" panose="02010609000101010101" pitchFamily="49" charset="-122"/>
                <a:ea typeface="迷你简汉真广标" panose="02010609000101010101" pitchFamily="49" charset="-122"/>
              </a:rPr>
              <a:t>FOR LISTENING</a:t>
            </a:r>
            <a:endParaRPr lang="zh-CN" altLang="en-US" sz="4000" dirty="0">
              <a:latin typeface="迷你简汉真广标" panose="02010609000101010101" pitchFamily="49" charset="-122"/>
              <a:ea typeface="迷你简汉真广标" panose="02010609000101010101" pitchFamily="49" charset="-122"/>
            </a:endParaRPr>
          </a:p>
        </p:txBody>
      </p:sp>
    </p:spTree>
    <p:extLst>
      <p:ext uri="{BB962C8B-B14F-4D97-AF65-F5344CB8AC3E}">
        <p14:creationId xmlns:p14="http://schemas.microsoft.com/office/powerpoint/2010/main" val="139465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784771"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A.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err="1"/>
              <a:t>Applese</a:t>
            </a:r>
            <a:endParaRPr kumimoji="1" lang="en-US" altLang="zh-CN" sz="3200" dirty="0"/>
          </a:p>
        </p:txBody>
      </p:sp>
      <p:sp>
        <p:nvSpPr>
          <p:cNvPr id="2" name="文本框 1"/>
          <p:cNvSpPr txBox="1"/>
          <p:nvPr/>
        </p:nvSpPr>
        <p:spPr>
          <a:xfrm>
            <a:off x="2046000" y="1449000"/>
            <a:ext cx="8100000" cy="4893647"/>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题意：读入字符串，把末尾的句号改成逗号。注意多组数据。</a:t>
            </a:r>
            <a:endParaRPr kumimoji="1" lang="en-US" altLang="zh-CN" sz="2400" dirty="0"/>
          </a:p>
          <a:p>
            <a:endParaRPr kumimoji="1" lang="en-US" altLang="zh-CN" sz="2400" dirty="0"/>
          </a:p>
          <a:p>
            <a:r>
              <a:rPr kumimoji="1" lang="zh-CN" altLang="en-US" sz="2400" dirty="0"/>
              <a:t>题解：</a:t>
            </a:r>
            <a:r>
              <a:rPr kumimoji="1" lang="en-US" altLang="zh-CN" sz="2400" dirty="0" err="1"/>
              <a:t>cin.getline</a:t>
            </a:r>
            <a:r>
              <a:rPr kumimoji="1" lang="en-US" altLang="zh-CN" sz="2400" dirty="0"/>
              <a:t>(s,1000001);</a:t>
            </a:r>
          </a:p>
          <a:p>
            <a:r>
              <a:rPr kumimoji="1" lang="en-US" altLang="zh-CN" sz="2400" dirty="0"/>
              <a:t>	</a:t>
            </a:r>
            <a:r>
              <a:rPr kumimoji="1" lang="en-US" altLang="zh-CN" sz="2400" dirty="0" err="1"/>
              <a:t>getline</a:t>
            </a:r>
            <a:r>
              <a:rPr kumimoji="1" lang="en-US" altLang="zh-CN" sz="2400" dirty="0"/>
              <a:t>(</a:t>
            </a:r>
            <a:r>
              <a:rPr kumimoji="1" lang="en-US" altLang="zh-CN" sz="2400" dirty="0" err="1"/>
              <a:t>cin,s</a:t>
            </a:r>
            <a:r>
              <a:rPr kumimoji="1" lang="en-US" altLang="zh-CN" sz="2400" dirty="0"/>
              <a:t>);</a:t>
            </a:r>
          </a:p>
          <a:p>
            <a:r>
              <a:rPr kumimoji="1" lang="zh-CN" altLang="en-US" sz="2400" dirty="0">
                <a:ea typeface="迷你简汉真广标" panose="02010609000101010101" pitchFamily="49" charset="-122"/>
              </a:rPr>
              <a:t>             </a:t>
            </a:r>
            <a:r>
              <a:rPr kumimoji="1" lang="en-US" altLang="zh-CN" sz="2400" dirty="0">
                <a:ea typeface="迷你简汉真广标" panose="02010609000101010101" pitchFamily="49" charset="-122"/>
              </a:rPr>
              <a:t>gets(s);</a:t>
            </a:r>
          </a:p>
          <a:p>
            <a:r>
              <a:rPr kumimoji="1" lang="en-US" altLang="zh-CN" sz="2400" dirty="0">
                <a:ea typeface="迷你简汉真广标" panose="02010609000101010101" pitchFamily="49" charset="-122"/>
              </a:rPr>
              <a:t>	</a:t>
            </a:r>
            <a:r>
              <a:rPr kumimoji="1" lang="zh-CN" altLang="en-US" sz="2400" dirty="0">
                <a:ea typeface="迷你简汉真广标" panose="02010609000101010101" pitchFamily="49" charset="-122"/>
              </a:rPr>
              <a:t>反正建议你们别没事读字符逐个处理</a:t>
            </a:r>
            <a:r>
              <a:rPr kumimoji="1" lang="mr-IN" altLang="zh-CN" sz="2400" dirty="0">
                <a:ea typeface="迷你简汉真广标" panose="02010609000101010101" pitchFamily="49" charset="-122"/>
              </a:rPr>
              <a:t>…</a:t>
            </a:r>
            <a:r>
              <a:rPr kumimoji="1" lang="zh-CN" altLang="en-US" sz="2400" dirty="0">
                <a:ea typeface="迷你简汉真广标" panose="02010609000101010101" pitchFamily="49" charset="-122"/>
              </a:rPr>
              <a:t>也不要</a:t>
            </a:r>
            <a:r>
              <a:rPr kumimoji="1" lang="en-US" altLang="zh-CN" sz="2400" dirty="0">
                <a:ea typeface="迷你简汉真广标" panose="02010609000101010101" pitchFamily="49" charset="-122"/>
              </a:rPr>
              <a:t>naive</a:t>
            </a:r>
            <a:r>
              <a:rPr kumimoji="1" lang="zh-CN" altLang="en-US" sz="2400" dirty="0">
                <a:ea typeface="迷你简汉真广标" panose="02010609000101010101" pitchFamily="49" charset="-122"/>
              </a:rPr>
              <a:t>地</a:t>
            </a:r>
            <a:r>
              <a:rPr kumimoji="1" lang="en-US" altLang="zh-CN" sz="2400" dirty="0" err="1">
                <a:ea typeface="迷你简汉真广标" panose="02010609000101010101" pitchFamily="49" charset="-122"/>
              </a:rPr>
              <a:t>cin</a:t>
            </a:r>
            <a:r>
              <a:rPr kumimoji="1" lang="zh-CN" altLang="en-US" sz="2400" dirty="0">
                <a:ea typeface="迷你简汉真广标" panose="02010609000101010101" pitchFamily="49" charset="-122"/>
              </a:rPr>
              <a:t>或者</a:t>
            </a:r>
            <a:r>
              <a:rPr kumimoji="1" lang="en-US" altLang="zh-CN" sz="2400" dirty="0" err="1">
                <a:ea typeface="迷你简汉真广标" panose="02010609000101010101" pitchFamily="49" charset="-122"/>
              </a:rPr>
              <a:t>scanf</a:t>
            </a:r>
            <a:r>
              <a:rPr kumimoji="1" lang="zh-CN" altLang="en-US" sz="2400" dirty="0">
                <a:ea typeface="迷你简汉真广标" panose="02010609000101010101" pitchFamily="49" charset="-122"/>
              </a:rPr>
              <a:t>，一堆空格和句号等着你呢</a:t>
            </a:r>
            <a:r>
              <a:rPr kumimoji="1" lang="mr-IN" altLang="zh-CN" sz="2400" dirty="0">
                <a:ea typeface="迷你简汉真广标" panose="02010609000101010101" pitchFamily="49" charset="-122"/>
              </a:rPr>
              <a:t>…</a:t>
            </a:r>
            <a:endParaRPr kumimoji="1" lang="en-US" altLang="zh-CN" sz="2400" dirty="0">
              <a:ea typeface="迷你简汉真广标" panose="02010609000101010101" pitchFamily="49" charset="-122"/>
            </a:endParaRPr>
          </a:p>
          <a:p>
            <a:endParaRPr kumimoji="1" lang="en-US" altLang="zh-CN" sz="2400" dirty="0">
              <a:ea typeface="迷你简汉真广标" panose="02010609000101010101" pitchFamily="49" charset="-122"/>
            </a:endParaRPr>
          </a:p>
          <a:p>
            <a:r>
              <a:rPr kumimoji="1" lang="en-US" altLang="zh-CN" sz="2400" dirty="0">
                <a:ea typeface="迷你简汉真广标" panose="02010609000101010101" pitchFamily="49" charset="-122"/>
              </a:rPr>
              <a:t>	//</a:t>
            </a:r>
            <a:r>
              <a:rPr kumimoji="1" lang="zh-CN" altLang="en-US" sz="2400" dirty="0">
                <a:ea typeface="迷你简汉真广标" panose="02010609000101010101" pitchFamily="49" charset="-122"/>
              </a:rPr>
              <a:t>考察大家是否会字符串的基本操作</a:t>
            </a:r>
            <a:endParaRPr lang="zh-CN" altLang="en-US" sz="2400" dirty="0">
              <a:ea typeface="迷你简汉真广标" panose="02010609000101010101" pitchFamily="49" charset="-122"/>
            </a:endParaRPr>
          </a:p>
          <a:p>
            <a:endParaRPr kumimoji="1" lang="zh-CN" altLang="en-US" sz="2400" dirty="0"/>
          </a:p>
        </p:txBody>
      </p:sp>
    </p:spTree>
    <p:extLst>
      <p:ext uri="{BB962C8B-B14F-4D97-AF65-F5344CB8AC3E}">
        <p14:creationId xmlns:p14="http://schemas.microsoft.com/office/powerpoint/2010/main" val="91421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checkerboard(across)">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875887"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D.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Balloons</a:t>
            </a:r>
          </a:p>
        </p:txBody>
      </p:sp>
      <p:sp>
        <p:nvSpPr>
          <p:cNvPr id="2" name="文本框 1"/>
          <p:cNvSpPr txBox="1"/>
          <p:nvPr/>
        </p:nvSpPr>
        <p:spPr>
          <a:xfrm>
            <a:off x="2046000" y="1449000"/>
            <a:ext cx="8100000" cy="3416320"/>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题意：问数列里有多少个不同的数字</a:t>
            </a:r>
            <a:endParaRPr kumimoji="1" lang="en-US" altLang="zh-CN" sz="2400" dirty="0"/>
          </a:p>
          <a:p>
            <a:endParaRPr kumimoji="1" lang="en-US" altLang="zh-CN" sz="2400" dirty="0"/>
          </a:p>
          <a:p>
            <a:r>
              <a:rPr kumimoji="1" lang="zh-CN" altLang="en-US" sz="2400" dirty="0"/>
              <a:t>题解：读入丢进</a:t>
            </a:r>
            <a:r>
              <a:rPr kumimoji="1" lang="en-US" altLang="zh-CN" sz="2400" dirty="0"/>
              <a:t>set</a:t>
            </a:r>
            <a:r>
              <a:rPr kumimoji="1" lang="zh-CN" altLang="en-US" sz="2400" dirty="0"/>
              <a:t>里然后取</a:t>
            </a:r>
            <a:r>
              <a:rPr kumimoji="1" lang="en-US" altLang="zh-CN" sz="2400" dirty="0"/>
              <a:t>size</a:t>
            </a:r>
            <a:r>
              <a:rPr kumimoji="1" lang="zh-CN" altLang="en-US" sz="2400" dirty="0"/>
              <a:t>。</a:t>
            </a:r>
            <a:endParaRPr kumimoji="1" lang="en-US" altLang="zh-CN" sz="2400" dirty="0"/>
          </a:p>
          <a:p>
            <a:r>
              <a:rPr kumimoji="1" lang="en-US" altLang="zh-CN" sz="2400" dirty="0"/>
              <a:t>	</a:t>
            </a:r>
            <a:r>
              <a:rPr kumimoji="1" lang="zh-CN" altLang="en-US" sz="2400" dirty="0"/>
              <a:t>读入后排序然后逐个和前一个比较，计数器统计。</a:t>
            </a:r>
            <a:endParaRPr kumimoji="1" lang="en-US" altLang="zh-CN" sz="2400" dirty="0"/>
          </a:p>
          <a:p>
            <a:endParaRPr kumimoji="1" lang="en-US" altLang="zh-CN" sz="2400" dirty="0"/>
          </a:p>
          <a:p>
            <a:r>
              <a:rPr kumimoji="1" lang="en-US" altLang="zh-CN" sz="2400" dirty="0"/>
              <a:t>	//</a:t>
            </a:r>
            <a:r>
              <a:rPr kumimoji="1" lang="zh-CN" altLang="en-US" sz="2400" dirty="0"/>
              <a:t>主要考察大家会不会写循环读入，以及大家会不会调用排序或者别的能去重统计</a:t>
            </a:r>
            <a:r>
              <a:rPr kumimoji="1" lang="en-US" altLang="zh-CN" sz="2400" dirty="0"/>
              <a:t>size</a:t>
            </a:r>
            <a:r>
              <a:rPr kumimoji="1" lang="zh-CN" altLang="en-US" sz="2400" dirty="0"/>
              <a:t>的容器。</a:t>
            </a:r>
            <a:endParaRPr kumimoji="1" lang="en-US" altLang="zh-CN" sz="2400" dirty="0"/>
          </a:p>
        </p:txBody>
      </p:sp>
    </p:spTree>
    <p:extLst>
      <p:ext uri="{BB962C8B-B14F-4D97-AF65-F5344CB8AC3E}">
        <p14:creationId xmlns:p14="http://schemas.microsoft.com/office/powerpoint/2010/main" val="21329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checkerboard(across)">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470070"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J.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Apples</a:t>
            </a:r>
          </a:p>
        </p:txBody>
      </p:sp>
      <p:sp>
        <p:nvSpPr>
          <p:cNvPr id="2" name="文本框 1"/>
          <p:cNvSpPr txBox="1"/>
          <p:nvPr/>
        </p:nvSpPr>
        <p:spPr>
          <a:xfrm>
            <a:off x="2046000" y="1449000"/>
            <a:ext cx="8100000" cy="3046988"/>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a:t>
            </a:r>
            <a:r>
              <a:rPr kumimoji="1" lang="en-US" altLang="zh-CN" sz="2400" dirty="0"/>
              <a:t>n</a:t>
            </a:r>
            <a:r>
              <a:rPr kumimoji="1" lang="zh-CN" altLang="en-US" sz="2400" dirty="0"/>
              <a:t>个苹果，吃</a:t>
            </a:r>
            <a:r>
              <a:rPr kumimoji="1" lang="en-US" altLang="zh-CN" sz="2400" dirty="0"/>
              <a:t>k</a:t>
            </a:r>
            <a:r>
              <a:rPr kumimoji="1" lang="zh-CN" altLang="en-US" sz="2400" dirty="0"/>
              <a:t>天，每天吃</a:t>
            </a:r>
            <a:r>
              <a:rPr kumimoji="1" lang="en-US" altLang="zh-CN" sz="2400" dirty="0"/>
              <a:t>min(</a:t>
            </a:r>
            <a:r>
              <a:rPr kumimoji="1" lang="en-US" altLang="zh-CN" sz="2400" dirty="0" err="1"/>
              <a:t>t,rest</a:t>
            </a:r>
            <a:r>
              <a:rPr kumimoji="1" lang="en-US" altLang="zh-CN" sz="2400" dirty="0"/>
              <a:t>)</a:t>
            </a:r>
            <a:r>
              <a:rPr kumimoji="1" lang="zh-CN" altLang="en-US" sz="2400" dirty="0"/>
              <a:t>个苹果。</a:t>
            </a:r>
            <a:endParaRPr kumimoji="1" lang="en-US" altLang="zh-CN" sz="2400" dirty="0"/>
          </a:p>
          <a:p>
            <a:endParaRPr kumimoji="1" lang="en-US" altLang="zh-CN" sz="2400" dirty="0"/>
          </a:p>
          <a:p>
            <a:r>
              <a:rPr kumimoji="1" lang="zh-CN" altLang="en-US" sz="2400" dirty="0"/>
              <a:t>题解：</a:t>
            </a:r>
            <a:r>
              <a:rPr kumimoji="1" lang="en-US" altLang="zh-CN" sz="2400" dirty="0"/>
              <a:t>long</a:t>
            </a:r>
            <a:r>
              <a:rPr kumimoji="1" lang="zh-CN" altLang="en-US" sz="2400" dirty="0"/>
              <a:t> </a:t>
            </a:r>
            <a:r>
              <a:rPr kumimoji="1" lang="en-US" altLang="zh-CN" sz="2400" dirty="0"/>
              <a:t>long</a:t>
            </a:r>
            <a:r>
              <a:rPr kumimoji="1" lang="zh-CN" altLang="en-US" sz="2400" dirty="0"/>
              <a:t> </a:t>
            </a:r>
            <a:r>
              <a:rPr kumimoji="1" lang="en-US" altLang="zh-CN" sz="2400" dirty="0" err="1"/>
              <a:t>ans</a:t>
            </a:r>
            <a:r>
              <a:rPr kumimoji="1" lang="en-US" altLang="zh-CN" sz="2400" dirty="0"/>
              <a:t>=max(0,n-k</a:t>
            </a:r>
            <a:r>
              <a:rPr kumimoji="1" lang="zh-CN" altLang="en-US" sz="2400" dirty="0"/>
              <a:t>*</a:t>
            </a:r>
            <a:r>
              <a:rPr kumimoji="1" lang="en-US" altLang="zh-CN" sz="2400" dirty="0"/>
              <a:t>t)</a:t>
            </a:r>
          </a:p>
          <a:p>
            <a:r>
              <a:rPr kumimoji="1" lang="en-US" altLang="zh-CN" sz="2400" dirty="0"/>
              <a:t>	</a:t>
            </a:r>
            <a:r>
              <a:rPr kumimoji="1" lang="zh-CN" altLang="en-US" sz="2400" dirty="0"/>
              <a:t>不要忘记</a:t>
            </a:r>
            <a:r>
              <a:rPr kumimoji="1" lang="en-US" altLang="zh-CN" sz="2400" dirty="0"/>
              <a:t>long</a:t>
            </a:r>
            <a:r>
              <a:rPr kumimoji="1" lang="zh-CN" altLang="en-US" sz="2400" dirty="0"/>
              <a:t> </a:t>
            </a:r>
            <a:r>
              <a:rPr kumimoji="1" lang="en-US" altLang="zh-CN" sz="2400" dirty="0"/>
              <a:t>long</a:t>
            </a:r>
            <a:r>
              <a:rPr kumimoji="1" lang="zh-CN" altLang="en-US" sz="2400" dirty="0"/>
              <a:t>，也不要忘记和</a:t>
            </a:r>
            <a:r>
              <a:rPr kumimoji="1" lang="en-US" altLang="zh-CN" sz="2400" dirty="0"/>
              <a:t>0</a:t>
            </a:r>
            <a:r>
              <a:rPr kumimoji="1" lang="zh-CN" altLang="en-US" sz="2400" dirty="0"/>
              <a:t>取</a:t>
            </a:r>
            <a:r>
              <a:rPr kumimoji="1" lang="en-US" altLang="zh-CN" sz="2400" dirty="0"/>
              <a:t>max</a:t>
            </a:r>
            <a:r>
              <a:rPr kumimoji="1" lang="zh-CN" altLang="en-US" sz="2400" dirty="0"/>
              <a:t>。</a:t>
            </a:r>
            <a:endParaRPr kumimoji="1" lang="en-US" altLang="zh-CN" sz="2400" dirty="0"/>
          </a:p>
          <a:p>
            <a:endParaRPr kumimoji="1" lang="en-US" altLang="zh-CN" sz="2400" dirty="0"/>
          </a:p>
          <a:p>
            <a:r>
              <a:rPr kumimoji="1" lang="en-US" altLang="zh-CN" sz="2400" dirty="0"/>
              <a:t>	//</a:t>
            </a:r>
            <a:r>
              <a:rPr kumimoji="1" lang="zh-CN" altLang="en-US" sz="2400" dirty="0"/>
              <a:t>考察大家是否会读入整数以及是否知道有长整型</a:t>
            </a:r>
            <a:endParaRPr kumimoji="1" lang="en-US" altLang="zh-CN" sz="2400" dirty="0"/>
          </a:p>
        </p:txBody>
      </p:sp>
    </p:spTree>
    <p:extLst>
      <p:ext uri="{BB962C8B-B14F-4D97-AF65-F5344CB8AC3E}">
        <p14:creationId xmlns:p14="http://schemas.microsoft.com/office/powerpoint/2010/main" val="189363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checkerboard(across)">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523226"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B.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Triples</a:t>
            </a:r>
          </a:p>
        </p:txBody>
      </p:sp>
      <p:sp>
        <p:nvSpPr>
          <p:cNvPr id="2" name="文本框 1"/>
          <p:cNvSpPr txBox="1"/>
          <p:nvPr/>
        </p:nvSpPr>
        <p:spPr>
          <a:xfrm>
            <a:off x="2046000" y="1449000"/>
            <a:ext cx="8100000" cy="5262979"/>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题意：问区间里有没有三个数能组成三角形的边长</a:t>
            </a:r>
            <a:endParaRPr kumimoji="1" lang="en-US" altLang="zh-CN" sz="2400" dirty="0"/>
          </a:p>
          <a:p>
            <a:endParaRPr kumimoji="1" lang="en-US" altLang="zh-CN" sz="2400" dirty="0"/>
          </a:p>
          <a:p>
            <a:r>
              <a:rPr kumimoji="1" lang="zh-CN" altLang="en-US" sz="2400" dirty="0"/>
              <a:t>题解：</a:t>
            </a:r>
            <a:endParaRPr kumimoji="1" lang="en-US" altLang="zh-CN" sz="2400" dirty="0"/>
          </a:p>
          <a:p>
            <a:r>
              <a:rPr kumimoji="1" lang="en-US" altLang="zh-CN" sz="2400" dirty="0"/>
              <a:t>	</a:t>
            </a:r>
            <a:r>
              <a:rPr kumimoji="1" lang="zh-CN" altLang="en-US" sz="2400" dirty="0"/>
              <a:t>判定一个区间能否组成的方法是排序后判断相邻的三个数字是否能组成，直接暴力会超时。</a:t>
            </a:r>
            <a:endParaRPr kumimoji="1" lang="en-US" altLang="zh-CN" sz="2400" dirty="0"/>
          </a:p>
          <a:p>
            <a:r>
              <a:rPr kumimoji="1" lang="en-US" altLang="zh-CN" sz="2400" dirty="0"/>
              <a:t>	</a:t>
            </a:r>
            <a:r>
              <a:rPr kumimoji="1" lang="zh-CN" altLang="en-US" sz="2400" dirty="0"/>
              <a:t>然而，如果一直满足</a:t>
            </a:r>
            <a:r>
              <a:rPr kumimoji="1" lang="en-US" altLang="zh-CN" sz="2400" dirty="0"/>
              <a:t>a[</a:t>
            </a:r>
            <a:r>
              <a:rPr kumimoji="1" lang="en-US" altLang="zh-CN" sz="2400" dirty="0" err="1"/>
              <a:t>i</a:t>
            </a:r>
            <a:r>
              <a:rPr kumimoji="1" lang="en-US" altLang="zh-CN" sz="2400" dirty="0"/>
              <a:t>]+a[i+1]=a[i+2]</a:t>
            </a:r>
            <a:r>
              <a:rPr kumimoji="1" lang="zh-CN" altLang="en-US" sz="2400" dirty="0"/>
              <a:t>，就变成了斐波那契数列，而斐波那契数列的增长速度不用多少项就会超过数字大小的上限，打个表实际上是第</a:t>
            </a:r>
            <a:r>
              <a:rPr kumimoji="1" lang="en-US" altLang="zh-CN" sz="2400" dirty="0"/>
              <a:t>56</a:t>
            </a:r>
            <a:r>
              <a:rPr kumimoji="1" lang="zh-CN" altLang="en-US" sz="2400" dirty="0"/>
              <a:t>项。</a:t>
            </a:r>
            <a:endParaRPr kumimoji="1" lang="en-US" altLang="zh-CN" sz="2400" dirty="0"/>
          </a:p>
          <a:p>
            <a:r>
              <a:rPr kumimoji="1" lang="en-US" altLang="zh-CN" sz="2400" dirty="0"/>
              <a:t>	</a:t>
            </a:r>
            <a:r>
              <a:rPr kumimoji="1" lang="zh-CN" altLang="en-US" sz="2400" dirty="0"/>
              <a:t>于是当区间长度大于</a:t>
            </a:r>
            <a:r>
              <a:rPr kumimoji="1" lang="en-US" altLang="zh-CN" sz="2400" dirty="0"/>
              <a:t>60</a:t>
            </a:r>
            <a:r>
              <a:rPr kumimoji="1" lang="zh-CN" altLang="en-US" sz="2400" dirty="0"/>
              <a:t>直接输出</a:t>
            </a:r>
            <a:r>
              <a:rPr kumimoji="1" lang="en-US" altLang="zh-CN" sz="2400" dirty="0"/>
              <a:t>YES</a:t>
            </a:r>
            <a:r>
              <a:rPr kumimoji="1" lang="zh-CN" altLang="en-US" sz="2400" dirty="0"/>
              <a:t>，否则暴力判定即可，注意要使用</a:t>
            </a:r>
            <a:r>
              <a:rPr kumimoji="1" lang="en-US" altLang="zh-CN" sz="2400" dirty="0"/>
              <a:t>long</a:t>
            </a:r>
            <a:r>
              <a:rPr kumimoji="1" lang="zh-CN" altLang="en-US" sz="2400" dirty="0"/>
              <a:t> </a:t>
            </a:r>
            <a:r>
              <a:rPr kumimoji="1" lang="en-US" altLang="zh-CN" sz="2400" dirty="0"/>
              <a:t>long</a:t>
            </a:r>
            <a:r>
              <a:rPr kumimoji="1" lang="zh-CN" altLang="en-US" sz="2400" dirty="0"/>
              <a:t>。</a:t>
            </a:r>
            <a:endParaRPr kumimoji="1" lang="en-US" altLang="zh-CN" sz="2400" dirty="0"/>
          </a:p>
          <a:p>
            <a:endParaRPr kumimoji="1" lang="en-US" altLang="zh-CN" sz="2400" dirty="0"/>
          </a:p>
          <a:p>
            <a:r>
              <a:rPr kumimoji="1" lang="en-US" altLang="zh-CN" sz="2400" dirty="0"/>
              <a:t>	//</a:t>
            </a:r>
            <a:r>
              <a:rPr kumimoji="1" lang="zh-CN" altLang="en-US" sz="2400" dirty="0"/>
              <a:t>考察大家的胆量？还有反向思考能力？</a:t>
            </a:r>
            <a:endParaRPr kumimoji="1" lang="en-US" altLang="zh-CN" sz="2400" dirty="0"/>
          </a:p>
        </p:txBody>
      </p:sp>
    </p:spTree>
    <p:extLst>
      <p:ext uri="{BB962C8B-B14F-4D97-AF65-F5344CB8AC3E}">
        <p14:creationId xmlns:p14="http://schemas.microsoft.com/office/powerpoint/2010/main" val="158105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checkerboard(across)">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4548681"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I.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Enigma</a:t>
            </a:r>
          </a:p>
        </p:txBody>
      </p:sp>
      <p:sp>
        <p:nvSpPr>
          <p:cNvPr id="2" name="文本框 1"/>
          <p:cNvSpPr txBox="1"/>
          <p:nvPr/>
        </p:nvSpPr>
        <p:spPr>
          <a:xfrm>
            <a:off x="1236000" y="839098"/>
            <a:ext cx="9900000" cy="5632311"/>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r>
              <a:rPr kumimoji="1" lang="zh-CN" altLang="en-US" sz="2400" dirty="0"/>
              <a:t>题意：</a:t>
            </a:r>
            <a:r>
              <a:rPr kumimoji="1" lang="en-US" altLang="zh-CN" sz="2400" dirty="0"/>
              <a:t>26</a:t>
            </a:r>
            <a:r>
              <a:rPr kumimoji="1" lang="zh-CN" altLang="en-US" sz="2400" dirty="0"/>
              <a:t>个小写字母有一组双射，求从读入的数据中能观察或推导出的关系。</a:t>
            </a:r>
            <a:endParaRPr kumimoji="1" lang="en-US" altLang="zh-CN" sz="2400" dirty="0"/>
          </a:p>
          <a:p>
            <a:endParaRPr kumimoji="1" lang="en-US" altLang="zh-CN" sz="2400" dirty="0"/>
          </a:p>
          <a:p>
            <a:r>
              <a:rPr kumimoji="1" lang="zh-CN" altLang="en-US" sz="2400" dirty="0"/>
              <a:t>题解：开数组统计对应关系，判断是否矛盾，输出。</a:t>
            </a:r>
            <a:endParaRPr kumimoji="1" lang="en-US" altLang="zh-CN" sz="2400" dirty="0"/>
          </a:p>
          <a:p>
            <a:r>
              <a:rPr kumimoji="1" lang="en-US" altLang="zh-CN" sz="2400" dirty="0"/>
              <a:t>	</a:t>
            </a:r>
          </a:p>
          <a:p>
            <a:r>
              <a:rPr kumimoji="1" lang="en-US" altLang="zh-CN" sz="2400" dirty="0"/>
              <a:t>	Corner</a:t>
            </a:r>
            <a:r>
              <a:rPr kumimoji="1" lang="zh-CN" altLang="en-US" sz="2400" dirty="0"/>
              <a:t> </a:t>
            </a:r>
            <a:r>
              <a:rPr kumimoji="1" lang="en-US" altLang="zh-CN" sz="2400" dirty="0"/>
              <a:t>Case</a:t>
            </a:r>
            <a:r>
              <a:rPr kumimoji="1" lang="zh-CN" altLang="en-US" sz="2400" dirty="0"/>
              <a:t> </a:t>
            </a:r>
            <a:r>
              <a:rPr kumimoji="1" lang="en-US" altLang="zh-CN" sz="2400" dirty="0"/>
              <a:t>1</a:t>
            </a:r>
            <a:r>
              <a:rPr kumimoji="1" lang="zh-CN" altLang="en-US" sz="2400" dirty="0"/>
              <a:t>：解密串是否有两个字母对应到同一个字母</a:t>
            </a:r>
            <a:endParaRPr kumimoji="1" lang="en-US" altLang="zh-CN" sz="2400" dirty="0"/>
          </a:p>
          <a:p>
            <a:endParaRPr kumimoji="1" lang="en-US" altLang="zh-CN" sz="2400" dirty="0"/>
          </a:p>
          <a:p>
            <a:r>
              <a:rPr kumimoji="1" lang="en-US" altLang="zh-CN" sz="2400" dirty="0"/>
              <a:t>	Corner</a:t>
            </a:r>
            <a:r>
              <a:rPr kumimoji="1" lang="zh-CN" altLang="en-US" sz="2400" dirty="0"/>
              <a:t> </a:t>
            </a:r>
            <a:r>
              <a:rPr kumimoji="1" lang="en-US" altLang="zh-CN" sz="2400" dirty="0"/>
              <a:t>Case</a:t>
            </a:r>
            <a:r>
              <a:rPr kumimoji="1" lang="zh-CN" altLang="en-US" sz="2400" dirty="0"/>
              <a:t> </a:t>
            </a:r>
            <a:r>
              <a:rPr kumimoji="1" lang="en-US" altLang="zh-CN" sz="2400" dirty="0"/>
              <a:t>2</a:t>
            </a:r>
            <a:r>
              <a:rPr kumimoji="1" lang="zh-CN" altLang="en-US" sz="2400" dirty="0"/>
              <a:t>：加密串是否有两个字母对应到同一个字母</a:t>
            </a:r>
            <a:endParaRPr kumimoji="1" lang="en-US" altLang="zh-CN" sz="2400" dirty="0"/>
          </a:p>
          <a:p>
            <a:endParaRPr kumimoji="1" lang="en-US" altLang="zh-CN" sz="2400" dirty="0"/>
          </a:p>
          <a:p>
            <a:r>
              <a:rPr kumimoji="1" lang="en-US" altLang="zh-CN" sz="2400" dirty="0"/>
              <a:t>	Corner</a:t>
            </a:r>
            <a:r>
              <a:rPr kumimoji="1" lang="zh-CN" altLang="en-US" sz="2400" dirty="0"/>
              <a:t> </a:t>
            </a:r>
            <a:r>
              <a:rPr kumimoji="1" lang="en-US" altLang="zh-CN" sz="2400" dirty="0"/>
              <a:t>Case</a:t>
            </a:r>
            <a:r>
              <a:rPr kumimoji="1" lang="zh-CN" altLang="en-US" sz="2400" dirty="0"/>
              <a:t> </a:t>
            </a:r>
            <a:r>
              <a:rPr kumimoji="1" lang="en-US" altLang="zh-CN" sz="2400" dirty="0"/>
              <a:t>3</a:t>
            </a:r>
            <a:r>
              <a:rPr kumimoji="1" lang="zh-CN" altLang="en-US" sz="2400" dirty="0"/>
              <a:t>：如果推出了</a:t>
            </a:r>
            <a:r>
              <a:rPr kumimoji="1" lang="en-US" altLang="zh-CN" sz="2400" dirty="0"/>
              <a:t>25</a:t>
            </a:r>
            <a:r>
              <a:rPr kumimoji="1" lang="zh-CN" altLang="en-US" sz="2400" dirty="0"/>
              <a:t>组关系，那么第</a:t>
            </a:r>
            <a:r>
              <a:rPr kumimoji="1" lang="en-US" altLang="zh-CN" sz="2400" dirty="0"/>
              <a:t>26</a:t>
            </a:r>
            <a:r>
              <a:rPr kumimoji="1" lang="zh-CN" altLang="en-US" sz="2400" dirty="0"/>
              <a:t>组关系也随之确定</a:t>
            </a:r>
            <a:endParaRPr kumimoji="1" lang="en-US" altLang="zh-CN" sz="2400" dirty="0"/>
          </a:p>
          <a:p>
            <a:endParaRPr kumimoji="1" lang="en-US" altLang="zh-CN" sz="2400" dirty="0"/>
          </a:p>
          <a:p>
            <a:endParaRPr kumimoji="1" lang="en-US" altLang="zh-CN" sz="2400" dirty="0"/>
          </a:p>
          <a:p>
            <a:r>
              <a:rPr kumimoji="1" lang="en-US" altLang="zh-CN" sz="2400" dirty="0"/>
              <a:t>	//</a:t>
            </a:r>
            <a:r>
              <a:rPr kumimoji="1" lang="zh-CN" altLang="en-US" sz="2400" dirty="0"/>
              <a:t>考验读题、逻辑严密程度，以及平和的心态</a:t>
            </a:r>
            <a:endParaRPr kumimoji="1" lang="en-US" altLang="zh-CN" sz="2400" dirty="0"/>
          </a:p>
          <a:p>
            <a:r>
              <a:rPr kumimoji="1" lang="en-US" altLang="zh-CN" sz="2400" dirty="0"/>
              <a:t>	</a:t>
            </a:r>
          </a:p>
        </p:txBody>
      </p:sp>
    </p:spTree>
    <p:extLst>
      <p:ext uri="{BB962C8B-B14F-4D97-AF65-F5344CB8AC3E}">
        <p14:creationId xmlns:p14="http://schemas.microsoft.com/office/powerpoint/2010/main" val="18302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checkerboard(across)">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checkerboard(across)">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checkerboard(across)">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checkerboard(across)">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checkerboard(across)">
                                      <p:cBhvr>
                                        <p:cTn id="37" dur="500"/>
                                        <p:tgtEl>
                                          <p:spTgt spid="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checkerboard(across)">
                                      <p:cBhvr>
                                        <p:cTn id="42" dur="500"/>
                                        <p:tgtEl>
                                          <p:spTgt spid="2">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checkerboard(across)">
                                      <p:cBhvr>
                                        <p:cTn id="4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5164234"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H.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Counting</a:t>
            </a:r>
          </a:p>
        </p:txBody>
      </p:sp>
      <p:sp>
        <p:nvSpPr>
          <p:cNvPr id="2" name="文本框 1"/>
          <p:cNvSpPr txBox="1"/>
          <p:nvPr/>
        </p:nvSpPr>
        <p:spPr>
          <a:xfrm>
            <a:off x="1956000" y="773775"/>
            <a:ext cx="8550000" cy="5878532"/>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r>
              <a:rPr kumimoji="1" lang="zh-CN" altLang="en-US" sz="2400" dirty="0"/>
              <a:t>题意：问对每个</a:t>
            </a:r>
            <a:r>
              <a:rPr kumimoji="1" lang="en-US" altLang="zh-CN" sz="2400" dirty="0"/>
              <a:t>x</a:t>
            </a:r>
            <a:r>
              <a:rPr kumimoji="1" lang="zh-CN" altLang="en-US" sz="2400" dirty="0"/>
              <a:t>问</a:t>
            </a:r>
            <a:r>
              <a:rPr kumimoji="1" lang="en-US" altLang="zh-CN" sz="2400" dirty="0" err="1"/>
              <a:t>x</a:t>
            </a:r>
            <a:r>
              <a:rPr kumimoji="1" lang="en-US" altLang="zh-CN" sz="2400" baseline="30000" dirty="0" err="1"/>
              <a:t>y</a:t>
            </a:r>
            <a:r>
              <a:rPr kumimoji="1" lang="zh-CN" altLang="en-US" sz="2400" baseline="30000" dirty="0"/>
              <a:t> </a:t>
            </a:r>
            <a:r>
              <a:rPr kumimoji="1" lang="en-US" altLang="zh-CN" sz="2400" dirty="0"/>
              <a:t>&gt;</a:t>
            </a:r>
            <a:r>
              <a:rPr kumimoji="1" lang="zh-CN" altLang="en-US" sz="2400" dirty="0"/>
              <a:t> </a:t>
            </a:r>
            <a:r>
              <a:rPr kumimoji="1" lang="en-US" altLang="zh-CN" sz="2400" dirty="0" err="1"/>
              <a:t>y</a:t>
            </a:r>
            <a:r>
              <a:rPr kumimoji="1" lang="en-US" altLang="zh-CN" sz="2400" baseline="30000" dirty="0" err="1"/>
              <a:t>x</a:t>
            </a:r>
            <a:r>
              <a:rPr kumimoji="1" lang="zh-CN" altLang="en-US" sz="2400" dirty="0"/>
              <a:t>的</a:t>
            </a:r>
            <a:r>
              <a:rPr kumimoji="1" lang="en-US" altLang="zh-CN" sz="2400" dirty="0"/>
              <a:t>y</a:t>
            </a:r>
            <a:r>
              <a:rPr kumimoji="1" lang="zh-CN" altLang="en-US" sz="2400" dirty="0"/>
              <a:t>个数。</a:t>
            </a:r>
            <a:endParaRPr kumimoji="1" lang="en-US" altLang="zh-CN" sz="2400" dirty="0"/>
          </a:p>
          <a:p>
            <a:r>
              <a:rPr kumimoji="1" lang="zh-CN" altLang="en-US" sz="2400" dirty="0"/>
              <a:t>题解：</a:t>
            </a:r>
            <a:endParaRPr kumimoji="1" lang="en-US" altLang="zh-CN" sz="2400" dirty="0"/>
          </a:p>
          <a:p>
            <a:r>
              <a:rPr kumimoji="1" lang="en-US" altLang="zh-CN" sz="2400" dirty="0"/>
              <a:t>	</a:t>
            </a:r>
            <a:r>
              <a:rPr kumimoji="1" lang="zh-CN" altLang="en-US" sz="2400" dirty="0"/>
              <a:t>对式子取</a:t>
            </a:r>
            <a:r>
              <a:rPr kumimoji="1" lang="en-US" altLang="zh-CN" sz="2400" dirty="0"/>
              <a:t>ln</a:t>
            </a:r>
            <a:r>
              <a:rPr kumimoji="1" lang="zh-CN" altLang="en-US" sz="2400" dirty="0"/>
              <a:t>，得到</a:t>
            </a:r>
            <a:r>
              <a:rPr kumimoji="1" lang="en-US" altLang="zh-CN" sz="2400" dirty="0" err="1"/>
              <a:t>ylnx</a:t>
            </a:r>
            <a:r>
              <a:rPr kumimoji="1" lang="zh-CN" altLang="en-US" sz="2400" dirty="0"/>
              <a:t> </a:t>
            </a:r>
            <a:r>
              <a:rPr kumimoji="1" lang="en-US" altLang="zh-CN" sz="2400" dirty="0"/>
              <a:t>&gt;</a:t>
            </a:r>
            <a:r>
              <a:rPr kumimoji="1" lang="zh-CN" altLang="en-US" sz="2400" dirty="0"/>
              <a:t> </a:t>
            </a:r>
            <a:r>
              <a:rPr kumimoji="1" lang="en-US" altLang="zh-CN" sz="2400" dirty="0" err="1"/>
              <a:t>xlny</a:t>
            </a:r>
            <a:r>
              <a:rPr kumimoji="1" lang="zh-CN" altLang="en-US" sz="2400" dirty="0"/>
              <a:t>，则</a:t>
            </a:r>
            <a:r>
              <a:rPr kumimoji="1" lang="en-US" altLang="zh-CN" sz="2400" dirty="0"/>
              <a:t>y/</a:t>
            </a:r>
            <a:r>
              <a:rPr kumimoji="1" lang="en-US" altLang="zh-CN" sz="2400" dirty="0" err="1"/>
              <a:t>lny</a:t>
            </a:r>
            <a:r>
              <a:rPr kumimoji="1" lang="zh-CN" altLang="en-US" sz="2400" dirty="0"/>
              <a:t> </a:t>
            </a:r>
            <a:r>
              <a:rPr kumimoji="1" lang="en-US" altLang="zh-CN" sz="2400" dirty="0"/>
              <a:t>&gt;</a:t>
            </a:r>
            <a:r>
              <a:rPr kumimoji="1" lang="zh-CN" altLang="en-US" sz="2400" dirty="0"/>
              <a:t> </a:t>
            </a:r>
            <a:r>
              <a:rPr kumimoji="1" lang="en-US" altLang="zh-CN" sz="2400" dirty="0"/>
              <a:t>x/</a:t>
            </a:r>
            <a:r>
              <a:rPr kumimoji="1" lang="en-US" altLang="zh-CN" sz="2400" dirty="0" err="1"/>
              <a:t>lnx</a:t>
            </a:r>
            <a:r>
              <a:rPr kumimoji="1" lang="zh-CN" altLang="en-US" sz="2400" dirty="0"/>
              <a:t>。</a:t>
            </a:r>
            <a:endParaRPr kumimoji="1" lang="en-US" altLang="zh-CN" sz="2400" dirty="0"/>
          </a:p>
          <a:p>
            <a:r>
              <a:rPr kumimoji="1" lang="en-US" altLang="zh-CN" sz="2400" dirty="0"/>
              <a:t>	</a:t>
            </a:r>
            <a:r>
              <a:rPr kumimoji="1" lang="zh-CN" altLang="en-US" sz="2400" dirty="0"/>
              <a:t>不考虑精度误差的话，按这个值排序即可。</a:t>
            </a:r>
            <a:endParaRPr kumimoji="1" lang="en-US" altLang="zh-CN" sz="2400" dirty="0"/>
          </a:p>
          <a:p>
            <a:r>
              <a:rPr kumimoji="1" lang="en-US" altLang="zh-CN" sz="2400" dirty="0"/>
              <a:t>	</a:t>
            </a:r>
            <a:r>
              <a:rPr kumimoji="1" lang="zh-CN" altLang="en-US" sz="2400" dirty="0"/>
              <a:t>然而确实是会有误差导致可能的答案错误，如果你缘分地过了，那么恭喜你。</a:t>
            </a:r>
            <a:endParaRPr kumimoji="1" lang="en-US" altLang="zh-CN" sz="2400" dirty="0"/>
          </a:p>
          <a:p>
            <a:r>
              <a:rPr kumimoji="1" lang="en-US" altLang="zh-CN" sz="2400" dirty="0"/>
              <a:t>	</a:t>
            </a:r>
            <a:r>
              <a:rPr kumimoji="1" lang="zh-CN" altLang="en-US" sz="2400" dirty="0"/>
              <a:t>怎么避免精度误差呢？</a:t>
            </a:r>
            <a:r>
              <a:rPr kumimoji="1" lang="en-US" altLang="zh-CN" sz="2400" dirty="0"/>
              <a:t>——</a:t>
            </a:r>
            <a:r>
              <a:rPr kumimoji="1" lang="zh-CN" altLang="en-US" sz="2400" dirty="0"/>
              <a:t>考虑</a:t>
            </a:r>
            <a:r>
              <a:rPr kumimoji="1" lang="en-US" altLang="zh-CN" sz="2400" dirty="0"/>
              <a:t>x/</a:t>
            </a:r>
            <a:r>
              <a:rPr kumimoji="1" lang="en-US" altLang="zh-CN" sz="2400" dirty="0" err="1"/>
              <a:t>lnx</a:t>
            </a:r>
            <a:r>
              <a:rPr kumimoji="1" lang="zh-CN" altLang="en-US" sz="2400" dirty="0"/>
              <a:t>的单调性</a:t>
            </a:r>
            <a:endParaRPr kumimoji="1" lang="en-US" altLang="zh-CN" sz="2400" dirty="0"/>
          </a:p>
          <a:p>
            <a:r>
              <a:rPr kumimoji="1" lang="en-US" altLang="zh-CN" sz="2400" dirty="0"/>
              <a:t>	</a:t>
            </a:r>
            <a:r>
              <a:rPr kumimoji="1" lang="zh-CN" altLang="en-US" sz="2400" dirty="0"/>
              <a:t>求导后大家会发现导函数的极值点是</a:t>
            </a:r>
            <a:r>
              <a:rPr kumimoji="1" lang="en-US" altLang="zh-CN" sz="2400" dirty="0"/>
              <a:t>e</a:t>
            </a:r>
            <a:r>
              <a:rPr kumimoji="1" lang="zh-CN" altLang="en-US" sz="2400" dirty="0"/>
              <a:t>，所以如果所有数字都大于</a:t>
            </a:r>
            <a:r>
              <a:rPr kumimoji="1" lang="en-US" altLang="zh-CN" sz="2400" dirty="0"/>
              <a:t>e</a:t>
            </a:r>
            <a:r>
              <a:rPr kumimoji="1" lang="zh-CN" altLang="en-US" sz="2400" dirty="0"/>
              <a:t>的话，直接排序就好了。这时有两个例外：</a:t>
            </a:r>
            <a:r>
              <a:rPr kumimoji="1" lang="en-US" altLang="zh-CN" sz="2400" dirty="0"/>
              <a:t>1</a:t>
            </a:r>
            <a:r>
              <a:rPr kumimoji="1" lang="zh-CN" altLang="en-US" sz="2400" dirty="0"/>
              <a:t>和</a:t>
            </a:r>
            <a:r>
              <a:rPr kumimoji="1" lang="en-US" altLang="zh-CN" sz="2400" dirty="0"/>
              <a:t>2</a:t>
            </a:r>
            <a:r>
              <a:rPr kumimoji="1" lang="zh-CN" altLang="en-US" sz="2400" dirty="0"/>
              <a:t>，提前拿出来特判算答案贡献即可。</a:t>
            </a:r>
            <a:endParaRPr kumimoji="1" lang="en-US" altLang="zh-CN" sz="2400" dirty="0"/>
          </a:p>
          <a:p>
            <a:r>
              <a:rPr kumimoji="1" lang="en-US" altLang="zh-CN" sz="2400" dirty="0"/>
              <a:t>	</a:t>
            </a:r>
            <a:r>
              <a:rPr kumimoji="1" lang="zh-CN" altLang="en-US" sz="2400" dirty="0"/>
              <a:t>一些</a:t>
            </a:r>
            <a:r>
              <a:rPr kumimoji="1" lang="en-US" altLang="zh-CN" sz="2400" dirty="0"/>
              <a:t>corner</a:t>
            </a:r>
            <a:r>
              <a:rPr kumimoji="1" lang="zh-CN" altLang="en-US" sz="2400" dirty="0"/>
              <a:t> </a:t>
            </a:r>
            <a:r>
              <a:rPr kumimoji="1" lang="en-US" altLang="zh-CN" sz="2400" dirty="0"/>
              <a:t>case</a:t>
            </a:r>
            <a:r>
              <a:rPr kumimoji="1" lang="zh-CN" altLang="en-US" sz="2400" dirty="0"/>
              <a:t>：</a:t>
            </a:r>
            <a:r>
              <a:rPr kumimoji="1" lang="en-US" altLang="zh-CN" sz="2400" dirty="0"/>
              <a:t>ln1=0</a:t>
            </a:r>
            <a:r>
              <a:rPr kumimoji="1" lang="zh-CN" altLang="en-US" sz="2400" dirty="0"/>
              <a:t>         </a:t>
            </a:r>
            <a:r>
              <a:rPr kumimoji="1" lang="en-US" altLang="zh-CN" sz="2400" dirty="0"/>
              <a:t>2</a:t>
            </a:r>
            <a:r>
              <a:rPr kumimoji="1" lang="en-US" altLang="zh-CN" sz="2400" baseline="30000" dirty="0"/>
              <a:t>4</a:t>
            </a:r>
            <a:r>
              <a:rPr kumimoji="1" lang="en-US" altLang="zh-CN" sz="2400" dirty="0"/>
              <a:t>=4</a:t>
            </a:r>
            <a:r>
              <a:rPr kumimoji="1" lang="en-US" altLang="zh-CN" sz="2400" baseline="30000" dirty="0"/>
              <a:t>2</a:t>
            </a:r>
          </a:p>
          <a:p>
            <a:endParaRPr kumimoji="1" lang="en-US" altLang="zh-CN" sz="2400" baseline="30000" dirty="0"/>
          </a:p>
          <a:p>
            <a:r>
              <a:rPr kumimoji="1" lang="en-US" altLang="zh-CN" sz="2400" dirty="0"/>
              <a:t>	//</a:t>
            </a:r>
            <a:r>
              <a:rPr kumimoji="1" lang="zh-CN" altLang="en-US" sz="2400" dirty="0"/>
              <a:t>考察大家是否会化简不等式，是否会复合函数求导。</a:t>
            </a:r>
            <a:endParaRPr kumimoji="1" lang="en-US" altLang="zh-CN" sz="2400" dirty="0"/>
          </a:p>
          <a:p>
            <a:endParaRPr kumimoji="1" lang="en-US" altLang="zh-CN" sz="2400" dirty="0"/>
          </a:p>
          <a:p>
            <a:r>
              <a:rPr kumimoji="1" lang="en-US" altLang="zh-CN" sz="2400" dirty="0"/>
              <a:t>	PS</a:t>
            </a:r>
            <a:r>
              <a:rPr kumimoji="1" lang="zh-CN" altLang="en-US" sz="2400" dirty="0"/>
              <a:t>：这是出题人被鹅厂面试的题目</a:t>
            </a:r>
            <a:r>
              <a:rPr kumimoji="1" lang="mr-IN" altLang="zh-CN" sz="2400" dirty="0"/>
              <a:t>…</a:t>
            </a:r>
            <a:r>
              <a:rPr kumimoji="1" lang="en-US" altLang="zh-CN" sz="2400" dirty="0"/>
              <a:t>.</a:t>
            </a:r>
          </a:p>
        </p:txBody>
      </p:sp>
    </p:spTree>
    <p:extLst>
      <p:ext uri="{BB962C8B-B14F-4D97-AF65-F5344CB8AC3E}">
        <p14:creationId xmlns:p14="http://schemas.microsoft.com/office/powerpoint/2010/main" val="6582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heckerboard(across)">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heckerboard(across)">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checkerboard(across)">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checkerboard(across)">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checkerboard(across)">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checkerboard(across)">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5087483"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K.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Triangles</a:t>
            </a:r>
          </a:p>
        </p:txBody>
      </p:sp>
      <p:sp>
        <p:nvSpPr>
          <p:cNvPr id="2" name="文本框 1"/>
          <p:cNvSpPr txBox="1"/>
          <p:nvPr/>
        </p:nvSpPr>
        <p:spPr>
          <a:xfrm>
            <a:off x="2046000" y="1449000"/>
            <a:ext cx="8550000" cy="4524315"/>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题意：问面积为</a:t>
            </a:r>
            <a:r>
              <a:rPr kumimoji="1" lang="en-US" altLang="zh-CN" sz="2400" dirty="0"/>
              <a:t>[</a:t>
            </a:r>
            <a:r>
              <a:rPr kumimoji="1" lang="en-US" altLang="zh-CN" sz="2400" dirty="0" err="1"/>
              <a:t>l,r</a:t>
            </a:r>
            <a:r>
              <a:rPr kumimoji="1" lang="en-US" altLang="zh-CN" sz="2400" dirty="0"/>
              <a:t>]</a:t>
            </a:r>
            <a:r>
              <a:rPr kumimoji="1" lang="zh-CN" altLang="en-US" sz="2400" dirty="0"/>
              <a:t>的三角形个数</a:t>
            </a:r>
            <a:endParaRPr kumimoji="1" lang="en-US" altLang="zh-CN" sz="2400" dirty="0"/>
          </a:p>
          <a:p>
            <a:r>
              <a:rPr kumimoji="1" lang="zh-CN" altLang="en-US" sz="2400" dirty="0"/>
              <a:t>题解：</a:t>
            </a:r>
            <a:endParaRPr kumimoji="1" lang="en-US" altLang="zh-CN" sz="2400" dirty="0"/>
          </a:p>
          <a:p>
            <a:r>
              <a:rPr kumimoji="1" lang="en-US" altLang="zh-CN" sz="2400" dirty="0"/>
              <a:t>	</a:t>
            </a:r>
            <a:r>
              <a:rPr kumimoji="1" lang="zh-CN" altLang="en-US" sz="2400" dirty="0"/>
              <a:t>显然可以预处理所有三角形的面积排序后塞进容器里。</a:t>
            </a:r>
            <a:endParaRPr kumimoji="1" lang="en-US" altLang="zh-CN" sz="2400" dirty="0"/>
          </a:p>
          <a:p>
            <a:r>
              <a:rPr kumimoji="1" lang="en-US" altLang="zh-CN" sz="2400" dirty="0"/>
              <a:t>	</a:t>
            </a:r>
            <a:r>
              <a:rPr kumimoji="1" lang="zh-CN" altLang="en-US" sz="2400" dirty="0"/>
              <a:t>之后只需要二分求出上下界就能作差求出个数。</a:t>
            </a:r>
            <a:endParaRPr kumimoji="1" lang="en-US" altLang="zh-CN" sz="2400" dirty="0"/>
          </a:p>
          <a:p>
            <a:endParaRPr kumimoji="1" lang="en-US" altLang="zh-CN" sz="2400" dirty="0"/>
          </a:p>
          <a:p>
            <a:r>
              <a:rPr kumimoji="1" lang="en-US" altLang="zh-CN" sz="2400" dirty="0"/>
              <a:t>	</a:t>
            </a:r>
            <a:r>
              <a:rPr kumimoji="1" lang="zh-CN" altLang="en-US" sz="2400" dirty="0"/>
              <a:t>求三角形面积请用叉积</a:t>
            </a:r>
            <a:r>
              <a:rPr kumimoji="1" lang="en-US" altLang="zh-CN" sz="2400" dirty="0"/>
              <a:t>/2</a:t>
            </a:r>
            <a:r>
              <a:rPr kumimoji="1" lang="zh-CN" altLang="en-US" sz="2400" dirty="0"/>
              <a:t>，而不是海伦公式。另外为了避免任何的浮点数误差</a:t>
            </a:r>
            <a:r>
              <a:rPr kumimoji="1" lang="en-US" altLang="zh-CN" sz="2400" dirty="0"/>
              <a:t>(</a:t>
            </a:r>
            <a:r>
              <a:rPr kumimoji="1" lang="zh-CN" altLang="en-US" sz="2400" dirty="0"/>
              <a:t>虽然只是</a:t>
            </a:r>
            <a:r>
              <a:rPr kumimoji="1" lang="en-US" altLang="zh-CN" sz="2400" dirty="0"/>
              <a:t>/2</a:t>
            </a:r>
            <a:r>
              <a:rPr kumimoji="1" lang="zh-CN" altLang="en-US" sz="2400" dirty="0"/>
              <a:t>其实还好</a:t>
            </a:r>
            <a:r>
              <a:rPr kumimoji="1" lang="en-US" altLang="zh-CN" sz="2400" dirty="0"/>
              <a:t>)</a:t>
            </a:r>
            <a:r>
              <a:rPr kumimoji="1" lang="zh-CN" altLang="en-US" sz="2400" dirty="0"/>
              <a:t>，可以把</a:t>
            </a:r>
            <a:r>
              <a:rPr kumimoji="1" lang="en-US" altLang="zh-CN" sz="2400" dirty="0"/>
              <a:t>l</a:t>
            </a:r>
            <a:r>
              <a:rPr kumimoji="1" lang="zh-CN" altLang="en-US" sz="2400" dirty="0"/>
              <a:t>和</a:t>
            </a:r>
            <a:r>
              <a:rPr kumimoji="1" lang="en-US" altLang="zh-CN" sz="2400" dirty="0"/>
              <a:t>r</a:t>
            </a:r>
            <a:r>
              <a:rPr kumimoji="1" lang="zh-CN" altLang="en-US" sz="2400" dirty="0"/>
              <a:t>都乘</a:t>
            </a:r>
            <a:r>
              <a:rPr kumimoji="1" lang="en-US" altLang="zh-CN" sz="2400" dirty="0"/>
              <a:t>2</a:t>
            </a:r>
            <a:r>
              <a:rPr kumimoji="1" lang="zh-CN" altLang="en-US" sz="2400" dirty="0"/>
              <a:t>，这样求面积就不需要</a:t>
            </a:r>
            <a:r>
              <a:rPr kumimoji="1" lang="en-US" altLang="zh-CN" sz="2400" dirty="0"/>
              <a:t>/2</a:t>
            </a:r>
            <a:r>
              <a:rPr kumimoji="1" lang="zh-CN" altLang="en-US" sz="2400" dirty="0"/>
              <a:t>了</a:t>
            </a:r>
            <a:r>
              <a:rPr kumimoji="1" lang="en-US" altLang="zh-CN" sz="2400" dirty="0"/>
              <a:t>——</a:t>
            </a:r>
            <a:r>
              <a:rPr kumimoji="1" lang="zh-CN" altLang="en-US" sz="2400" dirty="0"/>
              <a:t>全整数运算</a:t>
            </a:r>
            <a:r>
              <a:rPr kumimoji="1" lang="en-US" altLang="zh-CN" sz="2400" dirty="0"/>
              <a:t>.jpg</a:t>
            </a:r>
          </a:p>
          <a:p>
            <a:endParaRPr kumimoji="1" lang="en-US" altLang="zh-CN" sz="2400" dirty="0"/>
          </a:p>
          <a:p>
            <a:r>
              <a:rPr kumimoji="1" lang="en-US" altLang="zh-CN" sz="2400" dirty="0"/>
              <a:t>	//</a:t>
            </a:r>
            <a:r>
              <a:rPr kumimoji="1" lang="zh-CN" altLang="en-US" sz="2400" dirty="0"/>
              <a:t>考察大家是否会算三角形面积，以及二分查找。</a:t>
            </a:r>
            <a:endParaRPr kumimoji="1" lang="en-US" altLang="zh-CN" sz="2400" dirty="0"/>
          </a:p>
        </p:txBody>
      </p:sp>
    </p:spTree>
    <p:extLst>
      <p:ext uri="{BB962C8B-B14F-4D97-AF65-F5344CB8AC3E}">
        <p14:creationId xmlns:p14="http://schemas.microsoft.com/office/powerpoint/2010/main" val="150352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checkerboard(across)">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checkerboard(across)">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checkerboard(across)">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checkerboard(across)">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76000" y="189000"/>
            <a:ext cx="5172763" cy="584775"/>
          </a:xfrm>
          <a:prstGeom prst="rect">
            <a:avLst/>
          </a:prstGeom>
        </p:spPr>
        <p:txBody>
          <a:bodyPr wrap="none">
            <a:spAutoFit/>
          </a:bodyPr>
          <a:lstStyle/>
          <a:p>
            <a:r>
              <a:rPr lang="zh-CN" altLang="en-US" sz="3200" dirty="0">
                <a:ea typeface="迷你简汉真广标" panose="02010609000101010101" pitchFamily="49" charset="-122"/>
              </a:rPr>
              <a:t>     </a:t>
            </a:r>
            <a:r>
              <a:rPr kumimoji="1" lang="en-US" altLang="zh-CN" sz="3200" dirty="0"/>
              <a:t>G. Little</a:t>
            </a:r>
            <a:r>
              <a:rPr kumimoji="1" lang="zh-CN" altLang="en-US" sz="3200" dirty="0"/>
              <a:t> </a:t>
            </a:r>
            <a:r>
              <a:rPr kumimoji="1" lang="en-US" altLang="zh-CN" sz="3200" dirty="0"/>
              <a:t>Sub</a:t>
            </a:r>
            <a:r>
              <a:rPr kumimoji="1" lang="zh-CN" altLang="en-US" sz="3200" dirty="0"/>
              <a:t> </a:t>
            </a:r>
            <a:r>
              <a:rPr kumimoji="1" lang="en-US" altLang="zh-CN" sz="3200" dirty="0"/>
              <a:t>and</a:t>
            </a:r>
            <a:r>
              <a:rPr kumimoji="1" lang="zh-CN" altLang="en-US" sz="3200" dirty="0"/>
              <a:t> </a:t>
            </a:r>
            <a:r>
              <a:rPr kumimoji="1" lang="en-US" altLang="zh-CN" sz="3200" dirty="0"/>
              <a:t>Piggybank</a:t>
            </a:r>
          </a:p>
        </p:txBody>
      </p:sp>
      <p:sp>
        <p:nvSpPr>
          <p:cNvPr id="2" name="文本框 1"/>
          <p:cNvSpPr txBox="1"/>
          <p:nvPr/>
        </p:nvSpPr>
        <p:spPr>
          <a:xfrm>
            <a:off x="893510" y="962775"/>
            <a:ext cx="11228619" cy="5632311"/>
          </a:xfrm>
          <a:prstGeom prst="rect">
            <a:avLst/>
          </a:prstGeom>
          <a:noFill/>
        </p:spPr>
        <p:txBody>
          <a:bodyPr wrap="square" rtlCol="0">
            <a:spAutoFit/>
          </a:bodyPr>
          <a:lstStyle/>
          <a:p>
            <a:r>
              <a:rPr kumimoji="1" lang="zh-CN" altLang="en-US" sz="2400" dirty="0"/>
              <a:t>通过人数</a:t>
            </a:r>
            <a:r>
              <a:rPr kumimoji="1" lang="en-US" altLang="zh-CN" sz="2400" dirty="0"/>
              <a:t>/</a:t>
            </a:r>
            <a:r>
              <a:rPr kumimoji="1" lang="zh-CN" altLang="en-US" sz="2400" dirty="0"/>
              <a:t>提交次数：</a:t>
            </a:r>
            <a:endParaRPr kumimoji="1" lang="en-US" altLang="zh-CN" sz="2400" dirty="0"/>
          </a:p>
          <a:p>
            <a:endParaRPr kumimoji="1" lang="en-US" altLang="zh-CN" sz="2400" dirty="0"/>
          </a:p>
          <a:p>
            <a:r>
              <a:rPr kumimoji="1" lang="zh-CN" altLang="en-US" sz="2400" dirty="0"/>
              <a:t>题意：每天能往存钱罐加任意</a:t>
            </a:r>
            <a:r>
              <a:rPr kumimoji="1" lang="zh-CN" altLang="en-US" sz="2400" b="1" dirty="0"/>
              <a:t>实数</a:t>
            </a:r>
            <a:r>
              <a:rPr kumimoji="1" lang="zh-CN" altLang="en-US" sz="2400" dirty="0"/>
              <a:t>的钱，每天不能多于起那一天放的钱数。如果某一天的钱数恰好等于那天的特价商品，则可以买，求最后的最大快乐值。</a:t>
            </a:r>
            <a:endParaRPr kumimoji="1" lang="en-US" altLang="zh-CN" sz="2400" dirty="0"/>
          </a:p>
          <a:p>
            <a:endParaRPr kumimoji="1" lang="en-US" altLang="zh-CN" sz="2400" dirty="0"/>
          </a:p>
          <a:p>
            <a:r>
              <a:rPr kumimoji="1" lang="zh-CN" altLang="en-US" sz="2400" dirty="0"/>
              <a:t>题解：</a:t>
            </a:r>
            <a:endParaRPr kumimoji="1" lang="en-US" altLang="zh-CN" sz="2400" dirty="0"/>
          </a:p>
          <a:p>
            <a:r>
              <a:rPr kumimoji="1" lang="en-US" altLang="zh-CN" sz="2400" dirty="0"/>
              <a:t>	</a:t>
            </a:r>
            <a:r>
              <a:rPr kumimoji="1" lang="zh-CN" altLang="en-US" sz="2400" dirty="0"/>
              <a:t>显然的贪心：如果第</a:t>
            </a:r>
            <a:r>
              <a:rPr kumimoji="1" lang="en-US" altLang="zh-CN" sz="2400" dirty="0" err="1"/>
              <a:t>i</a:t>
            </a:r>
            <a:r>
              <a:rPr kumimoji="1" lang="zh-CN" altLang="en-US" sz="2400" dirty="0"/>
              <a:t>天买完，准备在第</a:t>
            </a:r>
            <a:r>
              <a:rPr kumimoji="1" lang="en-US" altLang="zh-CN" sz="2400" dirty="0"/>
              <a:t>j</a:t>
            </a:r>
            <a:r>
              <a:rPr kumimoji="1" lang="zh-CN" altLang="en-US" sz="2400" dirty="0"/>
              <a:t>天买，那么显然最优是在</a:t>
            </a:r>
            <a:r>
              <a:rPr kumimoji="1" lang="en-US" altLang="zh-CN" sz="2400" dirty="0"/>
              <a:t>i+1</a:t>
            </a:r>
            <a:r>
              <a:rPr kumimoji="1" lang="zh-CN" altLang="en-US" sz="2400" dirty="0"/>
              <a:t>到</a:t>
            </a:r>
            <a:r>
              <a:rPr kumimoji="1" lang="en-US" altLang="zh-CN" sz="2400" dirty="0"/>
              <a:t>j</a:t>
            </a:r>
            <a:r>
              <a:rPr kumimoji="1" lang="zh-CN" altLang="en-US" sz="2400" dirty="0"/>
              <a:t>天放</a:t>
            </a:r>
            <a:r>
              <a:rPr kumimoji="1" lang="en-US" altLang="zh-CN" sz="2400" dirty="0" err="1"/>
              <a:t>w</a:t>
            </a:r>
            <a:r>
              <a:rPr kumimoji="1" lang="en-US" altLang="zh-CN" sz="2400" baseline="-25000" dirty="0" err="1"/>
              <a:t>i</a:t>
            </a:r>
            <a:r>
              <a:rPr kumimoji="1" lang="en-US" altLang="zh-CN" sz="2400" dirty="0"/>
              <a:t>/(j-</a:t>
            </a:r>
            <a:r>
              <a:rPr kumimoji="1" lang="en-US" altLang="zh-CN" sz="2400" dirty="0" err="1"/>
              <a:t>i</a:t>
            </a:r>
            <a:r>
              <a:rPr kumimoji="1" lang="en-US" altLang="zh-CN" sz="2400" dirty="0"/>
              <a:t>)</a:t>
            </a:r>
            <a:r>
              <a:rPr kumimoji="1" lang="zh-CN" altLang="en-US" sz="2400" dirty="0"/>
              <a:t>的钱。</a:t>
            </a:r>
            <a:endParaRPr kumimoji="1" lang="en-US" altLang="zh-CN" sz="2400" dirty="0"/>
          </a:p>
          <a:p>
            <a:r>
              <a:rPr kumimoji="1" lang="en-US" altLang="zh-CN" sz="2400" dirty="0"/>
              <a:t>	</a:t>
            </a:r>
            <a:r>
              <a:rPr kumimoji="1" lang="zh-CN" altLang="en-US" sz="2400" dirty="0"/>
              <a:t>于是假定选择的物品是</a:t>
            </a:r>
            <a:r>
              <a:rPr kumimoji="1" lang="en-US" altLang="zh-CN" sz="2400" dirty="0"/>
              <a:t>k</a:t>
            </a:r>
            <a:r>
              <a:rPr kumimoji="1" lang="en-US" altLang="zh-CN" sz="2400" baseline="-25000" dirty="0"/>
              <a:t>1</a:t>
            </a:r>
            <a:r>
              <a:rPr kumimoji="1" lang="en-US" altLang="zh-CN" sz="2400" dirty="0"/>
              <a:t>,k</a:t>
            </a:r>
            <a:r>
              <a:rPr kumimoji="1" lang="en-US" altLang="zh-CN" sz="2400" baseline="-25000" dirty="0"/>
              <a:t>2</a:t>
            </a:r>
            <a:r>
              <a:rPr kumimoji="1" lang="en-US" altLang="zh-CN" sz="2400" dirty="0"/>
              <a:t>,k</a:t>
            </a:r>
            <a:r>
              <a:rPr kumimoji="1" lang="en-US" altLang="zh-CN" sz="2400" baseline="-25000" dirty="0"/>
              <a:t>3</a:t>
            </a:r>
            <a:r>
              <a:rPr kumimoji="1" lang="mr-IN" altLang="zh-CN" sz="2400" dirty="0"/>
              <a:t>…</a:t>
            </a:r>
            <a:endParaRPr kumimoji="1" lang="en-US" altLang="zh-CN" sz="2400" dirty="0"/>
          </a:p>
          <a:p>
            <a:r>
              <a:rPr kumimoji="1" lang="en-US" altLang="zh-CN" sz="2400" dirty="0"/>
              <a:t>	</a:t>
            </a:r>
            <a:r>
              <a:rPr kumimoji="1" lang="zh-CN" altLang="en-US" sz="2400" dirty="0"/>
              <a:t>那么必须满足</a:t>
            </a:r>
            <a:r>
              <a:rPr kumimoji="1" lang="en-US" altLang="zh-CN" sz="2400" dirty="0"/>
              <a:t>a[</a:t>
            </a:r>
            <a:r>
              <a:rPr kumimoji="1" lang="en-US" altLang="zh-CN" sz="2400" dirty="0" err="1"/>
              <a:t>k</a:t>
            </a:r>
            <a:r>
              <a:rPr kumimoji="1" lang="en-US" altLang="zh-CN" sz="2400" baseline="-25000" dirty="0" err="1"/>
              <a:t>i</a:t>
            </a:r>
            <a:r>
              <a:rPr kumimoji="1" lang="en-US" altLang="zh-CN" sz="2400" dirty="0"/>
              <a:t>]/(k</a:t>
            </a:r>
            <a:r>
              <a:rPr kumimoji="1" lang="en-US" altLang="zh-CN" sz="2400" baseline="-25000" dirty="0"/>
              <a:t>i</a:t>
            </a:r>
            <a:r>
              <a:rPr kumimoji="1" lang="en-US" altLang="zh-CN" sz="2400" dirty="0"/>
              <a:t>-k</a:t>
            </a:r>
            <a:r>
              <a:rPr kumimoji="1" lang="en-US" altLang="zh-CN" sz="2400" baseline="-25000" dirty="0"/>
              <a:t>i-1</a:t>
            </a:r>
            <a:r>
              <a:rPr kumimoji="1" lang="en-US" altLang="zh-CN" sz="2400" dirty="0"/>
              <a:t>)&lt;=a[k</a:t>
            </a:r>
            <a:r>
              <a:rPr kumimoji="1" lang="en-US" altLang="zh-CN" sz="2400" baseline="-25000" dirty="0"/>
              <a:t>i-1</a:t>
            </a:r>
            <a:r>
              <a:rPr kumimoji="1" lang="en-US" altLang="zh-CN" sz="2400" dirty="0"/>
              <a:t>]/(k</a:t>
            </a:r>
            <a:r>
              <a:rPr kumimoji="1" lang="en-US" altLang="zh-CN" sz="2400" baseline="-25000" dirty="0"/>
              <a:t>i-1</a:t>
            </a:r>
            <a:r>
              <a:rPr kumimoji="1" lang="en-US" altLang="zh-CN" sz="2400" dirty="0"/>
              <a:t>-k</a:t>
            </a:r>
            <a:r>
              <a:rPr kumimoji="1" lang="en-US" altLang="zh-CN" sz="2400" baseline="-25000" dirty="0"/>
              <a:t>i-2</a:t>
            </a:r>
            <a:r>
              <a:rPr kumimoji="1" lang="en-US" altLang="zh-CN" sz="2400" dirty="0"/>
              <a:t>)</a:t>
            </a:r>
          </a:p>
          <a:p>
            <a:r>
              <a:rPr kumimoji="1" lang="en-US" altLang="zh-CN" sz="2400" baseline="-25000" dirty="0"/>
              <a:t>	</a:t>
            </a:r>
            <a:r>
              <a:rPr kumimoji="1" lang="zh-CN" altLang="en-US" sz="2400" dirty="0"/>
              <a:t>令</a:t>
            </a:r>
            <a:r>
              <a:rPr kumimoji="1" lang="en-US" altLang="zh-CN" sz="2400" dirty="0"/>
              <a:t>f[</a:t>
            </a:r>
            <a:r>
              <a:rPr kumimoji="1" lang="en-US" altLang="zh-CN" sz="2400" dirty="0" err="1"/>
              <a:t>i</a:t>
            </a:r>
            <a:r>
              <a:rPr kumimoji="1" lang="en-US" altLang="zh-CN" sz="2400" dirty="0"/>
              <a:t>][j]</a:t>
            </a:r>
            <a:r>
              <a:rPr kumimoji="1" lang="zh-CN" altLang="en-US" sz="2400" dirty="0"/>
              <a:t>表示最后购买的两个物品为</a:t>
            </a:r>
            <a:r>
              <a:rPr kumimoji="1" lang="en-US" altLang="zh-CN" sz="2400" dirty="0" err="1"/>
              <a:t>i</a:t>
            </a:r>
            <a:r>
              <a:rPr kumimoji="1" lang="zh-CN" altLang="en-US" sz="2400" dirty="0"/>
              <a:t>和</a:t>
            </a:r>
            <a:r>
              <a:rPr kumimoji="1" lang="en-US" altLang="zh-CN" sz="2400" dirty="0"/>
              <a:t>j</a:t>
            </a:r>
            <a:r>
              <a:rPr kumimoji="1" lang="zh-CN" altLang="en-US" sz="2400" dirty="0"/>
              <a:t>，则</a:t>
            </a:r>
            <a:r>
              <a:rPr kumimoji="1" lang="en-US" altLang="zh-CN" sz="2400" dirty="0"/>
              <a:t>f[</a:t>
            </a:r>
            <a:r>
              <a:rPr kumimoji="1" lang="en-US" altLang="zh-CN" sz="2400" dirty="0" err="1"/>
              <a:t>i</a:t>
            </a:r>
            <a:r>
              <a:rPr kumimoji="1" lang="en-US" altLang="zh-CN" sz="2400" dirty="0"/>
              <a:t>][j]=max(f[j][k]+v[</a:t>
            </a:r>
            <a:r>
              <a:rPr kumimoji="1" lang="en-US" altLang="zh-CN" sz="2400" dirty="0" err="1"/>
              <a:t>i</a:t>
            </a:r>
            <a:r>
              <a:rPr kumimoji="1" lang="en-US" altLang="zh-CN" sz="2400" dirty="0"/>
              <a:t>])</a:t>
            </a:r>
            <a:r>
              <a:rPr kumimoji="1" lang="zh-CN" altLang="en-US" sz="2400" dirty="0"/>
              <a:t> </a:t>
            </a:r>
            <a:r>
              <a:rPr kumimoji="1" lang="en-US" altLang="zh-CN" sz="2400" dirty="0"/>
              <a:t>(j-&gt;k-&gt;</a:t>
            </a:r>
            <a:r>
              <a:rPr kumimoji="1" lang="en-US" altLang="zh-CN" sz="2400" dirty="0" err="1"/>
              <a:t>i</a:t>
            </a:r>
            <a:r>
              <a:rPr kumimoji="1" lang="zh-CN" altLang="en-US" sz="2400" dirty="0"/>
              <a:t>合法</a:t>
            </a:r>
            <a:r>
              <a:rPr kumimoji="1" lang="en-US" altLang="zh-CN" sz="2400" dirty="0"/>
              <a:t>)</a:t>
            </a:r>
          </a:p>
          <a:p>
            <a:r>
              <a:rPr kumimoji="1" lang="en-US" altLang="zh-CN" sz="2400" baseline="-25000" dirty="0"/>
              <a:t>	</a:t>
            </a:r>
            <a:r>
              <a:rPr kumimoji="1" lang="zh-CN" altLang="en-US" sz="2400" dirty="0"/>
              <a:t>观察到上述条件可以把</a:t>
            </a:r>
            <a:r>
              <a:rPr kumimoji="1" lang="en-US" altLang="zh-CN" sz="2400" dirty="0"/>
              <a:t>k</a:t>
            </a:r>
            <a:r>
              <a:rPr kumimoji="1" lang="zh-CN" altLang="en-US" sz="2400" dirty="0"/>
              <a:t>分离，即</a:t>
            </a:r>
            <a:r>
              <a:rPr kumimoji="1" lang="en-US" altLang="zh-CN" sz="2400" dirty="0"/>
              <a:t>k&gt;=j-(</a:t>
            </a:r>
            <a:r>
              <a:rPr kumimoji="1" lang="en-US" altLang="zh-CN" sz="2400" dirty="0" err="1"/>
              <a:t>i</a:t>
            </a:r>
            <a:r>
              <a:rPr kumimoji="1" lang="en-US" altLang="zh-CN" sz="2400" dirty="0"/>
              <a:t>-j)</a:t>
            </a:r>
            <a:r>
              <a:rPr kumimoji="1" lang="zh-CN" altLang="en-US" sz="2400" dirty="0"/>
              <a:t>*</a:t>
            </a:r>
            <a:r>
              <a:rPr kumimoji="1" lang="en-US" altLang="zh-CN" sz="2400" dirty="0"/>
              <a:t>a[j]/a[</a:t>
            </a:r>
            <a:r>
              <a:rPr kumimoji="1" lang="en-US" altLang="zh-CN" sz="2400" dirty="0" err="1"/>
              <a:t>i</a:t>
            </a:r>
            <a:r>
              <a:rPr kumimoji="1" lang="en-US" altLang="zh-CN" sz="2400" dirty="0"/>
              <a:t>]</a:t>
            </a:r>
            <a:r>
              <a:rPr kumimoji="1" lang="zh-CN" altLang="en-US" sz="2400" dirty="0"/>
              <a:t>，因此可以维护前缀和来使得时间复杂度变为</a:t>
            </a:r>
            <a:r>
              <a:rPr kumimoji="1" lang="en-US" altLang="zh-CN" sz="2400" dirty="0"/>
              <a:t>O(n</a:t>
            </a:r>
            <a:r>
              <a:rPr kumimoji="1" lang="en-US" altLang="zh-CN" sz="2400" baseline="30000" dirty="0"/>
              <a:t>2</a:t>
            </a:r>
            <a:r>
              <a:rPr kumimoji="1" lang="en-US" altLang="zh-CN" sz="2400" dirty="0"/>
              <a:t>)</a:t>
            </a:r>
            <a:r>
              <a:rPr kumimoji="1" lang="zh-CN" altLang="en-US" sz="2400" dirty="0"/>
              <a:t>。</a:t>
            </a:r>
            <a:endParaRPr kumimoji="1" lang="en-US" altLang="zh-CN" sz="2400" baseline="-25000" dirty="0"/>
          </a:p>
          <a:p>
            <a:r>
              <a:rPr kumimoji="1" lang="en-US" altLang="zh-CN" sz="2400" dirty="0"/>
              <a:t>	</a:t>
            </a:r>
          </a:p>
          <a:p>
            <a:r>
              <a:rPr kumimoji="1" lang="en-US" altLang="zh-CN" sz="2400" dirty="0"/>
              <a:t>	//</a:t>
            </a:r>
            <a:r>
              <a:rPr kumimoji="1" lang="zh-CN" altLang="en-US" sz="2400" dirty="0"/>
              <a:t>考察动态规划及基本优化。</a:t>
            </a:r>
            <a:endParaRPr kumimoji="1" lang="en-US" altLang="zh-CN" sz="2400" dirty="0"/>
          </a:p>
        </p:txBody>
      </p:sp>
    </p:spTree>
    <p:extLst>
      <p:ext uri="{BB962C8B-B14F-4D97-AF65-F5344CB8AC3E}">
        <p14:creationId xmlns:p14="http://schemas.microsoft.com/office/powerpoint/2010/main" val="26571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checkerboard(across)">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checkerboard(across)">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checkerboard(across)">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checkerboard(across)">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642</Words>
  <Application>Microsoft Macintosh PowerPoint</Application>
  <PresentationFormat>Widescreen</PresentationFormat>
  <Paragraphs>193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宋体</vt:lpstr>
      <vt:lpstr>迷你简汉真广标</vt:lpstr>
      <vt:lpstr>造字工房悦黑体验版纤细体</vt:lpstr>
      <vt:lpstr>Arial</vt:lpstr>
      <vt:lpstr>Calibri</vt:lpstr>
      <vt:lpstr>Calibri Light</vt:lpstr>
      <vt:lpstr>Mangal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dc:creator>
  <cp:lastModifiedBy>d-star</cp:lastModifiedBy>
  <cp:revision>81</cp:revision>
  <dcterms:created xsi:type="dcterms:W3CDTF">2016-05-20T08:26:40Z</dcterms:created>
  <dcterms:modified xsi:type="dcterms:W3CDTF">2019-03-17T12:28:13Z</dcterms:modified>
</cp:coreProperties>
</file>