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828" r:id="rId2"/>
    <p:sldMasterId id="2147483864" r:id="rId3"/>
  </p:sldMasterIdLst>
  <p:sldIdLst>
    <p:sldId id="256" r:id="rId4"/>
    <p:sldId id="277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4" r:id="rId14"/>
    <p:sldId id="266" r:id="rId15"/>
    <p:sldId id="276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CC"/>
    <a:srgbClr val="00CC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85" d="100"/>
          <a:sy n="85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1840" y="3617640"/>
            <a:ext cx="6012160" cy="240364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서울과학기술대학교 기계시스템디자인공학과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공학입문설계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담당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김헌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박민수 </a:t>
            </a:r>
            <a:r>
              <a:rPr lang="ko-KR" altLang="en-US" sz="2400" dirty="0" smtClean="0">
                <a:solidFill>
                  <a:schemeClr val="tx1"/>
                </a:solidFill>
              </a:rPr>
              <a:t>교수님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발표일 </a:t>
            </a:r>
            <a:r>
              <a:rPr lang="en-US" altLang="ko-KR" sz="2400" dirty="0" smtClean="0">
                <a:solidFill>
                  <a:schemeClr val="tx1"/>
                </a:solidFill>
              </a:rPr>
              <a:t>: 2013. </a:t>
            </a:r>
            <a:r>
              <a:rPr lang="en-US" altLang="ko-KR" sz="2400" dirty="0" smtClean="0">
                <a:solidFill>
                  <a:schemeClr val="tx1"/>
                </a:solidFill>
              </a:rPr>
              <a:t>6/3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월요일 </a:t>
            </a:r>
            <a:r>
              <a:rPr lang="en-US" altLang="ko-KR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6,7</a:t>
            </a:r>
            <a:r>
              <a:rPr lang="ko-KR" altLang="en-US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교시</a:t>
            </a:r>
            <a:r>
              <a:rPr lang="en-US" altLang="ko-KR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수요일 </a:t>
            </a:r>
            <a:r>
              <a:rPr lang="en-US" altLang="ko-KR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교시</a:t>
            </a:r>
            <a:r>
              <a:rPr lang="en-US" altLang="ko-KR" sz="3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ko-KR" sz="3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3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 </a:t>
            </a:r>
            <a:r>
              <a:rPr lang="en-US" altLang="ko-KR" sz="3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[Mechanics] </a:t>
            </a:r>
          </a:p>
          <a:p>
            <a:r>
              <a:rPr lang="ko-KR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 찬규</a:t>
            </a:r>
            <a:r>
              <a:rPr lang="en-US" altLang="ko-KR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황 지민</a:t>
            </a:r>
            <a:r>
              <a:rPr lang="en-US" altLang="ko-KR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 동훈</a:t>
            </a:r>
            <a:r>
              <a:rPr lang="en-US" altLang="ko-KR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 태한</a:t>
            </a:r>
            <a:r>
              <a:rPr lang="en-US" altLang="ko-KR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 관동</a:t>
            </a: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500" dirty="0" smtClean="0"/>
              <a:t>자동 환기 시스템</a:t>
            </a:r>
            <a:endParaRPr lang="ko-KR" altLang="en-US" sz="6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유사 </a:t>
            </a:r>
            <a:r>
              <a:rPr lang="en-US" altLang="ko-KR" sz="2200" dirty="0" smtClean="0"/>
              <a:t>: (1)</a:t>
            </a:r>
            <a:r>
              <a:rPr lang="ko-KR" altLang="en-US" sz="2200" dirty="0" smtClean="0"/>
              <a:t>화장실에서 </a:t>
            </a:r>
            <a:r>
              <a:rPr lang="en-US" altLang="ko-KR" sz="2200" dirty="0" smtClean="0"/>
              <a:t>‘</a:t>
            </a:r>
            <a:r>
              <a:rPr lang="ko-KR" altLang="en-US" sz="2200" dirty="0" err="1" smtClean="0"/>
              <a:t>사람있음</a:t>
            </a:r>
            <a:r>
              <a:rPr lang="en-US" altLang="ko-KR" sz="2200" dirty="0" smtClean="0"/>
              <a:t>’</a:t>
            </a:r>
            <a:r>
              <a:rPr lang="ko-KR" altLang="en-US" sz="2200" dirty="0" smtClean="0"/>
              <a:t>이라는 </a:t>
            </a:r>
            <a:r>
              <a:rPr lang="en-US" altLang="ko-KR" sz="2200" dirty="0" smtClean="0"/>
              <a:t>LED</a:t>
            </a:r>
            <a:r>
              <a:rPr lang="ko-KR" altLang="en-US" sz="2200" dirty="0" smtClean="0"/>
              <a:t>를 보고 </a:t>
            </a:r>
            <a:endParaRPr lang="en-US" altLang="ko-KR" sz="2200" dirty="0" smtClean="0"/>
          </a:p>
          <a:p>
            <a:pPr lvl="1">
              <a:buNone/>
            </a:pPr>
            <a:r>
              <a:rPr lang="en-US" altLang="ko-KR" sz="2200" dirty="0" smtClean="0"/>
              <a:t>            </a:t>
            </a:r>
            <a:r>
              <a:rPr lang="ko-KR" altLang="en-US" sz="2200" dirty="0" smtClean="0"/>
              <a:t>휴지가 부족할 때에도 </a:t>
            </a:r>
            <a:r>
              <a:rPr lang="en-US" altLang="ko-KR" sz="2200" dirty="0" smtClean="0"/>
              <a:t>LED</a:t>
            </a:r>
            <a:r>
              <a:rPr lang="ko-KR" altLang="en-US" sz="2200" dirty="0" smtClean="0"/>
              <a:t>사용할 것을</a:t>
            </a:r>
            <a:endParaRPr lang="en-US" altLang="ko-KR" sz="2200" dirty="0" smtClean="0"/>
          </a:p>
          <a:p>
            <a:pPr lvl="1">
              <a:buNone/>
            </a:pPr>
            <a:r>
              <a:rPr lang="en-US" altLang="ko-KR" sz="2200" dirty="0" smtClean="0"/>
              <a:t>            </a:t>
            </a:r>
            <a:r>
              <a:rPr lang="ko-KR" altLang="en-US" sz="2200" dirty="0" smtClean="0"/>
              <a:t>생각했다</a:t>
            </a:r>
            <a:r>
              <a:rPr lang="en-US" altLang="ko-KR" sz="2200" dirty="0" smtClean="0"/>
              <a:t>.</a:t>
            </a:r>
          </a:p>
          <a:p>
            <a:pPr lvl="1">
              <a:buNone/>
            </a:pPr>
            <a:endParaRPr lang="en-US" altLang="ko-KR" sz="2200" dirty="0" smtClean="0"/>
          </a:p>
          <a:p>
            <a:pPr lvl="1">
              <a:buNone/>
            </a:pPr>
            <a:r>
              <a:rPr lang="en-US" altLang="ko-KR" sz="2200" dirty="0" smtClean="0"/>
              <a:t>        (2)</a:t>
            </a:r>
            <a:r>
              <a:rPr lang="ko-KR" altLang="en-US" sz="2200" dirty="0" smtClean="0"/>
              <a:t>길을 가다가 안개를 보고 습기를 연상되어</a:t>
            </a:r>
            <a:endParaRPr lang="en-US" altLang="ko-KR" sz="2200" dirty="0" smtClean="0"/>
          </a:p>
          <a:p>
            <a:pPr lvl="1">
              <a:buNone/>
            </a:pPr>
            <a:r>
              <a:rPr lang="en-US" altLang="ko-KR" sz="2200" dirty="0" smtClean="0"/>
              <a:t>             </a:t>
            </a:r>
            <a:r>
              <a:rPr lang="ko-KR" altLang="en-US" sz="2200" dirty="0" smtClean="0"/>
              <a:t>화장실에서 샤워 후 습기가 차는걸 생각했다</a:t>
            </a:r>
            <a:r>
              <a:rPr lang="en-US" altLang="ko-KR" sz="2200" dirty="0" smtClean="0"/>
              <a:t>.</a:t>
            </a:r>
          </a:p>
          <a:p>
            <a:pPr lvl="1">
              <a:buNone/>
            </a:pPr>
            <a:endParaRPr lang="en-US" altLang="ko-KR" sz="2200" dirty="0" smtClean="0"/>
          </a:p>
          <a:p>
            <a:r>
              <a:rPr lang="ko-KR" altLang="en-US" sz="2200" dirty="0" smtClean="0"/>
              <a:t>대조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깨끗함은 더러운 것을 치우면 나타나는 것이므로 </a:t>
            </a:r>
            <a:r>
              <a:rPr lang="en-US" altLang="ko-KR" sz="2200" dirty="0" smtClean="0"/>
              <a:t>	   </a:t>
            </a:r>
            <a:r>
              <a:rPr lang="ko-KR" altLang="en-US" sz="2200" dirty="0" smtClean="0"/>
              <a:t>먼지를 연상시켜 에어컨필터의 먼지제거를 생각     </a:t>
            </a:r>
            <a:r>
              <a:rPr lang="en-US" altLang="ko-KR" sz="2200" dirty="0" smtClean="0"/>
              <a:t>	   </a:t>
            </a:r>
            <a:r>
              <a:rPr lang="ko-KR" altLang="en-US" sz="2200" dirty="0" smtClean="0"/>
              <a:t>했다</a:t>
            </a:r>
            <a:r>
              <a:rPr lang="en-US" altLang="ko-KR" sz="22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</a:t>
            </a:r>
            <a:r>
              <a:rPr lang="ko-KR" altLang="en-US" dirty="0"/>
              <a:t>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 fontAlgn="base" latinLnBrk="0"/>
            <a:endParaRPr lang="ko-KR" altLang="en-US" dirty="0" smtClean="0"/>
          </a:p>
          <a:p>
            <a:pPr fontAlgn="base" latinLnBrk="0"/>
            <a:r>
              <a:rPr lang="ko-KR" altLang="en-US" sz="2800" dirty="0" smtClean="0"/>
              <a:t>제품이 상해 혹은 손실을 일으키지 않도록 보증 </a:t>
            </a:r>
            <a:endParaRPr lang="en-US" altLang="ko-KR" sz="2800" dirty="0" smtClean="0"/>
          </a:p>
          <a:p>
            <a:pPr fontAlgn="base" latinLnBrk="0"/>
            <a:endParaRPr lang="ko-KR" altLang="en-US" sz="2800" dirty="0" smtClean="0"/>
          </a:p>
          <a:p>
            <a:pPr fontAlgn="base">
              <a:buNone/>
            </a:pPr>
            <a:r>
              <a:rPr lang="ko-KR" altLang="en-US" sz="2800" dirty="0" smtClean="0"/>
              <a:t>적외선 센서에 물이 묻을 위험이 있다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fontAlgn="base">
              <a:buNone/>
            </a:pP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아크릴로 덮어 물이 묻지 않도록 한다</a:t>
            </a:r>
            <a:r>
              <a:rPr lang="en-US" altLang="ko-KR" sz="2800" dirty="0" smtClean="0"/>
              <a:t>.</a:t>
            </a:r>
          </a:p>
          <a:p>
            <a:pPr fontAlgn="base">
              <a:buNone/>
            </a:pPr>
            <a:endParaRPr lang="ko-KR" altLang="en-US" sz="2800" dirty="0" smtClean="0"/>
          </a:p>
          <a:p>
            <a:pPr fontAlgn="base">
              <a:buNone/>
            </a:pPr>
            <a:r>
              <a:rPr lang="ko-KR" altLang="en-US" sz="2800" dirty="0" smtClean="0"/>
              <a:t>자동문 틈에 물체가 끼었을 때</a:t>
            </a:r>
          </a:p>
          <a:p>
            <a:pPr fontAlgn="base">
              <a:buNone/>
            </a:pPr>
            <a:r>
              <a:rPr lang="en-US" altLang="ko-KR" sz="2800" dirty="0" smtClean="0"/>
              <a:t>-&gt; </a:t>
            </a:r>
            <a:r>
              <a:rPr lang="ko-KR" altLang="en-US" sz="2800" dirty="0" smtClean="0"/>
              <a:t>물체를 감지하고 문이 다시 열리게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Design For </a:t>
            </a:r>
            <a:r>
              <a:rPr lang="en-US" altLang="ko-KR" sz="3600" dirty="0" smtClean="0"/>
              <a:t>Safety</a:t>
            </a:r>
            <a:r>
              <a:rPr lang="ko-KR" altLang="en-US" sz="3600" dirty="0"/>
              <a:t> 제품의안전성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Matrix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5576" y="1844824"/>
          <a:ext cx="7776864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  <a:gridCol w="1944216"/>
                <a:gridCol w="1944216"/>
                <a:gridCol w="1944216"/>
              </a:tblGrid>
              <a:tr h="504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판정기준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제습제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제습기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자동환기장치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편리성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안정성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Weighted Total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7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제품설</a:t>
            </a:r>
            <a:r>
              <a:rPr lang="ko-KR" altLang="en-US" sz="7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명</a:t>
            </a:r>
          </a:p>
        </p:txBody>
      </p:sp>
      <p:pic>
        <p:nvPicPr>
          <p:cNvPr id="8" name="그림 7" descr="CAA02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564904"/>
            <a:ext cx="1224136" cy="122413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5400000">
            <a:off x="1160414" y="1435347"/>
            <a:ext cx="1079500" cy="1958975"/>
          </a:xfrm>
          <a:prstGeom prst="cube">
            <a:avLst>
              <a:gd name="adj" fmla="val 11667"/>
            </a:avLst>
          </a:prstGeom>
          <a:solidFill>
            <a:schemeClr val="accent6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rgbClr val="5F5F5F"/>
            </a:outerShdw>
          </a:effectLst>
        </p:spPr>
        <p:txBody>
          <a:bodyPr rot="10800000" vert="eaVert" lIns="93663" tIns="46038" rIns="93663" bIns="46038" anchor="ctr"/>
          <a:lstStyle/>
          <a:p>
            <a:pPr defTabSz="927100">
              <a:lnSpc>
                <a:spcPct val="100000"/>
              </a:lnSpc>
            </a:pPr>
            <a:r>
              <a:rPr lang="ko-KR" altLang="en-US" dirty="0" smtClean="0"/>
              <a:t> 습도가 </a:t>
            </a:r>
            <a:r>
              <a:rPr lang="ko-KR" altLang="en-US" dirty="0" err="1" smtClean="0"/>
              <a:t>높을때</a:t>
            </a:r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63888" y="1449635"/>
            <a:ext cx="1800200" cy="765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ko-KR" altLang="en-US" sz="1800" dirty="0" smtClean="0"/>
              <a:t> 사람이 </a:t>
            </a:r>
            <a:r>
              <a:rPr lang="ko-KR" altLang="en-US" sz="1800" dirty="0" err="1" smtClean="0"/>
              <a:t>있을때</a:t>
            </a:r>
            <a:endParaRPr lang="en-US" altLang="ko-KR" sz="1800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빛센서</a:t>
            </a:r>
            <a:r>
              <a:rPr lang="ko-KR" altLang="en-US" dirty="0" smtClean="0"/>
              <a:t> 감지</a:t>
            </a:r>
            <a:r>
              <a:rPr lang="en-US" altLang="ko-KR" dirty="0" smtClean="0"/>
              <a:t>)</a:t>
            </a:r>
            <a:endParaRPr lang="en-US" altLang="ko-KR" sz="1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63888" y="2656135"/>
            <a:ext cx="1800200" cy="784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ko-KR" altLang="en-US" sz="1800" dirty="0" smtClean="0"/>
              <a:t> 사람이 </a:t>
            </a:r>
            <a:r>
              <a:rPr lang="ko-KR" altLang="en-US" sz="1800" dirty="0" err="1" smtClean="0"/>
              <a:t>없을때</a:t>
            </a:r>
            <a:endParaRPr lang="en-US" altLang="ko-KR" sz="1800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빛센서</a:t>
            </a:r>
            <a:r>
              <a:rPr lang="ko-KR" altLang="en-US" dirty="0" smtClean="0"/>
              <a:t> 감지</a:t>
            </a:r>
            <a:r>
              <a:rPr lang="en-US" altLang="ko-KR" dirty="0" smtClean="0"/>
              <a:t>X)</a:t>
            </a:r>
            <a:endParaRPr lang="en-US" altLang="ko-KR" sz="1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63888" y="3861048"/>
            <a:ext cx="1800200" cy="787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800" dirty="0" smtClean="0"/>
              <a:t> </a:t>
            </a:r>
            <a:r>
              <a:rPr lang="ko-KR" altLang="en-US" dirty="0" smtClean="0"/>
              <a:t>사람이 </a:t>
            </a:r>
            <a:r>
              <a:rPr lang="ko-KR" altLang="en-US" dirty="0" err="1" smtClean="0"/>
              <a:t>있을때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빛센서</a:t>
            </a:r>
            <a:r>
              <a:rPr lang="ko-KR" altLang="en-US" dirty="0" smtClean="0"/>
              <a:t> 감지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63888" y="5072310"/>
            <a:ext cx="1800200" cy="765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ko-KR" altLang="en-US" dirty="0" smtClean="0"/>
              <a:t>사람이 </a:t>
            </a:r>
            <a:r>
              <a:rPr lang="ko-KR" altLang="en-US" dirty="0" err="1" smtClean="0"/>
              <a:t>없을때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빛센서</a:t>
            </a:r>
            <a:r>
              <a:rPr lang="ko-KR" altLang="en-US" dirty="0" smtClean="0"/>
              <a:t> 감지</a:t>
            </a:r>
            <a:r>
              <a:rPr lang="en-US" altLang="ko-KR" dirty="0" smtClean="0"/>
              <a:t>X)</a:t>
            </a:r>
            <a:endParaRPr lang="en-US" altLang="ko-KR" sz="1800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5400000">
            <a:off x="1160414" y="3892797"/>
            <a:ext cx="1079500" cy="1958975"/>
          </a:xfrm>
          <a:prstGeom prst="cube">
            <a:avLst>
              <a:gd name="adj" fmla="val 11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>
            <a:outerShdw dist="89803" dir="2700000" algn="ctr" rotWithShape="0">
              <a:srgbClr val="5F5F5F"/>
            </a:outerShdw>
          </a:effectLst>
        </p:spPr>
        <p:txBody>
          <a:bodyPr rot="10800000" vert="eaVert" lIns="93663" tIns="46038" rIns="93663" bIns="46038" anchor="ctr"/>
          <a:lstStyle/>
          <a:p>
            <a:pPr defTabSz="927100">
              <a:lnSpc>
                <a:spcPct val="100000"/>
              </a:lnSpc>
            </a:pPr>
            <a:r>
              <a:rPr lang="ko-KR" altLang="en-US" dirty="0" smtClean="0"/>
              <a:t> 습도가 </a:t>
            </a:r>
            <a:r>
              <a:rPr lang="ko-KR" altLang="en-US" dirty="0" err="1" smtClean="0"/>
              <a:t>낮을때</a:t>
            </a:r>
            <a:endParaRPr lang="en-US" altLang="ko-KR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157488" y="1757610"/>
            <a:ext cx="401638" cy="1330325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0"/>
              </a:cxn>
              <a:cxn ang="0">
                <a:pos x="0" y="837"/>
              </a:cxn>
              <a:cxn ang="0">
                <a:pos x="252" y="837"/>
              </a:cxn>
            </a:cxnLst>
            <a:rect l="0" t="0" r="r" b="b"/>
            <a:pathLst>
              <a:path w="253" h="838">
                <a:moveTo>
                  <a:pt x="252" y="0"/>
                </a:moveTo>
                <a:lnTo>
                  <a:pt x="0" y="0"/>
                </a:lnTo>
                <a:lnTo>
                  <a:pt x="0" y="837"/>
                </a:lnTo>
                <a:lnTo>
                  <a:pt x="252" y="837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143201" y="4200773"/>
            <a:ext cx="401637" cy="1330325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0"/>
              </a:cxn>
              <a:cxn ang="0">
                <a:pos x="0" y="837"/>
              </a:cxn>
              <a:cxn ang="0">
                <a:pos x="252" y="837"/>
              </a:cxn>
            </a:cxnLst>
            <a:rect l="0" t="0" r="r" b="b"/>
            <a:pathLst>
              <a:path w="253" h="838">
                <a:moveTo>
                  <a:pt x="252" y="0"/>
                </a:moveTo>
                <a:lnTo>
                  <a:pt x="0" y="0"/>
                </a:lnTo>
                <a:lnTo>
                  <a:pt x="0" y="837"/>
                </a:lnTo>
                <a:lnTo>
                  <a:pt x="252" y="837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557413" y="2400548"/>
            <a:ext cx="585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571701" y="4857998"/>
            <a:ext cx="557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85701" y="2314823"/>
            <a:ext cx="401637" cy="2516187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0"/>
              </a:cxn>
              <a:cxn ang="0">
                <a:pos x="0" y="1584"/>
              </a:cxn>
              <a:cxn ang="0">
                <a:pos x="252" y="1584"/>
              </a:cxn>
            </a:cxnLst>
            <a:rect l="0" t="0" r="r" b="b"/>
            <a:pathLst>
              <a:path w="253" h="1585">
                <a:moveTo>
                  <a:pt x="252" y="0"/>
                </a:moveTo>
                <a:lnTo>
                  <a:pt x="0" y="0"/>
                </a:lnTo>
                <a:lnTo>
                  <a:pt x="0" y="1584"/>
                </a:lnTo>
                <a:lnTo>
                  <a:pt x="252" y="1584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5868144" y="4869160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0" name="Freeform 14"/>
          <p:cNvSpPr>
            <a:spLocks/>
          </p:cNvSpPr>
          <p:nvPr/>
        </p:nvSpPr>
        <p:spPr bwMode="auto">
          <a:xfrm>
            <a:off x="5353794" y="4197846"/>
            <a:ext cx="515938" cy="12473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4" y="0"/>
              </a:cxn>
              <a:cxn ang="0">
                <a:pos x="324" y="1780"/>
              </a:cxn>
              <a:cxn ang="0">
                <a:pos x="10" y="1780"/>
              </a:cxn>
            </a:cxnLst>
            <a:rect l="0" t="0" r="r" b="b"/>
            <a:pathLst>
              <a:path w="325" h="1781">
                <a:moveTo>
                  <a:pt x="0" y="0"/>
                </a:moveTo>
                <a:lnTo>
                  <a:pt x="324" y="0"/>
                </a:lnTo>
                <a:lnTo>
                  <a:pt x="324" y="1780"/>
                </a:lnTo>
                <a:lnTo>
                  <a:pt x="10" y="178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228184" y="4509120"/>
            <a:ext cx="2592288" cy="787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ko-KR" altLang="en-US" sz="1800" dirty="0" smtClean="0"/>
              <a:t> 환풍기 작동</a:t>
            </a:r>
            <a:r>
              <a:rPr lang="en-US" altLang="ko-KR" sz="1800" dirty="0" smtClean="0"/>
              <a:t>X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문닫힘</a:t>
            </a:r>
            <a:endParaRPr lang="en-US" altLang="ko-KR" sz="1800" dirty="0" smtClean="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364088" y="1844824"/>
            <a:ext cx="5760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5376382" y="3068960"/>
            <a:ext cx="5637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940152" y="1412776"/>
            <a:ext cx="2880320" cy="765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ko-KR" altLang="en-US" dirty="0" smtClean="0"/>
              <a:t> 환풍기 작동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 닫힘</a:t>
            </a:r>
            <a:endParaRPr lang="en-US" altLang="ko-KR" sz="1800" dirty="0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940152" y="2619276"/>
            <a:ext cx="2880320" cy="784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ko-KR" altLang="en-US" sz="1800" dirty="0" smtClean="0"/>
              <a:t> 환풍기 작동 </a:t>
            </a:r>
            <a:endParaRPr lang="en-US" altLang="ko-KR" sz="1800" dirty="0" smtClean="0"/>
          </a:p>
          <a:p>
            <a:r>
              <a:rPr lang="en-US" altLang="ko-KR" dirty="0" smtClean="0"/>
              <a:t> </a:t>
            </a:r>
            <a:r>
              <a:rPr lang="ko-KR" altLang="en-US" sz="1800" dirty="0" smtClean="0"/>
              <a:t>문 열림</a:t>
            </a:r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71600" y="836712"/>
            <a:ext cx="1296144" cy="12961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2"/>
          </p:cNvCxnSpPr>
          <p:nvPr/>
        </p:nvCxnSpPr>
        <p:spPr>
          <a:xfrm>
            <a:off x="1619672" y="2132856"/>
            <a:ext cx="0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332656"/>
            <a:ext cx="7416824" cy="47525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48064" y="4725144"/>
            <a:ext cx="2376264" cy="7200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48064" y="5085184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DOOR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619672" y="3789040"/>
            <a:ext cx="2304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148064" y="4149080"/>
            <a:ext cx="0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23928" y="3284984"/>
            <a:ext cx="2808312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5580112" y="1844824"/>
            <a:ext cx="0" cy="1440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355976" y="1412776"/>
            <a:ext cx="194421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습도계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732240" y="1988840"/>
            <a:ext cx="0" cy="12961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588224" y="1340768"/>
            <a:ext cx="100811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빛센서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80526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습도가 </a:t>
            </a:r>
            <a:r>
              <a:rPr lang="ko-KR" altLang="en-US" dirty="0" err="1" smtClean="0"/>
              <a:t>낮을때</a:t>
            </a:r>
            <a:endParaRPr lang="ko-KR" altLang="en-US" dirty="0"/>
          </a:p>
        </p:txBody>
      </p:sp>
      <p:pic>
        <p:nvPicPr>
          <p:cNvPr id="17" name="그림 16" descr="F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908720"/>
            <a:ext cx="1152128" cy="115212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668344" y="5517232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68344" y="59492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884368" y="537321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 Put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56376" y="580526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Put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908720"/>
            <a:ext cx="1156889" cy="11521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836712"/>
            <a:ext cx="1296144" cy="12961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2"/>
          </p:cNvCxnSpPr>
          <p:nvPr/>
        </p:nvCxnSpPr>
        <p:spPr>
          <a:xfrm>
            <a:off x="1619672" y="2132856"/>
            <a:ext cx="0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332656"/>
            <a:ext cx="7416824" cy="47525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48064" y="4725144"/>
            <a:ext cx="2376264" cy="7200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48064" y="5085184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40152" y="508518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DOOR</a:t>
            </a:r>
            <a:endParaRPr lang="ko-KR" altLang="en-US" sz="16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619672" y="3789040"/>
            <a:ext cx="2304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148064" y="4149080"/>
            <a:ext cx="0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23928" y="3284984"/>
            <a:ext cx="2808312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 smtClean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5580112" y="1844824"/>
            <a:ext cx="0" cy="1440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355976" y="1412776"/>
            <a:ext cx="19442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습도계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732240" y="1988840"/>
            <a:ext cx="0" cy="12961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588224" y="1340768"/>
            <a:ext cx="100811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빛센서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668344" y="5517232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668344" y="59492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884368" y="537321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 Put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6" y="580526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Put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71600" y="580526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습도가 높고 사람이 </a:t>
            </a:r>
            <a:r>
              <a:rPr lang="ko-KR" altLang="en-US" dirty="0" err="1" smtClean="0"/>
              <a:t>있을때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908720"/>
            <a:ext cx="1156889" cy="11521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836712"/>
            <a:ext cx="1296144" cy="12961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2"/>
          </p:cNvCxnSpPr>
          <p:nvPr/>
        </p:nvCxnSpPr>
        <p:spPr>
          <a:xfrm>
            <a:off x="1619672" y="2132856"/>
            <a:ext cx="0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332656"/>
            <a:ext cx="7416824" cy="47525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48064" y="4725144"/>
            <a:ext cx="2376264" cy="7200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619672" y="3789040"/>
            <a:ext cx="2304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148064" y="4149080"/>
            <a:ext cx="0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23928" y="3284984"/>
            <a:ext cx="2808312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 smtClean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5580112" y="1844824"/>
            <a:ext cx="0" cy="1440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355976" y="1412776"/>
            <a:ext cx="19442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습도계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732240" y="1988840"/>
            <a:ext cx="0" cy="12961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588224" y="1340768"/>
            <a:ext cx="100811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빛센서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668344" y="5517232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68344" y="59492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84368" y="537321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 Put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56376" y="580526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Put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580526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습도가 높고 사람이 </a:t>
            </a:r>
            <a:r>
              <a:rPr lang="ko-KR" altLang="en-US" dirty="0" err="1" smtClean="0"/>
              <a:t>없을때</a:t>
            </a:r>
            <a:endParaRPr lang="ko-KR" altLang="en-US" dirty="0"/>
          </a:p>
        </p:txBody>
      </p:sp>
      <p:pic>
        <p:nvPicPr>
          <p:cNvPr id="30" name="그림 29" descr="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5085184"/>
            <a:ext cx="4752528" cy="432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80000" indent="-51435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문제정의</a:t>
            </a:r>
            <a:endParaRPr lang="en-US" altLang="ko-KR" dirty="0" smtClean="0"/>
          </a:p>
          <a:p>
            <a:pPr marL="1080000" indent="-514350">
              <a:buNone/>
            </a:pPr>
            <a:r>
              <a:rPr lang="ko-KR" altLang="en-US" sz="2000" dirty="0" smtClean="0"/>
              <a:t>       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원인결과도</a:t>
            </a:r>
            <a:endParaRPr lang="en-US" altLang="ko-KR" sz="2000" dirty="0" smtClean="0"/>
          </a:p>
          <a:p>
            <a:pPr marL="1080000" indent="-514350">
              <a:buNone/>
            </a:pPr>
            <a:r>
              <a:rPr lang="en-US" altLang="ko-KR" sz="2000" dirty="0" smtClean="0"/>
              <a:t>        -</a:t>
            </a:r>
            <a:r>
              <a:rPr lang="en-US" altLang="ko-KR" sz="2000" dirty="0" err="1" smtClean="0"/>
              <a:t>Kepner-Tregoe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문제분석</a:t>
            </a:r>
            <a:endParaRPr lang="en-US" altLang="ko-KR" sz="2000" dirty="0" smtClean="0"/>
          </a:p>
          <a:p>
            <a:pPr marL="1080000" indent="-514350">
              <a:buNone/>
            </a:pPr>
            <a:endParaRPr lang="en-US" altLang="ko-KR" sz="2000" dirty="0" smtClean="0"/>
          </a:p>
          <a:p>
            <a:pPr marL="1080000" indent="-51435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아이디어 창출</a:t>
            </a:r>
            <a:endParaRPr lang="en-US" altLang="ko-KR" dirty="0" smtClean="0"/>
          </a:p>
          <a:p>
            <a:pPr marL="1080000" indent="-514350">
              <a:buNone/>
            </a:pPr>
            <a:r>
              <a:rPr lang="en-US" altLang="ko-KR" sz="2000" dirty="0" smtClean="0"/>
              <a:t>	  -</a:t>
            </a:r>
            <a:r>
              <a:rPr lang="ko-KR" altLang="en-US" sz="2000" dirty="0" smtClean="0"/>
              <a:t>브레인 </a:t>
            </a:r>
            <a:r>
              <a:rPr lang="ko-KR" altLang="en-US" sz="2000" dirty="0" err="1" smtClean="0"/>
              <a:t>스토밍</a:t>
            </a:r>
            <a:endParaRPr lang="en-US" altLang="ko-KR" sz="2000" dirty="0" smtClean="0"/>
          </a:p>
          <a:p>
            <a:pPr marL="1080000" indent="-514350">
              <a:buNone/>
            </a:pPr>
            <a:r>
              <a:rPr lang="en-US" altLang="ko-KR" sz="2000" dirty="0" smtClean="0"/>
              <a:t>	  -scamper</a:t>
            </a:r>
          </a:p>
          <a:p>
            <a:pPr marL="1080000" indent="-514350">
              <a:buNone/>
            </a:pPr>
            <a:r>
              <a:rPr lang="en-US" altLang="ko-KR" sz="2000" dirty="0" smtClean="0"/>
              <a:t>	  -</a:t>
            </a:r>
            <a:r>
              <a:rPr lang="ko-KR" altLang="en-US" sz="2000" dirty="0" smtClean="0"/>
              <a:t>연상</a:t>
            </a:r>
            <a:endParaRPr lang="en-US" altLang="ko-KR" sz="2000" dirty="0" smtClean="0"/>
          </a:p>
          <a:p>
            <a:pPr marL="1080000" indent="-514350">
              <a:buNone/>
            </a:pPr>
            <a:endParaRPr lang="en-US" altLang="ko-KR" sz="2000" dirty="0" smtClean="0"/>
          </a:p>
          <a:p>
            <a:pPr marL="1080000" indent="-514350">
              <a:buNone/>
            </a:pPr>
            <a:r>
              <a:rPr lang="en-US" altLang="ko-KR" dirty="0" smtClean="0">
                <a:latin typeface="+mn-ea"/>
              </a:rPr>
              <a:t>3.</a:t>
            </a:r>
            <a:r>
              <a:rPr lang="ko-KR" altLang="en-US" dirty="0" smtClean="0">
                <a:latin typeface="+mn-ea"/>
              </a:rPr>
              <a:t>아이디어 평가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판단</a:t>
            </a:r>
            <a:endParaRPr lang="en-US" altLang="ko-KR" dirty="0" smtClean="0">
              <a:latin typeface="+mn-ea"/>
            </a:endParaRPr>
          </a:p>
          <a:p>
            <a:pPr marL="1080000" indent="-514350">
              <a:buNone/>
            </a:pPr>
            <a:r>
              <a:rPr lang="en-US" altLang="ko-KR" sz="2000" dirty="0" smtClean="0"/>
              <a:t>       -Decision Matrix </a:t>
            </a:r>
          </a:p>
          <a:p>
            <a:pPr marL="1080000" indent="-514350">
              <a:buNone/>
            </a:pPr>
            <a:r>
              <a:rPr lang="en-US" altLang="ko-KR" sz="2000" dirty="0" smtClean="0"/>
              <a:t>       -Design For </a:t>
            </a:r>
            <a:r>
              <a:rPr lang="en-US" altLang="ko-KR" sz="2000" dirty="0" smtClean="0"/>
              <a:t>Safety</a:t>
            </a:r>
          </a:p>
          <a:p>
            <a:pPr marL="1080000" indent="-514350">
              <a:buNone/>
            </a:pPr>
            <a:endParaRPr lang="en-US" altLang="ko-KR" sz="2000" dirty="0" smtClean="0"/>
          </a:p>
          <a:p>
            <a:pPr marL="1080000" indent="-51435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제품 설명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4" name="그림 3" descr="CDA06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412776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원인결과도</a:t>
            </a:r>
            <a:r>
              <a:rPr lang="en-US" altLang="ko-KR" dirty="0" smtClean="0"/>
              <a:t>(fishbone </a:t>
            </a:r>
            <a:r>
              <a:rPr lang="en-US" altLang="ko-KR" dirty="0" smtClean="0">
                <a:latin typeface="+mn-ea"/>
              </a:rPr>
              <a:t>diagram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Kepner-Tregoe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문제분석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문제정</a:t>
            </a:r>
            <a:r>
              <a:rPr lang="ko-KR" altLang="en-US" dirty="0"/>
              <a:t>의</a:t>
            </a:r>
          </a:p>
        </p:txBody>
      </p:sp>
      <p:pic>
        <p:nvPicPr>
          <p:cNvPr id="4" name="그림 3" descr="CCA01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98884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원인결과표</a:t>
            </a:r>
            <a:r>
              <a:rPr lang="en-US" altLang="ko-KR" sz="2400" dirty="0" smtClean="0"/>
              <a:t>(fishbone diagram)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03648" y="3645024"/>
            <a:ext cx="54006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3568" y="177281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07904" y="177281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47664" y="4797152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폐쇄적공간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6" idx="2"/>
          </p:cNvCxnSpPr>
          <p:nvPr/>
        </p:nvCxnSpPr>
        <p:spPr>
          <a:xfrm>
            <a:off x="1367644" y="2420888"/>
            <a:ext cx="324036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196736" y="306896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520" y="26369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수증기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63688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목욕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샤워</a:t>
            </a:r>
            <a:endParaRPr lang="ko-KR" altLang="en-US" dirty="0"/>
          </a:p>
        </p:txBody>
      </p:sp>
      <p:cxnSp>
        <p:nvCxnSpPr>
          <p:cNvPr id="24" name="직선 연결선 23"/>
          <p:cNvCxnSpPr>
            <a:stCxn id="8" idx="0"/>
          </p:cNvCxnSpPr>
          <p:nvPr/>
        </p:nvCxnSpPr>
        <p:spPr>
          <a:xfrm flipV="1">
            <a:off x="2231740" y="3645024"/>
            <a:ext cx="46805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47664" y="40050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15816" y="37890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공기순환이 </a:t>
            </a:r>
            <a:endParaRPr lang="en-US" altLang="ko-KR" dirty="0" smtClean="0"/>
          </a:p>
          <a:p>
            <a:r>
              <a:rPr lang="ko-KR" altLang="en-US" dirty="0" smtClean="0"/>
              <a:t>안 된다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15816" y="44371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습기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4008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창문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59832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환풍기</a:t>
            </a:r>
            <a:endParaRPr lang="ko-KR" altLang="en-US" dirty="0"/>
          </a:p>
        </p:txBody>
      </p:sp>
      <p:cxnSp>
        <p:nvCxnSpPr>
          <p:cNvPr id="31" name="직선 연결선 30"/>
          <p:cNvCxnSpPr>
            <a:stCxn id="7" idx="2"/>
          </p:cNvCxnSpPr>
          <p:nvPr/>
        </p:nvCxnSpPr>
        <p:spPr>
          <a:xfrm flipH="1">
            <a:off x="4067944" y="2420888"/>
            <a:ext cx="324036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444208" y="1556792"/>
            <a:ext cx="0" cy="45365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4088" y="141277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원인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732240" y="14127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결과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48264" y="2852936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습기로 인한 곰팡이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다음 화장실 사용자의 불쾌함 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115616" y="2708920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2" idx="3"/>
          </p:cNvCxnSpPr>
          <p:nvPr/>
        </p:nvCxnSpPr>
        <p:spPr>
          <a:xfrm flipV="1">
            <a:off x="1259632" y="3212976"/>
            <a:ext cx="288032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21" idx="1"/>
          </p:cNvCxnSpPr>
          <p:nvPr/>
        </p:nvCxnSpPr>
        <p:spPr>
          <a:xfrm>
            <a:off x="1547664" y="2924944"/>
            <a:ext cx="216024" cy="11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851920" y="2924944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8" idx="1"/>
          </p:cNvCxnSpPr>
          <p:nvPr/>
        </p:nvCxnSpPr>
        <p:spPr>
          <a:xfrm flipH="1" flipV="1">
            <a:off x="4355976" y="2708920"/>
            <a:ext cx="288032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195736" y="4180438"/>
            <a:ext cx="288032" cy="4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6" idx="1"/>
          </p:cNvCxnSpPr>
          <p:nvPr/>
        </p:nvCxnSpPr>
        <p:spPr>
          <a:xfrm flipH="1" flipV="1">
            <a:off x="2627784" y="3933056"/>
            <a:ext cx="288032" cy="17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7" idx="1"/>
          </p:cNvCxnSpPr>
          <p:nvPr/>
        </p:nvCxnSpPr>
        <p:spPr>
          <a:xfrm flipH="1" flipV="1">
            <a:off x="2483768" y="4365104"/>
            <a:ext cx="432048" cy="25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Kepner-Tregoe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문제분석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15616" y="1412776"/>
          <a:ext cx="6936432" cy="431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08"/>
                <a:gridCol w="1734108"/>
                <a:gridCol w="1734108"/>
                <a:gridCol w="1734108"/>
              </a:tblGrid>
              <a:tr h="8560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있다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없다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차이점</a:t>
                      </a:r>
                      <a:endParaRPr lang="ko-KR" altLang="en-US" dirty="0"/>
                    </a:p>
                  </a:txBody>
                  <a:tcPr/>
                </a:tc>
              </a:tr>
              <a:tr h="656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무엇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습기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다른 공기상태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다음 이용자에게 불쾌감을 준다</a:t>
                      </a:r>
                      <a:endParaRPr lang="ko-KR" altLang="en-US" sz="16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어디서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화장실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실내에서 화장실 이외의 공간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상대적으로 밀폐되어있다</a:t>
                      </a:r>
                      <a:endParaRPr lang="ko-KR" altLang="en-US" sz="16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언제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샤워나 목욕을 한 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화장실내에서 별다른 행동이 없는 경우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샤워나 목욕</a:t>
                      </a:r>
                      <a:endParaRPr lang="ko-KR" altLang="en-US" sz="1600" dirty="0"/>
                    </a:p>
                  </a:txBody>
                  <a:tcPr/>
                </a:tc>
              </a:tr>
              <a:tr h="70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온도가 높은 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온도가 낮은 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높은 온도의 물이 증발하여 습기를 </a:t>
                      </a:r>
                      <a:r>
                        <a:rPr lang="ko-KR" altLang="en-US" sz="1600" dirty="0" err="1" smtClean="0"/>
                        <a:t>만듬</a:t>
                      </a:r>
                      <a:endParaRPr lang="ko-KR" altLang="en-US" sz="1600" dirty="0"/>
                    </a:p>
                  </a:txBody>
                  <a:tcPr/>
                </a:tc>
              </a:tr>
              <a:tr h="54354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환기가 안된 화장실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환기가 된 화장실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환기가 안되어 습기가 참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브레인스토밍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수직적사고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/>
              <a:t>(SCAMPER)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수평적사고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연상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창출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2500" dirty="0" smtClean="0"/>
              <a:t>     차가운 물로 샤워 혹은 목욕을 한다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     샤워 혹은 목욕을 하지 않는다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     </a:t>
            </a:r>
            <a:r>
              <a:rPr lang="ko-KR" altLang="en-US" sz="2500" dirty="0" err="1" smtClean="0"/>
              <a:t>제습제를</a:t>
            </a:r>
            <a:r>
              <a:rPr lang="ko-KR" altLang="en-US" sz="2500" dirty="0" smtClean="0"/>
              <a:t> 화장실에 둔다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     제습기를 화장실에 설치한다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     환풍기를 설치한다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     화장실벽면을 습기조절이 잘되는 재질로 만든다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     샤워 혹은 목욕 후에 문을 열고나온다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     창문을 열은 상태로 샤워 혹은 목욕을 한다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     화장실에 습기조절에 탁월한 식물을 키운다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     사람을 인식하여 자동으로 습기를 제거한다</a:t>
            </a:r>
            <a:endParaRPr lang="en-US" altLang="ko-KR" sz="2500" dirty="0" smtClean="0"/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브레인 </a:t>
            </a:r>
            <a:r>
              <a:rPr lang="ko-KR" altLang="en-US" dirty="0" err="1" smtClean="0"/>
              <a:t>스토밍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브레인 </a:t>
            </a:r>
            <a:r>
              <a:rPr lang="ko-KR" altLang="en-US" dirty="0" err="1" smtClean="0"/>
              <a:t>라이팅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563888" y="3861048"/>
            <a:ext cx="1872208" cy="93610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습기제거</a:t>
            </a:r>
            <a:endParaRPr lang="ko-KR" altLang="en-US" sz="2000" b="1" dirty="0"/>
          </a:p>
        </p:txBody>
      </p:sp>
      <p:sp>
        <p:nvSpPr>
          <p:cNvPr id="5" name="타원 4"/>
          <p:cNvSpPr/>
          <p:nvPr/>
        </p:nvSpPr>
        <p:spPr>
          <a:xfrm>
            <a:off x="1691680" y="3645024"/>
            <a:ext cx="1512168" cy="86409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습기제거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장치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5868144" y="4077072"/>
            <a:ext cx="1440160" cy="86409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습기제거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용품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2195736" y="1988840"/>
            <a:ext cx="1080120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제습기</a:t>
            </a:r>
            <a:endParaRPr lang="ko-KR" altLang="en-US" sz="1300" dirty="0"/>
          </a:p>
        </p:txBody>
      </p:sp>
      <p:sp>
        <p:nvSpPr>
          <p:cNvPr id="8" name="타원 7"/>
          <p:cNvSpPr/>
          <p:nvPr/>
        </p:nvSpPr>
        <p:spPr>
          <a:xfrm>
            <a:off x="683568" y="2420888"/>
            <a:ext cx="1080120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환풍기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323528" y="4005064"/>
            <a:ext cx="1080120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창문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1187624" y="5373216"/>
            <a:ext cx="1080120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에어컨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2699792" y="5373216"/>
            <a:ext cx="1080120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6012160" y="2852936"/>
            <a:ext cx="1080120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제습제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5868144" y="5229200"/>
            <a:ext cx="1080120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휴지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7452320" y="4581128"/>
            <a:ext cx="1224136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마른걸레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6084168" y="1412776"/>
            <a:ext cx="1224136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나프탈렌</a:t>
            </a:r>
            <a:endParaRPr lang="ko-KR" altLang="en-US" sz="1300" dirty="0"/>
          </a:p>
        </p:txBody>
      </p:sp>
      <p:sp>
        <p:nvSpPr>
          <p:cNvPr id="16" name="타원 15"/>
          <p:cNvSpPr/>
          <p:nvPr/>
        </p:nvSpPr>
        <p:spPr>
          <a:xfrm>
            <a:off x="7524328" y="1916832"/>
            <a:ext cx="1224136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실리카겔</a:t>
            </a:r>
            <a:endParaRPr lang="ko-KR" altLang="en-US" sz="1300" dirty="0"/>
          </a:p>
        </p:txBody>
      </p:sp>
      <p:sp>
        <p:nvSpPr>
          <p:cNvPr id="17" name="타원 16"/>
          <p:cNvSpPr/>
          <p:nvPr/>
        </p:nvSpPr>
        <p:spPr>
          <a:xfrm>
            <a:off x="4644008" y="1988840"/>
            <a:ext cx="1080120" cy="79208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물먹는 하마</a:t>
            </a:r>
            <a:endParaRPr lang="ko-KR" altLang="en-US" sz="1400" dirty="0"/>
          </a:p>
        </p:txBody>
      </p:sp>
      <p:cxnSp>
        <p:nvCxnSpPr>
          <p:cNvPr id="18" name="직선 연결선 17"/>
          <p:cNvCxnSpPr>
            <a:stCxn id="4" idx="2"/>
            <a:endCxn id="5" idx="6"/>
          </p:cNvCxnSpPr>
          <p:nvPr/>
        </p:nvCxnSpPr>
        <p:spPr>
          <a:xfrm flipH="1" flipV="1">
            <a:off x="3203848" y="4077072"/>
            <a:ext cx="360040" cy="252028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7" idx="4"/>
          </p:cNvCxnSpPr>
          <p:nvPr/>
        </p:nvCxnSpPr>
        <p:spPr>
          <a:xfrm flipV="1">
            <a:off x="2699792" y="2780928"/>
            <a:ext cx="36004" cy="864096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5"/>
          </p:cNvCxnSpPr>
          <p:nvPr/>
        </p:nvCxnSpPr>
        <p:spPr>
          <a:xfrm>
            <a:off x="1605508" y="3096977"/>
            <a:ext cx="518220" cy="548047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6"/>
          </p:cNvCxnSpPr>
          <p:nvPr/>
        </p:nvCxnSpPr>
        <p:spPr>
          <a:xfrm flipV="1">
            <a:off x="1403648" y="4221088"/>
            <a:ext cx="360040" cy="18002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835696" y="4581128"/>
            <a:ext cx="432048" cy="864096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0"/>
          </p:cNvCxnSpPr>
          <p:nvPr/>
        </p:nvCxnSpPr>
        <p:spPr>
          <a:xfrm flipH="1" flipV="1">
            <a:off x="2843808" y="4437112"/>
            <a:ext cx="396044" cy="936104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2"/>
            <a:endCxn id="4" idx="6"/>
          </p:cNvCxnSpPr>
          <p:nvPr/>
        </p:nvCxnSpPr>
        <p:spPr>
          <a:xfrm flipH="1" flipV="1">
            <a:off x="5436096" y="4329100"/>
            <a:ext cx="432048" cy="18002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0"/>
            <a:endCxn id="12" idx="4"/>
          </p:cNvCxnSpPr>
          <p:nvPr/>
        </p:nvCxnSpPr>
        <p:spPr>
          <a:xfrm flipH="1" flipV="1">
            <a:off x="6552220" y="3645024"/>
            <a:ext cx="36004" cy="432048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0"/>
            <a:endCxn id="15" idx="4"/>
          </p:cNvCxnSpPr>
          <p:nvPr/>
        </p:nvCxnSpPr>
        <p:spPr>
          <a:xfrm flipV="1">
            <a:off x="6552220" y="2204864"/>
            <a:ext cx="144016" cy="64807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7"/>
            <a:endCxn id="16" idx="3"/>
          </p:cNvCxnSpPr>
          <p:nvPr/>
        </p:nvCxnSpPr>
        <p:spPr>
          <a:xfrm flipV="1">
            <a:off x="6934100" y="2592921"/>
            <a:ext cx="769499" cy="376014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" idx="1"/>
            <a:endCxn id="17" idx="6"/>
          </p:cNvCxnSpPr>
          <p:nvPr/>
        </p:nvCxnSpPr>
        <p:spPr>
          <a:xfrm flipH="1" flipV="1">
            <a:off x="5724128" y="2384884"/>
            <a:ext cx="446212" cy="58405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3" idx="0"/>
          </p:cNvCxnSpPr>
          <p:nvPr/>
        </p:nvCxnSpPr>
        <p:spPr>
          <a:xfrm flipV="1">
            <a:off x="6408204" y="4941168"/>
            <a:ext cx="18002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6" idx="5"/>
            <a:endCxn id="14" idx="2"/>
          </p:cNvCxnSpPr>
          <p:nvPr/>
        </p:nvCxnSpPr>
        <p:spPr>
          <a:xfrm>
            <a:off x="7097397" y="4814624"/>
            <a:ext cx="354923" cy="16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/>
              <a:t>S(substitute</a:t>
            </a:r>
            <a:r>
              <a:rPr lang="en-US" altLang="ko-KR" sz="2200" dirty="0" smtClean="0"/>
              <a:t>)    : </a:t>
            </a:r>
            <a:r>
              <a:rPr lang="ko-KR" altLang="en-US" sz="2200" dirty="0" smtClean="0"/>
              <a:t>제습기</a:t>
            </a:r>
            <a:r>
              <a:rPr lang="en-US" altLang="ko-KR" sz="2200" dirty="0" smtClean="0"/>
              <a:t>=</a:t>
            </a:r>
            <a:r>
              <a:rPr lang="ko-KR" altLang="en-US" sz="2200" dirty="0" smtClean="0"/>
              <a:t>가격 문제로 인한 </a:t>
            </a:r>
            <a:r>
              <a:rPr lang="ko-KR" altLang="en-US" sz="2200" dirty="0" smtClean="0"/>
              <a:t>대체</a:t>
            </a: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C(combine)  </a:t>
            </a:r>
            <a:r>
              <a:rPr lang="en-US" altLang="ko-KR" sz="2200" dirty="0" smtClean="0"/>
              <a:t>    : </a:t>
            </a:r>
            <a:r>
              <a:rPr lang="ko-KR" altLang="en-US" sz="2200" dirty="0" smtClean="0"/>
              <a:t>환풍기</a:t>
            </a:r>
            <a:r>
              <a:rPr lang="en-US" altLang="ko-KR" sz="2200" dirty="0" smtClean="0"/>
              <a:t>+</a:t>
            </a:r>
            <a:r>
              <a:rPr lang="ko-KR" altLang="en-US" sz="2200" dirty="0" smtClean="0"/>
              <a:t>습도계 습도에 따라 </a:t>
            </a:r>
            <a:r>
              <a:rPr lang="ko-KR" altLang="en-US" sz="2200" dirty="0" err="1" smtClean="0"/>
              <a:t>환풍이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된다</a:t>
            </a: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A(adapt)     </a:t>
            </a:r>
            <a:r>
              <a:rPr lang="en-US" altLang="ko-KR" sz="2200" dirty="0" smtClean="0"/>
              <a:t>     : </a:t>
            </a:r>
            <a:r>
              <a:rPr lang="ko-KR" altLang="en-US" sz="2200" dirty="0" smtClean="0"/>
              <a:t>문을 </a:t>
            </a:r>
            <a:r>
              <a:rPr lang="ko-KR" altLang="en-US" sz="2200" dirty="0" smtClean="0"/>
              <a:t>출입용도로 쓰는 것이 </a:t>
            </a:r>
            <a:r>
              <a:rPr lang="ko-KR" altLang="en-US" sz="2200" dirty="0" smtClean="0"/>
              <a:t>아니라</a:t>
            </a:r>
            <a:r>
              <a:rPr lang="en-US" altLang="ko-KR" sz="2200" dirty="0" smtClean="0"/>
              <a:t>	                  	                </a:t>
            </a:r>
            <a:r>
              <a:rPr lang="ko-KR" altLang="en-US" sz="2200" dirty="0" err="1" smtClean="0"/>
              <a:t>환풍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용도로 </a:t>
            </a:r>
            <a:r>
              <a:rPr lang="ko-KR" altLang="en-US" sz="2200" dirty="0" smtClean="0"/>
              <a:t>쓰는 것이 어떨까</a:t>
            </a:r>
            <a:r>
              <a:rPr lang="en-US" altLang="ko-KR" sz="2200" dirty="0" smtClean="0"/>
              <a:t>?</a:t>
            </a:r>
          </a:p>
          <a:p>
            <a:pPr>
              <a:buNone/>
            </a:pPr>
            <a:r>
              <a:rPr lang="en-US" altLang="ko-KR" sz="2200" dirty="0" smtClean="0"/>
              <a:t>M(modify) </a:t>
            </a:r>
            <a:r>
              <a:rPr lang="en-US" altLang="ko-KR" sz="2200" dirty="0" smtClean="0"/>
              <a:t>       : </a:t>
            </a:r>
            <a:r>
              <a:rPr lang="ko-KR" altLang="en-US" sz="2200" dirty="0" smtClean="0"/>
              <a:t>타동적으로 </a:t>
            </a:r>
            <a:r>
              <a:rPr lang="ko-KR" altLang="en-US" sz="2200" dirty="0" smtClean="0"/>
              <a:t>환풍기가 작동하는 것이 </a:t>
            </a:r>
            <a:r>
              <a:rPr lang="ko-KR" altLang="en-US" sz="2200" dirty="0" smtClean="0"/>
              <a:t>아니라 </a:t>
            </a:r>
            <a:r>
              <a:rPr lang="en-US" altLang="ko-KR" sz="2200" dirty="0" smtClean="0"/>
              <a:t>	 	  </a:t>
            </a:r>
            <a:r>
              <a:rPr lang="en-US" altLang="ko-KR" sz="2200" dirty="0" smtClean="0"/>
              <a:t>    </a:t>
            </a:r>
            <a:r>
              <a:rPr lang="ko-KR" altLang="en-US" sz="2200" dirty="0" smtClean="0"/>
              <a:t>스스로 </a:t>
            </a:r>
            <a:r>
              <a:rPr lang="ko-KR" altLang="en-US" sz="2200" dirty="0" smtClean="0"/>
              <a:t>작동하면 어떨까</a:t>
            </a:r>
            <a:r>
              <a:rPr lang="en-US" altLang="ko-KR" sz="2200" dirty="0" smtClean="0"/>
              <a:t>?</a:t>
            </a:r>
          </a:p>
          <a:p>
            <a:pPr>
              <a:buNone/>
            </a:pPr>
            <a:r>
              <a:rPr lang="en-US" altLang="ko-KR" sz="2200" dirty="0" smtClean="0"/>
              <a:t>P</a:t>
            </a:r>
            <a:r>
              <a:rPr lang="en-US" altLang="ko-KR" sz="1800" dirty="0" smtClean="0"/>
              <a:t>(put to other use)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적외선 센서를 습도감지로 </a:t>
            </a:r>
            <a:r>
              <a:rPr lang="ko-KR" altLang="en-US" sz="2200" dirty="0" smtClean="0"/>
              <a:t>사</a:t>
            </a:r>
            <a:r>
              <a:rPr lang="ko-KR" altLang="en-US" sz="2200" dirty="0" smtClean="0"/>
              <a:t>용하면 </a:t>
            </a:r>
            <a:r>
              <a:rPr lang="ko-KR" altLang="en-US" sz="2200" dirty="0" smtClean="0"/>
              <a:t>어떨까</a:t>
            </a:r>
            <a:r>
              <a:rPr lang="en-US" altLang="ko-KR" sz="2200" dirty="0" smtClean="0"/>
              <a:t>?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>
              <a:buNone/>
            </a:pPr>
            <a:r>
              <a:rPr lang="ko-KR" altLang="en-US" sz="2200" dirty="0" smtClean="0"/>
              <a:t>           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R(reverse)    </a:t>
            </a:r>
            <a:r>
              <a:rPr lang="en-US" altLang="ko-KR" sz="2200" dirty="0" smtClean="0"/>
              <a:t>    : </a:t>
            </a:r>
            <a:r>
              <a:rPr lang="ko-KR" altLang="en-US" sz="2200" dirty="0" smtClean="0"/>
              <a:t>화장실에 </a:t>
            </a:r>
            <a:r>
              <a:rPr lang="ko-KR" altLang="en-US" sz="2200" dirty="0" smtClean="0"/>
              <a:t>문이 없다면 어떨까</a:t>
            </a:r>
            <a:r>
              <a:rPr lang="en-US" altLang="ko-KR" sz="2200" dirty="0" smtClean="0"/>
              <a:t>?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SCAMPER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480</Words>
  <Application>Microsoft Office PowerPoint</Application>
  <PresentationFormat>화면 슬라이드 쇼(4:3)</PresentationFormat>
  <Paragraphs>201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1_고려청자</vt:lpstr>
      <vt:lpstr>흐름</vt:lpstr>
      <vt:lpstr>Office 테마</vt:lpstr>
      <vt:lpstr>자동 환기 시스템</vt:lpstr>
      <vt:lpstr>목차</vt:lpstr>
      <vt:lpstr>문제정의</vt:lpstr>
      <vt:lpstr>원인결과표(fishbone diagram)</vt:lpstr>
      <vt:lpstr>Kepner-Tregoe 문제분석</vt:lpstr>
      <vt:lpstr>아이디어 창출</vt:lpstr>
      <vt:lpstr>브레인 스토밍</vt:lpstr>
      <vt:lpstr>브레인 라이팅</vt:lpstr>
      <vt:lpstr>SCAMPER</vt:lpstr>
      <vt:lpstr>연상</vt:lpstr>
      <vt:lpstr>Design For Safety 제품의안전성</vt:lpstr>
      <vt:lpstr>Decision Matrix</vt:lpstr>
      <vt:lpstr>제품설명</vt:lpstr>
      <vt:lpstr>슬라이드 14</vt:lpstr>
      <vt:lpstr>슬라이드 15</vt:lpstr>
      <vt:lpstr>슬라이드 16</vt:lpstr>
      <vt:lpstr>슬라이드 17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7조 machinese</dc:title>
  <dc:creator>Microsoft Corporation</dc:creator>
  <cp:lastModifiedBy>황지민</cp:lastModifiedBy>
  <cp:revision>29</cp:revision>
  <dcterms:created xsi:type="dcterms:W3CDTF">2006-10-05T04:04:58Z</dcterms:created>
  <dcterms:modified xsi:type="dcterms:W3CDTF">2013-05-27T06:03:38Z</dcterms:modified>
</cp:coreProperties>
</file>