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601200" cy="12801600" type="A3"/>
  <p:notesSz cx="7104063" cy="10234613"/>
  <p:defaultTextStyle>
    <a:defPPr>
      <a:defRPr lang="ko-KR"/>
    </a:defPPr>
    <a:lvl1pPr marL="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642" autoAdjust="0"/>
    <p:restoredTop sz="94573" autoAdjust="0"/>
  </p:normalViewPr>
  <p:slideViewPr>
    <p:cSldViewPr>
      <p:cViewPr>
        <p:scale>
          <a:sx n="100" d="100"/>
          <a:sy n="100" d="100"/>
        </p:scale>
        <p:origin x="1310" y="-4373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918" y="-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1"/>
          </a:xfrm>
          <a:prstGeom prst="rect">
            <a:avLst/>
          </a:prstGeom>
        </p:spPr>
        <p:txBody>
          <a:bodyPr vert="horz" lIns="94792" tIns="47396" rIns="94792" bIns="4739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5" y="1"/>
            <a:ext cx="3078427" cy="511731"/>
          </a:xfrm>
          <a:prstGeom prst="rect">
            <a:avLst/>
          </a:prstGeom>
        </p:spPr>
        <p:txBody>
          <a:bodyPr vert="horz" lIns="94792" tIns="47396" rIns="94792" bIns="47396" rtlCol="0"/>
          <a:lstStyle>
            <a:lvl1pPr algn="r">
              <a:defRPr sz="1200"/>
            </a:lvl1pPr>
          </a:lstStyle>
          <a:p>
            <a:fld id="{0E22935F-15FA-49F7-8860-BEA802B0631B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2" tIns="47396" rIns="94792" bIns="4739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5" y="9721106"/>
            <a:ext cx="3078427" cy="511731"/>
          </a:xfrm>
          <a:prstGeom prst="rect">
            <a:avLst/>
          </a:prstGeom>
        </p:spPr>
        <p:txBody>
          <a:bodyPr vert="horz" lIns="94792" tIns="47396" rIns="94792" bIns="47396" rtlCol="0" anchor="b"/>
          <a:lstStyle>
            <a:lvl1pPr algn="r">
              <a:defRPr sz="1200"/>
            </a:lvl1pPr>
          </a:lstStyle>
          <a:p>
            <a:fld id="{80963D6E-52CB-42CA-B574-78E69CBC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76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7F8E2-768F-4045-9215-522BDE3BB0E8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12963" y="768350"/>
            <a:ext cx="28781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59BD6-2094-4207-A392-6EA7B3C14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30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59BD6-2094-4207-A392-6EA7B3C1498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2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F3C08D63-0A26-4493-B92C-AB4E3AA1BC72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39D50E3E-1113-4B69-9186-54D6AACD8C7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11805" y="1792288"/>
            <a:ext cx="6768752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4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0060" y="2987042"/>
            <a:ext cx="8641080" cy="844846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F3C08D63-0A26-4493-B92C-AB4E3AA1BC72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39D50E3E-1113-4B69-9186-54D6AACD8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0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60870" y="512660"/>
            <a:ext cx="2160270" cy="10922846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0060" y="512660"/>
            <a:ext cx="6320790" cy="1092284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F3C08D63-0A26-4493-B92C-AB4E3AA1BC72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39D50E3E-1113-4B69-9186-54D6AACD8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99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0060" y="2987042"/>
            <a:ext cx="8641080" cy="84484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F3C08D63-0A26-4493-B92C-AB4E3AA1BC72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39D50E3E-1113-4B69-9186-54D6AACD8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5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  <a:prstGeom prst="rect">
            <a:avLst/>
          </a:prstGeo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F3C08D63-0A26-4493-B92C-AB4E3AA1BC72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39D50E3E-1113-4B69-9186-54D6AACD8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80060" y="2987042"/>
            <a:ext cx="4240530" cy="8448464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80610" y="2987042"/>
            <a:ext cx="4240530" cy="8448464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F3C08D63-0A26-4493-B92C-AB4E3AA1BC72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39D50E3E-1113-4B69-9186-54D6AACD8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41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F3C08D63-0A26-4493-B92C-AB4E3AA1BC72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39D50E3E-1113-4B69-9186-54D6AACD8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5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F3C08D63-0A26-4493-B92C-AB4E3AA1BC72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39D50E3E-1113-4B69-9186-54D6AACD8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6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F3C08D63-0A26-4493-B92C-AB4E3AA1BC72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39D50E3E-1113-4B69-9186-54D6AACD8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35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61" y="509694"/>
            <a:ext cx="3158729" cy="2169160"/>
          </a:xfrm>
          <a:prstGeom prst="rect">
            <a:avLst/>
          </a:prstGeo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3803" y="509695"/>
            <a:ext cx="5367338" cy="10925811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F3C08D63-0A26-4493-B92C-AB4E3AA1BC72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39D50E3E-1113-4B69-9186-54D6AACD8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0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  <a:prstGeom prst="rect">
            <a:avLst/>
          </a:prstGeo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F3C08D63-0A26-4493-B92C-AB4E3AA1BC72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/>
          <a:lstStyle/>
          <a:p>
            <a:fld id="{39D50E3E-1113-4B69-9186-54D6AACD8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20080" y="136104"/>
            <a:ext cx="9361040" cy="1266549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33255" y="91392"/>
            <a:ext cx="1702112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400" b="1" baseline="0" dirty="0">
                <a:solidFill>
                  <a:schemeClr val="bg2">
                    <a:lumMod val="1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7</a:t>
            </a:r>
            <a:r>
              <a:rPr lang="en-US" altLang="ko-KR" sz="4400" b="0" baseline="30000" dirty="0">
                <a:solidFill>
                  <a:schemeClr val="bg2">
                    <a:lumMod val="1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th</a:t>
            </a:r>
            <a:r>
              <a:rPr lang="en-US" altLang="ko-KR" sz="3200" b="0" baseline="30000" dirty="0">
                <a:solidFill>
                  <a:schemeClr val="bg2">
                    <a:lumMod val="1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spc="-150" dirty="0">
                <a:solidFill>
                  <a:schemeClr val="bg2">
                    <a:lumMod val="1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ADBL</a:t>
            </a:r>
          </a:p>
          <a:p>
            <a:pPr>
              <a:lnSpc>
                <a:spcPct val="130000"/>
              </a:lnSpc>
            </a:pPr>
            <a:r>
              <a:rPr lang="ko-KR" altLang="en-US" sz="2400" b="1" spc="-150" dirty="0" err="1">
                <a:solidFill>
                  <a:schemeClr val="bg2">
                    <a:lumMod val="1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전시평가회</a:t>
            </a:r>
            <a:r>
              <a:rPr lang="ko-KR" altLang="en-US" sz="2400" b="1" spc="-150" dirty="0">
                <a:solidFill>
                  <a:schemeClr val="bg2">
                    <a:lumMod val="1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 </a:t>
            </a:r>
            <a:endParaRPr lang="en-US" altLang="ko-KR" sz="2400" b="1" spc="-150" dirty="0">
              <a:solidFill>
                <a:schemeClr val="bg2">
                  <a:lumMod val="1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2400" b="1" spc="-150" dirty="0">
                <a:solidFill>
                  <a:schemeClr val="bg2">
                    <a:lumMod val="1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2017-2</a:t>
            </a:r>
            <a:r>
              <a:rPr lang="ko-KR" altLang="en-US" sz="2400" b="1" spc="-150" dirty="0">
                <a:solidFill>
                  <a:schemeClr val="bg2">
                    <a:lumMod val="1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학기</a:t>
            </a:r>
            <a:endParaRPr lang="en-US" altLang="ko-KR" sz="2400" b="1" spc="-150" dirty="0">
              <a:solidFill>
                <a:schemeClr val="bg2">
                  <a:lumMod val="1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  <a:p>
            <a:pPr marL="0" marR="0" indent="0" algn="l" defTabSz="128016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spc="-150" dirty="0">
                <a:solidFill>
                  <a:schemeClr val="bg2">
                    <a:lumMod val="1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수 행 결 과</a:t>
            </a:r>
            <a:endParaRPr lang="en-US" altLang="ko-KR" sz="2400" b="1" spc="-150" dirty="0">
              <a:solidFill>
                <a:schemeClr val="bg2">
                  <a:lumMod val="1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11805" y="1100040"/>
            <a:ext cx="676875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11772" y="872656"/>
            <a:ext cx="161306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53614" y="3376464"/>
            <a:ext cx="882694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408112" y="8201000"/>
            <a:ext cx="882694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120080" y="12161440"/>
            <a:ext cx="9361040" cy="640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466270" y="1432248"/>
            <a:ext cx="161306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452588" y="1936304"/>
            <a:ext cx="161306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M:\컬러로고1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2" y="2656384"/>
            <a:ext cx="1739904" cy="43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 userDrawn="1"/>
        </p:nvCxnSpPr>
        <p:spPr>
          <a:xfrm>
            <a:off x="431419" y="2414845"/>
            <a:ext cx="161306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409" y="12271970"/>
            <a:ext cx="1943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20080" y="12281464"/>
            <a:ext cx="5832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기계시스템디자인공학과            전기정보공학과</a:t>
            </a:r>
          </a:p>
        </p:txBody>
      </p:sp>
    </p:spTree>
    <p:extLst>
      <p:ext uri="{BB962C8B-B14F-4D97-AF65-F5344CB8AC3E}">
        <p14:creationId xmlns:p14="http://schemas.microsoft.com/office/powerpoint/2010/main" val="239626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1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1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microsoft.com/office/2007/relationships/hdphoto" Target="../media/hdphoto7.wdp"/><Relationship Id="rId3" Type="http://schemas.openxmlformats.org/officeDocument/2006/relationships/image" Target="../media/image3.jpeg"/><Relationship Id="rId21" Type="http://schemas.openxmlformats.org/officeDocument/2006/relationships/image" Target="../media/image13.jpe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microsoft.com/office/2007/relationships/hdphoto" Target="../media/hdphoto6.wdp"/><Relationship Id="rId20" Type="http://schemas.microsoft.com/office/2007/relationships/hdphoto" Target="../media/hdphoto8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openxmlformats.org/officeDocument/2006/relationships/image" Target="../media/image10.png"/><Relationship Id="rId23" Type="http://schemas.openxmlformats.org/officeDocument/2006/relationships/image" Target="../media/image15.png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microsoft.com/office/2007/relationships/hdphoto" Target="../media/hdphoto5.wdp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2644" y="470045"/>
            <a:ext cx="684317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b="1" dirty="0">
                <a:latin typeface="Times New Roman" panose="02020603050405020304" pitchFamily="18" charset="0"/>
                <a:ea typeface="휴먼고딕" pitchFamily="2" charset="-127"/>
                <a:cs typeface="Times New Roman" panose="02020603050405020304" pitchFamily="18" charset="0"/>
              </a:rPr>
              <a:t>반려동물을 위한 </a:t>
            </a:r>
            <a:r>
              <a:rPr lang="ko-KR" altLang="en-US" sz="3000" b="1" dirty="0" err="1">
                <a:latin typeface="Times New Roman" panose="02020603050405020304" pitchFamily="18" charset="0"/>
                <a:ea typeface="휴먼고딕" pitchFamily="2" charset="-127"/>
                <a:cs typeface="Times New Roman" panose="02020603050405020304" pitchFamily="18" charset="0"/>
              </a:rPr>
              <a:t>헬스케어놀이기구</a:t>
            </a:r>
            <a:endParaRPr lang="ko-KR" altLang="en-US" sz="3000" b="1" dirty="0">
              <a:latin typeface="Times New Roman" panose="02020603050405020304" pitchFamily="18" charset="0"/>
              <a:ea typeface="휴먼고딕" pitchFamily="2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0320" y="1144216"/>
            <a:ext cx="514862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dirty="0">
                <a:latin typeface="휴먼고딕" pitchFamily="2" charset="-127"/>
                <a:ea typeface="휴먼고딕" pitchFamily="2" charset="-127"/>
              </a:rPr>
              <a:t>조원 이름 </a:t>
            </a:r>
            <a:r>
              <a:rPr lang="en-US" altLang="ko-KR" sz="1600" dirty="0">
                <a:latin typeface="휴먼고딕" pitchFamily="2" charset="-127"/>
                <a:ea typeface="휴먼고딕" pitchFamily="2" charset="-127"/>
              </a:rPr>
              <a:t>: </a:t>
            </a:r>
            <a:r>
              <a:rPr lang="ko-KR" altLang="en-US" sz="1600" dirty="0" err="1">
                <a:latin typeface="휴먼고딕" pitchFamily="2" charset="-127"/>
                <a:ea typeface="휴먼고딕" pitchFamily="2" charset="-127"/>
              </a:rPr>
              <a:t>박찬규</a:t>
            </a:r>
            <a:r>
              <a:rPr lang="en-US" altLang="ko-KR" sz="1600" dirty="0">
                <a:latin typeface="휴먼고딕" pitchFamily="2" charset="-127"/>
                <a:ea typeface="휴먼고딕" pitchFamily="2" charset="-127"/>
              </a:rPr>
              <a:t>, </a:t>
            </a:r>
            <a:r>
              <a:rPr lang="ko-KR" altLang="en-US" sz="1600" dirty="0">
                <a:latin typeface="휴먼고딕" pitchFamily="2" charset="-127"/>
                <a:ea typeface="휴먼고딕" pitchFamily="2" charset="-127"/>
              </a:rPr>
              <a:t>황지민</a:t>
            </a:r>
            <a:r>
              <a:rPr lang="en-US" altLang="ko-KR" sz="1600" dirty="0">
                <a:latin typeface="휴먼고딕" pitchFamily="2" charset="-127"/>
                <a:ea typeface="휴먼고딕" pitchFamily="2" charset="-127"/>
              </a:rPr>
              <a:t>, </a:t>
            </a:r>
            <a:r>
              <a:rPr lang="ko-KR" altLang="en-US" sz="1600" dirty="0">
                <a:latin typeface="휴먼고딕" pitchFamily="2" charset="-127"/>
                <a:ea typeface="휴먼고딕" pitchFamily="2" charset="-127"/>
              </a:rPr>
              <a:t>구본아</a:t>
            </a:r>
            <a:r>
              <a:rPr lang="en-US" altLang="ko-KR" sz="1600" dirty="0">
                <a:latin typeface="휴먼고딕" pitchFamily="2" charset="-127"/>
                <a:ea typeface="휴먼고딕" pitchFamily="2" charset="-127"/>
              </a:rPr>
              <a:t>, </a:t>
            </a:r>
            <a:r>
              <a:rPr lang="ko-KR" altLang="en-US" sz="1600" dirty="0">
                <a:latin typeface="휴먼고딕" pitchFamily="2" charset="-127"/>
                <a:ea typeface="휴먼고딕" pitchFamily="2" charset="-127"/>
              </a:rPr>
              <a:t>임예은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0319" y="1482770"/>
            <a:ext cx="6029759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300" dirty="0">
                <a:latin typeface="휴먼고딕" pitchFamily="2" charset="-127"/>
                <a:ea typeface="휴먼고딕" pitchFamily="2" charset="-127"/>
              </a:rPr>
              <a:t>교과목명 </a:t>
            </a:r>
            <a:r>
              <a:rPr lang="en-US" altLang="ko-KR" sz="1300" dirty="0">
                <a:latin typeface="휴먼고딕" pitchFamily="2" charset="-127"/>
                <a:ea typeface="휴먼고딕" pitchFamily="2" charset="-127"/>
              </a:rPr>
              <a:t>: </a:t>
            </a:r>
            <a:r>
              <a:rPr lang="ko-KR" altLang="en-US" sz="1300" dirty="0">
                <a:latin typeface="휴먼고딕" pitchFamily="2" charset="-127"/>
                <a:ea typeface="휴먼고딕" pitchFamily="2" charset="-127"/>
              </a:rPr>
              <a:t>자동화시스템                                  담당교수님 </a:t>
            </a:r>
            <a:r>
              <a:rPr lang="en-US" altLang="ko-KR" sz="1300" dirty="0">
                <a:latin typeface="휴먼고딕" pitchFamily="2" charset="-127"/>
                <a:ea typeface="휴먼고딕" pitchFamily="2" charset="-127"/>
              </a:rPr>
              <a:t>: </a:t>
            </a:r>
            <a:r>
              <a:rPr lang="ko-KR" altLang="en-US" sz="1300" dirty="0" err="1">
                <a:latin typeface="휴먼고딕" pitchFamily="2" charset="-127"/>
                <a:ea typeface="휴먼고딕" pitchFamily="2" charset="-127"/>
              </a:rPr>
              <a:t>박희재교수님</a:t>
            </a:r>
            <a:endParaRPr lang="ko-KR" altLang="en-US" sz="1300" dirty="0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0320" y="1793662"/>
            <a:ext cx="714737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1400" b="1" dirty="0">
                <a:latin typeface="휴먼고딕" pitchFamily="2" charset="-127"/>
                <a:ea typeface="휴먼고딕" pitchFamily="2" charset="-127"/>
              </a:rPr>
              <a:t>작품 개요 및 기대효과</a:t>
            </a:r>
            <a:endParaRPr lang="en-US" altLang="ko-KR" sz="1400" b="1" dirty="0">
              <a:latin typeface="휴먼고딕" pitchFamily="2" charset="-127"/>
              <a:ea typeface="휴먼고딕" pitchFamily="2" charset="-127"/>
            </a:endParaRPr>
          </a:p>
          <a:p>
            <a:pPr fontAlgn="base"/>
            <a:r>
              <a:rPr lang="ko-KR" altLang="en-US" sz="1200" dirty="0">
                <a:latin typeface="휴먼고딕" pitchFamily="2" charset="-127"/>
                <a:ea typeface="휴먼고딕" pitchFamily="2" charset="-127"/>
              </a:rPr>
              <a:t>  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인구구조가 고령화되고 </a:t>
            </a:r>
            <a:r>
              <a:rPr lang="en-US" altLang="ko-KR" sz="1200" dirty="0"/>
              <a:t>1</a:t>
            </a:r>
            <a:r>
              <a:rPr lang="ko-KR" altLang="en-US" sz="1200" dirty="0"/>
              <a:t>인 가구가 늘어가면서 반려동물을 키우는 가정이 증가하고 있는 추세이다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이에 따라 반려 동물 관련 산업이 판매</a:t>
            </a:r>
            <a:r>
              <a:rPr lang="en-US" altLang="ko-KR" sz="1200" dirty="0"/>
              <a:t>, </a:t>
            </a:r>
            <a:r>
              <a:rPr lang="ko-KR" altLang="en-US" sz="1200" dirty="0"/>
              <a:t>사료 뿐만 아니라 미용</a:t>
            </a:r>
            <a:r>
              <a:rPr lang="en-US" altLang="ko-KR" sz="1200" dirty="0"/>
              <a:t>, </a:t>
            </a:r>
            <a:r>
              <a:rPr lang="ko-KR" altLang="en-US" sz="1200" dirty="0"/>
              <a:t>휴게</a:t>
            </a:r>
            <a:r>
              <a:rPr lang="en-US" altLang="ko-KR" sz="1200" dirty="0"/>
              <a:t>, </a:t>
            </a:r>
            <a:r>
              <a:rPr lang="ko-KR" altLang="en-US" sz="1200" dirty="0"/>
              <a:t>보험 등과 같이 다양화 되고 있으며 경제 내에서 차지하는 비중 또한 높아지고 있는 전망이다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이에 따라 최근 </a:t>
            </a:r>
            <a:r>
              <a:rPr lang="en-US" altLang="ko-KR" sz="1200" dirty="0"/>
              <a:t>4</a:t>
            </a:r>
            <a:r>
              <a:rPr lang="ko-KR" altLang="en-US" sz="1200" dirty="0"/>
              <a:t>차산업으로 주목받고 있는 </a:t>
            </a:r>
            <a:r>
              <a:rPr lang="en-US" altLang="ko-KR" sz="1200" dirty="0"/>
              <a:t>IOT</a:t>
            </a:r>
            <a:r>
              <a:rPr lang="ko-KR" altLang="en-US" sz="1200" dirty="0"/>
              <a:t>를 접목하여 반려동물의 </a:t>
            </a:r>
            <a:r>
              <a:rPr lang="ko-KR" altLang="en-US" sz="1200" dirty="0" err="1"/>
              <a:t>건강증진를</a:t>
            </a:r>
            <a:r>
              <a:rPr lang="ko-KR" altLang="en-US" sz="1200" dirty="0"/>
              <a:t> 목표로 일정 활동량 채우는 것을 목표로 하는 놀이기구이다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algn="just" fontAlgn="base">
              <a:lnSpc>
                <a:spcPct val="150000"/>
              </a:lnSpc>
            </a:pPr>
            <a:endParaRPr lang="en-US" altLang="ko-KR" sz="1200" dirty="0">
              <a:latin typeface="휴먼고딕" pitchFamily="2" charset="-127"/>
              <a:ea typeface="휴먼고딕" pitchFamily="2" charset="-127"/>
            </a:endParaRPr>
          </a:p>
          <a:p>
            <a:pPr algn="just" fontAlgn="base">
              <a:lnSpc>
                <a:spcPct val="150000"/>
              </a:lnSpc>
            </a:pPr>
            <a:endParaRPr lang="en-US" altLang="ko-KR" sz="1200" dirty="0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120" y="354846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>
                <a:latin typeface="휴먼고딕" pitchFamily="2" charset="-127"/>
                <a:ea typeface="휴먼고딕" pitchFamily="2" charset="-127"/>
              </a:rPr>
              <a:t>작품 구현방법</a:t>
            </a:r>
            <a:endParaRPr lang="ko-KR" altLang="en-US" sz="1200" dirty="0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7420" y="837187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dirty="0">
                <a:latin typeface="휴먼고딕" pitchFamily="2" charset="-127"/>
                <a:ea typeface="휴먼고딕" pitchFamily="2" charset="-127"/>
              </a:rPr>
              <a:t>결과 및 고찰</a:t>
            </a:r>
            <a:endParaRPr lang="ko-KR" altLang="en-US" sz="1200" dirty="0">
              <a:latin typeface="휴먼고딕" pitchFamily="2" charset="-127"/>
              <a:ea typeface="휴먼고딕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EAC201C-7F73-4E1F-9747-95920627D3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832" y="9243042"/>
            <a:ext cx="2919488" cy="2189616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9994DF57-6666-4279-8DAC-ECA417A273B9}"/>
              </a:ext>
            </a:extLst>
          </p:cNvPr>
          <p:cNvGrpSpPr/>
          <p:nvPr/>
        </p:nvGrpSpPr>
        <p:grpSpPr>
          <a:xfrm>
            <a:off x="467420" y="3774877"/>
            <a:ext cx="3544448" cy="3350631"/>
            <a:chOff x="738540" y="726295"/>
            <a:chExt cx="12752909" cy="5861166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809F1DE-7233-409E-BC9A-2F7C013AF54B}"/>
                </a:ext>
              </a:extLst>
            </p:cNvPr>
            <p:cNvGrpSpPr/>
            <p:nvPr/>
          </p:nvGrpSpPr>
          <p:grpSpPr>
            <a:xfrm>
              <a:off x="1773954" y="2833484"/>
              <a:ext cx="2101453" cy="1570680"/>
              <a:chOff x="1191373" y="3809799"/>
              <a:chExt cx="4109349" cy="3071418"/>
            </a:xfrm>
          </p:grpSpPr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D7567D5C-4733-4BB7-8914-E8899F2AB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286" b="90357" l="10000" r="90000">
                            <a14:foregroundMark x1="65000" y1="83571" x2="63929" y2="90714"/>
                            <a14:foregroundMark x1="67500" y1="80000" x2="67500" y2="80000"/>
                            <a14:foregroundMark x1="68214" y1="77143" x2="68214" y2="77143"/>
                            <a14:foregroundMark x1="68214" y1="73214" x2="68214" y2="73214"/>
                            <a14:foregroundMark x1="67500" y1="74643" x2="67500" y2="74643"/>
                            <a14:foregroundMark x1="69286" y1="72143" x2="68929" y2="72500"/>
                            <a14:foregroundMark x1="68571" y1="68929" x2="68571" y2="70714"/>
                            <a14:foregroundMark x1="67857" y1="67857" x2="67500" y2="66071"/>
                            <a14:foregroundMark x1="69643" y1="67857" x2="67857" y2="61429"/>
                            <a14:foregroundMark x1="69643" y1="64643" x2="68929" y2="59643"/>
                            <a14:foregroundMark x1="70357" y1="9286" x2="70357" y2="9286"/>
                            <a14:foregroundMark x1="63214" y1="26071" x2="54286" y2="30357"/>
                            <a14:foregroundMark x1="65714" y1="25000" x2="52857" y2="3035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1373" y="3809799"/>
                <a:ext cx="3071431" cy="3071418"/>
              </a:xfrm>
              <a:prstGeom prst="rect">
                <a:avLst/>
              </a:prstGeom>
            </p:spPr>
          </p:pic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6DF031CB-B974-469E-BCA8-7150FA131BD2}"/>
                  </a:ext>
                </a:extLst>
              </p:cNvPr>
              <p:cNvSpPr/>
              <p:nvPr/>
            </p:nvSpPr>
            <p:spPr>
              <a:xfrm>
                <a:off x="2185629" y="6555047"/>
                <a:ext cx="3115093" cy="107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http://category.gmarket.co.kr/listview/List.aspx?gdsc_cd=300026409</a:t>
                </a:r>
              </a:p>
            </p:txBody>
          </p:sp>
        </p:grpSp>
        <p:pic>
          <p:nvPicPr>
            <p:cNvPr id="30" name="내용 개체 틀 5">
              <a:extLst>
                <a:ext uri="{FF2B5EF4-FFF2-40B4-BE49-F238E27FC236}">
                  <a16:creationId xmlns:a16="http://schemas.microsoft.com/office/drawing/2014/main" id="{B3B9F8E2-2B40-4520-B795-4602AF1BB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25637">
              <a:off x="1656322" y="3898392"/>
              <a:ext cx="1873865" cy="140539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5A83621-6A8C-4931-B77E-9498792C4D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44" t="14365" r="24645" b="16851"/>
            <a:stretch/>
          </p:blipFill>
          <p:spPr>
            <a:xfrm rot="10800000">
              <a:off x="1091894" y="4601091"/>
              <a:ext cx="625202" cy="791905"/>
            </a:xfrm>
            <a:prstGeom prst="rect">
              <a:avLst/>
            </a:prstGeom>
          </p:spPr>
        </p:pic>
        <p:pic>
          <p:nvPicPr>
            <p:cNvPr id="32" name="내용 개체 틀 5">
              <a:extLst>
                <a:ext uri="{FF2B5EF4-FFF2-40B4-BE49-F238E27FC236}">
                  <a16:creationId xmlns:a16="http://schemas.microsoft.com/office/drawing/2014/main" id="{C80FE61A-CFF6-431D-963B-C32F08DE6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41312">
              <a:off x="6117480" y="4252848"/>
              <a:ext cx="1873863" cy="1405398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7A83E61-5534-4FE0-8902-A3F11170508A}"/>
                </a:ext>
              </a:extLst>
            </p:cNvPr>
            <p:cNvGrpSpPr/>
            <p:nvPr/>
          </p:nvGrpSpPr>
          <p:grpSpPr>
            <a:xfrm>
              <a:off x="9157642" y="2939678"/>
              <a:ext cx="763594" cy="533879"/>
              <a:chOff x="9371889" y="2565844"/>
              <a:chExt cx="1865504" cy="1304298"/>
            </a:xfrm>
          </p:grpSpPr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059B08FC-58B8-41C8-9CFE-FD1993F0E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907" b="95590" l="1667" r="97417">
                            <a14:foregroundMark x1="6083" y1="20977" x2="8000" y2="74732"/>
                            <a14:foregroundMark x1="8000" y1="74732" x2="23333" y2="89035"/>
                            <a14:foregroundMark x1="23333" y1="89035" x2="41250" y2="88081"/>
                            <a14:foregroundMark x1="41250" y1="88081" x2="44667" y2="88081"/>
                            <a14:foregroundMark x1="49833" y1="90703" x2="14333" y2="73540"/>
                            <a14:foregroundMark x1="14333" y1="73540" x2="6583" y2="49583"/>
                            <a14:foregroundMark x1="6583" y1="49583" x2="6083" y2="24315"/>
                            <a14:foregroundMark x1="6083" y1="24315" x2="3333" y2="77473"/>
                            <a14:foregroundMark x1="3333" y1="77473" x2="4750" y2="91418"/>
                            <a14:foregroundMark x1="5667" y1="80810" x2="3333" y2="84148"/>
                            <a14:foregroundMark x1="1917" y1="81406" x2="2417" y2="88200"/>
                            <a14:foregroundMark x1="2417" y1="81883" x2="1667" y2="89154"/>
                            <a14:foregroundMark x1="44917" y1="86889" x2="42333" y2="85459"/>
                            <a14:foregroundMark x1="52583" y1="88439" x2="53333" y2="88915"/>
                            <a14:foregroundMark x1="53083" y1="87723" x2="51917" y2="83909"/>
                            <a14:foregroundMark x1="46000" y1="85697" x2="55750" y2="84148"/>
                            <a14:foregroundMark x1="44750" y1="85459" x2="56750" y2="85459"/>
                            <a14:foregroundMark x1="45833" y1="88677" x2="56250" y2="88677"/>
                            <a14:foregroundMark x1="40917" y1="91418" x2="52083" y2="92133"/>
                            <a14:foregroundMark x1="42500" y1="94398" x2="53500" y2="94398"/>
                            <a14:foregroundMark x1="41083" y1="94398" x2="53083" y2="94398"/>
                            <a14:foregroundMark x1="41583" y1="95113" x2="53083" y2="95590"/>
                            <a14:foregroundMark x1="67250" y1="93206" x2="81500" y2="92133"/>
                            <a14:foregroundMark x1="74917" y1="94398" x2="88333" y2="94398"/>
                            <a14:foregroundMark x1="86917" y1="94636" x2="86250" y2="71752"/>
                            <a14:foregroundMark x1="86583" y1="93206" x2="86083" y2="68415"/>
                            <a14:foregroundMark x1="87250" y1="94875" x2="88167" y2="64720"/>
                            <a14:foregroundMark x1="88667" y1="88677" x2="87250" y2="75685"/>
                            <a14:foregroundMark x1="89167" y1="72467" x2="89917" y2="74255"/>
                            <a14:foregroundMark x1="84500" y1="80930" x2="72500" y2="83433"/>
                            <a14:foregroundMark x1="76083" y1="73421" x2="76667" y2="73421"/>
                            <a14:foregroundMark x1="81000" y1="76400" x2="78250" y2="78427"/>
                            <a14:foregroundMark x1="78000" y1="75685" x2="77167" y2="72706"/>
                            <a14:foregroundMark x1="72083" y1="72944" x2="78750" y2="70441"/>
                            <a14:foregroundMark x1="84500" y1="50060" x2="82583" y2="48272"/>
                            <a14:foregroundMark x1="81917" y1="41597" x2="81667" y2="66985"/>
                            <a14:foregroundMark x1="81667" y1="66985" x2="82917" y2="40405"/>
                            <a14:foregroundMark x1="82917" y1="40405" x2="85000" y2="55304"/>
                            <a14:foregroundMark x1="83250" y1="41001" x2="91500" y2="53039"/>
                            <a14:foregroundMark x1="93917" y1="50298" x2="92167" y2="46007"/>
                            <a14:foregroundMark x1="94083" y1="45054" x2="85167" y2="46246"/>
                            <a14:foregroundMark x1="95500" y1="44100" x2="96333" y2="56257"/>
                            <a14:foregroundMark x1="96000" y1="59237" x2="90750" y2="58522"/>
                            <a14:foregroundMark x1="95833" y1="56257" x2="90417" y2="42074"/>
                            <a14:foregroundMark x1="93000" y1="43504" x2="96167" y2="43266"/>
                            <a14:foregroundMark x1="96333" y1="43266" x2="89333" y2="44338"/>
                            <a14:foregroundMark x1="92833" y1="42312" x2="96667" y2="42551"/>
                            <a14:foregroundMark x1="92833" y1="42789" x2="89333" y2="42789"/>
                            <a14:foregroundMark x1="90250" y1="41359" x2="94750" y2="41359"/>
                            <a14:foregroundMark x1="96500" y1="41836" x2="89167" y2="41359"/>
                            <a14:foregroundMark x1="96667" y1="41359" x2="86583" y2="40048"/>
                            <a14:foregroundMark x1="97000" y1="41597" x2="97250" y2="59476"/>
                            <a14:foregroundMark x1="97417" y1="40524" x2="86083" y2="41597"/>
                            <a14:foregroundMark x1="96000" y1="40524" x2="87417" y2="39809"/>
                            <a14:foregroundMark x1="94417" y1="39809" x2="85500" y2="39094"/>
                            <a14:foregroundMark x1="96333" y1="40763" x2="85000" y2="40286"/>
                            <a14:foregroundMark x1="97000" y1="38856" x2="95333" y2="45292"/>
                            <a14:foregroundMark x1="46667" y1="5602" x2="50667" y2="14899"/>
                            <a14:foregroundMark x1="50333" y1="7867" x2="46333" y2="3933"/>
                            <a14:foregroundMark x1="46333" y1="3456" x2="52417" y2="11681"/>
                            <a14:foregroundMark x1="52250" y1="5959" x2="52583" y2="10608"/>
                            <a14:foregroundMark x1="51917" y1="3933" x2="51917" y2="3933"/>
                            <a14:foregroundMark x1="52583" y1="3933" x2="51417" y2="3456"/>
                            <a14:foregroundMark x1="51000" y1="2861" x2="51000" y2="2861"/>
                            <a14:foregroundMark x1="49667" y1="1907" x2="49667" y2="1907"/>
                            <a14:foregroundMark x1="52583" y1="2384" x2="52583" y2="2384"/>
                            <a14:foregroundMark x1="66167" y1="8343" x2="66167" y2="8343"/>
                            <a14:foregroundMark x1="67417" y1="9893" x2="66167" y2="2514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1889" y="2565844"/>
                <a:ext cx="1865504" cy="1304298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6C6B9CE6-4C04-4480-8008-8C44576EBE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96313" y="3086500"/>
                <a:ext cx="330337" cy="342500"/>
              </a:xfrm>
              <a:prstGeom prst="rect">
                <a:avLst/>
              </a:prstGeom>
            </p:spPr>
          </p:pic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8BBF91B-10BC-4163-BCDE-6082A8204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8286" r="95714">
                          <a14:foregroundMark x1="8286" y1="31571" x2="9714" y2="52000"/>
                          <a14:foregroundMark x1="90571" y1="35857" x2="88429" y2="64286"/>
                          <a14:foregroundMark x1="92000" y1="29429" x2="95714" y2="468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941203" y="5933411"/>
              <a:ext cx="654050" cy="65405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527198F-173F-4CC8-8E71-7839953DC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foregroundMark x1="24000" y1="27333" x2="24000" y2="27333"/>
                          <a14:foregroundMark x1="22500" y1="24444" x2="45833" y2="40000"/>
                          <a14:foregroundMark x1="45833" y1="40000" x2="36333" y2="28889"/>
                          <a14:foregroundMark x1="36333" y1="28889" x2="29167" y2="41333"/>
                          <a14:foregroundMark x1="29167" y1="41333" x2="43667" y2="48667"/>
                          <a14:foregroundMark x1="43667" y1="48667" x2="55333" y2="37556"/>
                          <a14:foregroundMark x1="55333" y1="37556" x2="43833" y2="26444"/>
                          <a14:foregroundMark x1="43833" y1="26444" x2="31500" y2="34889"/>
                          <a14:foregroundMark x1="31500" y1="34889" x2="40500" y2="51556"/>
                          <a14:foregroundMark x1="40500" y1="51556" x2="55167" y2="50889"/>
                          <a14:foregroundMark x1="55167" y1="50889" x2="65667" y2="39778"/>
                          <a14:foregroundMark x1="65667" y1="39778" x2="53167" y2="27556"/>
                          <a14:foregroundMark x1="53167" y1="27556" x2="40833" y2="30889"/>
                          <a14:foregroundMark x1="40833" y1="30889" x2="35833" y2="45778"/>
                          <a14:foregroundMark x1="35833" y1="45778" x2="46500" y2="60222"/>
                          <a14:foregroundMark x1="46500" y1="60222" x2="65667" y2="58444"/>
                          <a14:foregroundMark x1="65667" y1="58444" x2="75167" y2="46667"/>
                          <a14:foregroundMark x1="75167" y1="46667" x2="62167" y2="39778"/>
                          <a14:foregroundMark x1="62167" y1="39778" x2="51167" y2="47333"/>
                          <a14:foregroundMark x1="51167" y1="47333" x2="48667" y2="63556"/>
                          <a14:foregroundMark x1="48667" y1="63556" x2="60833" y2="52889"/>
                          <a14:foregroundMark x1="60833" y1="52889" x2="55500" y2="36667"/>
                          <a14:foregroundMark x1="55500" y1="36667" x2="39000" y2="39556"/>
                          <a14:foregroundMark x1="39000" y1="39556" x2="33000" y2="54667"/>
                          <a14:foregroundMark x1="33000" y1="54667" x2="42167" y2="66667"/>
                          <a14:foregroundMark x1="42167" y1="66667" x2="54167" y2="64000"/>
                          <a14:foregroundMark x1="54167" y1="64000" x2="63167" y2="53111"/>
                          <a14:foregroundMark x1="63167" y1="53111" x2="63833" y2="36889"/>
                          <a14:foregroundMark x1="63833" y1="36889" x2="62500" y2="35556"/>
                          <a14:foregroundMark x1="52667" y1="23556" x2="40667" y2="22222"/>
                          <a14:foregroundMark x1="40667" y1="22222" x2="29000" y2="26444"/>
                          <a14:foregroundMark x1="29000" y1="26444" x2="26167" y2="24000"/>
                          <a14:foregroundMark x1="32500" y1="28667" x2="58500" y2="23111"/>
                          <a14:foregroundMark x1="58500" y1="23111" x2="69667" y2="29778"/>
                          <a14:foregroundMark x1="69667" y1="29778" x2="67333" y2="61556"/>
                          <a14:foregroundMark x1="67333" y1="61556" x2="69167" y2="44444"/>
                          <a14:foregroundMark x1="69167" y1="44444" x2="69667" y2="62889"/>
                          <a14:foregroundMark x1="69667" y1="62889" x2="70667" y2="45111"/>
                          <a14:foregroundMark x1="70667" y1="45111" x2="73667" y2="64444"/>
                          <a14:foregroundMark x1="73667" y1="64444" x2="74833" y2="46667"/>
                          <a14:foregroundMark x1="74833" y1="46667" x2="76167" y2="66667"/>
                          <a14:foregroundMark x1="76167" y1="66667" x2="78333" y2="51111"/>
                          <a14:foregroundMark x1="78333" y1="51111" x2="74667" y2="71111"/>
                          <a14:foregroundMark x1="74667" y1="71111" x2="73333" y2="49333"/>
                          <a14:foregroundMark x1="73333" y1="49333" x2="75333" y2="64667"/>
                          <a14:foregroundMark x1="75333" y1="64667" x2="80333" y2="33333"/>
                          <a14:foregroundMark x1="80333" y1="33333" x2="74167" y2="19778"/>
                          <a14:foregroundMark x1="74167" y1="19778" x2="67833" y2="20222"/>
                          <a14:foregroundMark x1="77167" y1="22889" x2="65000" y2="23333"/>
                          <a14:foregroundMark x1="65000" y1="23333" x2="57000" y2="36667"/>
                          <a14:foregroundMark x1="57000" y1="36667" x2="68167" y2="46667"/>
                          <a14:foregroundMark x1="68167" y1="46667" x2="78333" y2="37778"/>
                          <a14:foregroundMark x1="78333" y1="37778" x2="77333" y2="21111"/>
                          <a14:foregroundMark x1="76500" y1="27333" x2="67167" y2="38000"/>
                          <a14:foregroundMark x1="67167" y1="38000" x2="76833" y2="28444"/>
                          <a14:foregroundMark x1="76833" y1="28444" x2="73667" y2="34667"/>
                          <a14:foregroundMark x1="75500" y1="31111" x2="64500" y2="36444"/>
                          <a14:foregroundMark x1="64500" y1="36444" x2="63167" y2="38444"/>
                          <a14:foregroundMark x1="66167" y1="60444" x2="55000" y2="68000"/>
                          <a14:foregroundMark x1="55000" y1="68000" x2="41500" y2="70667"/>
                          <a14:foregroundMark x1="41500" y1="70667" x2="29333" y2="65556"/>
                          <a14:foregroundMark x1="29333" y1="65556" x2="28167" y2="49111"/>
                          <a14:foregroundMark x1="28167" y1="49111" x2="22500" y2="64889"/>
                          <a14:foregroundMark x1="22500" y1="64889" x2="27500" y2="47778"/>
                          <a14:foregroundMark x1="27500" y1="47778" x2="21333" y2="61333"/>
                          <a14:foregroundMark x1="21333" y1="61333" x2="26167" y2="44889"/>
                          <a14:foregroundMark x1="26167" y1="44889" x2="36667" y2="54000"/>
                          <a14:foregroundMark x1="36667" y1="54000" x2="35833" y2="52222"/>
                          <a14:foregroundMark x1="30000" y1="36000" x2="27833" y2="33111"/>
                          <a14:foregroundMark x1="57500" y1="64889" x2="66167" y2="71111"/>
                          <a14:foregroundMark x1="67167" y1="70222" x2="48167" y2="65778"/>
                          <a14:foregroundMark x1="39333" y1="59556" x2="40500" y2="54222"/>
                          <a14:foregroundMark x1="41500" y1="54667" x2="42333" y2="64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0803" y="1473149"/>
              <a:ext cx="1524000" cy="114300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F3DAF1E-0AC9-476E-99DA-C15A1E98EB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6250" r="90000">
                          <a14:foregroundMark x1="6250" y1="69750" x2="8750" y2="70000"/>
                          <a14:foregroundMark x1="67000" y1="69250" x2="74750" y2="57250"/>
                          <a14:foregroundMark x1="74750" y1="57250" x2="62250" y2="66000"/>
                          <a14:foregroundMark x1="62250" y1="66000" x2="74750" y2="71000"/>
                          <a14:foregroundMark x1="74750" y1="71000" x2="77000" y2="68000"/>
                          <a14:foregroundMark x1="62000" y1="53000" x2="59000" y2="62000"/>
                          <a14:foregroundMark x1="62250" y1="51250" x2="61000" y2="56000"/>
                          <a14:foregroundMark x1="87000" y1="58750" x2="88000" y2="60000"/>
                          <a14:foregroundMark x1="31000" y1="83000" x2="38750" y2="72000"/>
                          <a14:foregroundMark x1="38750" y1="72000" x2="39250" y2="69750"/>
                          <a14:foregroundMark x1="44750" y1="66000" x2="30000" y2="87000"/>
                          <a14:foregroundMark x1="87000" y1="58000" x2="87750" y2="65000"/>
                          <a14:foregroundMark x1="81000" y1="48000" x2="83750" y2="50250"/>
                          <a14:foregroundMark x1="9250" y1="62750" x2="9250" y2="62750"/>
                          <a14:foregroundMark x1="11000" y1="61000" x2="9250" y2="61000"/>
                          <a14:foregroundMark x1="9000" y1="63250" x2="9000" y2="63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59" r="10401" b="8694"/>
            <a:stretch/>
          </p:blipFill>
          <p:spPr>
            <a:xfrm rot="13957103">
              <a:off x="4887802" y="5455679"/>
              <a:ext cx="1082828" cy="616907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B4F86AC-83EA-41A4-ADA7-64D2A8E6F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8286" r="95714">
                          <a14:foregroundMark x1="8286" y1="31571" x2="9714" y2="52000"/>
                          <a14:foregroundMark x1="90571" y1="35857" x2="88429" y2="64286"/>
                          <a14:foregroundMark x1="92000" y1="29429" x2="95714" y2="468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520131" y="5933411"/>
              <a:ext cx="654050" cy="65405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03F251D-D5D2-4C71-9D01-9DE8BD4C5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8286" r="95714">
                          <a14:foregroundMark x1="8286" y1="31571" x2="9714" y2="52000"/>
                          <a14:foregroundMark x1="90571" y1="35857" x2="88429" y2="64286"/>
                          <a14:foregroundMark x1="92000" y1="29429" x2="95714" y2="468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603862" y="5933411"/>
              <a:ext cx="654050" cy="654050"/>
            </a:xfrm>
            <a:prstGeom prst="rect">
              <a:avLst/>
            </a:prstGeom>
          </p:spPr>
        </p:pic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64547DE5-4906-4665-A101-29AA259DB6F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071591" y="5659415"/>
              <a:ext cx="952191" cy="249851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8D7EC92C-457B-40F7-8B9B-317C1867B38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30917" y="5666627"/>
              <a:ext cx="952190" cy="235426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D709DF3A-DB94-4726-82B0-DFBA5B80F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8286" r="95714">
                          <a14:foregroundMark x1="8286" y1="31571" x2="9714" y2="52000"/>
                          <a14:foregroundMark x1="90571" y1="35857" x2="88429" y2="64286"/>
                          <a14:foregroundMark x1="92000" y1="29429" x2="95714" y2="468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186543" y="5933410"/>
              <a:ext cx="654050" cy="654050"/>
            </a:xfrm>
            <a:prstGeom prst="rect">
              <a:avLst/>
            </a:prstGeom>
          </p:spPr>
        </p:pic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35FFA6F5-6777-4037-BFC0-9CE3ECB528B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477806" y="5722333"/>
              <a:ext cx="952191" cy="124012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243E4216-E6AB-4E1D-9C4E-D9B425D0E2A5}"/>
                </a:ext>
              </a:extLst>
            </p:cNvPr>
            <p:cNvCxnSpPr>
              <a:stCxn id="42" idx="0"/>
            </p:cNvCxnSpPr>
            <p:nvPr/>
          </p:nvCxnSpPr>
          <p:spPr>
            <a:xfrm flipH="1" flipV="1">
              <a:off x="7513568" y="5319216"/>
              <a:ext cx="327025" cy="941219"/>
            </a:xfrm>
            <a:prstGeom prst="bentConnector4">
              <a:avLst>
                <a:gd name="adj1" fmla="val 9233"/>
                <a:gd name="adj2" fmla="val 67372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727460E6-863F-44DF-97C4-4E5F25AEA9D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17098" y="4959305"/>
              <a:ext cx="666637" cy="151511"/>
            </a:xfrm>
            <a:prstGeom prst="bentConnector3">
              <a:avLst>
                <a:gd name="adj1" fmla="val 827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381185BB-455A-45B6-B54A-69C9825E1410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rot="16200000" flipH="1">
              <a:off x="4607566" y="3112459"/>
              <a:ext cx="2850155" cy="76386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DD0BDD27-5511-4D50-A763-B3534BF619F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22193" y="2352398"/>
              <a:ext cx="2670534" cy="17823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45279FE0-B46C-4291-9824-B413B42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1870" y="5308244"/>
              <a:ext cx="935854" cy="391810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D8B29645-36C1-4FF5-B993-EA1E931052B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07936" y="5525430"/>
              <a:ext cx="195905" cy="153342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B4D9C1C1-F3E6-4754-B808-813BAA4F8DF0}"/>
                </a:ext>
              </a:extLst>
            </p:cNvPr>
            <p:cNvSpPr/>
            <p:nvPr/>
          </p:nvSpPr>
          <p:spPr>
            <a:xfrm>
              <a:off x="1004702" y="2422629"/>
              <a:ext cx="2881732" cy="5430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WEB SERVER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B74A5D59-4FD3-4455-AD04-22A091967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6263" y="4431111"/>
              <a:ext cx="1565943" cy="1565943"/>
            </a:xfrm>
            <a:prstGeom prst="rect">
              <a:avLst/>
            </a:prstGeom>
          </p:spPr>
        </p:pic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E14C9AC-DCFB-420E-9A65-DCF3AB7A7D0A}"/>
                </a:ext>
              </a:extLst>
            </p:cNvPr>
            <p:cNvCxnSpPr>
              <a:cxnSpLocks/>
            </p:cNvCxnSpPr>
            <p:nvPr/>
          </p:nvCxnSpPr>
          <p:spPr>
            <a:xfrm>
              <a:off x="7580804" y="4578850"/>
              <a:ext cx="1156796" cy="54507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988C0F3-F8A7-44DB-9617-B30634EEAAE3}"/>
                </a:ext>
              </a:extLst>
            </p:cNvPr>
            <p:cNvSpPr txBox="1"/>
            <p:nvPr/>
          </p:nvSpPr>
          <p:spPr>
            <a:xfrm>
              <a:off x="3732562" y="2659111"/>
              <a:ext cx="2002652" cy="430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HTTP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5DB0C28-0268-4FCE-82D7-1E230C158C1F}"/>
                </a:ext>
              </a:extLst>
            </p:cNvPr>
            <p:cNvSpPr txBox="1"/>
            <p:nvPr/>
          </p:nvSpPr>
          <p:spPr>
            <a:xfrm>
              <a:off x="3853080" y="4114982"/>
              <a:ext cx="3056033" cy="646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client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55F5686-4683-4879-A661-F9111E1BA950}"/>
                </a:ext>
              </a:extLst>
            </p:cNvPr>
            <p:cNvSpPr txBox="1"/>
            <p:nvPr/>
          </p:nvSpPr>
          <p:spPr>
            <a:xfrm>
              <a:off x="6891890" y="1073092"/>
              <a:ext cx="2265748" cy="430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CLOUD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74B6BC0-8B6D-4AB7-A353-523CF1C392B0}"/>
                </a:ext>
              </a:extLst>
            </p:cNvPr>
            <p:cNvCxnSpPr>
              <a:cxnSpLocks/>
              <a:stCxn id="35" idx="2"/>
              <a:endCxn id="69" idx="0"/>
            </p:cNvCxnSpPr>
            <p:nvPr/>
          </p:nvCxnSpPr>
          <p:spPr>
            <a:xfrm>
              <a:off x="9532803" y="2616149"/>
              <a:ext cx="6636" cy="323529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E789FC6-F41A-4BD8-90D1-76CB39EC3F3A}"/>
                </a:ext>
              </a:extLst>
            </p:cNvPr>
            <p:cNvSpPr txBox="1"/>
            <p:nvPr/>
          </p:nvSpPr>
          <p:spPr>
            <a:xfrm>
              <a:off x="2330883" y="4908291"/>
              <a:ext cx="3319828" cy="430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&lt;esp8266&gt;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CF17DBF-B21D-429B-AB93-0C665D7772CB}"/>
                </a:ext>
              </a:extLst>
            </p:cNvPr>
            <p:cNvSpPr txBox="1"/>
            <p:nvPr/>
          </p:nvSpPr>
          <p:spPr>
            <a:xfrm>
              <a:off x="6634914" y="4219497"/>
              <a:ext cx="2820109" cy="430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&lt;esp32&gt;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A2D7CE4-F39C-4CAB-8065-743323D62EA0}"/>
                </a:ext>
              </a:extLst>
            </p:cNvPr>
            <p:cNvSpPr txBox="1"/>
            <p:nvPr/>
          </p:nvSpPr>
          <p:spPr>
            <a:xfrm>
              <a:off x="9539439" y="3133817"/>
              <a:ext cx="3952010" cy="430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&lt;Raspberry Pi&gt;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1C43D0-C142-447E-AA66-B3D0C7D9A9DD}"/>
                </a:ext>
              </a:extLst>
            </p:cNvPr>
            <p:cNvSpPr txBox="1"/>
            <p:nvPr/>
          </p:nvSpPr>
          <p:spPr>
            <a:xfrm>
              <a:off x="8921710" y="5764133"/>
              <a:ext cx="2372029" cy="430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팬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</a:t>
              </a:r>
              <a:r>
                <a:rPr kumimoji="0" lang="ko-KR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틸트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FBAA5FF-9731-49BB-860F-C43C6BB84375}"/>
                </a:ext>
              </a:extLst>
            </p:cNvPr>
            <p:cNvSpPr txBox="1"/>
            <p:nvPr/>
          </p:nvSpPr>
          <p:spPr>
            <a:xfrm>
              <a:off x="738540" y="5375910"/>
              <a:ext cx="2937454" cy="430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prstClr val="black"/>
                  </a:solidFill>
                </a:rPr>
                <a:t>MPU6050</a:t>
              </a:r>
              <a:endParaRPr lang="ko-KR" altLang="en-US" sz="10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B51C2CC-2C48-4B39-B1C6-74FB9037D6D5}"/>
                </a:ext>
              </a:extLst>
            </p:cNvPr>
            <p:cNvSpPr txBox="1"/>
            <p:nvPr/>
          </p:nvSpPr>
          <p:spPr>
            <a:xfrm>
              <a:off x="3244166" y="6081733"/>
              <a:ext cx="2937454" cy="430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DFPlayer</a:t>
              </a:r>
              <a:endParaRPr lang="ko-KR" altLang="en-US" sz="1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E917BA1-DD45-43A9-A197-2CAAB282EC5C}"/>
                </a:ext>
              </a:extLst>
            </p:cNvPr>
            <p:cNvSpPr txBox="1"/>
            <p:nvPr/>
          </p:nvSpPr>
          <p:spPr>
            <a:xfrm>
              <a:off x="9558360" y="2408579"/>
              <a:ext cx="1998439" cy="38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스크린</a:t>
              </a: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A7E93DF-5476-4368-B1EB-74C323620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512" y="726295"/>
              <a:ext cx="2618395" cy="1343021"/>
            </a:xfrm>
            <a:prstGeom prst="rect">
              <a:avLst/>
            </a:prstGeom>
          </p:spPr>
        </p:pic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7A886D72-78CD-4B25-A8D6-B60053413B41}"/>
                </a:ext>
              </a:extLst>
            </p:cNvPr>
            <p:cNvGrpSpPr/>
            <p:nvPr/>
          </p:nvGrpSpPr>
          <p:grpSpPr>
            <a:xfrm>
              <a:off x="5029246" y="783802"/>
              <a:ext cx="399970" cy="749666"/>
              <a:chOff x="8321337" y="2126328"/>
              <a:chExt cx="541464" cy="1014869"/>
            </a:xfrm>
          </p:grpSpPr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9ACA897D-AA6C-4EAC-AC84-FA4CA810DE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28873" y="2614811"/>
                <a:ext cx="526385" cy="526386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DD57D45B-04F4-4F5E-95D6-4A4776CC74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21337" y="2126328"/>
                <a:ext cx="541464" cy="541465"/>
              </a:xfrm>
              <a:prstGeom prst="rect">
                <a:avLst/>
              </a:prstGeom>
            </p:spPr>
          </p:pic>
        </p:grp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ADA5053B-2903-458C-9FB7-269D84CC3612}"/>
                </a:ext>
              </a:extLst>
            </p:cNvPr>
            <p:cNvCxnSpPr>
              <a:cxnSpLocks/>
            </p:cNvCxnSpPr>
            <p:nvPr/>
          </p:nvCxnSpPr>
          <p:spPr>
            <a:xfrm>
              <a:off x="6740669" y="1404656"/>
              <a:ext cx="2416973" cy="1838927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41B460C-2495-4A86-9C7F-86D4DC788B62}"/>
              </a:ext>
            </a:extLst>
          </p:cNvPr>
          <p:cNvGrpSpPr/>
          <p:nvPr/>
        </p:nvGrpSpPr>
        <p:grpSpPr>
          <a:xfrm>
            <a:off x="6516941" y="3832245"/>
            <a:ext cx="2671370" cy="2459303"/>
            <a:chOff x="7886621" y="688814"/>
            <a:chExt cx="4961449" cy="4023668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331251E-0B76-460B-BE09-1389CD66D264}"/>
                </a:ext>
              </a:extLst>
            </p:cNvPr>
            <p:cNvSpPr/>
            <p:nvPr/>
          </p:nvSpPr>
          <p:spPr>
            <a:xfrm>
              <a:off x="7886621" y="688814"/>
              <a:ext cx="3162990" cy="643664"/>
            </a:xfrm>
            <a:prstGeom prst="ellipse">
              <a:avLst/>
            </a:prstGeom>
            <a:solidFill>
              <a:srgbClr val="F7D64C"/>
            </a:solidFill>
            <a:ln>
              <a:solidFill>
                <a:srgbClr val="F7D6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활동량 누적 시작</a:t>
              </a:r>
            </a:p>
          </p:txBody>
        </p:sp>
        <p:sp>
          <p:nvSpPr>
            <p:cNvPr id="75" name="순서도: 판단 74">
              <a:extLst>
                <a:ext uri="{FF2B5EF4-FFF2-40B4-BE49-F238E27FC236}">
                  <a16:creationId xmlns:a16="http://schemas.microsoft.com/office/drawing/2014/main" id="{0C0ECEA4-A406-4C0C-A231-7D8163817057}"/>
                </a:ext>
              </a:extLst>
            </p:cNvPr>
            <p:cNvSpPr/>
            <p:nvPr/>
          </p:nvSpPr>
          <p:spPr>
            <a:xfrm>
              <a:off x="7886621" y="1694576"/>
              <a:ext cx="3162990" cy="764605"/>
            </a:xfrm>
            <a:prstGeom prst="flowChartDecision">
              <a:avLst/>
            </a:prstGeom>
            <a:solidFill>
              <a:srgbClr val="F7D64C"/>
            </a:solidFill>
            <a:ln>
              <a:solidFill>
                <a:srgbClr val="F7D6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정해진 시간에 활동량 충분한지 판단</a:t>
              </a:r>
            </a:p>
          </p:txBody>
        </p:sp>
        <p:sp>
          <p:nvSpPr>
            <p:cNvPr id="76" name="순서도: 처리 75">
              <a:extLst>
                <a:ext uri="{FF2B5EF4-FFF2-40B4-BE49-F238E27FC236}">
                  <a16:creationId xmlns:a16="http://schemas.microsoft.com/office/drawing/2014/main" id="{C8CB5F1D-E886-4206-BD7E-487ED4E97A82}"/>
                </a:ext>
              </a:extLst>
            </p:cNvPr>
            <p:cNvSpPr/>
            <p:nvPr/>
          </p:nvSpPr>
          <p:spPr>
            <a:xfrm>
              <a:off x="7886621" y="2821280"/>
              <a:ext cx="3162990" cy="590398"/>
            </a:xfrm>
            <a:prstGeom prst="flowChartProcess">
              <a:avLst/>
            </a:prstGeom>
            <a:solidFill>
              <a:srgbClr val="F7D64C"/>
            </a:solidFill>
            <a:ln>
              <a:solidFill>
                <a:srgbClr val="F7D6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호출하고 놀이기구 작동</a:t>
              </a:r>
            </a:p>
          </p:txBody>
        </p: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E4F52FC0-734C-4623-A98A-B828983EA6FD}"/>
                </a:ext>
              </a:extLst>
            </p:cNvPr>
            <p:cNvCxnSpPr>
              <a:cxnSpLocks/>
              <a:stCxn id="78" idx="3"/>
              <a:endCxn id="76" idx="3"/>
            </p:cNvCxnSpPr>
            <p:nvPr/>
          </p:nvCxnSpPr>
          <p:spPr>
            <a:xfrm flipV="1">
              <a:off x="11049611" y="3116479"/>
              <a:ext cx="12424" cy="1039600"/>
            </a:xfrm>
            <a:prstGeom prst="bentConnector3">
              <a:avLst>
                <a:gd name="adj1" fmla="val 6600000"/>
              </a:avLst>
            </a:prstGeom>
            <a:ln w="38100">
              <a:solidFill>
                <a:srgbClr val="F7D6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순서도: 판단 77">
              <a:extLst>
                <a:ext uri="{FF2B5EF4-FFF2-40B4-BE49-F238E27FC236}">
                  <a16:creationId xmlns:a16="http://schemas.microsoft.com/office/drawing/2014/main" id="{3C661623-808B-4BCB-B156-0A0FABE502B1}"/>
                </a:ext>
              </a:extLst>
            </p:cNvPr>
            <p:cNvSpPr/>
            <p:nvPr/>
          </p:nvSpPr>
          <p:spPr>
            <a:xfrm>
              <a:off x="7886621" y="3773776"/>
              <a:ext cx="3162990" cy="764606"/>
            </a:xfrm>
            <a:prstGeom prst="flowChartDecision">
              <a:avLst/>
            </a:prstGeom>
            <a:solidFill>
              <a:srgbClr val="F7D64C"/>
            </a:solidFill>
            <a:ln>
              <a:solidFill>
                <a:srgbClr val="F7D6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잘 따랐는가</a:t>
              </a:r>
              <a:r>
                <a:rPr lang="en-US" altLang="ko-KR" sz="9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?</a:t>
              </a:r>
            </a:p>
            <a:p>
              <a:pPr algn="ctr"/>
              <a:r>
                <a:rPr lang="en-US" altLang="ko-KR" sz="9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활동량증가</a:t>
              </a:r>
              <a:r>
                <a:rPr lang="en-US" altLang="ko-KR" sz="9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41A6AF06-EA81-4497-80FE-8C3CFA8E8D9F}"/>
                </a:ext>
              </a:extLst>
            </p:cNvPr>
            <p:cNvCxnSpPr/>
            <p:nvPr/>
          </p:nvCxnSpPr>
          <p:spPr>
            <a:xfrm>
              <a:off x="9468116" y="3420367"/>
              <a:ext cx="0" cy="353409"/>
            </a:xfrm>
            <a:prstGeom prst="straightConnector1">
              <a:avLst/>
            </a:prstGeom>
            <a:ln w="38100">
              <a:solidFill>
                <a:srgbClr val="F7D6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AF810BBC-1EA8-432F-856C-A32B108ED1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816" y="2467871"/>
              <a:ext cx="0" cy="353409"/>
            </a:xfrm>
            <a:prstGeom prst="straightConnector1">
              <a:avLst/>
            </a:prstGeom>
            <a:ln w="38100">
              <a:solidFill>
                <a:srgbClr val="F7D6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3C86378A-A016-48EB-BED2-FB9F5CB57F7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816" y="1341167"/>
              <a:ext cx="0" cy="353409"/>
            </a:xfrm>
            <a:prstGeom prst="straightConnector1">
              <a:avLst/>
            </a:prstGeom>
            <a:ln w="38100">
              <a:solidFill>
                <a:srgbClr val="F7D6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FC369D08-AB91-4E50-A339-104E93EB21E1}"/>
                </a:ext>
              </a:extLst>
            </p:cNvPr>
            <p:cNvCxnSpPr>
              <a:cxnSpLocks/>
              <a:stCxn id="75" idx="3"/>
              <a:endCxn id="74" idx="6"/>
            </p:cNvCxnSpPr>
            <p:nvPr/>
          </p:nvCxnSpPr>
          <p:spPr>
            <a:xfrm flipV="1">
              <a:off x="11049611" y="1010647"/>
              <a:ext cx="23587" cy="1066232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7D64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9D7B34C-9D53-438C-8F4E-A11F4D53885A}"/>
                </a:ext>
              </a:extLst>
            </p:cNvPr>
            <p:cNvSpPr txBox="1"/>
            <p:nvPr/>
          </p:nvSpPr>
          <p:spPr>
            <a:xfrm>
              <a:off x="10963800" y="1999919"/>
              <a:ext cx="923530" cy="605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i="1" dirty="0"/>
                <a:t>YES</a:t>
              </a:r>
              <a:endParaRPr lang="ko-KR" altLang="en-US" sz="1500" i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6DA76C-E70B-4A58-AC92-C123C0B1CCC6}"/>
                </a:ext>
              </a:extLst>
            </p:cNvPr>
            <p:cNvSpPr txBox="1"/>
            <p:nvPr/>
          </p:nvSpPr>
          <p:spPr>
            <a:xfrm>
              <a:off x="11025600" y="4107474"/>
              <a:ext cx="893758" cy="605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i="1" dirty="0"/>
                <a:t>NO</a:t>
              </a:r>
              <a:endParaRPr lang="ko-KR" altLang="en-US" sz="1500" i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DB95DD1-DC9E-46B8-91AE-04D000ECC046}"/>
                </a:ext>
              </a:extLst>
            </p:cNvPr>
            <p:cNvSpPr txBox="1"/>
            <p:nvPr/>
          </p:nvSpPr>
          <p:spPr>
            <a:xfrm>
              <a:off x="9615566" y="2296139"/>
              <a:ext cx="893758" cy="605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i="1" dirty="0"/>
                <a:t>NO</a:t>
              </a:r>
              <a:endParaRPr lang="ko-KR" altLang="en-US" sz="1500" i="1" dirty="0"/>
            </a:p>
          </p:txBody>
        </p:sp>
        <p:sp>
          <p:nvSpPr>
            <p:cNvPr id="89" name="순서도: 처리 88">
              <a:extLst>
                <a:ext uri="{FF2B5EF4-FFF2-40B4-BE49-F238E27FC236}">
                  <a16:creationId xmlns:a16="http://schemas.microsoft.com/office/drawing/2014/main" id="{DEF4F8FE-AA87-46A9-9237-2FB57223142D}"/>
                </a:ext>
              </a:extLst>
            </p:cNvPr>
            <p:cNvSpPr/>
            <p:nvPr/>
          </p:nvSpPr>
          <p:spPr>
            <a:xfrm>
              <a:off x="10963800" y="1330034"/>
              <a:ext cx="1884270" cy="487692"/>
            </a:xfrm>
            <a:prstGeom prst="flowChartProcess">
              <a:avLst/>
            </a:prstGeom>
            <a:solidFill>
              <a:srgbClr val="F7D64C"/>
            </a:solidFill>
            <a:ln>
              <a:solidFill>
                <a:srgbClr val="F7D6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활동량 초기화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1F234978-261C-478C-B1E1-07AD276BA355}"/>
              </a:ext>
            </a:extLst>
          </p:cNvPr>
          <p:cNvSpPr txBox="1"/>
          <p:nvPr/>
        </p:nvSpPr>
        <p:spPr>
          <a:xfrm>
            <a:off x="6600800" y="3448472"/>
            <a:ext cx="25075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작동  알고리즘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654C584-0212-4810-9501-D9572720FF7A}"/>
              </a:ext>
            </a:extLst>
          </p:cNvPr>
          <p:cNvSpPr txBox="1"/>
          <p:nvPr/>
        </p:nvSpPr>
        <p:spPr>
          <a:xfrm>
            <a:off x="6600800" y="6510052"/>
            <a:ext cx="230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작동알고리즘은 강아지 목걸이에 있는 </a:t>
            </a:r>
            <a:r>
              <a:rPr lang="ko-KR" altLang="en-US" sz="1200" dirty="0" err="1"/>
              <a:t>자이로센서를</a:t>
            </a:r>
            <a:r>
              <a:rPr lang="ko-KR" altLang="en-US" sz="1200" dirty="0"/>
              <a:t> 이용하여 활동량 누적을 시작하고 오후 </a:t>
            </a:r>
            <a:r>
              <a:rPr lang="en-US" altLang="ko-KR" sz="1200" dirty="0"/>
              <a:t>1</a:t>
            </a:r>
            <a:r>
              <a:rPr lang="ko-KR" altLang="en-US" sz="1200" dirty="0"/>
              <a:t>시</a:t>
            </a:r>
            <a:r>
              <a:rPr lang="en-US" altLang="ko-KR" sz="1200" dirty="0"/>
              <a:t>,6</a:t>
            </a:r>
            <a:r>
              <a:rPr lang="ko-KR" altLang="en-US" sz="1200" dirty="0"/>
              <a:t>시에 활동량이 충분한지에 따라 부족할 시 놀이기구를 작동하여 활동량을 증가시킨다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F3CA726-C6BA-4C8E-9346-D6D4899F76A8}"/>
              </a:ext>
            </a:extLst>
          </p:cNvPr>
          <p:cNvSpPr txBox="1"/>
          <p:nvPr/>
        </p:nvSpPr>
        <p:spPr>
          <a:xfrm>
            <a:off x="4006668" y="3562349"/>
            <a:ext cx="23249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작품은 </a:t>
            </a:r>
            <a:r>
              <a:rPr lang="ko-KR" altLang="en-US" sz="1200" dirty="0" err="1"/>
              <a:t>자이로</a:t>
            </a:r>
            <a:r>
              <a:rPr lang="ko-KR" altLang="en-US" sz="1200" dirty="0"/>
              <a:t> 센서인 </a:t>
            </a:r>
            <a:r>
              <a:rPr lang="en-US" altLang="ko-KR" sz="1200" dirty="0"/>
              <a:t>MPU-6050</a:t>
            </a:r>
            <a:r>
              <a:rPr lang="ko-KR" altLang="en-US" sz="1200" dirty="0"/>
              <a:t>과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읽고 무선통신이 가능한 </a:t>
            </a:r>
            <a:r>
              <a:rPr lang="en-US" altLang="ko-KR" sz="1200" dirty="0"/>
              <a:t>ESP 8266</a:t>
            </a:r>
            <a:r>
              <a:rPr lang="ko-KR" altLang="en-US" sz="1200" dirty="0"/>
              <a:t>으로 구성된 강아지 목걸이</a:t>
            </a:r>
            <a:r>
              <a:rPr lang="en-US" altLang="ko-KR" sz="1200" dirty="0"/>
              <a:t>, ESP 32</a:t>
            </a:r>
            <a:r>
              <a:rPr lang="ko-KR" altLang="en-US" sz="1200" dirty="0"/>
              <a:t>와 </a:t>
            </a:r>
            <a:r>
              <a:rPr lang="ko-KR" altLang="en-US" sz="1200" dirty="0" err="1"/>
              <a:t>레이져송출부인</a:t>
            </a:r>
            <a:r>
              <a:rPr lang="ko-KR" altLang="en-US" sz="1200" dirty="0"/>
              <a:t> </a:t>
            </a:r>
            <a:r>
              <a:rPr lang="en-US" altLang="ko-KR" sz="1200" dirty="0"/>
              <a:t>RC-SERVO-PAN TILT, </a:t>
            </a:r>
            <a:r>
              <a:rPr lang="ko-KR" altLang="en-US" sz="1200" dirty="0"/>
              <a:t>녹음기 </a:t>
            </a:r>
            <a:r>
              <a:rPr lang="ko-KR" altLang="en-US" sz="1200" dirty="0" err="1"/>
              <a:t>스피커모듈</a:t>
            </a:r>
            <a:r>
              <a:rPr lang="en-US" altLang="ko-KR" sz="1200" dirty="0"/>
              <a:t>, </a:t>
            </a:r>
            <a:r>
              <a:rPr lang="ko-KR" altLang="en-US" sz="1200" dirty="0"/>
              <a:t>반려동물위치측정을 위한 초음파센서</a:t>
            </a:r>
            <a:r>
              <a:rPr lang="en-US" altLang="ko-KR" sz="1200" dirty="0"/>
              <a:t>, </a:t>
            </a:r>
            <a:r>
              <a:rPr lang="ko-KR" altLang="en-US" sz="1200" dirty="0"/>
              <a:t>반려동물의 활동량 디스플레이를 위한 </a:t>
            </a:r>
            <a:r>
              <a:rPr lang="ko-KR" altLang="en-US" sz="1200" dirty="0" err="1"/>
              <a:t>라즈베리파와</a:t>
            </a:r>
            <a:r>
              <a:rPr lang="ko-KR" altLang="en-US" sz="1200" dirty="0"/>
              <a:t> 터치스크린으로 구성된 놀이기구 부분이 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작동은 웹서버</a:t>
            </a:r>
            <a:r>
              <a:rPr lang="en-US" altLang="ko-KR" sz="1200" dirty="0"/>
              <a:t>/</a:t>
            </a:r>
            <a:r>
              <a:rPr lang="ko-KR" altLang="en-US" sz="1200" dirty="0"/>
              <a:t>클라이언트를 구축하고 </a:t>
            </a:r>
            <a:r>
              <a:rPr lang="en-US" altLang="ko-KR" sz="1200" dirty="0"/>
              <a:t>TCP/IP</a:t>
            </a:r>
            <a:r>
              <a:rPr lang="ko-KR" altLang="en-US" sz="1200" dirty="0"/>
              <a:t>를 이용해 와이파이 무선통신으로 데이터를 전송합니다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반려동물의 활동량은 </a:t>
            </a:r>
            <a:r>
              <a:rPr lang="ko-KR" altLang="en-US" sz="1200" dirty="0" err="1"/>
              <a:t>자이로센서를</a:t>
            </a:r>
            <a:r>
              <a:rPr lang="ko-KR" altLang="en-US" sz="1200" dirty="0"/>
              <a:t> 이용해 가속도의 </a:t>
            </a:r>
            <a:r>
              <a:rPr lang="ko-KR" altLang="en-US" sz="1200" dirty="0" err="1"/>
              <a:t>미분값인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저크값을</a:t>
            </a:r>
            <a:r>
              <a:rPr lang="ko-KR" altLang="en-US" sz="1200" dirty="0"/>
              <a:t> 이용해 측정하였다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놀이기구 부분에서는 초음파센서로 강아지의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C3143F1-1631-40AD-87EE-282110BCD5B7}"/>
              </a:ext>
            </a:extLst>
          </p:cNvPr>
          <p:cNvSpPr txBox="1"/>
          <p:nvPr/>
        </p:nvSpPr>
        <p:spPr>
          <a:xfrm>
            <a:off x="329633" y="7062419"/>
            <a:ext cx="600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위치를 인식하고 이동을 예측하여 </a:t>
            </a:r>
            <a:r>
              <a:rPr lang="ko-KR" altLang="en-US" sz="1200" dirty="0" err="1"/>
              <a:t>레이져를</a:t>
            </a:r>
            <a:r>
              <a:rPr lang="ko-KR" altLang="en-US" sz="1200" dirty="0"/>
              <a:t> 쏘아줍니다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레이져는</a:t>
            </a:r>
            <a:r>
              <a:rPr lang="ko-KR" altLang="en-US" sz="1200" dirty="0"/>
              <a:t> </a:t>
            </a:r>
            <a:r>
              <a:rPr lang="en-US" altLang="ko-KR" sz="1200" dirty="0"/>
              <a:t>PAN TILT</a:t>
            </a:r>
            <a:r>
              <a:rPr lang="ko-KR" altLang="en-US" sz="1200" dirty="0"/>
              <a:t>에서 </a:t>
            </a:r>
            <a:r>
              <a:rPr lang="en-US" altLang="ko-KR" sz="1200" dirty="0"/>
              <a:t>2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서보모터를</a:t>
            </a:r>
            <a:r>
              <a:rPr lang="ko-KR" altLang="en-US" sz="1200" dirty="0"/>
              <a:t> 이용해 </a:t>
            </a:r>
            <a:r>
              <a:rPr lang="en-US" altLang="ko-KR" sz="1200" dirty="0"/>
              <a:t>X</a:t>
            </a:r>
            <a:r>
              <a:rPr lang="ko-KR" altLang="en-US" sz="1200" dirty="0"/>
              <a:t>축과 </a:t>
            </a:r>
            <a:r>
              <a:rPr lang="en-US" altLang="ko-KR" sz="1200" dirty="0"/>
              <a:t>Y</a:t>
            </a:r>
            <a:r>
              <a:rPr lang="ko-KR" altLang="en-US" sz="1200" dirty="0"/>
              <a:t>축 제어를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디스플레이에서는 </a:t>
            </a:r>
            <a:r>
              <a:rPr lang="en-US" altLang="ko-KR" sz="1200" dirty="0"/>
              <a:t>5</a:t>
            </a:r>
            <a:r>
              <a:rPr lang="ko-KR" altLang="en-US" sz="1200" dirty="0"/>
              <a:t>초마다 활동량을 받는 웹서버를 </a:t>
            </a:r>
            <a:r>
              <a:rPr lang="ko-KR" altLang="en-US" sz="1200" dirty="0" err="1"/>
              <a:t>새로고침하여</a:t>
            </a:r>
            <a:r>
              <a:rPr lang="ko-KR" altLang="en-US" sz="1200" dirty="0"/>
              <a:t> 활동량을 계속 디스플레이 해줍니다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E382DB6-1762-4214-B391-9311D5F24A8E}"/>
              </a:ext>
            </a:extLst>
          </p:cNvPr>
          <p:cNvSpPr txBox="1"/>
          <p:nvPr/>
        </p:nvSpPr>
        <p:spPr>
          <a:xfrm>
            <a:off x="3196450" y="8835218"/>
            <a:ext cx="573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부족한 점 및 보완대책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296435-0F1A-4E83-A49F-F280120E4355}"/>
              </a:ext>
            </a:extLst>
          </p:cNvPr>
          <p:cNvSpPr txBox="1"/>
          <p:nvPr/>
        </p:nvSpPr>
        <p:spPr>
          <a:xfrm>
            <a:off x="3216424" y="9302552"/>
            <a:ext cx="5616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초음파센서를 이용하면 인식이 정확성이 떨어진다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-&gt; </a:t>
            </a:r>
            <a:r>
              <a:rPr lang="ko-KR" altLang="en-US" sz="1200" dirty="0"/>
              <a:t>반려동물인식을 다른 방법인 영상인식을 사용한다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스피커를 이용하여 반려동물을 </a:t>
            </a:r>
            <a:r>
              <a:rPr lang="ko-KR" altLang="en-US" sz="1200" dirty="0" err="1"/>
              <a:t>불렀을때</a:t>
            </a:r>
            <a:r>
              <a:rPr lang="ko-KR" altLang="en-US" sz="1200" dirty="0"/>
              <a:t> 호응하지 않으면 작동이 안된다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-&gt; </a:t>
            </a:r>
            <a:r>
              <a:rPr lang="ko-KR" altLang="en-US" sz="1200" dirty="0"/>
              <a:t>주의를 이끌 수 있는 다른 방법을 찾아야한다</a:t>
            </a:r>
            <a:r>
              <a:rPr lang="en-US" altLang="ko-KR" sz="1200" dirty="0"/>
              <a:t>.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64542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</TotalTime>
  <Words>326</Words>
  <Application>Microsoft Office PowerPoint</Application>
  <PresentationFormat>A3 용지(297x420mm)</PresentationFormat>
  <Paragraphs>41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 ExtraBold</vt:lpstr>
      <vt:lpstr>휴먼고딕</vt:lpstr>
      <vt:lpstr>Arial</vt:lpstr>
      <vt:lpstr>Times New Roman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Drlee</dc:creator>
  <cp:lastModifiedBy>CK</cp:lastModifiedBy>
  <cp:revision>66</cp:revision>
  <cp:lastPrinted>2016-06-22T12:30:54Z</cp:lastPrinted>
  <dcterms:created xsi:type="dcterms:W3CDTF">2014-12-10T11:31:23Z</dcterms:created>
  <dcterms:modified xsi:type="dcterms:W3CDTF">2017-12-24T09:42:27Z</dcterms:modified>
</cp:coreProperties>
</file>