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6797675" cy="9926638"/>
  <p:defaultTextStyle>
    <a:defPPr>
      <a:defRPr lang="ko-KR"/>
    </a:defPPr>
    <a:lvl1pPr marL="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279">
          <p15:clr>
            <a:srgbClr val="A4A3A4"/>
          </p15:clr>
        </p15:guide>
        <p15:guide id="2" pos="6479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38"/>
  </p:normalViewPr>
  <p:slideViewPr>
    <p:cSldViewPr>
      <p:cViewPr>
        <p:scale>
          <a:sx n="34" d="100"/>
          <a:sy n="34" d="100"/>
        </p:scale>
        <p:origin x="932" y="-416"/>
      </p:cViewPr>
      <p:guideLst>
        <p:guide orient="horz" pos="9537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7" d="100"/>
          <a:sy n="27" d="100"/>
        </p:scale>
        <p:origin x="-3924" y="-144"/>
      </p:cViewPr>
      <p:guideLst>
        <p:guide orient="horz" pos="9279"/>
        <p:guide pos="6479"/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22" tIns="45712" rIns="91422" bIns="45712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22" tIns="45712" rIns="91422" bIns="45712"/>
          <a:lstStyle>
            <a:lvl1pPr algn="r">
              <a:defRPr sz="1200"/>
            </a:lvl1pPr>
          </a:lstStyle>
          <a:p>
            <a:pPr lvl="0">
              <a:defRPr/>
            </a:pPr>
            <a:fld id="{0E22935F-15FA-49F7-8860-BEA802B0631B}" type="datetime1">
              <a:rPr lang="ko-KR" altLang="en-US"/>
              <a:pPr lvl="0">
                <a:defRPr/>
              </a:pPr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anchor="b"/>
          <a:lstStyle>
            <a:lvl1pPr algn="r">
              <a:defRPr sz="1200"/>
            </a:lvl1pPr>
          </a:lstStyle>
          <a:p>
            <a:pPr lvl="0">
              <a:defRPr/>
            </a:pPr>
            <a:fld id="{80963D6E-52CB-42CA-B574-78E69CBCF1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67"/>
          </a:xfrm>
          <a:prstGeom prst="rect">
            <a:avLst/>
          </a:prstGeom>
        </p:spPr>
        <p:txBody>
          <a:bodyPr vert="horz" lIns="62967" tIns="31484" rIns="62967" bIns="31484"/>
          <a:lstStyle>
            <a:lvl1pPr algn="l">
              <a:defRPr sz="8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67"/>
          </a:xfrm>
          <a:prstGeom prst="rect">
            <a:avLst/>
          </a:prstGeom>
        </p:spPr>
        <p:txBody>
          <a:bodyPr vert="horz" lIns="62967" tIns="31484" rIns="62967" bIns="31484"/>
          <a:lstStyle>
            <a:lvl1pPr algn="r">
              <a:defRPr sz="800"/>
            </a:lvl1pPr>
          </a:lstStyle>
          <a:p>
            <a:pPr lvl="0">
              <a:defRPr/>
            </a:pPr>
            <a:fld id="{8A741F08-2CCA-4A0D-BD3E-80E06C71288C}" type="datetime1">
              <a:rPr lang="ko-KR" altLang="en-US"/>
              <a:pPr lvl="0">
                <a:defRPr/>
              </a:pPr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67" tIns="31484" rIns="62967" bIns="3148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4687"/>
            <a:ext cx="5438792" cy="4467700"/>
          </a:xfrm>
          <a:prstGeom prst="rect">
            <a:avLst/>
          </a:prstGeom>
        </p:spPr>
        <p:txBody>
          <a:bodyPr vert="horz" lIns="62967" tIns="31484" rIns="62967" bIns="31484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anchor="b"/>
          <a:lstStyle>
            <a:lvl1pPr algn="l">
              <a:defRPr sz="8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anchor="b"/>
          <a:lstStyle>
            <a:lvl1pPr algn="r">
              <a:defRPr sz="800"/>
            </a:lvl1pPr>
          </a:lstStyle>
          <a:p>
            <a:pPr lvl="0">
              <a:defRPr/>
            </a:pPr>
            <a:fld id="{C9EDAACD-944B-479F-812F-AC0391221D1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54395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0878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63184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1757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71973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326368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80762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435157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9EDAACD-944B-479F-812F-AC0391221D1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7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430" y="1212609"/>
            <a:ext cx="4812030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1212609"/>
            <a:ext cx="14079643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  <a:prstGeom prst="rect">
            <a:avLst/>
          </a:prstGeom>
        </p:spPr>
        <p:txBody>
          <a:bodyPr lIns="210879" tIns="105439" rIns="210879" bIns="105439"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1" y="12833951"/>
            <a:ext cx="18178780" cy="6623742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3" y="6777950"/>
            <a:ext cx="9449550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3" y="9602676"/>
            <a:ext cx="9449550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2" y="6777950"/>
            <a:ext cx="9453261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2" y="9602676"/>
            <a:ext cx="9453261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3" y="1205593"/>
            <a:ext cx="7036111" cy="5130774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7"/>
            <a:ext cx="11955816" cy="25843120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3" y="6336370"/>
            <a:ext cx="7036111" cy="2071234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6"/>
            <a:ext cx="12832080" cy="2502306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92"/>
            <a:ext cx="12832080" cy="3553689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670907" y="710567"/>
            <a:ext cx="6028145" cy="55042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32807" y="1746710"/>
            <a:ext cx="6105141" cy="2733627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4100" b="1" spc="70" baseline="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다빈치형 인재양성사업   </a:t>
            </a:r>
            <a:endParaRPr lang="en-US" altLang="ko-KR" sz="4100" b="1" spc="70" baseline="0" dirty="0">
              <a:solidFill>
                <a:schemeClr val="bg2">
                  <a:lumMod val="1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sz="4100" b="1" spc="-346" baseline="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</a:t>
            </a:r>
            <a:r>
              <a:rPr lang="en-US" altLang="ko-KR" sz="4100" b="1" spc="-346" baseline="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2018 COEX </a:t>
            </a:r>
            <a:r>
              <a:rPr lang="ko-KR" altLang="en-US" sz="4100" b="1" spc="-346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한국전자전     </a:t>
            </a:r>
            <a:endParaRPr lang="en-US" altLang="ko-KR" sz="4100" b="1" spc="-346" dirty="0">
              <a:solidFill>
                <a:schemeClr val="bg2">
                  <a:lumMod val="1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3600" b="1" spc="-346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4400" b="1" spc="0" dirty="0">
                <a:solidFill>
                  <a:srgbClr val="00B0F0"/>
                </a:solidFill>
                <a:effectLst/>
                <a:latin typeface="+mj-ea"/>
                <a:ea typeface="+mj-ea"/>
              </a:rPr>
              <a:t>ADBL</a:t>
            </a:r>
            <a:r>
              <a:rPr lang="en-US" altLang="ko-KR" sz="4400" b="1" spc="0" baseline="0" dirty="0">
                <a:solidFill>
                  <a:srgbClr val="00B0F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4400" b="1" spc="0" dirty="0">
                <a:solidFill>
                  <a:srgbClr val="00B0F0"/>
                </a:solidFill>
                <a:effectLst/>
                <a:latin typeface="+mj-ea"/>
                <a:ea typeface="+mj-ea"/>
              </a:rPr>
              <a:t>Capstone</a:t>
            </a:r>
            <a:r>
              <a:rPr lang="ko-KR" altLang="en-US" sz="4400" b="1" spc="0" dirty="0">
                <a:solidFill>
                  <a:srgbClr val="00B0F0"/>
                </a:solidFill>
                <a:effectLst/>
                <a:latin typeface="+mj-ea"/>
                <a:ea typeface="+mj-ea"/>
              </a:rPr>
              <a:t> 작품</a:t>
            </a:r>
            <a:endParaRPr lang="en-US" altLang="ko-KR" sz="4400" b="1" spc="0" dirty="0">
              <a:solidFill>
                <a:srgbClr val="00B0F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7480" y="321931"/>
            <a:ext cx="20851840" cy="299580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1455" y="351691"/>
            <a:ext cx="3381421" cy="1985730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9600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  <a:ea typeface="+mn-ea"/>
              </a:rPr>
              <a:t>2018</a:t>
            </a:r>
            <a:endParaRPr lang="en-US" altLang="ko-KR" sz="9600" b="0" baseline="30000" dirty="0">
              <a:solidFill>
                <a:schemeClr val="bg2">
                  <a:lumMod val="1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  <a:ea typeface="+mn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982977" y="1890515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267480" y="29037531"/>
            <a:ext cx="20851840" cy="1242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3" descr="M:\컬러로고1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4" y="4587234"/>
            <a:ext cx="5669279" cy="13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7366" y="29242119"/>
            <a:ext cx="14288442" cy="89004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기계시스템디자인공학과                전기정보공학과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858550" y="6329129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0372602" y="6329129"/>
            <a:ext cx="0" cy="120851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977606" y="786767"/>
            <a:ext cx="2836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10.</a:t>
            </a:r>
            <a:r>
              <a:rPr lang="en-US" altLang="ko-KR" sz="32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24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(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수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</a:p>
          <a:p>
            <a:r>
              <a:rPr lang="en-US" altLang="ko-KR" sz="32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~10. 27. (</a:t>
            </a:r>
            <a:r>
              <a:rPr lang="ko-KR" altLang="en-US" sz="32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토</a:t>
            </a:r>
            <a:r>
              <a:rPr lang="en-US" altLang="ko-KR" sz="32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982977" y="3186659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" b="9723"/>
          <a:stretch/>
        </p:blipFill>
        <p:spPr>
          <a:xfrm>
            <a:off x="15401235" y="29268632"/>
            <a:ext cx="4683781" cy="792088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862742" y="18414255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862974" y="2668089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862974" y="348920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862212" y="433459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1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4734" t="499" r="3636" b="2185"/>
          <a:stretch/>
        </p:blipFill>
        <p:spPr>
          <a:xfrm>
            <a:off x="17133414" y="7817178"/>
            <a:ext cx="3910444" cy="30530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19438" y="11272847"/>
            <a:ext cx="6915743" cy="2574098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439" y="7886896"/>
            <a:ext cx="6362545" cy="482548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9BFB8B-50CF-47E4-B900-FAD3F78B2352}"/>
              </a:ext>
            </a:extLst>
          </p:cNvPr>
          <p:cNvCxnSpPr>
            <a:cxnSpLocks/>
          </p:cNvCxnSpPr>
          <p:nvPr/>
        </p:nvCxnSpPr>
        <p:spPr>
          <a:xfrm flipH="1" flipV="1">
            <a:off x="5162030" y="28026988"/>
            <a:ext cx="1277839" cy="374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4621" y="13430316"/>
            <a:ext cx="9853160" cy="4792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7096" y="309596"/>
            <a:ext cx="12601400" cy="1628710"/>
          </a:xfrm>
          <a:prstGeom prst="rect">
            <a:avLst/>
          </a:prstGeom>
          <a:noFill/>
        </p:spPr>
        <p:txBody>
          <a:bodyPr wrap="square" lIns="210879" tIns="105439" rIns="210879" bIns="105439" anchor="ctr">
            <a:spAutoFit/>
          </a:bodyPr>
          <a:lstStyle/>
          <a:p>
            <a:pPr algn="ctr">
              <a:defRPr/>
            </a:pPr>
            <a:r>
              <a:rPr lang="ko-KR" altLang="en-US" sz="6000" b="1" dirty="0">
                <a:latin typeface="Times New Roman"/>
                <a:ea typeface="휴먼고딕"/>
                <a:cs typeface="Times New Roman"/>
              </a:rPr>
              <a:t>반려동물을 위한 헬스케어 놀이기구</a:t>
            </a:r>
            <a:endParaRPr lang="en-US" altLang="ko-KR" sz="6000" b="1" dirty="0">
              <a:latin typeface="Times New Roman"/>
              <a:ea typeface="휴먼고딕"/>
              <a:cs typeface="Times New Roman"/>
            </a:endParaRPr>
          </a:p>
          <a:p>
            <a:pPr algn="ctr">
              <a:defRPr/>
            </a:pPr>
            <a:r>
              <a:rPr lang="en-US" altLang="ko-KR" sz="3200" dirty="0">
                <a:latin typeface="Times New Roman"/>
                <a:ea typeface="휴먼고딕"/>
                <a:cs typeface="Times New Roman"/>
              </a:rPr>
              <a:t>(Pet’s Healthcare Toy)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4500" y="2009111"/>
            <a:ext cx="11468632" cy="576173"/>
          </a:xfrm>
          <a:prstGeom prst="rect">
            <a:avLst/>
          </a:prstGeom>
          <a:noFill/>
        </p:spPr>
        <p:txBody>
          <a:bodyPr wrap="square" lIns="210879" tIns="105439" rIns="210879" bIns="105439" anchor="ctr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휴먼고딕"/>
                <a:ea typeface="휴먼고딕"/>
              </a:rPr>
              <a:t>팀원 이름 </a:t>
            </a:r>
            <a:r>
              <a:rPr lang="en-US" altLang="ko-KR" sz="2400" b="1">
                <a:latin typeface="휴먼고딕"/>
                <a:ea typeface="휴먼고딕"/>
              </a:rPr>
              <a:t>: </a:t>
            </a:r>
            <a:r>
              <a:rPr lang="ko-KR" altLang="en-US" sz="2400" b="1">
                <a:latin typeface="휴먼고딕"/>
                <a:ea typeface="휴먼고딕"/>
              </a:rPr>
              <a:t>박찬규</a:t>
            </a:r>
            <a:r>
              <a:rPr lang="en-US" altLang="ko-KR" sz="2400" b="1">
                <a:latin typeface="휴먼고딕"/>
                <a:ea typeface="휴먼고딕"/>
              </a:rPr>
              <a:t>, </a:t>
            </a:r>
            <a:r>
              <a:rPr lang="ko-KR" altLang="en-US" sz="2400" b="1">
                <a:latin typeface="휴먼고딕"/>
                <a:ea typeface="휴먼고딕"/>
              </a:rPr>
              <a:t>황지민</a:t>
            </a:r>
            <a:r>
              <a:rPr lang="en-US" altLang="ko-KR" sz="2400" b="1">
                <a:latin typeface="휴먼고딕"/>
                <a:ea typeface="휴먼고딕"/>
              </a:rPr>
              <a:t>, </a:t>
            </a:r>
            <a:r>
              <a:rPr lang="ko-KR" altLang="en-US" sz="2400" b="1">
                <a:latin typeface="휴먼고딕"/>
                <a:ea typeface="휴먼고딕"/>
              </a:rPr>
              <a:t>임예은</a:t>
            </a:r>
            <a:r>
              <a:rPr lang="en-US" altLang="ko-KR" sz="2400" b="1">
                <a:latin typeface="휴먼고딕"/>
                <a:ea typeface="휴먼고딕"/>
              </a:rPr>
              <a:t>, </a:t>
            </a:r>
            <a:r>
              <a:rPr lang="ko-KR" altLang="en-US" sz="2400" b="1">
                <a:latin typeface="휴먼고딕"/>
                <a:ea typeface="휴먼고딕"/>
              </a:rPr>
              <a:t>하연수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3156" y="2520493"/>
            <a:ext cx="11468632" cy="582269"/>
          </a:xfrm>
          <a:prstGeom prst="rect">
            <a:avLst/>
          </a:prstGeom>
          <a:noFill/>
        </p:spPr>
        <p:txBody>
          <a:bodyPr wrap="square" lIns="210879" tIns="105439" rIns="210879" bIns="105439" anchor="ctr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latin typeface="휴먼고딕"/>
                <a:ea typeface="휴먼고딕"/>
              </a:rPr>
              <a:t>지도 교수</a:t>
            </a:r>
            <a:r>
              <a:rPr lang="en-US" altLang="ko-KR" sz="2400" b="1" dirty="0">
                <a:latin typeface="휴먼고딕"/>
                <a:ea typeface="휴먼고딕"/>
              </a:rPr>
              <a:t>:</a:t>
            </a:r>
            <a:r>
              <a:rPr lang="ko-KR" altLang="en-US" sz="2400" b="1" dirty="0">
                <a:latin typeface="휴먼고딕"/>
                <a:ea typeface="휴먼고딕"/>
              </a:rPr>
              <a:t>  </a:t>
            </a:r>
            <a:r>
              <a:rPr lang="ko-KR" altLang="en-US" sz="2400" b="1" dirty="0" err="1">
                <a:latin typeface="휴먼고딕"/>
                <a:ea typeface="휴먼고딕"/>
              </a:rPr>
              <a:t>박희재</a:t>
            </a:r>
            <a:r>
              <a:rPr lang="ko-KR" altLang="en-US" sz="2400" b="1" dirty="0">
                <a:latin typeface="휴먼고딕"/>
                <a:ea typeface="휴먼고딕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3079" y="3176678"/>
            <a:ext cx="12509629" cy="2767586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400" b="1" dirty="0">
                <a:latin typeface="휴먼고딕"/>
                <a:ea typeface="휴먼고딕"/>
              </a:rPr>
              <a:t>개요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2200" dirty="0">
                <a:latin typeface="휴먼고딕"/>
                <a:ea typeface="휴먼고딕"/>
              </a:rPr>
              <a:t> 계속 커져가는 반려동물 시장을 목표로 만든 작품으로 반려동물의 활동량을 측정해주고 주인이 없을 때도 자동으로 놀아 줄 수 있는 </a:t>
            </a:r>
            <a:r>
              <a:rPr lang="en-US" altLang="ko-KR" sz="2200" dirty="0">
                <a:latin typeface="휴먼고딕"/>
                <a:ea typeface="휴먼고딕"/>
              </a:rPr>
              <a:t>IoT </a:t>
            </a:r>
            <a:r>
              <a:rPr lang="ko-KR" altLang="en-US" sz="2200" dirty="0">
                <a:latin typeface="휴먼고딕"/>
                <a:ea typeface="휴먼고딕"/>
              </a:rPr>
              <a:t>작품이다</a:t>
            </a:r>
            <a:r>
              <a:rPr lang="en-US" altLang="ko-KR" sz="2200" dirty="0">
                <a:latin typeface="휴먼고딕"/>
                <a:ea typeface="휴먼고딕"/>
              </a:rPr>
              <a:t>.</a:t>
            </a:r>
            <a:r>
              <a:rPr lang="ko-KR" altLang="en-US" sz="2200" dirty="0">
                <a:latin typeface="휴먼고딕"/>
                <a:ea typeface="휴먼고딕"/>
              </a:rPr>
              <a:t> 반려동물의 목걸이로 활동량을 실시간으로 측정해주고 주인이 스마트폰 어플로 확인할 수 있으며</a:t>
            </a:r>
            <a:r>
              <a:rPr lang="en-US" altLang="ko-KR" sz="2200" dirty="0">
                <a:latin typeface="휴먼고딕"/>
                <a:ea typeface="휴먼고딕"/>
              </a:rPr>
              <a:t>, </a:t>
            </a:r>
            <a:r>
              <a:rPr lang="ko-KR" altLang="en-US" sz="2200" dirty="0">
                <a:latin typeface="휴먼고딕"/>
                <a:ea typeface="휴먼고딕"/>
              </a:rPr>
              <a:t>주인이 원할 때 반려동물을 카메라를 통해 볼 수 있으며 활동량이 부족하면 반려동물을 </a:t>
            </a:r>
            <a:r>
              <a:rPr lang="ko-KR" altLang="en-US" sz="2200" dirty="0" err="1">
                <a:latin typeface="휴먼고딕"/>
                <a:ea typeface="휴먼고딕"/>
              </a:rPr>
              <a:t>트래킹해서</a:t>
            </a:r>
            <a:r>
              <a:rPr lang="ko-KR" altLang="en-US" sz="2200" dirty="0">
                <a:latin typeface="휴먼고딕"/>
                <a:ea typeface="휴먼고딕"/>
              </a:rPr>
              <a:t> 레이저를 쏴 주며 놀아준다</a:t>
            </a:r>
            <a:r>
              <a:rPr lang="en-US" altLang="ko-KR" sz="2200" dirty="0">
                <a:latin typeface="휴먼고딕"/>
                <a:ea typeface="휴먼고딕"/>
              </a:rPr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8466" y="6651662"/>
            <a:ext cx="9098202" cy="613047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ko-KR" altLang="en-US" sz="2600" b="1">
                <a:latin typeface="휴먼고딕"/>
                <a:ea typeface="휴먼고딕"/>
              </a:rPr>
              <a:t>본문</a:t>
            </a:r>
            <a:endParaRPr lang="en-US" altLang="ko-KR" sz="2600" b="1">
              <a:latin typeface="휴먼고딕"/>
              <a:ea typeface="휴먼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306" y="18631976"/>
            <a:ext cx="19524120" cy="613048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ko-KR" altLang="en-US" sz="2600" b="1">
                <a:latin typeface="휴먼고딕"/>
                <a:ea typeface="휴먼고딕"/>
              </a:rPr>
              <a:t>결과 및 고찰</a:t>
            </a:r>
            <a:endParaRPr lang="en-US" altLang="ko-KR" sz="1800" b="1">
              <a:latin typeface="휴먼고딕"/>
              <a:ea typeface="휴먼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57" y="6669357"/>
            <a:ext cx="10098725" cy="613047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ko-KR" altLang="en-US" sz="2600" b="1">
                <a:latin typeface="휴먼고딕"/>
                <a:ea typeface="휴먼고딕"/>
              </a:rPr>
              <a:t>이론적 배경</a:t>
            </a:r>
            <a:endParaRPr lang="en-US" altLang="ko-KR" sz="1800">
              <a:latin typeface="휴먼고딕"/>
              <a:ea typeface="휴먼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350" y="12979980"/>
            <a:ext cx="2522390" cy="539063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- </a:t>
            </a:r>
            <a:r>
              <a:rPr lang="ko-KR" altLang="en-US" sz="2200" dirty="0">
                <a:latin typeface="휴먼고딕"/>
                <a:ea typeface="휴먼고딕"/>
              </a:rPr>
              <a:t>블록도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22181" y="10922362"/>
            <a:ext cx="3528392" cy="541653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- Tracking</a:t>
            </a:r>
            <a:r>
              <a:rPr lang="ko-KR" altLang="en-US" sz="2200" dirty="0">
                <a:latin typeface="휴먼고딕"/>
                <a:ea typeface="휴먼고딕"/>
              </a:rPr>
              <a:t> 수식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59892" y="11364481"/>
            <a:ext cx="3910444" cy="890046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en-US" altLang="ko-KR" sz="2200" dirty="0">
                <a:latin typeface="휴먼고딕"/>
                <a:ea typeface="휴먼고딕"/>
              </a:rPr>
              <a:t>Tracking</a:t>
            </a:r>
            <a:r>
              <a:rPr lang="ko-KR" altLang="en-US" sz="2200" dirty="0">
                <a:latin typeface="휴먼고딕"/>
                <a:ea typeface="휴먼고딕"/>
              </a:rPr>
              <a:t> 알고리즘</a:t>
            </a:r>
          </a:p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   ( Background removal )</a:t>
            </a:r>
            <a:endParaRPr lang="ko-KR" altLang="en-US" sz="2200" dirty="0">
              <a:latin typeface="휴먼고딕"/>
              <a:ea typeface="휴먼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65219" y="7390702"/>
            <a:ext cx="4221581" cy="541535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- </a:t>
            </a:r>
            <a:r>
              <a:rPr lang="ko-KR" altLang="en-US" sz="2200" dirty="0">
                <a:latin typeface="휴먼고딕"/>
                <a:ea typeface="휴먼고딕"/>
              </a:rPr>
              <a:t>활동량 모니터링 프로세스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95181" y="19148720"/>
            <a:ext cx="2657070" cy="540118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>
                <a:latin typeface="휴먼고딕"/>
                <a:ea typeface="휴먼고딕"/>
              </a:rPr>
              <a:t>&lt; </a:t>
            </a:r>
            <a:r>
              <a:rPr lang="ko-KR" altLang="en-US" sz="2200">
                <a:latin typeface="휴먼고딕"/>
                <a:ea typeface="휴먼고딕"/>
              </a:rPr>
              <a:t>활동량 전송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4192" y="19133932"/>
            <a:ext cx="2657070" cy="535856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>
                <a:latin typeface="휴먼고딕"/>
                <a:ea typeface="휴먼고딕"/>
              </a:rPr>
              <a:t>&lt; Tracking</a:t>
            </a:r>
            <a:r>
              <a:rPr lang="ko-KR" altLang="en-US" sz="2200">
                <a:latin typeface="휴먼고딕"/>
                <a:ea typeface="휴먼고딕"/>
              </a:rPr>
              <a:t>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15040" y="19061936"/>
            <a:ext cx="1974992" cy="541176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>
                <a:latin typeface="휴먼고딕"/>
                <a:ea typeface="휴먼고딕"/>
              </a:rPr>
              <a:t>&lt; Mobile</a:t>
            </a:r>
            <a:r>
              <a:rPr lang="ko-KR" altLang="en-US" sz="2200">
                <a:latin typeface="휴먼고딕"/>
                <a:ea typeface="휴먼고딕"/>
              </a:rPr>
              <a:t>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579812" y="24557112"/>
            <a:ext cx="5348422" cy="327951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852951" y="23555841"/>
            <a:ext cx="5212431" cy="254996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15549" y="25988368"/>
            <a:ext cx="5014183" cy="281014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0"/>
          <a:srcRect l="650" t="6950" r="3960"/>
          <a:stretch>
            <a:fillRect/>
          </a:stretch>
        </p:blipFill>
        <p:spPr>
          <a:xfrm>
            <a:off x="15692359" y="20786954"/>
            <a:ext cx="5078311" cy="2786493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15323308" y="20271138"/>
            <a:ext cx="88749" cy="82623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754024" y="20271138"/>
            <a:ext cx="0" cy="82623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26559" y="19714505"/>
            <a:ext cx="5457011" cy="873108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ctr">
              <a:defRPr/>
            </a:pPr>
            <a:r>
              <a:rPr lang="ko-KR" altLang="en-US" sz="2200" dirty="0">
                <a:latin typeface="휴먼고딕"/>
                <a:ea typeface="휴먼고딕"/>
              </a:rPr>
              <a:t>실제 반려동물에 가속도 센서를</a:t>
            </a:r>
          </a:p>
          <a:p>
            <a:pPr algn="ctr">
              <a:defRPr/>
            </a:pPr>
            <a:r>
              <a:rPr lang="ko-KR" altLang="en-US" sz="2200" dirty="0">
                <a:latin typeface="휴먼고딕"/>
                <a:ea typeface="휴먼고딕"/>
              </a:rPr>
              <a:t> 부착해 활동량을 측정하여 그래프화 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34155" y="20699264"/>
            <a:ext cx="4477166" cy="256083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5693790" y="19902648"/>
            <a:ext cx="4960589" cy="538664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ctr">
              <a:defRPr/>
            </a:pPr>
            <a:r>
              <a:rPr lang="ko-KR" altLang="en-US" sz="2200">
                <a:latin typeface="휴먼고딕"/>
                <a:ea typeface="휴먼고딕"/>
              </a:rPr>
              <a:t>실제 어플리케이션 화면의 모습</a:t>
            </a: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12565608" y="23306880"/>
            <a:ext cx="0" cy="251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068664" y="20271138"/>
            <a:ext cx="0" cy="82623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실내, 바닥, 테이블, 검은색이(가) 표시된 사진  매우 높은 신뢰도로 생성된 설명"/>
          <p:cNvPicPr>
            <a:picLocks noChangeAspect="1"/>
          </p:cNvPicPr>
          <p:nvPr/>
        </p:nvPicPr>
        <p:blipFill rotWithShape="1">
          <a:blip r:embed="rId12"/>
          <a:srcRect l="14390" t="11570" r="8060" b="5150"/>
          <a:stretch>
            <a:fillRect/>
          </a:stretch>
        </p:blipFill>
        <p:spPr>
          <a:xfrm>
            <a:off x="-600743" y="20859599"/>
            <a:ext cx="5728600" cy="820331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59793" y="19133932"/>
            <a:ext cx="2657070" cy="535856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>
                <a:latin typeface="휴먼고딕"/>
                <a:ea typeface="휴먼고딕"/>
              </a:rPr>
              <a:t>&lt; </a:t>
            </a:r>
            <a:r>
              <a:rPr lang="ko-KR" altLang="en-US" sz="2200">
                <a:latin typeface="휴먼고딕"/>
                <a:ea typeface="휴먼고딕"/>
              </a:rPr>
              <a:t>최종 설계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67379" y="21253412"/>
            <a:ext cx="2880000" cy="4517582"/>
            <a:chOff x="1007851" y="1311563"/>
            <a:chExt cx="3260437" cy="5689915"/>
          </a:xfrm>
        </p:grpSpPr>
        <p:sp>
          <p:nvSpPr>
            <p:cNvPr id="38" name="직사각형 37"/>
            <p:cNvSpPr/>
            <p:nvPr/>
          </p:nvSpPr>
          <p:spPr>
            <a:xfrm>
              <a:off x="1007851" y="1311564"/>
              <a:ext cx="3260437" cy="24938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1007851" y="2900218"/>
              <a:ext cx="802476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3556000" y="2900218"/>
              <a:ext cx="712288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1815489" y="2900218"/>
              <a:ext cx="1740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3556000" y="1311563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1810327" y="1311563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6" descr="ê³ ìì´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3"/>
            <a:srcRect l="40040" t="16900" r="39520" b="55230"/>
            <a:stretch>
              <a:fillRect/>
            </a:stretch>
          </p:blipFill>
          <p:spPr>
            <a:xfrm>
              <a:off x="1579418" y="2636985"/>
              <a:ext cx="882531" cy="792015"/>
            </a:xfrm>
            <a:prstGeom prst="rect">
              <a:avLst/>
            </a:prstGeom>
            <a:noFill/>
          </p:spPr>
        </p:pic>
        <p:sp>
          <p:nvSpPr>
            <p:cNvPr id="50" name="타원 49"/>
            <p:cNvSpPr/>
            <p:nvPr/>
          </p:nvSpPr>
          <p:spPr>
            <a:xfrm>
              <a:off x="1471120" y="2478816"/>
              <a:ext cx="1099125" cy="110835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51" name="타원 50"/>
            <p:cNvSpPr/>
            <p:nvPr/>
          </p:nvSpPr>
          <p:spPr>
            <a:xfrm>
              <a:off x="3404779" y="3429000"/>
              <a:ext cx="138494" cy="900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B44A1A4-2C4E-4193-A52E-71670A3E537A}"/>
                </a:ext>
              </a:extLst>
            </p:cNvPr>
            <p:cNvSpPr/>
            <p:nvPr/>
          </p:nvSpPr>
          <p:spPr>
            <a:xfrm>
              <a:off x="3474026" y="6911431"/>
              <a:ext cx="138494" cy="900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272825" y="23971256"/>
            <a:ext cx="2880000" cy="4505835"/>
            <a:chOff x="4900348" y="1311562"/>
            <a:chExt cx="3260437" cy="5675120"/>
          </a:xfrm>
        </p:grpSpPr>
        <p:sp>
          <p:nvSpPr>
            <p:cNvPr id="53" name="직사각형 52"/>
            <p:cNvSpPr/>
            <p:nvPr/>
          </p:nvSpPr>
          <p:spPr>
            <a:xfrm>
              <a:off x="4900348" y="1311563"/>
              <a:ext cx="3260437" cy="24938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4900348" y="2900217"/>
              <a:ext cx="802476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 flipV="1">
              <a:off x="7448497" y="2900217"/>
              <a:ext cx="712288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5707986" y="2900217"/>
              <a:ext cx="1740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7448497" y="1311562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5702824" y="1311562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6" descr="ê³ ìì´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3"/>
            <a:srcRect l="40040" t="16900" r="39520" b="55230"/>
            <a:stretch>
              <a:fillRect/>
            </a:stretch>
          </p:blipFill>
          <p:spPr>
            <a:xfrm>
              <a:off x="6655847" y="2855198"/>
              <a:ext cx="882531" cy="792015"/>
            </a:xfrm>
            <a:prstGeom prst="rect">
              <a:avLst/>
            </a:prstGeom>
            <a:noFill/>
          </p:spPr>
        </p:pic>
        <p:sp>
          <p:nvSpPr>
            <p:cNvPr id="60" name="타원 59"/>
            <p:cNvSpPr/>
            <p:nvPr/>
          </p:nvSpPr>
          <p:spPr>
            <a:xfrm>
              <a:off x="6505300" y="2636984"/>
              <a:ext cx="1197815" cy="1131449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61" name="타원 60"/>
            <p:cNvSpPr/>
            <p:nvPr/>
          </p:nvSpPr>
          <p:spPr>
            <a:xfrm>
              <a:off x="7402445" y="6896635"/>
              <a:ext cx="138494" cy="9004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72825" y="26658416"/>
            <a:ext cx="2880000" cy="1980000"/>
            <a:chOff x="8495765" y="1297704"/>
            <a:chExt cx="3260437" cy="2493819"/>
          </a:xfrm>
        </p:grpSpPr>
        <p:sp>
          <p:nvSpPr>
            <p:cNvPr id="63" name="직사각형 62"/>
            <p:cNvSpPr/>
            <p:nvPr/>
          </p:nvSpPr>
          <p:spPr>
            <a:xfrm>
              <a:off x="8495765" y="1297705"/>
              <a:ext cx="3260437" cy="24938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cxnSp>
          <p:nvCxnSpPr>
            <p:cNvPr id="64" name="직선 연결선 63"/>
            <p:cNvCxnSpPr/>
            <p:nvPr/>
          </p:nvCxnSpPr>
          <p:spPr>
            <a:xfrm flipV="1">
              <a:off x="8495765" y="2886359"/>
              <a:ext cx="802476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 flipV="1">
              <a:off x="11043914" y="2886359"/>
              <a:ext cx="712288" cy="905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9303403" y="2886359"/>
              <a:ext cx="17405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1043914" y="1297704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9298241" y="1297704"/>
              <a:ext cx="0" cy="1588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10100717" y="2623126"/>
              <a:ext cx="1197815" cy="1131449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9325793" y="2931379"/>
              <a:ext cx="138494" cy="9004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pic>
          <p:nvPicPr>
            <p:cNvPr id="69" name="Picture 6" descr="ê³ ìì´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3"/>
            <a:srcRect l="40040" t="16900" r="39520" b="55230"/>
            <a:stretch>
              <a:fillRect/>
            </a:stretch>
          </p:blipFill>
          <p:spPr>
            <a:xfrm>
              <a:off x="10251264" y="2841340"/>
              <a:ext cx="882531" cy="792015"/>
            </a:xfrm>
            <a:prstGeom prst="rect">
              <a:avLst/>
            </a:prstGeom>
            <a:noFill/>
          </p:spPr>
        </p:pic>
      </p:grpSp>
      <p:sp>
        <p:nvSpPr>
          <p:cNvPr id="72" name="TextBox 71"/>
          <p:cNvSpPr txBox="1"/>
          <p:nvPr/>
        </p:nvSpPr>
        <p:spPr>
          <a:xfrm>
            <a:off x="7256103" y="21842458"/>
            <a:ext cx="2211566" cy="74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dirty="0">
                <a:ea typeface="휴먼고딕"/>
              </a:rPr>
              <a:t>반려동물을 </a:t>
            </a:r>
          </a:p>
          <a:p>
            <a:pPr algn="ctr">
              <a:defRPr/>
            </a:pPr>
            <a:r>
              <a:rPr lang="ko-KR" altLang="en-US" sz="2200" dirty="0">
                <a:ea typeface="휴먼고딕"/>
              </a:rPr>
              <a:t>추적한다</a:t>
            </a:r>
            <a:r>
              <a:rPr lang="en-US" altLang="ko-KR" sz="2200" dirty="0">
                <a:ea typeface="휴먼고딕"/>
              </a:rPr>
              <a:t>.</a:t>
            </a:r>
            <a:endParaRPr lang="ko-KR" altLang="en-US" sz="2200" dirty="0">
              <a:ea typeface="휴먼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60732" y="24524930"/>
            <a:ext cx="2657069" cy="75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ea typeface="휴먼고딕"/>
              </a:rPr>
              <a:t>반려동물이 </a:t>
            </a:r>
          </a:p>
          <a:p>
            <a:pPr algn="ctr">
              <a:defRPr/>
            </a:pPr>
            <a:r>
              <a:rPr lang="ko-KR" altLang="en-US" sz="2200">
                <a:ea typeface="휴먼고딕"/>
              </a:rPr>
              <a:t>레이저를 잡으면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32462" y="27043920"/>
            <a:ext cx="26967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ea typeface="휴먼고딕"/>
              </a:rPr>
              <a:t>효과음과 함께 </a:t>
            </a:r>
          </a:p>
          <a:p>
            <a:pPr algn="ctr">
              <a:defRPr/>
            </a:pPr>
            <a:r>
              <a:rPr lang="ko-KR" altLang="en-US" sz="2200">
                <a:ea typeface="휴먼고딕"/>
              </a:rPr>
              <a:t>레이저가 임의의 </a:t>
            </a:r>
          </a:p>
          <a:p>
            <a:pPr algn="ctr">
              <a:defRPr/>
            </a:pPr>
            <a:r>
              <a:rPr lang="ko-KR" altLang="en-US" sz="2200">
                <a:ea typeface="휴먼고딕"/>
              </a:rPr>
              <a:t>방향으로 이동한다</a:t>
            </a:r>
            <a:r>
              <a:rPr lang="en-US" altLang="ko-KR" sz="2200">
                <a:ea typeface="휴먼고딕"/>
              </a:rPr>
              <a:t>.</a:t>
            </a:r>
            <a:endParaRPr lang="ko-KR" altLang="en-US" sz="2200">
              <a:ea typeface="휴먼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5165" y="20296080"/>
            <a:ext cx="3130588" cy="75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dirty="0">
                <a:ea typeface="휴먼고딕"/>
              </a:rPr>
              <a:t>기구의 상단부가 </a:t>
            </a:r>
          </a:p>
          <a:p>
            <a:pPr algn="ctr">
              <a:defRPr/>
            </a:pPr>
            <a:r>
              <a:rPr lang="ko-KR" altLang="en-US" sz="2200" dirty="0">
                <a:ea typeface="휴먼고딕"/>
              </a:rPr>
              <a:t>상하좌우로 구동한다</a:t>
            </a:r>
            <a:r>
              <a:rPr lang="en-US" altLang="ko-KR" sz="2200" dirty="0">
                <a:ea typeface="휴먼고딕"/>
              </a:rPr>
              <a:t>.</a:t>
            </a:r>
            <a:endParaRPr lang="ko-KR" altLang="en-US" sz="2200" dirty="0">
              <a:ea typeface="휴먼고딕"/>
            </a:endParaRPr>
          </a:p>
        </p:txBody>
      </p:sp>
      <p:sp>
        <p:nvSpPr>
          <p:cNvPr id="82" name="원호 81"/>
          <p:cNvSpPr/>
          <p:nvPr/>
        </p:nvSpPr>
        <p:spPr>
          <a:xfrm rot="5400000">
            <a:off x="1996793" y="23452182"/>
            <a:ext cx="1214149" cy="852490"/>
          </a:xfrm>
          <a:prstGeom prst="arc">
            <a:avLst>
              <a:gd name="adj1" fmla="val 10876973"/>
              <a:gd name="adj2" fmla="val 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원호 82"/>
          <p:cNvSpPr/>
          <p:nvPr/>
        </p:nvSpPr>
        <p:spPr>
          <a:xfrm flipV="1">
            <a:off x="1612593" y="24624627"/>
            <a:ext cx="1301928" cy="449336"/>
          </a:xfrm>
          <a:prstGeom prst="arc">
            <a:avLst>
              <a:gd name="adj1" fmla="val 10904851"/>
              <a:gd name="adj2" fmla="val 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24350" y="7388427"/>
            <a:ext cx="3528392" cy="551492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- </a:t>
            </a:r>
            <a:r>
              <a:rPr lang="ko-KR" altLang="en-US" sz="2200" dirty="0">
                <a:latin typeface="휴먼고딕"/>
                <a:ea typeface="휴먼고딕"/>
              </a:rPr>
              <a:t>기구 개념도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31909" y="7342543"/>
            <a:ext cx="3528392" cy="551492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just">
              <a:defRPr/>
            </a:pPr>
            <a:r>
              <a:rPr lang="en-US" altLang="ko-KR" sz="2200" dirty="0">
                <a:latin typeface="휴먼고딕"/>
                <a:ea typeface="휴먼고딕"/>
              </a:rPr>
              <a:t>- 3D </a:t>
            </a:r>
            <a:r>
              <a:rPr lang="ko-KR" altLang="en-US" sz="2200" dirty="0">
                <a:latin typeface="휴먼고딕"/>
                <a:ea typeface="휴먼고딕"/>
              </a:rPr>
              <a:t>모델링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300826" y="19650256"/>
            <a:ext cx="5318048" cy="142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ea typeface="휴먼고딕"/>
              </a:rPr>
              <a:t>반려동물이 레이저를 잡으면 </a:t>
            </a:r>
            <a:r>
              <a:rPr lang="en-US" altLang="ko-KR" sz="2200">
                <a:ea typeface="휴먼고딕"/>
              </a:rPr>
              <a:t>Background Removal Tracking </a:t>
            </a:r>
            <a:r>
              <a:rPr lang="ko-KR" altLang="en-US" sz="2200">
                <a:ea typeface="휴먼고딕"/>
              </a:rPr>
              <a:t>방법으로 반려동물의 움직임과 다른 </a:t>
            </a:r>
          </a:p>
          <a:p>
            <a:pPr algn="ctr">
              <a:defRPr/>
            </a:pPr>
            <a:r>
              <a:rPr lang="ko-KR" altLang="en-US" sz="2200">
                <a:ea typeface="휴먼고딕"/>
              </a:rPr>
              <a:t>임의의 방향으로 레이저가 이동</a:t>
            </a: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5689381" y="23306880"/>
            <a:ext cx="4871" cy="5909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5702508" y="26024628"/>
            <a:ext cx="4871" cy="5909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483057" y="23642086"/>
            <a:ext cx="5560801" cy="551492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휴먼고딕"/>
                <a:ea typeface="휴먼고딕"/>
              </a:rPr>
              <a:t>&lt; CCTV</a:t>
            </a:r>
            <a:r>
              <a:rPr lang="ko-KR" altLang="en-US" sz="2200">
                <a:latin typeface="휴먼고딕"/>
                <a:ea typeface="휴먼고딕"/>
              </a:rPr>
              <a:t>카메라 실시간 스트리밍 화면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495837" y="27984790"/>
            <a:ext cx="5560801" cy="551492"/>
          </a:xfrm>
          <a:prstGeom prst="rect">
            <a:avLst/>
          </a:prstGeom>
          <a:noFill/>
        </p:spPr>
        <p:txBody>
          <a:bodyPr wrap="square" lIns="210879" tIns="105439" rIns="210879" bIns="105439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휴먼고딕"/>
                <a:ea typeface="휴먼고딕"/>
              </a:rPr>
              <a:t>&lt; </a:t>
            </a:r>
            <a:r>
              <a:rPr lang="ko-KR" altLang="en-US" sz="2200">
                <a:latin typeface="휴먼고딕"/>
                <a:ea typeface="휴먼고딕"/>
              </a:rPr>
              <a:t>반려동물의 활동량 그래프 화면 </a:t>
            </a:r>
            <a:r>
              <a:rPr lang="en-US" altLang="ko-KR" sz="2200">
                <a:latin typeface="휴먼고딕"/>
                <a:ea typeface="휴먼고딕"/>
              </a:rPr>
              <a:t>&gt;</a:t>
            </a:r>
            <a:endParaRPr lang="ko-KR" altLang="en-US" sz="2200">
              <a:latin typeface="휴먼고딕"/>
              <a:ea typeface="휴먼고딕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7164417" y="12456338"/>
            <a:ext cx="3879441" cy="5360301"/>
            <a:chOff x="2425731" y="237261"/>
            <a:chExt cx="3010017" cy="5362035"/>
          </a:xfrm>
        </p:grpSpPr>
        <p:cxnSp>
          <p:nvCxnSpPr>
            <p:cNvPr id="131" name="직선 화살표 연결선 130"/>
            <p:cNvCxnSpPr/>
            <p:nvPr/>
          </p:nvCxnSpPr>
          <p:spPr>
            <a:xfrm rot="5400000">
              <a:off x="3360593" y="957407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 rot="5400000">
              <a:off x="3360592" y="1725469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 rot="5400000">
              <a:off x="3709268" y="2712315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 rot="5400000">
              <a:off x="3412262" y="3695851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3564661" y="4505932"/>
              <a:ext cx="0" cy="429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연결선: 꺾임 135"/>
            <p:cNvCxnSpPr/>
            <p:nvPr/>
          </p:nvCxnSpPr>
          <p:spPr>
            <a:xfrm rot="16200000" flipH="1">
              <a:off x="2300990" y="1824522"/>
              <a:ext cx="1153535" cy="904052"/>
            </a:xfrm>
            <a:prstGeom prst="bentConnector3">
              <a:avLst>
                <a:gd name="adj1" fmla="val 820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2425731" y="1699781"/>
              <a:ext cx="109765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H="1">
              <a:off x="4332185" y="2213263"/>
              <a:ext cx="7147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 flipV="1">
              <a:off x="5039258" y="3279975"/>
              <a:ext cx="7695" cy="1440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H="1">
              <a:off x="3564661" y="4720653"/>
              <a:ext cx="14822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rot="5400000" flipH="1" flipV="1">
              <a:off x="4689042" y="2571173"/>
              <a:ext cx="71582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2939761" y="237261"/>
              <a:ext cx="1224973" cy="561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Video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Frames</a:t>
              </a:r>
              <a:endParaRPr lang="ko-KR" altLang="en-US" sz="1600" dirty="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587960" y="1109712"/>
              <a:ext cx="1776627" cy="4618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Preprocessing</a:t>
              </a:r>
              <a:endParaRPr lang="ko-KR" altLang="en-US" sz="1600" dirty="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693772" y="1877869"/>
              <a:ext cx="1638413" cy="670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Background</a:t>
              </a:r>
            </a:p>
            <a:p>
              <a:pPr algn="ctr">
                <a:defRPr/>
              </a:pPr>
              <a:r>
                <a:rPr lang="en-US" altLang="ko-KR" sz="160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Modeling</a:t>
              </a:r>
              <a:endParaRPr lang="ko-KR" altLang="en-US" sz="160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728571" y="2853317"/>
              <a:ext cx="1638413" cy="670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foreground </a:t>
              </a:r>
            </a:p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감지</a:t>
              </a: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055689" y="3824235"/>
              <a:ext cx="984175" cy="6639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Data</a:t>
              </a:r>
            </a:p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확인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642768" y="2930804"/>
              <a:ext cx="792980" cy="331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Delay</a:t>
              </a:r>
              <a:endParaRPr lang="ko-KR" altLang="en-US" sz="1600" dirty="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2758886" y="4935375"/>
              <a:ext cx="1638404" cy="6639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foreground Masks</a:t>
              </a:r>
              <a:endParaRPr lang="ko-KR" altLang="en-US" sz="1600" dirty="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974" b="96053" l="8269" r="89406">
                        <a14:foregroundMark x1="20413" y1="8224" x2="24548" y2="17105"/>
                        <a14:foregroundMark x1="20930" y1="3947" x2="20930" y2="3947"/>
                        <a14:foregroundMark x1="76486" y1="2796" x2="76486" y2="2796"/>
                        <a14:foregroundMark x1="8269" y1="10855" x2="8269" y2="10855"/>
                        <a14:foregroundMark x1="60724" y1="62500" x2="61240" y2="80428"/>
                        <a14:foregroundMark x1="57623" y1="96053" x2="57623" y2="96053"/>
                        <a14:foregroundMark x1="21189" y1="2467" x2="21189" y2="2467"/>
                        <a14:foregroundMark x1="76744" y1="1974" x2="76744" y2="19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000">
            <a:off x="6814811" y="7960621"/>
            <a:ext cx="3583647" cy="563012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3554788-26A0-4BBA-806E-C12DD22D9624}"/>
              </a:ext>
            </a:extLst>
          </p:cNvPr>
          <p:cNvSpPr txBox="1"/>
          <p:nvPr/>
        </p:nvSpPr>
        <p:spPr>
          <a:xfrm>
            <a:off x="10704254" y="7343395"/>
            <a:ext cx="3528392" cy="551492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-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작품 주요 활용 기술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E8572093-2BF6-43AB-9492-305625F7FA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71955" y="7814344"/>
            <a:ext cx="6608526" cy="3072489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91CFBA2-46AF-430F-8F8A-9C0C595EFBC4}"/>
              </a:ext>
            </a:extLst>
          </p:cNvPr>
          <p:cNvGrpSpPr/>
          <p:nvPr/>
        </p:nvGrpSpPr>
        <p:grpSpPr>
          <a:xfrm>
            <a:off x="11621340" y="13892287"/>
            <a:ext cx="4691182" cy="3892880"/>
            <a:chOff x="1860341" y="375579"/>
            <a:chExt cx="3487299" cy="4968987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B83BC0BF-8977-448B-82AD-4C2E36BA5F36}"/>
                </a:ext>
              </a:extLst>
            </p:cNvPr>
            <p:cNvCxnSpPr/>
            <p:nvPr/>
          </p:nvCxnSpPr>
          <p:spPr>
            <a:xfrm rot="5400000">
              <a:off x="3360593" y="957407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CFBCDA2A-2328-4CAF-9DCA-359B821B2FE2}"/>
                </a:ext>
              </a:extLst>
            </p:cNvPr>
            <p:cNvCxnSpPr/>
            <p:nvPr/>
          </p:nvCxnSpPr>
          <p:spPr>
            <a:xfrm rot="5400000">
              <a:off x="3360592" y="1725469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71F2F08D-0587-4E8E-9E32-755D596F61B9}"/>
                </a:ext>
              </a:extLst>
            </p:cNvPr>
            <p:cNvCxnSpPr/>
            <p:nvPr/>
          </p:nvCxnSpPr>
          <p:spPr>
            <a:xfrm rot="5400000">
              <a:off x="3360579" y="2712315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61A49BFB-BFD4-46AA-A1EB-17B8B9DF29ED}"/>
                </a:ext>
              </a:extLst>
            </p:cNvPr>
            <p:cNvCxnSpPr/>
            <p:nvPr/>
          </p:nvCxnSpPr>
          <p:spPr>
            <a:xfrm rot="5400000">
              <a:off x="3357648" y="3441140"/>
              <a:ext cx="304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26DCBE0-92A7-44EE-B2BA-8FF4E8CEAF82}"/>
                </a:ext>
              </a:extLst>
            </p:cNvPr>
            <p:cNvCxnSpPr>
              <a:cxnSpLocks/>
            </p:cNvCxnSpPr>
            <p:nvPr/>
          </p:nvCxnSpPr>
          <p:spPr>
            <a:xfrm>
              <a:off x="3506872" y="4654770"/>
              <a:ext cx="0" cy="277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31BC156-B536-43E4-972D-5999E40B722F}"/>
                </a:ext>
              </a:extLst>
            </p:cNvPr>
            <p:cNvSpPr/>
            <p:nvPr/>
          </p:nvSpPr>
          <p:spPr>
            <a:xfrm>
              <a:off x="2208528" y="375579"/>
              <a:ext cx="2535491" cy="4233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랜덤으로 레이저의 픽셀좌표 선정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BA84034-1E69-4776-9E00-C267FD221710}"/>
                </a:ext>
              </a:extLst>
            </p:cNvPr>
            <p:cNvSpPr/>
            <p:nvPr/>
          </p:nvSpPr>
          <p:spPr>
            <a:xfrm>
              <a:off x="1860341" y="1109712"/>
              <a:ext cx="3084300" cy="4618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해당 위치의 픽셀좌표를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World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좌표로 변환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3DE6166-3A6D-4DC2-A89E-1DAA56DB7B97}"/>
                </a:ext>
              </a:extLst>
            </p:cNvPr>
            <p:cNvSpPr/>
            <p:nvPr/>
          </p:nvSpPr>
          <p:spPr>
            <a:xfrm>
              <a:off x="2518050" y="1877869"/>
              <a:ext cx="1983996" cy="670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World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 좌표에 맞게 모터의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pan-tilt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각도 조절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9C5871C-42E5-46AF-BEC6-01FA1FA9FF4D}"/>
                </a:ext>
              </a:extLst>
            </p:cNvPr>
            <p:cNvSpPr/>
            <p:nvPr/>
          </p:nvSpPr>
          <p:spPr>
            <a:xfrm>
              <a:off x="2728571" y="2853318"/>
              <a:ext cx="1638413" cy="4205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동물의 위치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Tracking</a:t>
              </a:r>
              <a:endParaRPr lang="ko-KR" altLang="en-US" sz="1600" dirty="0">
                <a:solidFill>
                  <a:schemeClr val="tx1"/>
                </a:solidFill>
                <a:latin typeface="나눔스퀘어라운드 Bold"/>
                <a:ea typeface="휴먼고딕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24612F9-8041-418D-9C87-CF79A0CAD74F}"/>
                </a:ext>
              </a:extLst>
            </p:cNvPr>
            <p:cNvSpPr/>
            <p:nvPr/>
          </p:nvSpPr>
          <p:spPr>
            <a:xfrm>
              <a:off x="4979331" y="2945009"/>
              <a:ext cx="368309" cy="35792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NO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EC86433-D0D1-4FAD-88ED-93CADA000CEA}"/>
                </a:ext>
              </a:extLst>
            </p:cNvPr>
            <p:cNvSpPr/>
            <p:nvPr/>
          </p:nvSpPr>
          <p:spPr>
            <a:xfrm>
              <a:off x="3045096" y="4935376"/>
              <a:ext cx="923552" cy="409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라운드 Bold"/>
                  <a:ea typeface="휴먼고딕"/>
                </a:rPr>
                <a:t>효과음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E094B7-93CC-4454-A8F6-28CE932BF6E2}"/>
              </a:ext>
            </a:extLst>
          </p:cNvPr>
          <p:cNvGrpSpPr/>
          <p:nvPr/>
        </p:nvGrpSpPr>
        <p:grpSpPr>
          <a:xfrm>
            <a:off x="11888357" y="16418023"/>
            <a:ext cx="3882044" cy="875403"/>
            <a:chOff x="13050196" y="17377558"/>
            <a:chExt cx="4283634" cy="1064817"/>
          </a:xfrm>
        </p:grpSpPr>
        <p:sp>
          <p:nvSpPr>
            <p:cNvPr id="124" name="순서도: 판단 123">
              <a:extLst>
                <a:ext uri="{FF2B5EF4-FFF2-40B4-BE49-F238E27FC236}">
                  <a16:creationId xmlns:a16="http://schemas.microsoft.com/office/drawing/2014/main" id="{366FD68F-6CC5-4919-A46B-4AA767D349B0}"/>
                </a:ext>
              </a:extLst>
            </p:cNvPr>
            <p:cNvSpPr/>
            <p:nvPr/>
          </p:nvSpPr>
          <p:spPr>
            <a:xfrm>
              <a:off x="13050196" y="17377558"/>
              <a:ext cx="4283634" cy="1033596"/>
            </a:xfrm>
            <a:prstGeom prst="flowChartDecis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BF3B9-79A1-417C-989A-4D8879B16838}"/>
                </a:ext>
              </a:extLst>
            </p:cNvPr>
            <p:cNvSpPr txBox="1"/>
            <p:nvPr/>
          </p:nvSpPr>
          <p:spPr>
            <a:xfrm>
              <a:off x="13481886" y="17543884"/>
              <a:ext cx="3374227" cy="898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Tracking </a:t>
              </a:r>
              <a:r>
                <a:rPr lang="ko-KR" altLang="en-US" sz="1400" dirty="0"/>
                <a:t>픽셀좌표 안에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레이저 픽셀좌표가 포함되는가</a:t>
              </a:r>
              <a:r>
                <a:rPr lang="en-US" altLang="ko-KR" sz="1400" dirty="0"/>
                <a:t>?</a:t>
              </a:r>
            </a:p>
            <a:p>
              <a:endParaRPr lang="ko-KR" altLang="en-US" sz="1400" dirty="0"/>
            </a:p>
          </p:txBody>
        </p: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AED6D8E-B0A4-4BDF-BD99-197494AFF0DD}"/>
              </a:ext>
            </a:extLst>
          </p:cNvPr>
          <p:cNvCxnSpPr>
            <a:cxnSpLocks/>
            <a:stCxn id="124" idx="3"/>
            <a:endCxn id="118" idx="3"/>
          </p:cNvCxnSpPr>
          <p:nvPr/>
        </p:nvCxnSpPr>
        <p:spPr>
          <a:xfrm flipH="1" flipV="1">
            <a:off x="15175013" y="15331994"/>
            <a:ext cx="595388" cy="1510902"/>
          </a:xfrm>
          <a:prstGeom prst="bentConnector3">
            <a:avLst>
              <a:gd name="adj1" fmla="val -767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223</Words>
  <Application>Microsoft Office PowerPoint</Application>
  <PresentationFormat>사용자 지정</PresentationFormat>
  <Paragraphs>57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 ExtraBold</vt:lpstr>
      <vt:lpstr>나눔스퀘어라운드 Bold</vt:lpstr>
      <vt:lpstr>맑은 고딕</vt:lpstr>
      <vt:lpstr>휴먼고딕</vt:lpstr>
      <vt:lpstr>Arial</vt:lpstr>
      <vt:lpstr>Script MT Bold</vt:lpstr>
      <vt:lpstr>Times New Roman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Drlee</dc:creator>
  <cp:lastModifiedBy>hayeonsu</cp:lastModifiedBy>
  <cp:revision>82</cp:revision>
  <dcterms:created xsi:type="dcterms:W3CDTF">2014-12-10T11:31:23Z</dcterms:created>
  <dcterms:modified xsi:type="dcterms:W3CDTF">2018-10-16T11:07:01Z</dcterms:modified>
  <cp:version>0906.0100.01</cp:version>
</cp:coreProperties>
</file>