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66" r:id="rId3"/>
    <p:sldId id="269" r:id="rId4"/>
    <p:sldId id="259" r:id="rId5"/>
    <p:sldId id="268" r:id="rId6"/>
    <p:sldId id="262" r:id="rId7"/>
    <p:sldId id="267" r:id="rId8"/>
    <p:sldId id="281" r:id="rId9"/>
    <p:sldId id="270" r:id="rId10"/>
    <p:sldId id="260" r:id="rId11"/>
    <p:sldId id="271" r:id="rId12"/>
    <p:sldId id="282" r:id="rId13"/>
    <p:sldId id="283" r:id="rId14"/>
    <p:sldId id="284" r:id="rId15"/>
    <p:sldId id="285" r:id="rId16"/>
    <p:sldId id="261" r:id="rId17"/>
    <p:sldId id="274" r:id="rId18"/>
    <p:sldId id="273" r:id="rId19"/>
    <p:sldId id="272" r:id="rId20"/>
    <p:sldId id="286" r:id="rId21"/>
    <p:sldId id="275" r:id="rId22"/>
    <p:sldId id="276" r:id="rId23"/>
    <p:sldId id="277" r:id="rId24"/>
    <p:sldId id="279" r:id="rId25"/>
    <p:sldId id="280" r:id="rId26"/>
    <p:sldId id="26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83E97A-1CF6-45AF-B79A-960FF70E8B02}">
          <p14:sldIdLst>
            <p14:sldId id="257"/>
            <p14:sldId id="266"/>
            <p14:sldId id="269"/>
            <p14:sldId id="259"/>
            <p14:sldId id="268"/>
            <p14:sldId id="262"/>
            <p14:sldId id="267"/>
            <p14:sldId id="281"/>
            <p14:sldId id="270"/>
            <p14:sldId id="260"/>
            <p14:sldId id="271"/>
            <p14:sldId id="282"/>
            <p14:sldId id="283"/>
            <p14:sldId id="284"/>
            <p14:sldId id="285"/>
            <p14:sldId id="261"/>
            <p14:sldId id="274"/>
            <p14:sldId id="273"/>
            <p14:sldId id="272"/>
            <p14:sldId id="286"/>
            <p14:sldId id="275"/>
            <p14:sldId id="276"/>
            <p14:sldId id="277"/>
            <p14:sldId id="279"/>
            <p14:sldId id="280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public.tableau.com/profile/maria.chebichii#!/vizhome/Predicted-actualDeathsIL/Predicted-actualDeathsIL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public.tableau.com/profile/maria.chebichii#!/vizhome/Covid_19WeeklydeathsIL/weeklydeaths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tctutorials.com/covid-19-corona-png-image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healthdata.gov/dataset/covid-19-cases-tests-and-deaths-zip-code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078B-F098-4F6D-A5E2-2BF7C510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Machine Learning Project</a:t>
            </a:r>
            <a:b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July 11, 2020</a:t>
            </a:r>
            <a:br>
              <a:rPr lang="en-US" sz="1600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sz="1800" b="1" u="sng" dirty="0"/>
              <a:t>Team</a:t>
            </a:r>
            <a:br>
              <a:rPr lang="en-US" sz="1400" dirty="0"/>
            </a:br>
            <a:r>
              <a:rPr lang="en-US" sz="1400" dirty="0">
                <a:solidFill>
                  <a:schemeClr val="tx1"/>
                </a:solidFill>
              </a:rPr>
              <a:t>Mohammed Ahmed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Kaiser Haag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Gredel Lynch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Evans 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Onyare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Maria Rotich</a:t>
            </a:r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7C1FA600-56C9-4DC7-AB9E-2151DB7AD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2210" y="1227221"/>
            <a:ext cx="5053264" cy="4331367"/>
          </a:xfrm>
        </p:spPr>
      </p:pic>
    </p:spTree>
    <p:extLst>
      <p:ext uri="{BB962C8B-B14F-4D97-AF65-F5344CB8AC3E}">
        <p14:creationId xmlns:p14="http://schemas.microsoft.com/office/powerpoint/2010/main" val="665068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E97553-3FDF-4507-B114-698E610D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Learning</a:t>
            </a:r>
            <a:br>
              <a:rPr lang="en-US" dirty="0"/>
            </a:br>
            <a:endParaRPr lang="en-US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AC013F-4096-4E9D-A5E9-9D9A49D31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7912" y="775503"/>
            <a:ext cx="7510002" cy="5301205"/>
          </a:xfrm>
        </p:spPr>
        <p:txBody>
          <a:bodyPr/>
          <a:lstStyle/>
          <a:p>
            <a:r>
              <a:rPr lang="en-US" dirty="0"/>
              <a:t>Libraries: SkLearn, Numpy, Matplotlib, Pandas</a:t>
            </a:r>
          </a:p>
          <a:p>
            <a:r>
              <a:rPr lang="en-US" dirty="0"/>
              <a:t>Language: Python</a:t>
            </a:r>
          </a:p>
          <a:p>
            <a:r>
              <a:rPr lang="en-US" dirty="0"/>
              <a:t>Tools: 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2294023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E97553-3FDF-4507-B114-698E610D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Learning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chemeClr val="tx1"/>
                </a:solidFill>
              </a:rPr>
              <a:t>Import Dependencies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Read CSV file and convert into a DataFrame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EF3AAFE-5478-4B81-8F84-9385163E90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54624" y="818417"/>
            <a:ext cx="7510463" cy="52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38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E97553-3FDF-4507-B114-698E610D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Learning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chemeClr val="tx1"/>
                </a:solidFill>
              </a:rPr>
              <a:t>Drop irrelevant columns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Alter column names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DD4516-6468-4E11-8525-9B4DFDA4E4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67149" y="826719"/>
            <a:ext cx="7493957" cy="526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0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E97553-3FDF-4507-B114-698E610D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Learning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chemeClr val="tx1"/>
                </a:solidFill>
              </a:rPr>
              <a:t>Verify the data types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1DAEAADB-ED90-4347-B814-78D3642C0A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67150" y="789140"/>
            <a:ext cx="7406276" cy="519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E97553-3FDF-4507-B114-698E610D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Learning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chemeClr val="tx1"/>
                </a:solidFill>
              </a:rPr>
              <a:t>Define X data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Define  y data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Reshape data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Use sklearn to split data into train and test data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482943D3-FED4-4347-A863-7CA0001115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67149" y="801665"/>
            <a:ext cx="7506483" cy="529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16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E97553-3FDF-4507-B114-698E610D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Learning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u="sng" dirty="0">
                <a:solidFill>
                  <a:schemeClr val="tx1"/>
                </a:solidFill>
              </a:rPr>
              <a:t>Linear Regression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Import  sklearn  Linear Regression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Create and train the model on the test data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Plot test and training data</a:t>
            </a:r>
            <a:br>
              <a:rPr lang="en-US" sz="2000" dirty="0"/>
            </a:br>
            <a:br>
              <a:rPr lang="en-US" sz="2000" dirty="0"/>
            </a:b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5F0085-696B-47F8-8720-6162787C90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67149" y="726511"/>
            <a:ext cx="7406275" cy="533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65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20267F-3CA4-45B7-B11F-D40FD5AF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6917245" cy="3255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ts val="1200"/>
              </a:spcBef>
              <a:buClr>
                <a:srgbClr val="40BAD2"/>
              </a:buClr>
            </a:pPr>
            <a:br>
              <a:rPr lang="en-US" sz="1800" spc="0" dirty="0">
                <a:solidFill>
                  <a:srgbClr val="FFFFFF"/>
                </a:solidFill>
                <a:ea typeface="+mn-ea"/>
                <a:cs typeface="+mn-cs"/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F2CD82-B576-404B-85A8-277052CD3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58384" y="2144121"/>
            <a:ext cx="3021621" cy="3352878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sz="3900" dirty="0">
                <a:solidFill>
                  <a:schemeClr val="tx1"/>
                </a:solidFill>
              </a:rPr>
              <a:t>Prediction Scores</a:t>
            </a:r>
          </a:p>
          <a:p>
            <a:r>
              <a:rPr lang="en-US" b="1" spc="-100" dirty="0">
                <a:solidFill>
                  <a:srgbClr val="FFFFFF"/>
                </a:solidFill>
                <a:ea typeface="+mj-ea"/>
                <a:cs typeface="+mj-cs"/>
              </a:rPr>
              <a:t>R2 Score :</a:t>
            </a:r>
            <a:br>
              <a:rPr lang="en-US" spc="-100" dirty="0">
                <a:solidFill>
                  <a:srgbClr val="FFFFFF"/>
                </a:solidFill>
                <a:ea typeface="+mj-ea"/>
                <a:cs typeface="+mj-cs"/>
              </a:rPr>
            </a:br>
            <a:r>
              <a:rPr lang="en-US" spc="-100" dirty="0">
                <a:solidFill>
                  <a:srgbClr val="FFFFFF"/>
                </a:solidFill>
                <a:ea typeface="+mj-ea"/>
                <a:cs typeface="+mj-cs"/>
              </a:rPr>
              <a:t>Based on the R2 score, our model is 94% accurate in predicting the number of weekly Covid-19 deaths</a:t>
            </a:r>
          </a:p>
          <a:p>
            <a:br>
              <a:rPr lang="en-US" b="1" spc="-100" dirty="0">
                <a:solidFill>
                  <a:srgbClr val="FFFFFF"/>
                </a:solidFill>
                <a:ea typeface="+mj-ea"/>
                <a:cs typeface="+mj-cs"/>
              </a:rPr>
            </a:br>
            <a:r>
              <a:rPr lang="en-US" b="1" dirty="0">
                <a:solidFill>
                  <a:srgbClr val="FFFFFF"/>
                </a:solidFill>
                <a:ea typeface="+mj-ea"/>
                <a:cs typeface="+mj-cs"/>
              </a:rPr>
              <a:t>Mean Squared Error (MSE) : </a:t>
            </a:r>
            <a:r>
              <a:rPr lang="en-US" dirty="0">
                <a:solidFill>
                  <a:srgbClr val="FFFFFF"/>
                </a:solidFill>
                <a:ea typeface="+mj-ea"/>
                <a:cs typeface="+mj-cs"/>
              </a:rPr>
              <a:t>0.85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E5994041-2C08-4B45-AF24-9CC543E98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191" y="1447177"/>
            <a:ext cx="5142625" cy="354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39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E97553-3FDF-4507-B114-698E610D1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14064" cy="4601183"/>
          </a:xfrm>
        </p:spPr>
        <p:txBody>
          <a:bodyPr/>
          <a:lstStyle/>
          <a:p>
            <a:r>
              <a:rPr lang="en-US" b="1" dirty="0"/>
              <a:t>Machine Learning</a:t>
            </a:r>
            <a:br>
              <a:rPr lang="en-US" dirty="0"/>
            </a:br>
            <a:br>
              <a:rPr lang="en-US" sz="2000" u="sng" dirty="0"/>
            </a:br>
            <a:r>
              <a:rPr lang="en-US" sz="2000" b="1" u="sng" dirty="0">
                <a:solidFill>
                  <a:schemeClr val="tx1"/>
                </a:solidFill>
              </a:rPr>
              <a:t>Lasso Regression</a:t>
            </a:r>
            <a:br>
              <a:rPr lang="en-US" sz="2000" b="1" dirty="0">
                <a:solidFill>
                  <a:schemeClr val="tx1"/>
                </a:solidFill>
              </a:rPr>
            </a:br>
            <a:b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URL: </a:t>
            </a:r>
            <a:r>
              <a:rPr lang="en-US" sz="1600" dirty="0">
                <a:solidFill>
                  <a:srgbClr val="0070C0"/>
                </a:solidFill>
              </a:rPr>
              <a:t>https://www.statisticshowto.com/lasso-regression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E1511-C407-4A63-BE5B-C83337572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0560" y="0"/>
            <a:ext cx="7371218" cy="512064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Lasso regression is a type of linear regression that uses shrinkage.</a:t>
            </a:r>
          </a:p>
          <a:p>
            <a:r>
              <a:rPr lang="en-US" dirty="0">
                <a:solidFill>
                  <a:schemeClr val="tx1"/>
                </a:solidFill>
              </a:rPr>
              <a:t> Shrinkage is where data values are shrunk towards a central point, like the mean. </a:t>
            </a:r>
          </a:p>
          <a:p>
            <a:r>
              <a:rPr lang="en-US" dirty="0">
                <a:solidFill>
                  <a:schemeClr val="tx1"/>
                </a:solidFill>
              </a:rPr>
              <a:t>The lasso procedure encourages simple, sparse models (i.e. models with fewer parameters).”</a:t>
            </a:r>
          </a:p>
          <a:p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3FE60-BAED-425D-B781-DB1213B91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28" y="3346882"/>
            <a:ext cx="6684886" cy="292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23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E97553-3FDF-4507-B114-698E610D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Learning</a:t>
            </a:r>
            <a:br>
              <a:rPr lang="en-US" dirty="0"/>
            </a:br>
            <a:br>
              <a:rPr lang="en-US" sz="2000" dirty="0"/>
            </a:br>
            <a:r>
              <a:rPr lang="en-US" sz="2000" b="1" u="sng" dirty="0">
                <a:solidFill>
                  <a:schemeClr val="tx1"/>
                </a:solidFill>
              </a:rPr>
              <a:t>Seaborn</a:t>
            </a:r>
            <a:br>
              <a:rPr lang="en-US" sz="2000" b="1" dirty="0">
                <a:solidFill>
                  <a:schemeClr val="tx1"/>
                </a:solidFill>
              </a:rPr>
            </a:b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URL: </a:t>
            </a:r>
            <a:r>
              <a:rPr lang="en-US" sz="1600" dirty="0">
                <a:solidFill>
                  <a:srgbClr val="0070C0"/>
                </a:solidFill>
              </a:rPr>
              <a:t>https://www.youtube.com/watch?v=NUXdtN1W1FE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151B610-3B41-45E1-AB2B-46FA3DDA92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05005" y="712441"/>
            <a:ext cx="7016873" cy="5262232"/>
          </a:xfrm>
        </p:spPr>
      </p:pic>
    </p:spTree>
    <p:extLst>
      <p:ext uri="{BB962C8B-B14F-4D97-AF65-F5344CB8AC3E}">
        <p14:creationId xmlns:p14="http://schemas.microsoft.com/office/powerpoint/2010/main" val="2920508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E97553-3FDF-4507-B114-698E610D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Learning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 </a:t>
            </a:r>
            <a:r>
              <a:rPr lang="en-US" sz="2000" b="1" u="sng" dirty="0">
                <a:solidFill>
                  <a:schemeClr val="tx1"/>
                </a:solidFill>
              </a:rPr>
              <a:t>Testing using values outside of our  </a:t>
            </a:r>
            <a:r>
              <a:rPr lang="en-US" sz="2000" b="1" u="sng" dirty="0" err="1">
                <a:solidFill>
                  <a:schemeClr val="tx1"/>
                </a:solidFill>
              </a:rPr>
              <a:t>X_test</a:t>
            </a:r>
            <a:r>
              <a:rPr lang="en-US" sz="2000" b="1" u="sng" dirty="0">
                <a:solidFill>
                  <a:schemeClr val="tx1"/>
                </a:solidFill>
              </a:rPr>
              <a:t> dataset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6B019BB-67B1-4B10-A257-858F3CC872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67149" y="784744"/>
            <a:ext cx="7708467" cy="5163295"/>
          </a:xfrm>
        </p:spPr>
      </p:pic>
    </p:spTree>
    <p:extLst>
      <p:ext uri="{BB962C8B-B14F-4D97-AF65-F5344CB8AC3E}">
        <p14:creationId xmlns:p14="http://schemas.microsoft.com/office/powerpoint/2010/main" val="156382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81805-6F98-4390-B781-7DC2ABB7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5241-DD42-4131-B88D-39FA8F91B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235243"/>
            <a:ext cx="6627377" cy="3939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this presentation we will illustrate Machine Learning using a Supervised Learning,  Linear Regression algorithm to predict the number of weekly Covid-19 deaths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spc="-60" dirty="0">
                <a:solidFill>
                  <a:schemeClr val="tx1">
                    <a:lumMod val="95000"/>
                  </a:schemeClr>
                </a:solidFill>
                <a:ea typeface="+mj-ea"/>
                <a:cs typeface="+mj-cs"/>
              </a:rPr>
              <a:t>Hypothesis: </a:t>
            </a:r>
          </a:p>
          <a:p>
            <a:pPr marL="0" indent="0">
              <a:buNone/>
            </a:pPr>
            <a:r>
              <a:rPr lang="en-US" sz="2400" dirty="0"/>
              <a:t>Is it possible to accurately predict the number of weekly Covid-19 deaths by zip code?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9403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E97553-3FDF-4507-B114-698E610D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Machine Learning</a:t>
            </a:r>
            <a:br>
              <a:rPr lang="en-US" b="1" dirty="0"/>
            </a:br>
            <a:br>
              <a:rPr lang="en-US" b="1" dirty="0"/>
            </a:br>
            <a:r>
              <a:rPr lang="en-US" sz="2400" b="1" u="sng" dirty="0">
                <a:solidFill>
                  <a:schemeClr val="tx1"/>
                </a:solidFill>
              </a:rPr>
              <a:t>Testing using values outside of our  </a:t>
            </a:r>
            <a:r>
              <a:rPr lang="en-US" sz="2400" b="1" u="sng" dirty="0" err="1">
                <a:solidFill>
                  <a:schemeClr val="tx1"/>
                </a:solidFill>
              </a:rPr>
              <a:t>X_test</a:t>
            </a:r>
            <a:r>
              <a:rPr lang="en-US" sz="2400" b="1" u="sng" dirty="0">
                <a:solidFill>
                  <a:schemeClr val="tx1"/>
                </a:solidFill>
              </a:rPr>
              <a:t> dataset</a:t>
            </a:r>
            <a:br>
              <a:rPr lang="en-US" sz="2000" dirty="0"/>
            </a:b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09F81D9-17BE-4190-BB16-FC74F5E623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67150" y="798990"/>
            <a:ext cx="7739808" cy="5184560"/>
          </a:xfrm>
        </p:spPr>
      </p:pic>
    </p:spTree>
    <p:extLst>
      <p:ext uri="{BB962C8B-B14F-4D97-AF65-F5344CB8AC3E}">
        <p14:creationId xmlns:p14="http://schemas.microsoft.com/office/powerpoint/2010/main" val="2687114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20267F-3CA4-45B7-B11F-D40FD5AF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6917245" cy="3255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ts val="1200"/>
              </a:spcBef>
              <a:buClr>
                <a:schemeClr val="bg1">
                  <a:lumMod val="95000"/>
                  <a:lumOff val="5000"/>
                </a:schemeClr>
              </a:buClr>
            </a:pPr>
            <a:r>
              <a:rPr lang="en-US" sz="2000" dirty="0">
                <a:solidFill>
                  <a:schemeClr val="bg1"/>
                </a:solidFill>
              </a:rPr>
              <a:t>The reshaping of the data resulted in an array of  an arrays, which prevented pandas from  creating the new comparison Dataframe 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Resolution:  Converted the  array of an array into a list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1800" spc="0" dirty="0">
                <a:solidFill>
                  <a:srgbClr val="FFFFFF"/>
                </a:solidFill>
                <a:ea typeface="+mn-ea"/>
                <a:cs typeface="+mn-cs"/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F2CD82-B576-404B-85A8-277052CD3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58384" y="2144121"/>
            <a:ext cx="3021621" cy="17091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Challenges</a:t>
            </a:r>
          </a:p>
          <a:p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56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20267F-3CA4-45B7-B11F-D40FD5AF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6917245" cy="3255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ts val="1200"/>
              </a:spcBef>
              <a:buClr>
                <a:srgbClr val="40BAD2"/>
              </a:buClr>
            </a:pPr>
            <a:br>
              <a:rPr lang="en-US" sz="1800" spc="0" dirty="0">
                <a:solidFill>
                  <a:srgbClr val="FFFFFF"/>
                </a:solidFill>
                <a:ea typeface="+mn-ea"/>
                <a:cs typeface="+mn-cs"/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F2CD82-B576-404B-85A8-277052CD3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58384" y="1718269"/>
            <a:ext cx="3021621" cy="3255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Created loop to create a list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Created a </a:t>
            </a:r>
            <a:r>
              <a:rPr lang="en-US" sz="1800" dirty="0" err="1">
                <a:solidFill>
                  <a:schemeClr val="tx1"/>
                </a:solidFill>
              </a:rPr>
              <a:t>DataFrame</a:t>
            </a:r>
            <a:r>
              <a:rPr lang="en-US" sz="1800" dirty="0">
                <a:solidFill>
                  <a:schemeClr val="tx1"/>
                </a:solidFill>
              </a:rPr>
              <a:t> that captured the predicted and actual death values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Created a CSV  for actual vs predicted results for Tableau 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BFD2F6-8142-42E2-A3CB-EAD491774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02" y="1122808"/>
            <a:ext cx="6793328" cy="38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08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5000"/>
                <a:lumOff val="3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170095-756A-43AC-A868-BFEFCE89D81B}"/>
              </a:ext>
            </a:extLst>
          </p:cNvPr>
          <p:cNvSpPr txBox="1"/>
          <p:nvPr/>
        </p:nvSpPr>
        <p:spPr>
          <a:xfrm>
            <a:off x="1850571" y="2341266"/>
            <a:ext cx="84908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/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678714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AD92F0-42CE-4A0D-962C-9FC3A4F9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b="1" dirty="0">
                <a:solidFill>
                  <a:srgbClr val="1D1C1D"/>
                </a:solidFill>
              </a:rPr>
              <a:t>Tableau</a:t>
            </a:r>
            <a:br>
              <a:rPr lang="en-US" sz="3600" b="1" dirty="0">
                <a:solidFill>
                  <a:srgbClr val="1D1C1D"/>
                </a:solidFill>
              </a:rPr>
            </a:br>
            <a:br>
              <a:rPr lang="en-US" sz="3600" b="1" dirty="0">
                <a:solidFill>
                  <a:srgbClr val="1D1C1D"/>
                </a:solidFill>
              </a:rPr>
            </a:br>
            <a:r>
              <a:rPr lang="en-US" sz="2000" b="1" dirty="0">
                <a:solidFill>
                  <a:srgbClr val="1D1C1D"/>
                </a:solidFill>
              </a:rPr>
              <a:t>Showing: </a:t>
            </a:r>
            <a:br>
              <a:rPr lang="en-US" sz="2000" b="1" dirty="0">
                <a:solidFill>
                  <a:srgbClr val="1D1C1D"/>
                </a:solidFill>
              </a:rPr>
            </a:br>
            <a:r>
              <a:rPr lang="en-US" sz="1600" dirty="0">
                <a:solidFill>
                  <a:srgbClr val="1D1C1D"/>
                </a:solidFill>
              </a:rPr>
              <a:t>This bar chart captures  actual vs. predicted weekly deaths</a:t>
            </a:r>
            <a:br>
              <a:rPr lang="en-US" sz="1600" dirty="0">
                <a:solidFill>
                  <a:srgbClr val="1D1C1D"/>
                </a:solidFill>
              </a:rPr>
            </a:br>
            <a:br>
              <a:rPr lang="en-US" sz="1600" dirty="0">
                <a:solidFill>
                  <a:srgbClr val="1D1C1D"/>
                </a:solidFill>
              </a:rPr>
            </a:br>
            <a:r>
              <a:rPr lang="en-US" sz="1600" dirty="0">
                <a:solidFill>
                  <a:srgbClr val="1D1C1D"/>
                </a:solidFill>
              </a:rPr>
              <a:t>Actual :  Blue</a:t>
            </a:r>
            <a:br>
              <a:rPr lang="en-US" sz="1600" dirty="0">
                <a:solidFill>
                  <a:srgbClr val="1D1C1D"/>
                </a:solidFill>
              </a:rPr>
            </a:br>
            <a:r>
              <a:rPr lang="en-US" sz="1600" dirty="0">
                <a:solidFill>
                  <a:srgbClr val="1D1C1D"/>
                </a:solidFill>
              </a:rPr>
              <a:t>Predicted: Red</a:t>
            </a:r>
            <a:br>
              <a:rPr lang="en-US" sz="1600" dirty="0">
                <a:solidFill>
                  <a:srgbClr val="1D1C1D"/>
                </a:solidFill>
              </a:rPr>
            </a:br>
            <a:br>
              <a:rPr lang="en-US" sz="2000" b="1" dirty="0">
                <a:solidFill>
                  <a:srgbClr val="1D1C1D"/>
                </a:solidFill>
              </a:rPr>
            </a:br>
            <a:r>
              <a:rPr lang="en-US" sz="2000" b="1" dirty="0">
                <a:solidFill>
                  <a:srgbClr val="1D1C1D"/>
                </a:solidFill>
              </a:rPr>
              <a:t>URL:  </a:t>
            </a:r>
            <a:r>
              <a:rPr lang="en-US" sz="18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https://public.tableau.com/profile/maria.chebichii#!/vizhome/Predicted-actualDeathsIL/Predicted-actualDeathsIL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E7A135-1241-4CE8-9409-3B91E1C10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61606" y="1683143"/>
            <a:ext cx="6627377" cy="34917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E54D65-61F9-45C6-965F-19BC43AF3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684" y="1334957"/>
            <a:ext cx="6764282" cy="383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69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AD92F0-42CE-4A0D-962C-9FC3A4F9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b="1" dirty="0">
                <a:solidFill>
                  <a:srgbClr val="1D1C1D"/>
                </a:solidFill>
              </a:rPr>
              <a:t>Tableau</a:t>
            </a:r>
            <a:br>
              <a:rPr lang="en-US" sz="3600" b="1" dirty="0">
                <a:solidFill>
                  <a:srgbClr val="1D1C1D"/>
                </a:solidFill>
              </a:rPr>
            </a:br>
            <a:br>
              <a:rPr lang="en-US" sz="3600" b="1" dirty="0">
                <a:solidFill>
                  <a:srgbClr val="1D1C1D"/>
                </a:solidFill>
              </a:rPr>
            </a:br>
            <a:r>
              <a:rPr lang="en-US" sz="2000" b="1" dirty="0">
                <a:solidFill>
                  <a:srgbClr val="1D1C1D"/>
                </a:solidFill>
              </a:rPr>
              <a:t>Showing:</a:t>
            </a:r>
            <a:br>
              <a:rPr lang="en-US" sz="2000" b="1" dirty="0">
                <a:solidFill>
                  <a:srgbClr val="1D1C1D"/>
                </a:solidFill>
              </a:rPr>
            </a:br>
            <a:r>
              <a:rPr lang="en-US" sz="1600" dirty="0">
                <a:solidFill>
                  <a:srgbClr val="1D1C1D"/>
                </a:solidFill>
              </a:rPr>
              <a:t>This map was produced from the cleaned dataset to capture which areas experienced more weekly deaths </a:t>
            </a:r>
            <a:br>
              <a:rPr lang="en-US" sz="1600" dirty="0">
                <a:solidFill>
                  <a:srgbClr val="1D1C1D"/>
                </a:solidFill>
              </a:rPr>
            </a:br>
            <a:br>
              <a:rPr lang="en-US" sz="2000" b="1" dirty="0">
                <a:solidFill>
                  <a:srgbClr val="1D1C1D"/>
                </a:solidFill>
              </a:rPr>
            </a:br>
            <a:r>
              <a:rPr lang="en-US" sz="2000" b="1" dirty="0">
                <a:solidFill>
                  <a:srgbClr val="1D1C1D"/>
                </a:solidFill>
              </a:rPr>
              <a:t>URL: </a:t>
            </a:r>
            <a:r>
              <a:rPr lang="en-US" sz="18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https://public.tableau.com/profile/maria.chebichii#!/vizhome/Covid_19WeeklydeathsIL/weeklydeaths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F2A5FD-516F-48C7-A7A2-FDCD9C551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931" y="1500153"/>
            <a:ext cx="6657143" cy="343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48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ABACDC-BD54-40F3-9047-8298C77C2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6CB7CA-05C2-4EE8-A97F-B5F3A4F89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144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A454A0B-A968-41A5-8761-79154218A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1668" y="269095"/>
            <a:ext cx="1100173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8C918F-EE41-4F50-8C59-BB4B7C741639}"/>
              </a:ext>
            </a:extLst>
          </p:cNvPr>
          <p:cNvSpPr txBox="1"/>
          <p:nvPr/>
        </p:nvSpPr>
        <p:spPr>
          <a:xfrm>
            <a:off x="2622408" y="8164285"/>
            <a:ext cx="11001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www.mtctutorials.com/covid-19-corona-png-image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/3.0/"/>
              </a:rPr>
              <a:t>CC BY-NC</a:t>
            </a:r>
            <a:endParaRPr lang="en-US" sz="900" dirty="0"/>
          </a:p>
        </p:txBody>
      </p:sp>
      <p:sp>
        <p:nvSpPr>
          <p:cNvPr id="23" name="Title 3">
            <a:extLst>
              <a:ext uri="{FF2B5EF4-FFF2-40B4-BE49-F238E27FC236}">
                <a16:creationId xmlns:a16="http://schemas.microsoft.com/office/drawing/2014/main" id="{D3264924-2F0E-42FC-9FFC-42382DBF2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975" y="1298575"/>
            <a:ext cx="9706882" cy="3254375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n w="15875">
                  <a:solidFill>
                    <a:srgbClr val="FFFFFF"/>
                  </a:solidFill>
                </a:ln>
                <a:solidFill>
                  <a:srgbClr val="FF0000"/>
                </a:solidFill>
              </a:rPr>
              <a:t>           Questions??</a:t>
            </a:r>
          </a:p>
        </p:txBody>
      </p:sp>
    </p:spTree>
    <p:extLst>
      <p:ext uri="{BB962C8B-B14F-4D97-AF65-F5344CB8AC3E}">
        <p14:creationId xmlns:p14="http://schemas.microsoft.com/office/powerpoint/2010/main" val="3571196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5000"/>
                <a:lumOff val="3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170095-756A-43AC-A868-BFEFCE89D81B}"/>
              </a:ext>
            </a:extLst>
          </p:cNvPr>
          <p:cNvSpPr txBox="1"/>
          <p:nvPr/>
        </p:nvSpPr>
        <p:spPr>
          <a:xfrm>
            <a:off x="1850571" y="2341266"/>
            <a:ext cx="84908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92594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FD18-BD92-448C-A0C9-D8263FC4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69015" cy="4601183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Original Dataset</a:t>
            </a:r>
            <a:br>
              <a:rPr lang="en-US" sz="3200" dirty="0"/>
            </a:br>
            <a:br>
              <a:rPr lang="en-US" dirty="0"/>
            </a:br>
            <a:br>
              <a:rPr lang="en-US" sz="1400" dirty="0"/>
            </a:br>
            <a:r>
              <a:rPr lang="en-US" sz="2000" b="1" dirty="0">
                <a:solidFill>
                  <a:srgbClr val="3B3B3B"/>
                </a:solidFill>
                <a:latin typeface="Open Sans"/>
              </a:rPr>
              <a:t>COVID-19 Cases, Tests, and Deaths by ZIP Code</a:t>
            </a:r>
            <a:br>
              <a:rPr lang="en-US" sz="2000" b="1" dirty="0">
                <a:solidFill>
                  <a:srgbClr val="3B3B3B"/>
                </a:solidFill>
                <a:latin typeface="Open Sans"/>
              </a:rPr>
            </a:br>
            <a:r>
              <a:rPr lang="en-US" sz="1800" dirty="0"/>
              <a:t>HealthData.gov</a:t>
            </a:r>
            <a:br>
              <a:rPr lang="en-US" sz="1400" dirty="0"/>
            </a:br>
            <a:br>
              <a:rPr lang="en-US" sz="1400" dirty="0"/>
            </a:br>
            <a:br>
              <a:rPr lang="en-US" sz="1800" dirty="0"/>
            </a:br>
            <a:r>
              <a:rPr lang="en-US" sz="1800" dirty="0"/>
              <a:t>Format: </a:t>
            </a:r>
            <a:r>
              <a:rPr lang="en-US" sz="1800" dirty="0">
                <a:solidFill>
                  <a:schemeClr val="tx1"/>
                </a:solidFill>
              </a:rPr>
              <a:t>CSV file</a:t>
            </a: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Weeks  analyzed: </a:t>
            </a:r>
            <a:r>
              <a:rPr lang="en-US" sz="1800" dirty="0">
                <a:solidFill>
                  <a:schemeClr val="tx1"/>
                </a:solidFill>
              </a:rPr>
              <a:t>March 8, 2020 thru June 20,2020</a:t>
            </a: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/>
            </a:br>
            <a:r>
              <a:rPr lang="en-US" sz="1800" dirty="0"/>
              <a:t>URL: </a:t>
            </a: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https://healthdata.gov/dataset/covid-19-cases-tests-and-deaths-zip-code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" name="Content Placeholder 7" descr="A picture containing indoor, cabinet, filled, computer&#10;&#10;Description automatically generated">
            <a:extLst>
              <a:ext uri="{FF2B5EF4-FFF2-40B4-BE49-F238E27FC236}">
                <a16:creationId xmlns:a16="http://schemas.microsoft.com/office/drawing/2014/main" id="{E1E1DDE2-850A-4EF8-83F5-B6C5045B47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545634" y="1296955"/>
            <a:ext cx="8210938" cy="3900289"/>
          </a:xfrm>
        </p:spPr>
      </p:pic>
    </p:spTree>
    <p:extLst>
      <p:ext uri="{BB962C8B-B14F-4D97-AF65-F5344CB8AC3E}">
        <p14:creationId xmlns:p14="http://schemas.microsoft.com/office/powerpoint/2010/main" val="82969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40DCEEEA-6FE7-4541-9EB2-EF754066E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3A72D00-0CA4-4A88-86CE-B1FB393C5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2000"/>
            <a:ext cx="4053525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DD236-4F95-4F53-871F-967CC75C0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616348" cy="13226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Data Cleaning Process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C5E04647-21E4-42DF-8EE7-19ABC1184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2920" y="2597864"/>
            <a:ext cx="3616348" cy="33868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Tx/>
              <a:buNone/>
            </a:pPr>
            <a:r>
              <a:rPr lang="en-US" dirty="0">
                <a:solidFill>
                  <a:schemeClr val="bg1"/>
                </a:solidFill>
              </a:rPr>
              <a:t>Using Python, Pandas, and Jupyter Notebook</a:t>
            </a:r>
          </a:p>
          <a:p>
            <a:pPr marL="0" indent="0">
              <a:buClrTx/>
              <a:buNone/>
            </a:pPr>
            <a:r>
              <a:rPr lang="en-US" dirty="0">
                <a:solidFill>
                  <a:schemeClr val="bg1"/>
                </a:solidFill>
              </a:rPr>
              <a:t>Read the CSV File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74CE0E1-C1C5-4DF3-A459-9A541151D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515" y="755904"/>
            <a:ext cx="7160089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19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40DCEEEA-6FE7-4541-9EB2-EF754066E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3A72D00-0CA4-4A88-86CE-B1FB393C5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2000"/>
            <a:ext cx="4053525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DD236-4F95-4F53-871F-967CC75C0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616348" cy="13226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Data Cleaning Process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C5E04647-21E4-42DF-8EE7-19ABC1184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2920" y="2597864"/>
            <a:ext cx="3616348" cy="33868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Tx/>
              <a:buNone/>
            </a:pPr>
            <a:r>
              <a:rPr lang="en-US" dirty="0">
                <a:solidFill>
                  <a:schemeClr val="bg1"/>
                </a:solidFill>
              </a:rPr>
              <a:t>Dropped Na fields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1813C2-2651-4386-9C5C-F83DEDCDCF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41372" y="768096"/>
            <a:ext cx="7190233" cy="532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92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40DCEEEA-6FE7-4541-9EB2-EF754066E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3A72D00-0CA4-4A88-86CE-B1FB393C5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2000"/>
            <a:ext cx="4053525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DD236-4F95-4F53-871F-967CC75C0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616348" cy="13226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Data Cleaning Process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C5E04647-21E4-42DF-8EE7-19ABC1184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2920" y="2597864"/>
            <a:ext cx="3616348" cy="33868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Tx/>
              <a:buNone/>
            </a:pPr>
            <a:r>
              <a:rPr lang="en-US" dirty="0">
                <a:solidFill>
                  <a:schemeClr val="bg1"/>
                </a:solidFill>
              </a:rPr>
              <a:t>Verified the data types of the input values</a:t>
            </a:r>
          </a:p>
          <a:p>
            <a:pPr marL="0" indent="0">
              <a:buClrTx/>
              <a:buNone/>
            </a:pPr>
            <a:r>
              <a:rPr lang="en-US" dirty="0">
                <a:solidFill>
                  <a:schemeClr val="bg1"/>
                </a:solidFill>
              </a:rPr>
              <a:t>Saved the clean data frame as a new CSV file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26DB42-2FBF-4E11-B852-501D3D2DC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710" y="758953"/>
            <a:ext cx="7119895" cy="53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88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40DCEEEA-6FE7-4541-9EB2-EF754066E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3A72D00-0CA4-4A88-86CE-B1FB393C5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2000"/>
            <a:ext cx="4053525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DD236-4F95-4F53-871F-967CC75C0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616348" cy="2471133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dirty="0"/>
            </a:br>
            <a:r>
              <a:rPr lang="en-US" b="1" dirty="0"/>
              <a:t>The Clean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26DB42-2FBF-4E11-B852-501D3D2DC5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11710" y="758952"/>
            <a:ext cx="7119895" cy="522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5000"/>
                <a:lumOff val="3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170095-756A-43AC-A868-BFEFCE89D81B}"/>
              </a:ext>
            </a:extLst>
          </p:cNvPr>
          <p:cNvSpPr txBox="1"/>
          <p:nvPr/>
        </p:nvSpPr>
        <p:spPr>
          <a:xfrm>
            <a:off x="1850571" y="2341266"/>
            <a:ext cx="849085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39790072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622</Words>
  <Application>Microsoft Office PowerPoint</Application>
  <PresentationFormat>Widescreen</PresentationFormat>
  <Paragraphs>52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Corbel</vt:lpstr>
      <vt:lpstr>Open Sans</vt:lpstr>
      <vt:lpstr>Wingdings 2</vt:lpstr>
      <vt:lpstr>Frame</vt:lpstr>
      <vt:lpstr>Machine Learning Project  July 11, 2020  Team Mohammed Ahmed Kaiser Haag Gredel Lynch Evans  Onyare Maria Rotich  </vt:lpstr>
      <vt:lpstr>Overview</vt:lpstr>
      <vt:lpstr>PowerPoint Presentation</vt:lpstr>
      <vt:lpstr>Original Dataset   COVID-19 Cases, Tests, and Deaths by ZIP Code HealthData.gov   Format: CSV file  Weeks  analyzed: March 8, 2020 thru June 20,2020  URL: https://healthdata.gov/dataset/covid-19-cases-tests-and-deaths-zip-code</vt:lpstr>
      <vt:lpstr>Data Cleaning Process</vt:lpstr>
      <vt:lpstr>Data Cleaning Process</vt:lpstr>
      <vt:lpstr>Data Cleaning Process</vt:lpstr>
      <vt:lpstr> The Clean Data</vt:lpstr>
      <vt:lpstr>PowerPoint Presentation</vt:lpstr>
      <vt:lpstr>Machine Learning </vt:lpstr>
      <vt:lpstr>Machine Learning   Import Dependencies  Read CSV file and convert into a DataFrame </vt:lpstr>
      <vt:lpstr>Machine Learning   Drop irrelevant columns  Alter column names</vt:lpstr>
      <vt:lpstr>Machine Learning   Verify the data types</vt:lpstr>
      <vt:lpstr>Machine Learning   Define X data  Define  y data  Reshape data  Use sklearn to split data into train and test data</vt:lpstr>
      <vt:lpstr>Machine Learning  Linear Regression  Import  sklearn  Linear Regression  Create and train the model on the test data  Plot test and training data  </vt:lpstr>
      <vt:lpstr> </vt:lpstr>
      <vt:lpstr>Machine Learning  Lasso Regression  URL: https://www.statisticshowto.com/lasso-regression</vt:lpstr>
      <vt:lpstr>Machine Learning  Seaborn  URL: https://www.youtube.com/watch?v=NUXdtN1W1FE</vt:lpstr>
      <vt:lpstr>Machine Learning   Testing using values outside of our  X_test dataset</vt:lpstr>
      <vt:lpstr>Machine Learning  Testing using values outside of our  X_test dataset </vt:lpstr>
      <vt:lpstr>The reshaping of the data resulted in an array of  an arrays, which prevented pandas from  creating the new comparison Dataframe   Resolution:  Converted the  array of an array into a list  </vt:lpstr>
      <vt:lpstr> </vt:lpstr>
      <vt:lpstr>PowerPoint Presentation</vt:lpstr>
      <vt:lpstr>Tableau  Showing:  This bar chart captures  actual vs. predicted weekly deaths  Actual :  Blue Predicted: Red  URL:  https://public.tableau.com/profile/maria.chebichii#!/vizhome/Predicted-actualDeathsIL/Predicted-actualDeathsIL</vt:lpstr>
      <vt:lpstr>Tableau  Showing: This map was produced from the cleaned dataset to capture which areas experienced more weekly deaths   URL: https://public.tableau.com/profile/maria.chebichii#!/vizhome/Covid_19WeeklydeathsIL/weeklydeaths</vt:lpstr>
      <vt:lpstr>           Questions??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  July 11, 2020  Team Mohammed Ahmed Kaiser Haag Gredel Lynch Evans  Onyare Maria Rotich</dc:title>
  <dc:creator>Gii Lynch</dc:creator>
  <cp:lastModifiedBy>Liam</cp:lastModifiedBy>
  <cp:revision>64</cp:revision>
  <dcterms:created xsi:type="dcterms:W3CDTF">2020-07-06T02:50:45Z</dcterms:created>
  <dcterms:modified xsi:type="dcterms:W3CDTF">2020-07-11T16:16:19Z</dcterms:modified>
</cp:coreProperties>
</file>