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fec8f55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fec8f55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fec8f55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fec8f559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89019a0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89019a0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8c0b36d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8c0b36d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89019a0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89019a0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fec8f559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fec8f559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fec8f55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fec8f55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fec8f559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fec8f559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fec8f559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fec8f559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fec8f559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fec8f559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fec8f55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fec8f55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fec8f55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fec8f559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8c0b36d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8c0b36d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echopedia.com/who-owns-the-data-in-a-blockchain-application-and-why-it-matters/2/33461" TargetMode="External"/><Relationship Id="rId4" Type="http://schemas.openxmlformats.org/officeDocument/2006/relationships/hyperlink" Target="https://academic.oup.com/idpl/article-abstract/7/1/36/3097625?redirectedFrom=PDF" TargetMode="External"/><Relationship Id="rId5" Type="http://schemas.openxmlformats.org/officeDocument/2006/relationships/hyperlink" Target="https://www.techopedia.com/definition/5507/encryption" TargetMode="External"/><Relationship Id="rId6" Type="http://schemas.openxmlformats.org/officeDocument/2006/relationships/hyperlink" Target="https://www.techopedia.com/definition/16135/private-key" TargetMode="External"/><Relationship Id="rId7" Type="http://schemas.openxmlformats.org/officeDocument/2006/relationships/hyperlink" Target="https://www.techopedia.com/definition/1773/decryption" TargetMode="External"/><Relationship Id="rId8" Type="http://schemas.openxmlformats.org/officeDocument/2006/relationships/hyperlink" Target="https://time.com/money/5207924/how-much-facebook-makes-off-yo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techopedia.com/definition/13698/tokenization" TargetMode="External"/><Relationship Id="rId4" Type="http://schemas.openxmlformats.org/officeDocument/2006/relationships/hyperlink" Target="https://www.techopedia.com/an-introduction-to-blockchain-technology/2/32548" TargetMode="External"/><Relationship Id="rId5" Type="http://schemas.openxmlformats.org/officeDocument/2006/relationships/hyperlink" Target="https://digi.me/" TargetMode="External"/><Relationship Id="rId6" Type="http://schemas.openxmlformats.org/officeDocument/2006/relationships/hyperlink" Target="https://www.forbes.com/sites/lucysherriff/2019/03/29/this-app-enables-you-to-make-money-off-your-own-personal-data/#694833e729f6" TargetMode="External"/><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1" Type="http://schemas.openxmlformats.org/officeDocument/2006/relationships/hyperlink" Target="https://www.techopedia.com/who-owns-the-data-in-a-blockchain-application-and-why-it-matters/2/33461" TargetMode="External"/><Relationship Id="rId10" Type="http://schemas.openxmlformats.org/officeDocument/2006/relationships/hyperlink" Target="https://sciencetrends.com/problems-data-ownership-data-security/" TargetMode="External"/><Relationship Id="rId13" Type="http://schemas.openxmlformats.org/officeDocument/2006/relationships/hyperlink" Target="https://www.techrepublic.com/article/mit-professor-wants-to-shift-power-to-the-people-by-building-local-data-collectives/" TargetMode="External"/><Relationship Id="rId12" Type="http://schemas.openxmlformats.org/officeDocument/2006/relationships/hyperlink" Target="https://papers.ssrn.com/sol3/papers.cfm?abstract_id=3111047"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thehill.com/opinion/technology/452874-who-should-own-your-digital-data" TargetMode="External"/><Relationship Id="rId4" Type="http://schemas.openxmlformats.org/officeDocument/2006/relationships/hyperlink" Target="https://www.wired.com/insights/2014/02/owns-data/" TargetMode="External"/><Relationship Id="rId9" Type="http://schemas.openxmlformats.org/officeDocument/2006/relationships/hyperlink" Target="https://www.csoonline.com/article/3238189/who-owns-your-data.html" TargetMode="External"/><Relationship Id="rId14" Type="http://schemas.openxmlformats.org/officeDocument/2006/relationships/hyperlink" Target="https://www.undatarevolution.org/data-revolution/" TargetMode="External"/><Relationship Id="rId5" Type="http://schemas.openxmlformats.org/officeDocument/2006/relationships/hyperlink" Target="https://www.inc.com/jeremy-goldman/how-companies-like-amazon-google-turn-data-into-a-competitive-advantage-how-you-can-too.html" TargetMode="External"/><Relationship Id="rId6" Type="http://schemas.openxmlformats.org/officeDocument/2006/relationships/hyperlink" Target="https://winningtech.com/who-actually-owns-your-data/" TargetMode="External"/><Relationship Id="rId7" Type="http://schemas.openxmlformats.org/officeDocument/2006/relationships/hyperlink" Target="https://www.bbc.co.uk/programmes/w3csxgpb" TargetMode="External"/><Relationship Id="rId8" Type="http://schemas.openxmlformats.org/officeDocument/2006/relationships/hyperlink" Target="https://www.csoonline.com/article/3238189/who-owns-your-dat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flscience.com/technology/how-much-data-does-the-world-generate-every-minute/" TargetMode="External"/><Relationship Id="rId4" Type="http://schemas.openxmlformats.org/officeDocument/2006/relationships/hyperlink" Target="https://sciencetrends.com/problems-data-ownership-data-security/" TargetMode="External"/><Relationship Id="rId5" Type="http://schemas.openxmlformats.org/officeDocument/2006/relationships/hyperlink" Target="https://www.theguardian.com/technology/2017/sep/26/tinder-personal-data-dating-app-messages-hacked-sol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nfographic.statista.com/normal/chartoftheday_17723_the_data_created_last_year_is_equal_to_n.jpg"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ifehacker.com/you-dont-own-your-data-1556088120" TargetMode="External"/><Relationship Id="rId4" Type="http://schemas.openxmlformats.org/officeDocument/2006/relationships/hyperlink" Target="https://www.wired.com/insights/2014/02/owns-data/" TargetMode="External"/><Relationship Id="rId5" Type="http://schemas.openxmlformats.org/officeDocument/2006/relationships/hyperlink" Target="https://en.wikipedia.org/wiki/International_busin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facebook.com/about/privacy/" TargetMode="External"/><Relationship Id="rId4" Type="http://schemas.openxmlformats.org/officeDocument/2006/relationships/hyperlink" Target="https://www.latimes.com/business/lazarus/la-fi-lazarus-facebook-cambridge-analytica-privacy-20180320-story.html" TargetMode="External"/><Relationship Id="rId5" Type="http://schemas.openxmlformats.org/officeDocument/2006/relationships/hyperlink" Target="https://www.techrepublic.com/article/mit-professor-wants-to-shift-power-to-the-people-by-building-local-data-collectiv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96275" y="38775"/>
            <a:ext cx="8471700" cy="98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800">
                <a:solidFill>
                  <a:schemeClr val="lt1"/>
                </a:solidFill>
              </a:rPr>
              <a:t>Who owns data and does it matter?</a:t>
            </a:r>
            <a:endParaRPr b="1" sz="3800">
              <a:solidFill>
                <a:schemeClr val="lt1"/>
              </a:solidFill>
            </a:endParaRPr>
          </a:p>
        </p:txBody>
      </p:sp>
      <p:sp>
        <p:nvSpPr>
          <p:cNvPr id="56" name="Google Shape;56;p13"/>
          <p:cNvSpPr txBox="1"/>
          <p:nvPr>
            <p:ph idx="1" type="subTitle"/>
          </p:nvPr>
        </p:nvSpPr>
        <p:spPr>
          <a:xfrm>
            <a:off x="5984275" y="4706050"/>
            <a:ext cx="3082500" cy="24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lt1"/>
                </a:solidFill>
              </a:rPr>
              <a:t>image;www.pixelstalk.net/data-hd-background/</a:t>
            </a:r>
            <a:endParaRPr sz="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Blockchain as an answer for control?</a:t>
            </a:r>
            <a:endParaRPr/>
          </a:p>
        </p:txBody>
      </p:sp>
      <p:sp>
        <p:nvSpPr>
          <p:cNvPr id="115" name="Google Shape;115;p22"/>
          <p:cNvSpPr txBox="1"/>
          <p:nvPr>
            <p:ph idx="1" type="body"/>
          </p:nvPr>
        </p:nvSpPr>
        <p:spPr>
          <a:xfrm>
            <a:off x="311700" y="1275250"/>
            <a:ext cx="8520600" cy="3293700"/>
          </a:xfrm>
          <a:prstGeom prst="rect">
            <a:avLst/>
          </a:prstGeom>
        </p:spPr>
        <p:txBody>
          <a:bodyPr anchorCtr="0" anchor="t" bIns="91425" lIns="91425" spcFirstLastPara="1" rIns="91425" wrap="square" tIns="91425">
            <a:noAutofit/>
          </a:bodyPr>
          <a:lstStyle/>
          <a:p>
            <a:pPr indent="0" lvl="0" marL="0" marR="215900" rtl="0" algn="l">
              <a:spcBef>
                <a:spcPts val="0"/>
              </a:spcBef>
              <a:spcAft>
                <a:spcPts val="0"/>
              </a:spcAft>
              <a:buNone/>
            </a:pPr>
            <a:r>
              <a:rPr lang="en-GB" sz="1000">
                <a:solidFill>
                  <a:srgbClr val="333333"/>
                </a:solidFill>
                <a:highlight>
                  <a:srgbClr val="FFFFFF"/>
                </a:highlight>
              </a:rPr>
              <a:t>-</a:t>
            </a:r>
            <a:r>
              <a:rPr lang="en-GB" sz="1000">
                <a:solidFill>
                  <a:srgbClr val="333333"/>
                </a:solidFill>
                <a:highlight>
                  <a:srgbClr val="FFFFFF"/>
                </a:highlight>
              </a:rPr>
              <a:t>Oct 22, 2020- </a:t>
            </a:r>
            <a:r>
              <a:rPr lang="en-GB" sz="1000" u="sng">
                <a:solidFill>
                  <a:schemeClr val="accent5"/>
                </a:solidFill>
                <a:highlight>
                  <a:srgbClr val="FFFFFF"/>
                </a:highlight>
                <a:hlinkClick r:id="rId3">
                  <a:extLst>
                    <a:ext uri="{A12FA001-AC4F-418D-AE19-62706E023703}">
                      <ahyp:hlinkClr val="tx"/>
                    </a:ext>
                  </a:extLst>
                </a:hlinkClick>
              </a:rPr>
              <a:t>https://www.techopedia.com/who-owns-the-data-in-a-blockchain-application-and-why-it-matters/2/33461</a:t>
            </a:r>
            <a:endParaRPr sz="900">
              <a:solidFill>
                <a:srgbClr val="333333"/>
              </a:solidFill>
              <a:highlight>
                <a:srgbClr val="FFFFFF"/>
              </a:highlight>
            </a:endParaRPr>
          </a:p>
          <a:p>
            <a:pPr indent="0" lvl="0" marL="0" rtl="0" algn="l">
              <a:spcBef>
                <a:spcPts val="1700"/>
              </a:spcBef>
              <a:spcAft>
                <a:spcPts val="0"/>
              </a:spcAft>
              <a:buClr>
                <a:schemeClr val="dk1"/>
              </a:buClr>
              <a:buSzPts val="1100"/>
              <a:buFont typeface="Arial"/>
              <a:buNone/>
            </a:pPr>
            <a:r>
              <a:rPr lang="en-GB" sz="900">
                <a:solidFill>
                  <a:srgbClr val="333333"/>
                </a:solidFill>
                <a:highlight>
                  <a:srgbClr val="FFFFFF"/>
                </a:highlight>
              </a:rPr>
              <a:t>-Google, Facebook, and other major companies that engaged in business activities relying predominantly on personal data are</a:t>
            </a:r>
            <a:r>
              <a:rPr lang="en-GB" sz="900">
                <a:solidFill>
                  <a:srgbClr val="000000"/>
                </a:solidFill>
                <a:highlight>
                  <a:srgbClr val="FFFFFF"/>
                </a:highlight>
              </a:rPr>
              <a:t> </a:t>
            </a:r>
            <a:r>
              <a:rPr lang="en-GB" sz="900">
                <a:solidFill>
                  <a:srgbClr val="000000"/>
                </a:solidFill>
                <a:highlight>
                  <a:srgbClr val="FFFFFF"/>
                </a:highlight>
                <a:uFill>
                  <a:noFill/>
                </a:uFill>
                <a:hlinkClick r:id="rId4">
                  <a:extLst>
                    <a:ext uri="{A12FA001-AC4F-418D-AE19-62706E023703}">
                      <ahyp:hlinkClr val="tx"/>
                    </a:ext>
                  </a:extLst>
                </a:hlinkClick>
              </a:rPr>
              <a:t>heavily criticized</a:t>
            </a:r>
            <a:r>
              <a:rPr lang="en-GB" sz="900">
                <a:solidFill>
                  <a:srgbClr val="000000"/>
                </a:solidFill>
                <a:highlight>
                  <a:srgbClr val="FFFFFF"/>
                </a:highlight>
              </a:rPr>
              <a:t> for unfairly benefiting from the personal data of their users. Points of criticism include, but are not limited to:</a:t>
            </a:r>
            <a:endParaRPr sz="900">
              <a:solidFill>
                <a:srgbClr val="000000"/>
              </a:solidFill>
              <a:highlight>
                <a:srgbClr val="FFFFFF"/>
              </a:highlight>
            </a:endParaRPr>
          </a:p>
          <a:p>
            <a:pPr indent="-285750" lvl="0" marL="457200" rtl="0" algn="l">
              <a:spcBef>
                <a:spcPts val="800"/>
              </a:spcBef>
              <a:spcAft>
                <a:spcPts val="0"/>
              </a:spcAft>
              <a:buClr>
                <a:srgbClr val="000000"/>
              </a:buClr>
              <a:buSzPts val="900"/>
              <a:buChar char="●"/>
            </a:pPr>
            <a:r>
              <a:rPr lang="en-GB" sz="900">
                <a:solidFill>
                  <a:srgbClr val="000000"/>
                </a:solidFill>
                <a:highlight>
                  <a:srgbClr val="FFFFFF"/>
                </a:highlight>
              </a:rPr>
              <a:t>Insufficient control their users have over personal information., Risk of re-identification of anonymous personal data., Lack of valid consent given by their users.</a:t>
            </a:r>
            <a:endParaRPr sz="900">
              <a:solidFill>
                <a:srgbClr val="000000"/>
              </a:solidFill>
              <a:highlight>
                <a:srgbClr val="FFFFFF"/>
              </a:highlight>
            </a:endParaRPr>
          </a:p>
          <a:p>
            <a:pPr indent="0" lvl="0" marL="0" rtl="0" algn="l">
              <a:spcBef>
                <a:spcPts val="800"/>
              </a:spcBef>
              <a:spcAft>
                <a:spcPts val="0"/>
              </a:spcAft>
              <a:buClr>
                <a:schemeClr val="dk1"/>
              </a:buClr>
              <a:buSzPts val="1100"/>
              <a:buFont typeface="Arial"/>
              <a:buNone/>
            </a:pPr>
            <a:r>
              <a:rPr lang="en-GB" sz="900">
                <a:solidFill>
                  <a:srgbClr val="000000"/>
                </a:solidFill>
                <a:highlight>
                  <a:srgbClr val="FFFFFF"/>
                </a:highlight>
              </a:rPr>
              <a:t>By preventing any single entity from controlling users’ personal information, blockchain removes the ability of these entities to sell or monetize your personal data.</a:t>
            </a:r>
            <a:endParaRPr sz="900">
              <a:solidFill>
                <a:srgbClr val="000000"/>
              </a:solidFill>
              <a:highlight>
                <a:srgbClr val="FFFFFF"/>
              </a:highlight>
            </a:endParaRPr>
          </a:p>
          <a:p>
            <a:pPr indent="0" lvl="0" marL="0" rtl="0" algn="l">
              <a:spcBef>
                <a:spcPts val="800"/>
              </a:spcBef>
              <a:spcAft>
                <a:spcPts val="0"/>
              </a:spcAft>
              <a:buClr>
                <a:schemeClr val="dk1"/>
              </a:buClr>
              <a:buSzPts val="1100"/>
              <a:buFont typeface="Arial"/>
              <a:buNone/>
            </a:pPr>
            <a:r>
              <a:rPr lang="en-GB" sz="900">
                <a:solidFill>
                  <a:srgbClr val="000000"/>
                </a:solidFill>
                <a:highlight>
                  <a:srgbClr val="FFFFFF"/>
                </a:highlight>
              </a:rPr>
              <a:t>Instead, transaction data could be </a:t>
            </a:r>
            <a:r>
              <a:rPr lang="en-GB" sz="900">
                <a:solidFill>
                  <a:srgbClr val="000000"/>
                </a:solidFill>
                <a:highlight>
                  <a:srgbClr val="FFFFFF"/>
                </a:highlight>
                <a:uFill>
                  <a:noFill/>
                </a:uFill>
                <a:hlinkClick r:id="rId5">
                  <a:extLst>
                    <a:ext uri="{A12FA001-AC4F-418D-AE19-62706E023703}">
                      <ahyp:hlinkClr val="tx"/>
                    </a:ext>
                  </a:extLst>
                </a:hlinkClick>
              </a:rPr>
              <a:t>encrypted</a:t>
            </a:r>
            <a:r>
              <a:rPr lang="en-GB" sz="900">
                <a:solidFill>
                  <a:srgbClr val="000000"/>
                </a:solidFill>
                <a:highlight>
                  <a:srgbClr val="FFFFFF"/>
                </a:highlight>
              </a:rPr>
              <a:t> using a unique digital signature of the user (a </a:t>
            </a:r>
            <a:r>
              <a:rPr lang="en-GB" sz="900">
                <a:solidFill>
                  <a:srgbClr val="000000"/>
                </a:solidFill>
                <a:highlight>
                  <a:srgbClr val="FFFFFF"/>
                </a:highlight>
                <a:uFill>
                  <a:noFill/>
                </a:uFill>
                <a:hlinkClick r:id="rId6">
                  <a:extLst>
                    <a:ext uri="{A12FA001-AC4F-418D-AE19-62706E023703}">
                      <ahyp:hlinkClr val="tx"/>
                    </a:ext>
                  </a:extLst>
                </a:hlinkClick>
              </a:rPr>
              <a:t>private key</a:t>
            </a:r>
            <a:r>
              <a:rPr lang="en-GB" sz="900">
                <a:solidFill>
                  <a:srgbClr val="000000"/>
                </a:solidFill>
                <a:highlight>
                  <a:srgbClr val="FFFFFF"/>
                </a:highlight>
              </a:rPr>
              <a:t>), opening up the potential for users to monetize by </a:t>
            </a:r>
            <a:r>
              <a:rPr lang="en-GB" sz="900">
                <a:solidFill>
                  <a:srgbClr val="000000"/>
                </a:solidFill>
                <a:highlight>
                  <a:srgbClr val="FFFFFF"/>
                </a:highlight>
                <a:uFill>
                  <a:noFill/>
                </a:uFill>
                <a:hlinkClick r:id="rId7">
                  <a:extLst>
                    <a:ext uri="{A12FA001-AC4F-418D-AE19-62706E023703}">
                      <ahyp:hlinkClr val="tx"/>
                    </a:ext>
                  </a:extLst>
                </a:hlinkClick>
              </a:rPr>
              <a:t>decrypting</a:t>
            </a:r>
            <a:r>
              <a:rPr lang="en-GB" sz="900">
                <a:solidFill>
                  <a:srgbClr val="000000"/>
                </a:solidFill>
                <a:highlight>
                  <a:srgbClr val="FFFFFF"/>
                </a:highlight>
              </a:rPr>
              <a:t> parts of their own transaction history and personal data for advertisers or brands.</a:t>
            </a:r>
            <a:endParaRPr sz="900">
              <a:solidFill>
                <a:srgbClr val="000000"/>
              </a:solidFill>
              <a:highlight>
                <a:srgbClr val="FFFFFF"/>
              </a:highlight>
            </a:endParaRPr>
          </a:p>
          <a:p>
            <a:pPr indent="0" lvl="0" marL="0" rtl="0" algn="l">
              <a:spcBef>
                <a:spcPts val="800"/>
              </a:spcBef>
              <a:spcAft>
                <a:spcPts val="0"/>
              </a:spcAft>
              <a:buClr>
                <a:schemeClr val="dk1"/>
              </a:buClr>
              <a:buSzPts val="1100"/>
              <a:buFont typeface="Arial"/>
              <a:buNone/>
            </a:pPr>
            <a:r>
              <a:rPr lang="en-GB" sz="900">
                <a:solidFill>
                  <a:srgbClr val="000000"/>
                </a:solidFill>
                <a:highlight>
                  <a:srgbClr val="FFFFFF"/>
                </a:highlight>
              </a:rPr>
              <a:t>There are a number of reasons for businesses to incorporate blockchain technology into their offerings, including lower costs, added security, and its unique ability to leverage crypto-economics to incentivize customer behavior.</a:t>
            </a:r>
            <a:endParaRPr sz="900">
              <a:solidFill>
                <a:srgbClr val="000000"/>
              </a:solidFill>
              <a:highlight>
                <a:srgbClr val="FFFFFF"/>
              </a:highlight>
            </a:endParaRPr>
          </a:p>
          <a:p>
            <a:pPr indent="0" lvl="0" marL="0" rtl="0" algn="l">
              <a:spcBef>
                <a:spcPts val="800"/>
              </a:spcBef>
              <a:spcAft>
                <a:spcPts val="0"/>
              </a:spcAft>
              <a:buClr>
                <a:schemeClr val="dk1"/>
              </a:buClr>
              <a:buSzPts val="1100"/>
              <a:buFont typeface="Arial"/>
              <a:buNone/>
            </a:pPr>
            <a:r>
              <a:rPr lang="en-GB" sz="900">
                <a:solidFill>
                  <a:srgbClr val="000000"/>
                </a:solidFill>
                <a:highlight>
                  <a:srgbClr val="FFFFFF"/>
                </a:highlight>
              </a:rPr>
              <a:t>The design of new blockchain platforms and their accompanying ecosystems will likely govern the interpretation of property rights on a blockchain. The use of blockchain can allow for a user to decide how and when their data is utilized and to be compensated for such use.</a:t>
            </a:r>
            <a:endParaRPr sz="900">
              <a:solidFill>
                <a:srgbClr val="000000"/>
              </a:solidFill>
              <a:highlight>
                <a:srgbClr val="FFFFFF"/>
              </a:highlight>
            </a:endParaRPr>
          </a:p>
          <a:p>
            <a:pPr indent="0" lvl="0" marL="0" rtl="0" algn="l">
              <a:spcBef>
                <a:spcPts val="800"/>
              </a:spcBef>
              <a:spcAft>
                <a:spcPts val="0"/>
              </a:spcAft>
              <a:buClr>
                <a:schemeClr val="dk1"/>
              </a:buClr>
              <a:buSzPts val="1100"/>
              <a:buFont typeface="Arial"/>
              <a:buNone/>
            </a:pPr>
            <a:r>
              <a:rPr lang="en-GB" sz="900">
                <a:solidFill>
                  <a:srgbClr val="000000"/>
                </a:solidFill>
                <a:highlight>
                  <a:srgbClr val="FFFFFF"/>
                </a:highlight>
              </a:rPr>
              <a:t>While such compensation likely will not be life-changing, Facebook was earning </a:t>
            </a:r>
            <a:r>
              <a:rPr lang="en-GB" sz="900">
                <a:solidFill>
                  <a:srgbClr val="000000"/>
                </a:solidFill>
                <a:highlight>
                  <a:srgbClr val="FFFFFF"/>
                </a:highlight>
                <a:uFill>
                  <a:noFill/>
                </a:uFill>
                <a:hlinkClick r:id="rId8">
                  <a:extLst>
                    <a:ext uri="{A12FA001-AC4F-418D-AE19-62706E023703}">
                      <ahyp:hlinkClr val="tx"/>
                    </a:ext>
                  </a:extLst>
                </a:hlinkClick>
              </a:rPr>
              <a:t>on average $20.21 per user</a:t>
            </a:r>
            <a:r>
              <a:rPr lang="en-GB" sz="900">
                <a:solidFill>
                  <a:srgbClr val="000000"/>
                </a:solidFill>
                <a:highlight>
                  <a:srgbClr val="FFFFFF"/>
                </a:highlight>
              </a:rPr>
              <a:t> in 2017, ownership of our own data, and the ability to police its use is no small matter.</a:t>
            </a:r>
            <a:endParaRPr sz="900">
              <a:solidFill>
                <a:srgbClr val="000000"/>
              </a:solidFill>
              <a:highlight>
                <a:srgbClr val="FFFFFF"/>
              </a:highlight>
            </a:endParaRPr>
          </a:p>
          <a:p>
            <a:pPr indent="0" lvl="0" marL="0" rtl="0" algn="l">
              <a:spcBef>
                <a:spcPts val="800"/>
              </a:spcBef>
              <a:spcAft>
                <a:spcPts val="16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txBox="1"/>
          <p:nvPr>
            <p:ph idx="1" type="body"/>
          </p:nvPr>
        </p:nvSpPr>
        <p:spPr>
          <a:xfrm>
            <a:off x="311700" y="504675"/>
            <a:ext cx="85206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900">
                <a:solidFill>
                  <a:srgbClr val="333333"/>
                </a:solidFill>
                <a:highlight>
                  <a:srgbClr val="FFFFFF"/>
                </a:highlight>
              </a:rPr>
              <a:t>T</a:t>
            </a:r>
            <a:r>
              <a:rPr lang="en-GB" sz="900">
                <a:solidFill>
                  <a:srgbClr val="000000"/>
                </a:solidFill>
                <a:highlight>
                  <a:srgbClr val="FFFFFF"/>
                </a:highlight>
              </a:rPr>
              <a:t>he </a:t>
            </a:r>
            <a:r>
              <a:rPr lang="en-GB" sz="900">
                <a:solidFill>
                  <a:srgbClr val="000000"/>
                </a:solidFill>
                <a:highlight>
                  <a:srgbClr val="FFFFFF"/>
                </a:highlight>
                <a:uFill>
                  <a:noFill/>
                </a:uFill>
                <a:hlinkClick r:id="rId3">
                  <a:extLst>
                    <a:ext uri="{A12FA001-AC4F-418D-AE19-62706E023703}">
                      <ahyp:hlinkClr val="tx"/>
                    </a:ext>
                  </a:extLst>
                </a:hlinkClick>
              </a:rPr>
              <a:t>tokenization</a:t>
            </a:r>
            <a:r>
              <a:rPr lang="en-GB" sz="900">
                <a:solidFill>
                  <a:srgbClr val="000000"/>
                </a:solidFill>
                <a:highlight>
                  <a:srgbClr val="FFFFFF"/>
                </a:highlight>
              </a:rPr>
              <a:t> of ecosystems created atop a public blockchain allows for incentivization mechanisms to be built in, allowing for compensation for the release of personal data, released with your permission.</a:t>
            </a:r>
            <a:endParaRPr sz="900">
              <a:solidFill>
                <a:srgbClr val="000000"/>
              </a:solidFill>
              <a:highlight>
                <a:srgbClr val="FFFFFF"/>
              </a:highlight>
            </a:endParaRPr>
          </a:p>
          <a:p>
            <a:pPr indent="0" lvl="0" marL="0" rtl="0" algn="l">
              <a:spcBef>
                <a:spcPts val="800"/>
              </a:spcBef>
              <a:spcAft>
                <a:spcPts val="0"/>
              </a:spcAft>
              <a:buClr>
                <a:schemeClr val="dk1"/>
              </a:buClr>
              <a:buSzPts val="1100"/>
              <a:buFont typeface="Arial"/>
              <a:buNone/>
            </a:pPr>
            <a:r>
              <a:rPr lang="en-GB" sz="900">
                <a:solidFill>
                  <a:srgbClr val="000000"/>
                </a:solidFill>
                <a:highlight>
                  <a:srgbClr val="FFFFFF"/>
                </a:highlight>
              </a:rPr>
              <a:t>In such ecosystems, individuals would have ownership of their personal data until they grant a third party access, at a price. (Read also: </a:t>
            </a:r>
            <a:r>
              <a:rPr lang="en-GB" sz="900">
                <a:solidFill>
                  <a:srgbClr val="000000"/>
                </a:solidFill>
                <a:highlight>
                  <a:srgbClr val="FFFFFF"/>
                </a:highlight>
                <a:uFill>
                  <a:noFill/>
                </a:uFill>
                <a:hlinkClick r:id="rId4">
                  <a:extLst>
                    <a:ext uri="{A12FA001-AC4F-418D-AE19-62706E023703}">
                      <ahyp:hlinkClr val="tx"/>
                    </a:ext>
                  </a:extLst>
                </a:hlinkClick>
              </a:rPr>
              <a:t>An Introduction to Blockchain Technology</a:t>
            </a:r>
            <a:r>
              <a:rPr lang="en-GB" sz="900">
                <a:solidFill>
                  <a:srgbClr val="000000"/>
                </a:solidFill>
                <a:highlight>
                  <a:srgbClr val="FFFFFF"/>
                </a:highlight>
              </a:rPr>
              <a:t>.)</a:t>
            </a:r>
            <a:endParaRPr sz="900">
              <a:solidFill>
                <a:srgbClr val="000000"/>
              </a:solidFill>
              <a:highlight>
                <a:srgbClr val="FFFFFF"/>
              </a:highlight>
            </a:endParaRPr>
          </a:p>
          <a:p>
            <a:pPr indent="0" lvl="0" marL="0" rtl="0" algn="l">
              <a:spcBef>
                <a:spcPts val="800"/>
              </a:spcBef>
              <a:spcAft>
                <a:spcPts val="0"/>
              </a:spcAft>
              <a:buClr>
                <a:schemeClr val="dk1"/>
              </a:buClr>
              <a:buSzPts val="1100"/>
              <a:buFont typeface="Arial"/>
              <a:buNone/>
            </a:pPr>
            <a:r>
              <a:rPr lang="en-GB" sz="900">
                <a:solidFill>
                  <a:srgbClr val="000000"/>
                </a:solidFill>
                <a:highlight>
                  <a:srgbClr val="FFFFFF"/>
                </a:highlight>
              </a:rPr>
              <a:t>It should be noted that blockchain companies allowing users to control and benefit from their personal data already exist. One such platform is </a:t>
            </a:r>
            <a:r>
              <a:rPr lang="en-GB" sz="900">
                <a:solidFill>
                  <a:srgbClr val="000000"/>
                </a:solidFill>
                <a:highlight>
                  <a:srgbClr val="FFFFFF"/>
                </a:highlight>
                <a:uFill>
                  <a:noFill/>
                </a:uFill>
                <a:hlinkClick r:id="rId5">
                  <a:extLst>
                    <a:ext uri="{A12FA001-AC4F-418D-AE19-62706E023703}">
                      <ahyp:hlinkClr val="tx"/>
                    </a:ext>
                  </a:extLst>
                </a:hlinkClick>
              </a:rPr>
              <a:t>digi.me</a:t>
            </a:r>
            <a:r>
              <a:rPr lang="en-GB" sz="900">
                <a:solidFill>
                  <a:srgbClr val="000000"/>
                </a:solidFill>
                <a:highlight>
                  <a:srgbClr val="FFFFFF"/>
                </a:highlight>
              </a:rPr>
              <a:t>. Julian Ranger, one of the developers of the platform, described digi.me as </a:t>
            </a:r>
            <a:r>
              <a:rPr lang="en-GB" sz="900">
                <a:solidFill>
                  <a:srgbClr val="000000"/>
                </a:solidFill>
                <a:highlight>
                  <a:srgbClr val="FFFFFF"/>
                </a:highlight>
                <a:uFill>
                  <a:noFill/>
                </a:uFill>
                <a:hlinkClick r:id="rId6">
                  <a:extLst>
                    <a:ext uri="{A12FA001-AC4F-418D-AE19-62706E023703}">
                      <ahyp:hlinkClr val="tx"/>
                    </a:ext>
                  </a:extLst>
                </a:hlinkClick>
              </a:rPr>
              <a:t>follows</a:t>
            </a:r>
            <a:r>
              <a:rPr lang="en-GB" sz="900">
                <a:solidFill>
                  <a:srgbClr val="000000"/>
                </a:solidFill>
                <a:highlight>
                  <a:srgbClr val="FFFFFF"/>
                </a:highlight>
              </a:rPr>
              <a:t>:</a:t>
            </a:r>
            <a:endParaRPr sz="900">
              <a:solidFill>
                <a:srgbClr val="000000"/>
              </a:solidFill>
              <a:highlight>
                <a:srgbClr val="FFFFFF"/>
              </a:highlight>
            </a:endParaRPr>
          </a:p>
          <a:p>
            <a:pPr indent="0" lvl="0" marL="215900" marR="215900" rtl="0" algn="l">
              <a:spcBef>
                <a:spcPts val="800"/>
              </a:spcBef>
              <a:spcAft>
                <a:spcPts val="0"/>
              </a:spcAft>
              <a:buNone/>
            </a:pPr>
            <a:r>
              <a:rPr lang="en-GB" sz="1000">
                <a:solidFill>
                  <a:srgbClr val="333333"/>
                </a:solidFill>
                <a:highlight>
                  <a:srgbClr val="FFFFFF"/>
                </a:highlight>
              </a:rPr>
              <a:t>“We are building a worldwide decentralized personal data grid owned by the individuals themselves. We are not building services on that data – we are the librarian for the individual, and their postman when sharing data.”</a:t>
            </a:r>
            <a:endParaRPr sz="1000">
              <a:solidFill>
                <a:srgbClr val="333333"/>
              </a:solidFill>
              <a:highlight>
                <a:srgbClr val="FFFFFF"/>
              </a:highlight>
            </a:endParaRPr>
          </a:p>
          <a:p>
            <a:pPr indent="0" lvl="0" marL="215900" marR="215900" rtl="0" algn="l">
              <a:spcBef>
                <a:spcPts val="1700"/>
              </a:spcBef>
              <a:spcAft>
                <a:spcPts val="0"/>
              </a:spcAft>
              <a:buNone/>
            </a:pPr>
            <a:r>
              <a:t/>
            </a:r>
            <a:endParaRPr sz="1000">
              <a:solidFill>
                <a:srgbClr val="333333"/>
              </a:solidFill>
              <a:highlight>
                <a:srgbClr val="FFFFFF"/>
              </a:highlight>
            </a:endParaRPr>
          </a:p>
          <a:p>
            <a:pPr indent="0" lvl="0" marL="215900" marR="215900" rtl="0" algn="l">
              <a:spcBef>
                <a:spcPts val="1700"/>
              </a:spcBef>
              <a:spcAft>
                <a:spcPts val="0"/>
              </a:spcAft>
              <a:buClr>
                <a:schemeClr val="dk1"/>
              </a:buClr>
              <a:buSzPts val="1100"/>
              <a:buFont typeface="Arial"/>
              <a:buNone/>
            </a:pPr>
            <a:r>
              <a:t/>
            </a:r>
            <a:endParaRPr b="1" i="1" sz="2300">
              <a:solidFill>
                <a:srgbClr val="333333"/>
              </a:solidFill>
              <a:highlight>
                <a:srgbClr val="FFFFFF"/>
              </a:highlight>
            </a:endParaRPr>
          </a:p>
          <a:p>
            <a:pPr indent="0" lvl="0" marL="0" rtl="0" algn="l">
              <a:spcBef>
                <a:spcPts val="1700"/>
              </a:spcBef>
              <a:spcAft>
                <a:spcPts val="1600"/>
              </a:spcAft>
              <a:buNone/>
            </a:pPr>
            <a:r>
              <a:t/>
            </a:r>
            <a:endParaRPr/>
          </a:p>
        </p:txBody>
      </p:sp>
      <p:pic>
        <p:nvPicPr>
          <p:cNvPr id="122" name="Google Shape;122;p23"/>
          <p:cNvPicPr preferRelativeResize="0"/>
          <p:nvPr/>
        </p:nvPicPr>
        <p:blipFill>
          <a:blip r:embed="rId7">
            <a:alphaModFix/>
          </a:blip>
          <a:stretch>
            <a:fillRect/>
          </a:stretch>
        </p:blipFill>
        <p:spPr>
          <a:xfrm>
            <a:off x="3441825" y="2330325"/>
            <a:ext cx="5390475" cy="223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new type of relationship with data?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-data ownership not in terms of ideas around property but a version of copyright</a:t>
            </a:r>
            <a:endParaRPr sz="1200"/>
          </a:p>
          <a:p>
            <a:pPr indent="0" lvl="0" marL="0" rtl="0" algn="l">
              <a:spcBef>
                <a:spcPts val="1600"/>
              </a:spcBef>
              <a:spcAft>
                <a:spcPts val="0"/>
              </a:spcAft>
              <a:buNone/>
            </a:pPr>
            <a:r>
              <a:rPr lang="en-GB" sz="1200"/>
              <a:t>-</a:t>
            </a:r>
            <a:r>
              <a:rPr lang="en-GB" sz="1200"/>
              <a:t>data is the story of a person’s life</a:t>
            </a:r>
            <a:endParaRPr sz="1200"/>
          </a:p>
          <a:p>
            <a:pPr indent="0" lvl="0" marL="0" rtl="0" algn="l">
              <a:spcBef>
                <a:spcPts val="1600"/>
              </a:spcBef>
              <a:spcAft>
                <a:spcPts val="0"/>
              </a:spcAft>
              <a:buNone/>
            </a:pPr>
            <a:r>
              <a:rPr lang="en-GB" sz="1200"/>
              <a:t>-Writers are paid for creating stories and organisations then distribute these stories and benefit from the information writers put to paper.  </a:t>
            </a:r>
            <a:endParaRPr sz="1200"/>
          </a:p>
          <a:p>
            <a:pPr indent="0" lvl="0" marL="0" rtl="0" algn="l">
              <a:spcBef>
                <a:spcPts val="1600"/>
              </a:spcBef>
              <a:spcAft>
                <a:spcPts val="0"/>
              </a:spcAft>
              <a:buNone/>
            </a:pPr>
            <a:r>
              <a:rPr lang="en-GB" sz="1200"/>
              <a:t>-Where individuals or companies profit from non synthetic data, these data-creators should share in this profit as without them would the data and the benefit derived from it exist? </a:t>
            </a:r>
            <a:endParaRPr sz="1200"/>
          </a:p>
          <a:p>
            <a:pPr indent="0" lvl="0" marL="0" rtl="0" algn="l">
              <a:spcBef>
                <a:spcPts val="1600"/>
              </a:spcBef>
              <a:spcAft>
                <a:spcPts val="0"/>
              </a:spcAft>
              <a:buNone/>
            </a:pPr>
            <a:r>
              <a:rPr lang="en-GB" sz="1200"/>
              <a:t>-Data aggregation is reinventing the wheel. Potentially cumbersome and limiting for the purposes of data analysis, investigation and commercial exploitation?</a:t>
            </a:r>
            <a:endParaRPr sz="1200"/>
          </a:p>
          <a:p>
            <a:pPr indent="0" lvl="0" marL="0" rtl="0" algn="l">
              <a:spcBef>
                <a:spcPts val="1600"/>
              </a:spcBef>
              <a:spcAft>
                <a:spcPts val="0"/>
              </a:spcAft>
              <a:buNone/>
            </a:pPr>
            <a:r>
              <a:rPr lang="en-GB" sz="1200"/>
              <a:t>-Legislate the concept of a data-creator and this will redefine an individual’s relationship with all data-consumers/manipulators.</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2300">
                <a:solidFill>
                  <a:srgbClr val="333333"/>
                </a:solidFill>
                <a:highlight>
                  <a:schemeClr val="lt1"/>
                </a:highlight>
              </a:rPr>
              <a:t>Questions?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5" name="Google Shape;135;p25"/>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215900" marR="215900" rtl="0" algn="l">
              <a:lnSpc>
                <a:spcPct val="115000"/>
              </a:lnSpc>
              <a:spcBef>
                <a:spcPts val="0"/>
              </a:spcBef>
              <a:spcAft>
                <a:spcPts val="1700"/>
              </a:spcAft>
              <a:buNone/>
            </a:pPr>
            <a:r>
              <a:t/>
            </a:r>
            <a:endParaRPr/>
          </a:p>
        </p:txBody>
      </p:sp>
      <p:pic>
        <p:nvPicPr>
          <p:cNvPr id="136" name="Google Shape;136;p25"/>
          <p:cNvPicPr preferRelativeResize="0"/>
          <p:nvPr/>
        </p:nvPicPr>
        <p:blipFill>
          <a:blip r:embed="rId3">
            <a:alphaModFix/>
          </a:blip>
          <a:stretch>
            <a:fillRect/>
          </a:stretch>
        </p:blipFill>
        <p:spPr>
          <a:xfrm>
            <a:off x="311700" y="1196275"/>
            <a:ext cx="8520600" cy="32241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98050"/>
            <a:ext cx="8520600" cy="3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References</a:t>
            </a:r>
            <a:endParaRPr sz="1900"/>
          </a:p>
        </p:txBody>
      </p:sp>
      <p:sp>
        <p:nvSpPr>
          <p:cNvPr id="142" name="Google Shape;142;p26"/>
          <p:cNvSpPr txBox="1"/>
          <p:nvPr>
            <p:ph idx="1" type="body"/>
          </p:nvPr>
        </p:nvSpPr>
        <p:spPr>
          <a:xfrm>
            <a:off x="311700" y="579950"/>
            <a:ext cx="8520600" cy="4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u="sng">
                <a:solidFill>
                  <a:schemeClr val="hlink"/>
                </a:solidFill>
                <a:hlinkClick r:id="rId3"/>
              </a:rPr>
              <a:t>https://thehill.com/opinion/technology/452874-who-should-own-your-digital-data</a:t>
            </a:r>
            <a:endParaRPr sz="900"/>
          </a:p>
          <a:p>
            <a:pPr indent="0" lvl="0" marL="0" rtl="0" algn="l">
              <a:spcBef>
                <a:spcPts val="1600"/>
              </a:spcBef>
              <a:spcAft>
                <a:spcPts val="0"/>
              </a:spcAft>
              <a:buNone/>
            </a:pPr>
            <a:r>
              <a:rPr lang="en-GB" sz="900" u="sng">
                <a:solidFill>
                  <a:schemeClr val="hlink"/>
                </a:solidFill>
                <a:hlinkClick r:id="rId4"/>
              </a:rPr>
              <a:t>https://www.wired.com/insights/2014/02/owns-data/</a:t>
            </a:r>
            <a:endParaRPr sz="900"/>
          </a:p>
          <a:p>
            <a:pPr indent="0" lvl="0" marL="0" rtl="0" algn="l">
              <a:spcBef>
                <a:spcPts val="1600"/>
              </a:spcBef>
              <a:spcAft>
                <a:spcPts val="0"/>
              </a:spcAft>
              <a:buNone/>
            </a:pPr>
            <a:r>
              <a:rPr lang="en-GB" sz="900" u="sng">
                <a:solidFill>
                  <a:schemeClr val="hlink"/>
                </a:solidFill>
                <a:hlinkClick r:id="rId5"/>
              </a:rPr>
              <a:t>https://www.inc.com/jeremy-goldman/how-companies-like-amazon-google-turn-data-into-a-competitive-advantage-how-you-can-too.html</a:t>
            </a:r>
            <a:endParaRPr sz="900"/>
          </a:p>
          <a:p>
            <a:pPr indent="0" lvl="0" marL="0" rtl="0" algn="l">
              <a:spcBef>
                <a:spcPts val="1600"/>
              </a:spcBef>
              <a:spcAft>
                <a:spcPts val="0"/>
              </a:spcAft>
              <a:buNone/>
            </a:pPr>
            <a:r>
              <a:rPr lang="en-GB" sz="900" u="sng">
                <a:solidFill>
                  <a:schemeClr val="hlink"/>
                </a:solidFill>
                <a:hlinkClick r:id="rId6"/>
              </a:rPr>
              <a:t>https://winningtech.com/who-actually-owns-your-data/</a:t>
            </a:r>
            <a:endParaRPr sz="900"/>
          </a:p>
          <a:p>
            <a:pPr indent="0" lvl="0" marL="0" rtl="0" algn="l">
              <a:spcBef>
                <a:spcPts val="1600"/>
              </a:spcBef>
              <a:spcAft>
                <a:spcPts val="0"/>
              </a:spcAft>
              <a:buNone/>
            </a:pPr>
            <a:r>
              <a:rPr lang="en-GB" sz="900" u="sng">
                <a:solidFill>
                  <a:schemeClr val="hlink"/>
                </a:solidFill>
                <a:hlinkClick r:id="rId7"/>
              </a:rPr>
              <a:t>https://www.bbc.co.uk/programmes/w3csxgpb</a:t>
            </a:r>
            <a:endParaRPr sz="900"/>
          </a:p>
          <a:p>
            <a:pPr indent="0" lvl="0" marL="0" rtl="0" algn="l">
              <a:spcBef>
                <a:spcPts val="1600"/>
              </a:spcBef>
              <a:spcAft>
                <a:spcPts val="0"/>
              </a:spcAft>
              <a:buNone/>
            </a:pPr>
            <a:r>
              <a:rPr lang="en-GB" sz="900" u="sng">
                <a:solidFill>
                  <a:schemeClr val="hlink"/>
                </a:solidFill>
                <a:hlinkClick r:id="rId8"/>
              </a:rPr>
              <a:t>https://www.csoonline.com/article/3238189/who-owns-your-data.html</a:t>
            </a:r>
            <a:endParaRPr sz="900"/>
          </a:p>
          <a:p>
            <a:pPr indent="0" lvl="0" marL="0" rtl="0" algn="l">
              <a:spcBef>
                <a:spcPts val="1600"/>
              </a:spcBef>
              <a:spcAft>
                <a:spcPts val="0"/>
              </a:spcAft>
              <a:buClr>
                <a:schemeClr val="dk1"/>
              </a:buClr>
              <a:buSzPts val="1100"/>
              <a:buFont typeface="Arial"/>
              <a:buNone/>
            </a:pPr>
            <a:r>
              <a:rPr lang="en-GB" sz="900" u="sng">
                <a:solidFill>
                  <a:schemeClr val="accent5"/>
                </a:solidFill>
                <a:hlinkClick r:id="rId9">
                  <a:extLst>
                    <a:ext uri="{A12FA001-AC4F-418D-AE19-62706E023703}">
                      <ahyp:hlinkClr val="tx"/>
                    </a:ext>
                  </a:extLst>
                </a:hlinkClick>
              </a:rPr>
              <a:t>https://www.csoonline.com/article/3238189/who-owns-your-data.html</a:t>
            </a:r>
            <a:endParaRPr sz="900"/>
          </a:p>
          <a:p>
            <a:pPr indent="0" lvl="0" marL="0" rtl="0" algn="l">
              <a:spcBef>
                <a:spcPts val="1600"/>
              </a:spcBef>
              <a:spcAft>
                <a:spcPts val="0"/>
              </a:spcAft>
              <a:buClr>
                <a:schemeClr val="dk1"/>
              </a:buClr>
              <a:buSzPts val="1100"/>
              <a:buFont typeface="Arial"/>
              <a:buNone/>
            </a:pPr>
            <a:r>
              <a:rPr lang="en-GB" sz="900" u="sng">
                <a:solidFill>
                  <a:schemeClr val="accent5"/>
                </a:solidFill>
                <a:hlinkClick r:id="rId10">
                  <a:extLst>
                    <a:ext uri="{A12FA001-AC4F-418D-AE19-62706E023703}">
                      <ahyp:hlinkClr val="tx"/>
                    </a:ext>
                  </a:extLst>
                </a:hlinkClick>
              </a:rPr>
              <a:t>https://sciencetrends.com/problems-data-ownership-data-security/</a:t>
            </a:r>
            <a:endParaRPr sz="900"/>
          </a:p>
          <a:p>
            <a:pPr indent="0" lvl="0" marL="0" rtl="0" algn="l">
              <a:spcBef>
                <a:spcPts val="1600"/>
              </a:spcBef>
              <a:spcAft>
                <a:spcPts val="0"/>
              </a:spcAft>
              <a:buClr>
                <a:schemeClr val="dk1"/>
              </a:buClr>
              <a:buSzPts val="1100"/>
              <a:buFont typeface="Arial"/>
              <a:buNone/>
            </a:pPr>
            <a:r>
              <a:rPr lang="en-GB" sz="900" u="sng">
                <a:solidFill>
                  <a:schemeClr val="accent5"/>
                </a:solidFill>
                <a:hlinkClick r:id="rId11">
                  <a:extLst>
                    <a:ext uri="{A12FA001-AC4F-418D-AE19-62706E023703}">
                      <ahyp:hlinkClr val="tx"/>
                    </a:ext>
                  </a:extLst>
                </a:hlinkClick>
              </a:rPr>
              <a:t>https://www.techopedia.com/who-owns-the-data-in-a-blockchain-application-and-why-it-matters/2/33461</a:t>
            </a:r>
            <a:endParaRPr sz="900"/>
          </a:p>
          <a:p>
            <a:pPr indent="0" lvl="0" marL="0" rtl="0" algn="l">
              <a:spcBef>
                <a:spcPts val="1600"/>
              </a:spcBef>
              <a:spcAft>
                <a:spcPts val="0"/>
              </a:spcAft>
              <a:buNone/>
            </a:pPr>
            <a:r>
              <a:rPr lang="en-GB" sz="900" u="sng">
                <a:solidFill>
                  <a:schemeClr val="accent5"/>
                </a:solidFill>
                <a:hlinkClick r:id="rId12">
                  <a:extLst>
                    <a:ext uri="{A12FA001-AC4F-418D-AE19-62706E023703}">
                      <ahyp:hlinkClr val="tx"/>
                    </a:ext>
                  </a:extLst>
                </a:hlinkClick>
              </a:rPr>
              <a:t>https://papers.ssrn.com/sol3/papers.cfm?abstract_id=3111047</a:t>
            </a:r>
            <a:endParaRPr sz="1700"/>
          </a:p>
          <a:p>
            <a:pPr indent="0" lvl="0" marL="0" rtl="0" algn="l">
              <a:spcBef>
                <a:spcPts val="1600"/>
              </a:spcBef>
              <a:spcAft>
                <a:spcPts val="0"/>
              </a:spcAft>
              <a:buNone/>
            </a:pPr>
            <a:r>
              <a:rPr lang="en-GB" sz="1000" u="sng">
                <a:solidFill>
                  <a:schemeClr val="accent5"/>
                </a:solidFill>
                <a:hlinkClick r:id="rId13">
                  <a:extLst>
                    <a:ext uri="{A12FA001-AC4F-418D-AE19-62706E023703}">
                      <ahyp:hlinkClr val="tx"/>
                    </a:ext>
                  </a:extLst>
                </a:hlinkClick>
              </a:rPr>
              <a:t>https://www.techrepublic.com/article/mit-professor-wants-to-shift-power-to-the-people-by-building-local-data-collectives/</a:t>
            </a:r>
            <a:endParaRPr sz="1000"/>
          </a:p>
          <a:p>
            <a:pPr indent="0" lvl="0" marL="0" rtl="0" algn="l">
              <a:spcBef>
                <a:spcPts val="1600"/>
              </a:spcBef>
              <a:spcAft>
                <a:spcPts val="0"/>
              </a:spcAft>
              <a:buNone/>
            </a:pPr>
            <a:r>
              <a:rPr lang="en-GB" sz="1000" u="sng">
                <a:solidFill>
                  <a:schemeClr val="accent5"/>
                </a:solidFill>
                <a:hlinkClick r:id="rId14">
                  <a:extLst>
                    <a:ext uri="{A12FA001-AC4F-418D-AE19-62706E023703}">
                      <ahyp:hlinkClr val="tx"/>
                    </a:ext>
                  </a:extLst>
                </a:hlinkClick>
              </a:rPr>
              <a:t>https://www.undatarevolution.org/data-revolution/</a:t>
            </a:r>
            <a:endParaRPr sz="1700"/>
          </a:p>
          <a:p>
            <a:pPr indent="0" lvl="0" marL="0" rtl="0" algn="l">
              <a:spcBef>
                <a:spcPts val="1600"/>
              </a:spcBef>
              <a:spcAft>
                <a:spcPts val="0"/>
              </a:spcAft>
              <a:buClr>
                <a:schemeClr val="dk1"/>
              </a:buClr>
              <a:buSzPts val="1100"/>
              <a:buFont typeface="Arial"/>
              <a:buNone/>
            </a:pPr>
            <a:r>
              <a:t/>
            </a:r>
            <a:endParaRPr sz="17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-Data</a:t>
            </a:r>
            <a:endParaRPr/>
          </a:p>
          <a:p>
            <a:pPr indent="0" lvl="0" marL="0" rtl="0" algn="l">
              <a:spcBef>
                <a:spcPts val="1600"/>
              </a:spcBef>
              <a:spcAft>
                <a:spcPts val="0"/>
              </a:spcAft>
              <a:buNone/>
            </a:pPr>
            <a:r>
              <a:rPr lang="en-GB"/>
              <a:t>-Current concepts of data ownership</a:t>
            </a:r>
            <a:endParaRPr/>
          </a:p>
          <a:p>
            <a:pPr indent="0" lvl="0" marL="0" rtl="0" algn="l">
              <a:spcBef>
                <a:spcPts val="1600"/>
              </a:spcBef>
              <a:spcAft>
                <a:spcPts val="1600"/>
              </a:spcAft>
              <a:buNone/>
            </a:pPr>
            <a:r>
              <a:rPr lang="en-GB"/>
              <a:t>-And beyond</a:t>
            </a:r>
            <a:endParaRPr/>
          </a:p>
        </p:txBody>
      </p:sp>
      <p:pic>
        <p:nvPicPr>
          <p:cNvPr id="63" name="Google Shape;63;p14"/>
          <p:cNvPicPr preferRelativeResize="0"/>
          <p:nvPr/>
        </p:nvPicPr>
        <p:blipFill>
          <a:blip r:embed="rId3">
            <a:alphaModFix/>
          </a:blip>
          <a:stretch>
            <a:fillRect/>
          </a:stretch>
        </p:blipFill>
        <p:spPr>
          <a:xfrm>
            <a:off x="0" y="0"/>
            <a:ext cx="9144000" cy="303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sz="2350">
                <a:solidFill>
                  <a:srgbClr val="404040"/>
                </a:solidFill>
                <a:highlight>
                  <a:srgbClr val="FFFFFF"/>
                </a:highlight>
              </a:rPr>
              <a:t>Data science is one of the fastest growing fields in the world. </a:t>
            </a:r>
            <a:endParaRPr sz="3800"/>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404040"/>
                </a:solidFill>
                <a:highlight>
                  <a:srgbClr val="FFFFFF"/>
                </a:highlight>
              </a:rPr>
              <a:t>-</a:t>
            </a:r>
            <a:r>
              <a:rPr lang="en-GB" sz="1350">
                <a:solidFill>
                  <a:schemeClr val="dk1"/>
                </a:solidFill>
                <a:highlight>
                  <a:srgbClr val="FFFFFF"/>
                </a:highlight>
              </a:rPr>
              <a:t>Recent estimates show </a:t>
            </a:r>
            <a:r>
              <a:rPr lang="en-GB" sz="1350">
                <a:solidFill>
                  <a:schemeClr val="dk1"/>
                </a:solidFill>
                <a:highlight>
                  <a:srgbClr val="FFFFFF"/>
                </a:highlight>
                <a:uFill>
                  <a:noFill/>
                </a:uFill>
                <a:hlinkClick r:id="rId3">
                  <a:extLst>
                    <a:ext uri="{A12FA001-AC4F-418D-AE19-62706E023703}">
                      <ahyp:hlinkClr val="tx"/>
                    </a:ext>
                  </a:extLst>
                </a:hlinkClick>
              </a:rPr>
              <a:t>approximately 90% of the data that exists in the world today has been created over the last two years alone.</a:t>
            </a:r>
            <a:r>
              <a:rPr lang="en-GB">
                <a:solidFill>
                  <a:schemeClr val="dk1"/>
                </a:solidFill>
              </a:rPr>
              <a:t> </a:t>
            </a:r>
            <a:r>
              <a:rPr lang="en-GB" sz="1100">
                <a:solidFill>
                  <a:schemeClr val="dk1"/>
                </a:solidFill>
              </a:rPr>
              <a:t>(Oct 2017</a:t>
            </a:r>
            <a:r>
              <a:rPr lang="en-GB">
                <a:solidFill>
                  <a:schemeClr val="dk1"/>
                </a:solidFill>
              </a:rPr>
              <a:t>- </a:t>
            </a:r>
            <a:r>
              <a:rPr lang="en-GB" sz="1000">
                <a:solidFill>
                  <a:schemeClr val="dk1"/>
                </a:solidFill>
                <a:uFill>
                  <a:noFill/>
                </a:uFill>
                <a:hlinkClick r:id="rId4">
                  <a:extLst>
                    <a:ext uri="{A12FA001-AC4F-418D-AE19-62706E023703}">
                      <ahyp:hlinkClr val="tx"/>
                    </a:ext>
                  </a:extLst>
                </a:hlinkClick>
              </a:rPr>
              <a:t>https://sciencetrends.com/problems-data-ownership-data-security/</a:t>
            </a:r>
            <a:r>
              <a:rPr lang="en-GB" sz="1000">
                <a:solidFill>
                  <a:schemeClr val="dk1"/>
                </a:solidFill>
              </a:rPr>
              <a:t>)</a:t>
            </a:r>
            <a:endParaRPr sz="1000">
              <a:solidFill>
                <a:schemeClr val="dk1"/>
              </a:solidFill>
            </a:endParaRPr>
          </a:p>
          <a:p>
            <a:pPr indent="0" lvl="0" marL="0" rtl="0" algn="l">
              <a:spcBef>
                <a:spcPts val="1600"/>
              </a:spcBef>
              <a:spcAft>
                <a:spcPts val="0"/>
              </a:spcAft>
              <a:buNone/>
            </a:pPr>
            <a:r>
              <a:rPr lang="en-GB" sz="1050">
                <a:solidFill>
                  <a:schemeClr val="dk1"/>
                </a:solidFill>
                <a:highlight>
                  <a:srgbClr val="FFFFFF"/>
                </a:highlight>
              </a:rPr>
              <a:t>-Much of this data is created by everyday people, through posts on social media, emails, and instant messages. With the explosion of the data science field, the question of who has ownership and access to this data is becoming increasingly relevant.</a:t>
            </a:r>
            <a:endParaRPr sz="1050">
              <a:solidFill>
                <a:schemeClr val="dk1"/>
              </a:solidFill>
              <a:highlight>
                <a:srgbClr val="FFFFFF"/>
              </a:highlight>
            </a:endParaRPr>
          </a:p>
          <a:p>
            <a:pPr indent="0" lvl="0" marL="0" rtl="0" algn="l">
              <a:spcBef>
                <a:spcPts val="1600"/>
              </a:spcBef>
              <a:spcAft>
                <a:spcPts val="0"/>
              </a:spcAft>
              <a:buNone/>
            </a:pPr>
            <a:r>
              <a:rPr lang="en-GB" sz="1050">
                <a:solidFill>
                  <a:schemeClr val="dk1"/>
                </a:solidFill>
                <a:highlight>
                  <a:srgbClr val="FFFFFF"/>
                </a:highlight>
              </a:rPr>
              <a:t>-French journalist Judith Duportail made use of a European Union data privacy law to </a:t>
            </a:r>
            <a:r>
              <a:rPr lang="en-GB" sz="1050">
                <a:solidFill>
                  <a:schemeClr val="dk1"/>
                </a:solidFill>
                <a:highlight>
                  <a:srgbClr val="FFFFFF"/>
                </a:highlight>
                <a:uFill>
                  <a:noFill/>
                </a:uFill>
                <a:hlinkClick r:id="rId5">
                  <a:extLst>
                    <a:ext uri="{A12FA001-AC4F-418D-AE19-62706E023703}">
                      <ahyp:hlinkClr val="tx"/>
                    </a:ext>
                  </a:extLst>
                </a:hlinkClick>
              </a:rPr>
              <a:t>request a copy of the consumer data that dating app Tinder had collected on her.</a:t>
            </a:r>
            <a:r>
              <a:rPr lang="en-GB" sz="1050">
                <a:solidFill>
                  <a:schemeClr val="dk1"/>
                </a:solidFill>
                <a:highlight>
                  <a:srgbClr val="FFFFFF"/>
                </a:highlight>
              </a:rPr>
              <a:t> Duportail received 800 pages containing a massive amount of information about her including hobbies, occupation, her “likes” on Facebook, romantic and sexual preferences, musical tastes, geolocation, and more.</a:t>
            </a:r>
            <a:endParaRPr sz="1050">
              <a:solidFill>
                <a:schemeClr val="dk1"/>
              </a:solidFill>
              <a:highlight>
                <a:srgbClr val="FFFFFF"/>
              </a:highlight>
            </a:endParaRPr>
          </a:p>
          <a:p>
            <a:pPr indent="0" lvl="0" marL="0" rtl="0" algn="l">
              <a:spcBef>
                <a:spcPts val="1600"/>
              </a:spcBef>
              <a:spcAft>
                <a:spcPts val="1600"/>
              </a:spcAft>
              <a:buNone/>
            </a:pPr>
            <a:r>
              <a:rPr lang="en-GB" sz="1050">
                <a:solidFill>
                  <a:schemeClr val="dk1"/>
                </a:solidFill>
                <a:highlight>
                  <a:srgbClr val="FFFFFF"/>
                </a:highlight>
              </a:rPr>
              <a:t>-While users of such sites typically agree to terms and conditions, what percentage of people bother to read these? Do they understand what they are signing? And the benefits corporations derive from their data generation?</a:t>
            </a:r>
            <a:endParaRPr sz="10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sz="1300" u="sng">
                <a:solidFill>
                  <a:schemeClr val="hlink"/>
                </a:solidFill>
                <a:hlinkClick r:id="rId3"/>
              </a:rPr>
              <a:t>https://infographic.statista.com/normal/chartoftheday_17723_the_data_created_last_year_is_equal_to_n.jpg</a:t>
            </a:r>
            <a:endParaRPr sz="1300"/>
          </a:p>
          <a:p>
            <a:pPr indent="0" lvl="0" marL="0" rtl="0" algn="l">
              <a:spcBef>
                <a:spcPts val="1600"/>
              </a:spcBef>
              <a:spcAft>
                <a:spcPts val="1600"/>
              </a:spcAft>
              <a:buNone/>
            </a:pPr>
            <a:r>
              <a:t/>
            </a:r>
            <a:endParaRPr/>
          </a:p>
        </p:txBody>
      </p:sp>
      <p:pic>
        <p:nvPicPr>
          <p:cNvPr id="76" name="Google Shape;76;p16"/>
          <p:cNvPicPr preferRelativeResize="0"/>
          <p:nvPr/>
        </p:nvPicPr>
        <p:blipFill>
          <a:blip r:embed="rId4">
            <a:alphaModFix/>
          </a:blip>
          <a:stretch>
            <a:fillRect/>
          </a:stretch>
        </p:blipFill>
        <p:spPr>
          <a:xfrm>
            <a:off x="311700" y="374525"/>
            <a:ext cx="8265776" cy="387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2"/>
                </a:solidFill>
              </a:rPr>
              <a:t>Google, Facebook, Amazon, Spotify, Instagram, Tiktok, YouTube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GB" sz="950">
                <a:solidFill>
                  <a:srgbClr val="404040"/>
                </a:solidFill>
                <a:highlight>
                  <a:srgbClr val="FFFFFF"/>
                </a:highlight>
              </a:rPr>
              <a:t>-Data harvesters , locating and harnessing your data for the purposes of profit. </a:t>
            </a:r>
            <a:endParaRPr sz="950">
              <a:solidFill>
                <a:srgbClr val="404040"/>
              </a:solidFill>
              <a:highlight>
                <a:srgbClr val="FFFFFF"/>
              </a:highlight>
            </a:endParaRPr>
          </a:p>
          <a:p>
            <a:pPr indent="0" lvl="0" marL="0" rtl="0" algn="l">
              <a:spcBef>
                <a:spcPts val="2300"/>
              </a:spcBef>
              <a:spcAft>
                <a:spcPts val="0"/>
              </a:spcAft>
              <a:buNone/>
            </a:pPr>
            <a:r>
              <a:rPr lang="en-GB" sz="950">
                <a:solidFill>
                  <a:srgbClr val="404040"/>
                </a:solidFill>
                <a:highlight>
                  <a:srgbClr val="FFFFFF"/>
                </a:highlight>
              </a:rPr>
              <a:t>-In the current legal landscape</a:t>
            </a:r>
            <a:r>
              <a:rPr lang="en-GB" sz="950">
                <a:solidFill>
                  <a:srgbClr val="000000"/>
                </a:solidFill>
                <a:highlight>
                  <a:srgbClr val="FFFFFF"/>
                </a:highlight>
              </a:rPr>
              <a:t>, </a:t>
            </a:r>
            <a:r>
              <a:rPr lang="en-GB" sz="950">
                <a:solidFill>
                  <a:srgbClr val="000000"/>
                </a:solidFill>
                <a:highlight>
                  <a:srgbClr val="FFFFFF"/>
                </a:highlight>
                <a:uFill>
                  <a:noFill/>
                </a:uFill>
                <a:hlinkClick r:id="rId3">
                  <a:extLst>
                    <a:ext uri="{A12FA001-AC4F-418D-AE19-62706E023703}">
                      <ahyp:hlinkClr val="tx"/>
                    </a:ext>
                  </a:extLst>
                </a:hlinkClick>
              </a:rPr>
              <a:t>you probably don’t own the data that is collected about you.</a:t>
            </a:r>
            <a:r>
              <a:rPr lang="en-GB" sz="950">
                <a:solidFill>
                  <a:srgbClr val="000000"/>
                </a:solidFill>
                <a:highlight>
                  <a:srgbClr val="FFFFFF"/>
                </a:highlight>
              </a:rPr>
              <a:t> </a:t>
            </a:r>
            <a:endParaRPr sz="950">
              <a:solidFill>
                <a:srgbClr val="000000"/>
              </a:solidFill>
              <a:highlight>
                <a:srgbClr val="FFFFFF"/>
              </a:highlight>
            </a:endParaRPr>
          </a:p>
          <a:p>
            <a:pPr indent="0" lvl="0" marL="0" rtl="0" algn="l">
              <a:spcBef>
                <a:spcPts val="2300"/>
              </a:spcBef>
              <a:spcAft>
                <a:spcPts val="0"/>
              </a:spcAft>
              <a:buNone/>
            </a:pPr>
            <a:r>
              <a:rPr lang="en-GB" sz="950">
                <a:solidFill>
                  <a:srgbClr val="000000"/>
                </a:solidFill>
                <a:highlight>
                  <a:srgbClr val="FFFFFF"/>
                </a:highlight>
              </a:rPr>
              <a:t>-</a:t>
            </a:r>
            <a:r>
              <a:rPr lang="en-GB" sz="950">
                <a:solidFill>
                  <a:srgbClr val="000000"/>
                </a:solidFill>
                <a:highlight>
                  <a:srgbClr val="FFFFFF"/>
                </a:highlight>
                <a:uFill>
                  <a:noFill/>
                </a:uFill>
                <a:hlinkClick r:id="rId4">
                  <a:extLst>
                    <a:ext uri="{A12FA001-AC4F-418D-AE19-62706E023703}">
                      <ahyp:hlinkClr val="tx"/>
                    </a:ext>
                  </a:extLst>
                </a:hlinkClick>
              </a:rPr>
              <a:t>Modern legal concepts of privacy and copyright are usually insufficient to deal with the concept of data ownership.</a:t>
            </a:r>
            <a:r>
              <a:rPr lang="en-GB" sz="950">
                <a:solidFill>
                  <a:srgbClr val="404040"/>
                </a:solidFill>
                <a:highlight>
                  <a:srgbClr val="FFFFFF"/>
                </a:highlight>
              </a:rPr>
              <a:t> As a result, there is no legal concept which defines you as the owner of information about your life. Certain laws do guarantee a consumer’s right to access data about them, however. The EU provision that allowed Duportail to request a copy of her data from Tinder is an example of these laws-GDPR</a:t>
            </a:r>
            <a:endParaRPr sz="950">
              <a:solidFill>
                <a:srgbClr val="404040"/>
              </a:solidFill>
              <a:highlight>
                <a:srgbClr val="FFFFFF"/>
              </a:highlight>
            </a:endParaRPr>
          </a:p>
          <a:p>
            <a:pPr indent="0" lvl="0" marL="0" rtl="0" algn="l">
              <a:spcBef>
                <a:spcPts val="2300"/>
              </a:spcBef>
              <a:spcAft>
                <a:spcPts val="0"/>
              </a:spcAft>
              <a:buClr>
                <a:schemeClr val="dk1"/>
              </a:buClr>
              <a:buSzPts val="1100"/>
              <a:buFont typeface="Arial"/>
              <a:buNone/>
            </a:pPr>
            <a:r>
              <a:rPr lang="en-GB" sz="950">
                <a:solidFill>
                  <a:srgbClr val="202122"/>
                </a:solidFill>
                <a:highlight>
                  <a:srgbClr val="FFFFFF"/>
                </a:highlight>
              </a:rPr>
              <a:t>-The GDPR's primary aim is to give control to individuals over their personal data and to simplify the regulatory environment for </a:t>
            </a:r>
            <a:r>
              <a:rPr lang="en-GB" sz="950">
                <a:solidFill>
                  <a:srgbClr val="0B0080"/>
                </a:solidFill>
                <a:highlight>
                  <a:srgbClr val="FFFFFF"/>
                </a:highlight>
                <a:uFill>
                  <a:noFill/>
                </a:uFill>
                <a:hlinkClick r:id="rId5">
                  <a:extLst>
                    <a:ext uri="{A12FA001-AC4F-418D-AE19-62706E023703}">
                      <ahyp:hlinkClr val="tx"/>
                    </a:ext>
                  </a:extLst>
                </a:hlinkClick>
              </a:rPr>
              <a:t>international business</a:t>
            </a:r>
            <a:r>
              <a:rPr lang="en-GB" sz="950">
                <a:solidFill>
                  <a:srgbClr val="202122"/>
                </a:solidFill>
                <a:highlight>
                  <a:srgbClr val="FFFFFF"/>
                </a:highlight>
              </a:rPr>
              <a:t> by unifying the regulation within the EU</a:t>
            </a:r>
            <a:r>
              <a:rPr lang="en-GB" sz="850">
                <a:solidFill>
                  <a:srgbClr val="404040"/>
                </a:solidFill>
                <a:highlight>
                  <a:srgbClr val="FFFFFF"/>
                </a:highlight>
              </a:rPr>
              <a:t>. </a:t>
            </a:r>
            <a:r>
              <a:rPr lang="en-GB" sz="950">
                <a:solidFill>
                  <a:srgbClr val="404040"/>
                </a:solidFill>
                <a:highlight>
                  <a:srgbClr val="FFFFFF"/>
                </a:highlight>
              </a:rPr>
              <a:t>However, in the US, as Tufecki notes, data privacy is not tightly regulated.</a:t>
            </a:r>
            <a:endParaRPr sz="950">
              <a:solidFill>
                <a:srgbClr val="404040"/>
              </a:solidFill>
              <a:highlight>
                <a:srgbClr val="FFFFFF"/>
              </a:highlight>
            </a:endParaRPr>
          </a:p>
          <a:p>
            <a:pPr indent="0" lvl="0" marL="0" rtl="0" algn="l">
              <a:spcBef>
                <a:spcPts val="2300"/>
              </a:spcBef>
              <a:spcAft>
                <a:spcPts val="0"/>
              </a:spcAft>
              <a:buNone/>
            </a:pPr>
            <a:r>
              <a:rPr lang="en-GB" sz="950">
                <a:solidFill>
                  <a:srgbClr val="404040"/>
                </a:solidFill>
                <a:highlight>
                  <a:srgbClr val="FFFFFF"/>
                </a:highlight>
              </a:rPr>
              <a:t>Even if legal precedence for data ownership is currently insufficient, and ethical case for allowing private citizens access their data can easily be made. If people can access the data that has been collected about them, they have the potential to learn interesting things about their lifestyles and preferences. As was revealed to Duportail when she requested a copy of her data from Tinder, the ability to analyze aggregated data about our lives can lead to powerful insights about ourselves. It would seem unfair to withhold this opportunity from people when they are the source of the data in the first place.</a:t>
            </a:r>
            <a:endParaRPr sz="950">
              <a:solidFill>
                <a:srgbClr val="404040"/>
              </a:solidFill>
              <a:highlight>
                <a:srgbClr val="FFFFFF"/>
              </a:highlight>
            </a:endParaRPr>
          </a:p>
          <a:p>
            <a:pPr indent="0" lvl="0" marL="0" rtl="0" algn="l">
              <a:spcBef>
                <a:spcPts val="2300"/>
              </a:spcBef>
              <a:spcAft>
                <a:spcPts val="0"/>
              </a:spcAft>
              <a:buNone/>
            </a:pPr>
            <a:r>
              <a:t/>
            </a:r>
            <a:endParaRPr sz="1350">
              <a:solidFill>
                <a:srgbClr val="404040"/>
              </a:solidFill>
              <a:highlight>
                <a:srgbClr val="FFFFFF"/>
              </a:highlight>
            </a:endParaRPr>
          </a:p>
          <a:p>
            <a:pPr indent="0" lvl="0" marL="0" rtl="0" algn="l">
              <a:spcBef>
                <a:spcPts val="2300"/>
              </a:spcBef>
              <a:spcAft>
                <a:spcPts val="0"/>
              </a:spcAft>
              <a:buClr>
                <a:schemeClr val="dk1"/>
              </a:buClr>
              <a:buSzPts val="1100"/>
              <a:buFont typeface="Arial"/>
              <a:buNone/>
            </a:pPr>
            <a:r>
              <a:t/>
            </a:r>
            <a:endParaRPr sz="950">
              <a:solidFill>
                <a:srgbClr val="404040"/>
              </a:solidFill>
              <a:highlight>
                <a:srgbClr val="FFFFFF"/>
              </a:highlight>
            </a:endParaRPr>
          </a:p>
          <a:p>
            <a:pPr indent="0" lvl="0" marL="0" rtl="0" algn="l">
              <a:spcBef>
                <a:spcPts val="23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0" y="0"/>
            <a:ext cx="9143999" cy="4653549"/>
          </a:xfrm>
          <a:prstGeom prst="rect">
            <a:avLst/>
          </a:prstGeom>
          <a:noFill/>
          <a:ln>
            <a:noFill/>
          </a:ln>
        </p:spPr>
      </p:pic>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p>
          <a:p>
            <a:pPr indent="0" lvl="0" marL="0" rtl="0" algn="l">
              <a:spcBef>
                <a:spcPts val="1600"/>
              </a:spcBef>
              <a:spcAft>
                <a:spcPts val="1600"/>
              </a:spcAft>
              <a:buNone/>
            </a:pPr>
            <a:r>
              <a:rPr lang="en-GB" sz="1100"/>
              <a:t>https://2oqz471sa19h3vbwa53m33yj-wpengine.netdna-ssl.com/wp-content/uploads/2019/04/day-in-data-share.jpg</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Control</a:t>
            </a:r>
            <a:endParaRPr/>
          </a:p>
        </p:txBody>
      </p:sp>
      <p:sp>
        <p:nvSpPr>
          <p:cNvPr id="95" name="Google Shape;95;p19"/>
          <p:cNvSpPr txBox="1"/>
          <p:nvPr>
            <p:ph idx="1" type="body"/>
          </p:nvPr>
        </p:nvSpPr>
        <p:spPr>
          <a:xfrm>
            <a:off x="311700" y="913100"/>
            <a:ext cx="8520600" cy="3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-Held by companies- Google, Spotify, Facebook, Instagram Hotmail etc but content still owned by you, </a:t>
            </a:r>
            <a:endParaRPr sz="1100"/>
          </a:p>
          <a:p>
            <a:pPr indent="0" lvl="0" marL="0" rtl="0" algn="l">
              <a:spcBef>
                <a:spcPts val="1600"/>
              </a:spcBef>
              <a:spcAft>
                <a:spcPts val="0"/>
              </a:spcAft>
              <a:buNone/>
            </a:pPr>
            <a:r>
              <a:rPr lang="en-GB" sz="1050">
                <a:solidFill>
                  <a:schemeClr val="dk1"/>
                </a:solidFill>
                <a:highlight>
                  <a:srgbClr val="FFFFFF"/>
                </a:highlight>
                <a:latin typeface="Georgia"/>
                <a:ea typeface="Georgia"/>
                <a:cs typeface="Georgia"/>
                <a:sym typeface="Georgia"/>
              </a:rPr>
              <a:t>Although the company’s terms of service are emphatic that Facebook users “own” the info they post, a dive into Facebook’s separate </a:t>
            </a:r>
            <a:r>
              <a:rPr lang="en-GB" sz="1050" u="sng">
                <a:solidFill>
                  <a:schemeClr val="hlink"/>
                </a:solidFill>
                <a:highlight>
                  <a:srgbClr val="FFFFFF"/>
                </a:highlight>
                <a:latin typeface="Georgia"/>
                <a:ea typeface="Georgia"/>
                <a:cs typeface="Georgia"/>
                <a:sym typeface="Georgia"/>
                <a:hlinkClick r:id="rId3"/>
              </a:rPr>
              <a:t>data policy</a:t>
            </a:r>
            <a:r>
              <a:rPr lang="en-GB" sz="1050">
                <a:solidFill>
                  <a:schemeClr val="dk1"/>
                </a:solidFill>
                <a:highlight>
                  <a:srgbClr val="FFFFFF"/>
                </a:highlight>
                <a:latin typeface="Georgia"/>
                <a:ea typeface="Georgia"/>
                <a:cs typeface="Georgia"/>
                <a:sym typeface="Georgia"/>
              </a:rPr>
              <a:t> takes a broader view.It says information will be shared with business partners and with entities “conducting academic research and surveys.” That’s the back door that Kogan climbed through</a:t>
            </a:r>
            <a:r>
              <a:rPr lang="en-GB" sz="550">
                <a:solidFill>
                  <a:schemeClr val="dk1"/>
                </a:solidFill>
                <a:highlight>
                  <a:srgbClr val="FFFFFF"/>
                </a:highlight>
                <a:latin typeface="Georgia"/>
                <a:ea typeface="Georgia"/>
                <a:cs typeface="Georgia"/>
                <a:sym typeface="Georgia"/>
              </a:rPr>
              <a:t>.</a:t>
            </a:r>
            <a:r>
              <a:rPr lang="en-GB" sz="1050">
                <a:solidFill>
                  <a:schemeClr val="dk1"/>
                </a:solidFill>
                <a:highlight>
                  <a:srgbClr val="FFFFFF"/>
                </a:highlight>
                <a:latin typeface="Georgia"/>
                <a:ea typeface="Georgia"/>
                <a:cs typeface="Georgia"/>
                <a:sym typeface="Georgia"/>
              </a:rPr>
              <a:t>“These partners must adhere to strict confidentiality obligations in a way that is consistent with this data policy and the agreements we enter into with them,” Facebook says. But the Cambridge Analytica case shows that once information gets into the wild, there are few effective means of limiting where it goes.</a:t>
            </a:r>
            <a:endParaRPr sz="105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GB" sz="1050" u="sng">
                <a:solidFill>
                  <a:schemeClr val="hlink"/>
                </a:solidFill>
                <a:highlight>
                  <a:srgbClr val="FFFFFF"/>
                </a:highlight>
                <a:latin typeface="Georgia"/>
                <a:ea typeface="Georgia"/>
                <a:cs typeface="Georgia"/>
                <a:sym typeface="Georgia"/>
                <a:hlinkClick r:id="rId4"/>
              </a:rPr>
              <a:t>https://www.latimes.com/business/lazarus/la-fi-lazarus-facebook-cambridge-analytica-privacy-20180320-story.html</a:t>
            </a:r>
            <a:endParaRPr sz="105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GB" sz="1100"/>
              <a:t>-Held by ourselves as aggregates- Digime-</a:t>
            </a:r>
            <a:r>
              <a:rPr lang="en-GB" sz="950">
                <a:solidFill>
                  <a:schemeClr val="dk1"/>
                </a:solidFill>
                <a:highlight>
                  <a:srgbClr val="FFFFFF"/>
                </a:highlight>
              </a:rPr>
              <a:t> individuals take control of their data and privately share with data-driven apps and services</a:t>
            </a:r>
            <a:endParaRPr sz="950">
              <a:solidFill>
                <a:schemeClr val="dk1"/>
              </a:solidFill>
              <a:highlight>
                <a:srgbClr val="FFFFFF"/>
              </a:highlight>
            </a:endParaRPr>
          </a:p>
          <a:p>
            <a:pPr indent="0" lvl="0" marL="0" rtl="0" algn="l">
              <a:spcBef>
                <a:spcPts val="1600"/>
              </a:spcBef>
              <a:spcAft>
                <a:spcPts val="0"/>
              </a:spcAft>
              <a:buNone/>
            </a:pPr>
            <a:r>
              <a:rPr lang="en-GB" sz="1100"/>
              <a:t>-Held by communities- data co-ops as aggregators-</a:t>
            </a:r>
            <a:r>
              <a:rPr lang="en-GB" sz="800"/>
              <a:t>Alex ‘Sandy’ Pentland- MIT Human Dynamics Lab, Head of Big Data and Information privacy</a:t>
            </a:r>
            <a:endParaRPr sz="800"/>
          </a:p>
          <a:p>
            <a:pPr indent="0" lvl="0" marL="0" rtl="0" algn="l">
              <a:spcBef>
                <a:spcPts val="1600"/>
              </a:spcBef>
              <a:spcAft>
                <a:spcPts val="0"/>
              </a:spcAft>
              <a:buNone/>
            </a:pPr>
            <a:r>
              <a:rPr lang="en-GB" sz="1000" u="sng">
                <a:solidFill>
                  <a:schemeClr val="hlink"/>
                </a:solidFill>
                <a:hlinkClick r:id="rId5"/>
              </a:rPr>
              <a:t>https://www.techrepublic.com/article/mit-professor-wants-to-shift-power-to-the-people-by-building-local-data-collectives/</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Co-operative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575325" y="1830350"/>
            <a:ext cx="7787601" cy="284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rPr lang="en-GB" sz="1000"/>
              <a:t>Image: https://blogs.iadb.org/caribbean-dev-trends/en/blockchain-technology-explained-and-what-it-could-mean-for-the-caribbean/</a:t>
            </a:r>
            <a:endParaRPr sz="1000"/>
          </a:p>
        </p:txBody>
      </p:sp>
      <p:pic>
        <p:nvPicPr>
          <p:cNvPr id="109" name="Google Shape;109;p21"/>
          <p:cNvPicPr preferRelativeResize="0"/>
          <p:nvPr/>
        </p:nvPicPr>
        <p:blipFill>
          <a:blip r:embed="rId3">
            <a:alphaModFix/>
          </a:blip>
          <a:stretch>
            <a:fillRect/>
          </a:stretch>
        </p:blipFill>
        <p:spPr>
          <a:xfrm>
            <a:off x="408050" y="445025"/>
            <a:ext cx="7495125" cy="361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