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57" r:id="rId5"/>
    <p:sldId id="278" r:id="rId6"/>
    <p:sldId id="292" r:id="rId7"/>
    <p:sldId id="258" r:id="rId8"/>
    <p:sldId id="293" r:id="rId9"/>
    <p:sldId id="294" r:id="rId10"/>
    <p:sldId id="295" r:id="rId11"/>
    <p:sldId id="261" r:id="rId12"/>
    <p:sldId id="296" r:id="rId13"/>
    <p:sldId id="297" r:id="rId14"/>
    <p:sldId id="298" r:id="rId15"/>
    <p:sldId id="299" r:id="rId16"/>
    <p:sldId id="266" r:id="rId17"/>
    <p:sldId id="301" r:id="rId18"/>
    <p:sldId id="302" r:id="rId19"/>
    <p:sldId id="303" r:id="rId20"/>
    <p:sldId id="291" r:id="rId21"/>
    <p:sldId id="260" r:id="rId22"/>
    <p:sldId id="304" r:id="rId23"/>
    <p:sldId id="276" r:id="rId24"/>
    <p:sldId id="305" r:id="rId25"/>
    <p:sldId id="306" r:id="rId26"/>
    <p:sldId id="281" r:id="rId27"/>
    <p:sldId id="332" r:id="rId28"/>
    <p:sldId id="307" r:id="rId29"/>
    <p:sldId id="308" r:id="rId30"/>
    <p:sldId id="309" r:id="rId31"/>
    <p:sldId id="283" r:id="rId32"/>
    <p:sldId id="282" r:id="rId33"/>
    <p:sldId id="310" r:id="rId34"/>
    <p:sldId id="311" r:id="rId35"/>
    <p:sldId id="285" r:id="rId36"/>
    <p:sldId id="312" r:id="rId37"/>
    <p:sldId id="286" r:id="rId38"/>
    <p:sldId id="313" r:id="rId39"/>
    <p:sldId id="275" r:id="rId40"/>
    <p:sldId id="314" r:id="rId41"/>
    <p:sldId id="269" r:id="rId42"/>
    <p:sldId id="316" r:id="rId43"/>
    <p:sldId id="315" r:id="rId44"/>
    <p:sldId id="317" r:id="rId45"/>
    <p:sldId id="318" r:id="rId46"/>
    <p:sldId id="287" r:id="rId47"/>
    <p:sldId id="263" r:id="rId48"/>
    <p:sldId id="264" r:id="rId49"/>
    <p:sldId id="320" r:id="rId50"/>
    <p:sldId id="321" r:id="rId51"/>
    <p:sldId id="322" r:id="rId52"/>
    <p:sldId id="268" r:id="rId53"/>
    <p:sldId id="288" r:id="rId54"/>
    <p:sldId id="319" r:id="rId55"/>
    <p:sldId id="331" r:id="rId56"/>
    <p:sldId id="330" r:id="rId57"/>
    <p:sldId id="270" r:id="rId58"/>
    <p:sldId id="324" r:id="rId59"/>
    <p:sldId id="325" r:id="rId60"/>
    <p:sldId id="326" r:id="rId61"/>
    <p:sldId id="271" r:id="rId62"/>
    <p:sldId id="272" r:id="rId63"/>
    <p:sldId id="274" r:id="rId64"/>
    <p:sldId id="327" r:id="rId65"/>
    <p:sldId id="328" r:id="rId66"/>
    <p:sldId id="329" r:id="rId67"/>
    <p:sldId id="27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84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3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6A77-D974-AC43-9467-D9F01A65D9C8}" type="datetimeFigureOut">
              <a:rPr lang="en-US" smtClean="0"/>
              <a:t>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768C-F6B8-0B4C-8042-5C65DF27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0943"/>
            <a:ext cx="7772400" cy="1470025"/>
          </a:xfrm>
        </p:spPr>
        <p:txBody>
          <a:bodyPr/>
          <a:lstStyle/>
          <a:p>
            <a:r>
              <a:rPr lang="en-US" dirty="0" err="1"/>
              <a:t>Tripal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Legume </a:t>
            </a:r>
            <a:r>
              <a:rPr lang="en-US" dirty="0"/>
              <a:t>Genomics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6789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11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2015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Workshop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Ethy Cannon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Iowa State University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1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Development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nable </a:t>
            </a:r>
            <a:r>
              <a:rPr lang="en-US" sz="2800" dirty="0"/>
              <a:t>sharing of </a:t>
            </a:r>
            <a:r>
              <a:rPr lang="en-US" sz="2800" dirty="0" smtClean="0"/>
              <a:t>tool development, </a:t>
            </a:r>
            <a:r>
              <a:rPr lang="en-US" sz="2800" dirty="0"/>
              <a:t>curation, </a:t>
            </a:r>
            <a:r>
              <a:rPr lang="en-US" sz="2800" dirty="0" smtClean="0"/>
              <a:t>and data between our two similar </a:t>
            </a:r>
            <a:r>
              <a:rPr lang="en-US" sz="2800" dirty="0"/>
              <a:t>data portals.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dirty="0" smtClean="0"/>
              <a:t>void </a:t>
            </a:r>
            <a:r>
              <a:rPr lang="en-US" sz="2800" dirty="0"/>
              <a:t>redeveloping existing tools.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dirty="0" smtClean="0"/>
              <a:t>ddress </a:t>
            </a:r>
            <a:r>
              <a:rPr lang="en-US" sz="2800" dirty="0"/>
              <a:t>the challenges of genomic/breeding data portals for small communities.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S</a:t>
            </a:r>
            <a:r>
              <a:rPr lang="en-US" sz="2800" dirty="0" smtClean="0"/>
              <a:t>upport </a:t>
            </a:r>
            <a:r>
              <a:rPr lang="en-US" sz="2800" dirty="0"/>
              <a:t>efforts toward standard data collection, metadata standards, schema, structures with sharable loaders and viewers.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799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 overview of </a:t>
            </a:r>
            <a:r>
              <a:rPr lang="en-US" sz="3200" b="1" dirty="0" smtClean="0"/>
              <a:t>our </a:t>
            </a:r>
            <a:r>
              <a:rPr lang="en-US" sz="3200" b="1" dirty="0" err="1" smtClean="0"/>
              <a:t>Tripal</a:t>
            </a:r>
            <a:r>
              <a:rPr lang="en-US" sz="3200" b="1" dirty="0" smtClean="0"/>
              <a:t>/Chado experience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5393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Created </a:t>
            </a:r>
            <a:r>
              <a:rPr lang="en-US" sz="2000" dirty="0"/>
              <a:t>(mostly empty) websites very quickly.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 overview of </a:t>
            </a:r>
            <a:r>
              <a:rPr lang="en-US" sz="3200" b="1" dirty="0" smtClean="0"/>
              <a:t>our </a:t>
            </a:r>
            <a:r>
              <a:rPr lang="en-US" sz="3200" b="1" dirty="0" err="1" smtClean="0"/>
              <a:t>Tripal</a:t>
            </a:r>
            <a:r>
              <a:rPr lang="en-US" sz="3200" b="1" dirty="0" smtClean="0"/>
              <a:t>/Chado experience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5393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Created </a:t>
            </a:r>
            <a:r>
              <a:rPr lang="en-US" sz="2000" dirty="0"/>
              <a:t>(mostly empty) websites very quickly.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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Difficult for even experienced developers to learn how to customize Drupal/</a:t>
            </a:r>
            <a:r>
              <a:rPr lang="en-US" sz="2000" dirty="0" err="1" smtClean="0"/>
              <a:t>Tripal</a:t>
            </a:r>
            <a:r>
              <a:rPr lang="en-US" sz="2000" dirty="0" smtClean="0"/>
              <a:t>, more difficult to write new modules.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03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 overview of </a:t>
            </a:r>
            <a:r>
              <a:rPr lang="en-US" sz="3200" b="1" dirty="0" smtClean="0"/>
              <a:t>our </a:t>
            </a:r>
            <a:r>
              <a:rPr lang="en-US" sz="3200" b="1" dirty="0" err="1" smtClean="0"/>
              <a:t>Tripal</a:t>
            </a:r>
            <a:r>
              <a:rPr lang="en-US" sz="3200" b="1" dirty="0" smtClean="0"/>
              <a:t>/Chado experience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5393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Created </a:t>
            </a:r>
            <a:r>
              <a:rPr lang="en-US" sz="2000" dirty="0"/>
              <a:t>(mostly empty) websites very quickly.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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Difficult </a:t>
            </a:r>
            <a:r>
              <a:rPr lang="en-US" sz="2000" dirty="0"/>
              <a:t>for even experienced developers to learn how to customize Drupal/</a:t>
            </a:r>
            <a:r>
              <a:rPr lang="en-US" sz="2000" dirty="0" err="1"/>
              <a:t>Tripal</a:t>
            </a:r>
            <a:r>
              <a:rPr lang="en-US" sz="2000" dirty="0"/>
              <a:t>, more difficult to </a:t>
            </a:r>
            <a:r>
              <a:rPr lang="en-US" sz="2000" dirty="0" smtClean="0"/>
              <a:t>write </a:t>
            </a:r>
            <a:r>
              <a:rPr lang="en-US" sz="2000" dirty="0"/>
              <a:t>new modules.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>
                <a:solidFill>
                  <a:srgbClr val="7F7F7F"/>
                </a:solidFill>
                <a:sym typeface="Wingdings"/>
              </a:rPr>
              <a:t>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/>
              <a:t>Chado’s </a:t>
            </a:r>
            <a:r>
              <a:rPr lang="en-US" sz="2000" dirty="0"/>
              <a:t>flexibility makes it difficult to work </a:t>
            </a:r>
            <a:r>
              <a:rPr lang="en-US" sz="2000" dirty="0" smtClean="0"/>
              <a:t>with. 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There are multiple ways to load the same data.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It is difficult to write custom loaders that are compatible with </a:t>
            </a:r>
            <a:r>
              <a:rPr lang="en-US" sz="1800" dirty="0" err="1" smtClean="0"/>
              <a:t>Tripal</a:t>
            </a:r>
            <a:r>
              <a:rPr lang="en-US" sz="18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Controlled vocabularies for describing the data structures are essential but difficult to develop.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8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An overview of </a:t>
            </a:r>
            <a:r>
              <a:rPr lang="en-US" sz="3200" b="1" dirty="0" smtClean="0"/>
              <a:t>our </a:t>
            </a:r>
            <a:r>
              <a:rPr lang="en-US" sz="3200" b="1" dirty="0" err="1" smtClean="0"/>
              <a:t>Tripal</a:t>
            </a:r>
            <a:r>
              <a:rPr lang="en-US" sz="3200" b="1" dirty="0" smtClean="0"/>
              <a:t>/Chado experience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0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/>
              <a:t>Created </a:t>
            </a:r>
            <a:r>
              <a:rPr lang="en-US" sz="2400" dirty="0"/>
              <a:t>(mostly empty) websites very quickly.</a:t>
            </a: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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/>
              <a:t>Difficult </a:t>
            </a:r>
            <a:r>
              <a:rPr lang="en-US" sz="2400" dirty="0"/>
              <a:t>for even experienced developers to learn how to customize Drupal/</a:t>
            </a:r>
            <a:r>
              <a:rPr lang="en-US" sz="2400" dirty="0" err="1"/>
              <a:t>Tripal</a:t>
            </a:r>
            <a:r>
              <a:rPr lang="en-US" sz="2400" dirty="0"/>
              <a:t>, more difficult to </a:t>
            </a:r>
            <a:r>
              <a:rPr lang="en-US" sz="2400" dirty="0" smtClean="0"/>
              <a:t>write </a:t>
            </a:r>
            <a:r>
              <a:rPr lang="en-US" sz="2400" dirty="0"/>
              <a:t>new modules.</a:t>
            </a:r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7F7F7F"/>
                </a:solidFill>
                <a:sym typeface="Wingdings"/>
              </a:rPr>
              <a:t>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/>
              <a:t>Chado’s </a:t>
            </a:r>
            <a:r>
              <a:rPr lang="en-US" sz="2400" dirty="0"/>
              <a:t>flexibility makes it difficult to work </a:t>
            </a:r>
            <a:r>
              <a:rPr lang="en-US" sz="2400" dirty="0" smtClean="0"/>
              <a:t>with.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100" dirty="0" smtClean="0"/>
              <a:t>There are multiple ways to load the same data.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100" dirty="0" smtClean="0"/>
              <a:t>It is difficult to write custom loaders that are compatible with </a:t>
            </a:r>
            <a:r>
              <a:rPr lang="en-US" sz="2100" dirty="0" err="1" smtClean="0"/>
              <a:t>Tripal</a:t>
            </a:r>
            <a:r>
              <a:rPr lang="en-US" sz="2100" dirty="0" smtClean="0"/>
              <a:t>.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100" dirty="0" smtClean="0"/>
              <a:t>Controlled vocabularies for describing the data structures are essential but difficult to develop.</a:t>
            </a:r>
            <a:endParaRPr lang="en-US" sz="2100" dirty="0"/>
          </a:p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/>
              <a:t>Once </a:t>
            </a:r>
            <a:r>
              <a:rPr lang="en-US" sz="2400" dirty="0"/>
              <a:t>we got over the high </a:t>
            </a:r>
            <a:r>
              <a:rPr lang="en-US" sz="2400" dirty="0" smtClean="0"/>
              <a:t>hill(s), </a:t>
            </a:r>
            <a:r>
              <a:rPr lang="en-US" sz="2400" dirty="0"/>
              <a:t>we rather suddenly found that we had useful loaders and viewers that tapped into underlying </a:t>
            </a:r>
            <a:r>
              <a:rPr lang="en-US" sz="2400" dirty="0" err="1"/>
              <a:t>Tripal</a:t>
            </a:r>
            <a:r>
              <a:rPr lang="en-US" sz="2400" dirty="0"/>
              <a:t> functionality and </a:t>
            </a:r>
            <a:r>
              <a:rPr lang="en-US" sz="2400" dirty="0" smtClean="0"/>
              <a:t>modules that </a:t>
            </a:r>
            <a:r>
              <a:rPr lang="en-US" sz="2400" dirty="0"/>
              <a:t>were </a:t>
            </a:r>
            <a:r>
              <a:rPr lang="en-US" sz="2400" dirty="0" smtClean="0"/>
              <a:t>easy </a:t>
            </a:r>
            <a:r>
              <a:rPr lang="en-US" sz="2400" dirty="0"/>
              <a:t>to share between the two </a:t>
            </a:r>
            <a:r>
              <a:rPr lang="en-US" sz="2400" dirty="0" smtClean="0"/>
              <a:t>websites.</a:t>
            </a: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5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Wish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Chado: standards for loading common types of data (gene models, QTL, et cetera).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Tripal</a:t>
            </a:r>
            <a:r>
              <a:rPr lang="en-US" dirty="0" smtClean="0"/>
              <a:t>/Chado: </a:t>
            </a:r>
            <a:r>
              <a:rPr lang="en-US" dirty="0"/>
              <a:t>i</a:t>
            </a:r>
            <a:r>
              <a:rPr lang="en-US" dirty="0" smtClean="0"/>
              <a:t>mproved loaders with error checking to help debug data errors.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Tripal</a:t>
            </a:r>
            <a:r>
              <a:rPr lang="en-US" dirty="0" smtClean="0"/>
              <a:t>: improved error reporting for both content management and module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7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Lessons </a:t>
            </a:r>
            <a:r>
              <a:rPr lang="en-US" sz="3200" dirty="0" smtClean="0"/>
              <a:t>learned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/>
              <a:t>D</a:t>
            </a:r>
            <a:r>
              <a:rPr lang="en-US" sz="2000" dirty="0" smtClean="0"/>
              <a:t>eciding </a:t>
            </a:r>
            <a:r>
              <a:rPr lang="en-US" sz="2000" dirty="0"/>
              <a:t>to use Chado does not mean your data will look like </a:t>
            </a:r>
            <a:r>
              <a:rPr lang="en-US" sz="2000" dirty="0" smtClean="0"/>
              <a:t>other data in </a:t>
            </a:r>
            <a:r>
              <a:rPr lang="en-US" sz="2000" dirty="0" err="1" smtClean="0"/>
              <a:t>Chado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848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Lessons </a:t>
            </a:r>
            <a:r>
              <a:rPr lang="en-US" sz="3200" dirty="0" smtClean="0"/>
              <a:t>learned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/>
              <a:t>D</a:t>
            </a:r>
            <a:r>
              <a:rPr lang="en-US" sz="2000" dirty="0" smtClean="0"/>
              <a:t>eciding </a:t>
            </a:r>
            <a:r>
              <a:rPr lang="en-US" sz="2000" dirty="0"/>
              <a:t>to use Chado does not mean your data will look like </a:t>
            </a:r>
            <a:r>
              <a:rPr lang="en-US" sz="2000" dirty="0" smtClean="0"/>
              <a:t>other data in </a:t>
            </a:r>
            <a:r>
              <a:rPr lang="en-US" sz="2000" dirty="0" err="1" smtClean="0"/>
              <a:t>Chado</a:t>
            </a:r>
            <a:r>
              <a:rPr lang="en-US" sz="2000" dirty="0" smtClean="0"/>
              <a:t>.</a:t>
            </a: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US" sz="2000" dirty="0" smtClean="0"/>
              <a:t>It </a:t>
            </a:r>
            <a:r>
              <a:rPr lang="en-US" sz="2000" dirty="0"/>
              <a:t>is worthwhile to take the time to do things right; it makes your data and tools more sharable and puts you in a better position to use other people’s data and tools.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1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Lessons </a:t>
            </a:r>
            <a:r>
              <a:rPr lang="en-US" sz="3200" dirty="0" smtClean="0"/>
              <a:t>learned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/>
              <a:t>D</a:t>
            </a:r>
            <a:r>
              <a:rPr lang="en-US" sz="2000" dirty="0" smtClean="0"/>
              <a:t>eciding </a:t>
            </a:r>
            <a:r>
              <a:rPr lang="en-US" sz="2000" dirty="0"/>
              <a:t>to use Chado does not mean your data will look like </a:t>
            </a:r>
            <a:r>
              <a:rPr lang="en-US" sz="2000" dirty="0" smtClean="0"/>
              <a:t>other data in </a:t>
            </a:r>
            <a:r>
              <a:rPr lang="en-US" sz="2000" dirty="0" err="1" smtClean="0"/>
              <a:t>Chado</a:t>
            </a:r>
            <a:r>
              <a:rPr lang="en-US" sz="2000" dirty="0" smtClean="0"/>
              <a:t>.</a:t>
            </a: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US" sz="2000" dirty="0" smtClean="0"/>
              <a:t>It </a:t>
            </a:r>
            <a:r>
              <a:rPr lang="en-US" sz="2000" dirty="0"/>
              <a:t>is worthwhile to take the time to do things right; it makes your data and tools more sharable and puts you in a better position to use other people’s data and tools.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/>
              <a:t>Don’t waste resources solving </a:t>
            </a:r>
            <a:r>
              <a:rPr lang="en-US" sz="2000" dirty="0"/>
              <a:t>problems that have already been solved even if you </a:t>
            </a:r>
            <a:r>
              <a:rPr lang="en-US" sz="2000" dirty="0" smtClean="0"/>
              <a:t>don’t completely </a:t>
            </a:r>
            <a:r>
              <a:rPr lang="en-US" sz="2000" dirty="0"/>
              <a:t>agree with the </a:t>
            </a:r>
            <a:r>
              <a:rPr lang="en-US" sz="2000" dirty="0" smtClean="0"/>
              <a:t>solution.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71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Lessons </a:t>
            </a:r>
            <a:r>
              <a:rPr lang="en-US" sz="3200" dirty="0" smtClean="0"/>
              <a:t>learned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/>
              <a:t>D</a:t>
            </a:r>
            <a:r>
              <a:rPr lang="en-US" sz="2000" dirty="0" smtClean="0"/>
              <a:t>eciding </a:t>
            </a:r>
            <a:r>
              <a:rPr lang="en-US" sz="2000" dirty="0"/>
              <a:t>to use Chado does not mean your data will look like </a:t>
            </a:r>
            <a:r>
              <a:rPr lang="en-US" sz="2000" dirty="0" smtClean="0"/>
              <a:t>other data in </a:t>
            </a:r>
            <a:r>
              <a:rPr lang="en-US" sz="2000" dirty="0" err="1" smtClean="0"/>
              <a:t>Chado</a:t>
            </a:r>
            <a:r>
              <a:rPr lang="en-US" sz="2000" dirty="0" smtClean="0"/>
              <a:t>.</a:t>
            </a: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US" sz="2000" dirty="0" smtClean="0"/>
              <a:t>It </a:t>
            </a:r>
            <a:r>
              <a:rPr lang="en-US" sz="2000" dirty="0"/>
              <a:t>is worthwhile to take the time to do things right; it makes your data and tools more sharable and puts you in a better position to use other people’s data and tools.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/>
              <a:t>Don’t waste resources solving </a:t>
            </a:r>
            <a:r>
              <a:rPr lang="en-US" sz="2000" dirty="0"/>
              <a:t>problems that have already been solved even if you </a:t>
            </a:r>
            <a:r>
              <a:rPr lang="en-US" sz="2000" dirty="0" smtClean="0"/>
              <a:t>don’t completely </a:t>
            </a:r>
            <a:r>
              <a:rPr lang="en-US" sz="2000" dirty="0"/>
              <a:t>agree with the </a:t>
            </a:r>
            <a:r>
              <a:rPr lang="en-US" sz="2000" dirty="0" smtClean="0"/>
              <a:t>solution.</a:t>
            </a: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US" sz="2000" b="1" dirty="0"/>
              <a:t>Most important</a:t>
            </a:r>
            <a:r>
              <a:rPr lang="en-US" sz="2000" dirty="0"/>
              <a:t>: </a:t>
            </a:r>
            <a:r>
              <a:rPr lang="en-US" sz="2000" dirty="0" err="1"/>
              <a:t>Tripal</a:t>
            </a:r>
            <a:r>
              <a:rPr lang="en-US" sz="2000" dirty="0"/>
              <a:t>/</a:t>
            </a:r>
            <a:r>
              <a:rPr lang="en-US" sz="2000" dirty="0" err="1"/>
              <a:t>Chado</a:t>
            </a:r>
            <a:r>
              <a:rPr lang="en-US" sz="2000" dirty="0"/>
              <a:t> </a:t>
            </a:r>
            <a:r>
              <a:rPr lang="en-US" sz="2000" dirty="0" smtClean="0"/>
              <a:t>permits </a:t>
            </a:r>
            <a:r>
              <a:rPr lang="en-US" sz="2000" dirty="0"/>
              <a:t>productive cross-site and cross-database development, effectively increasing the size of both the </a:t>
            </a:r>
            <a:r>
              <a:rPr lang="en-US" sz="2000" dirty="0" err="1"/>
              <a:t>LegumeInfo</a:t>
            </a:r>
            <a:r>
              <a:rPr lang="en-US" sz="2000" dirty="0"/>
              <a:t> and PeanutBase teams.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58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A case study of </a:t>
            </a:r>
            <a:r>
              <a:rPr lang="en-US" dirty="0" err="1" smtClean="0"/>
              <a:t>Tripal</a:t>
            </a:r>
            <a:r>
              <a:rPr lang="en-US" dirty="0" smtClean="0"/>
              <a:t>/Chado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A description of two </a:t>
            </a:r>
            <a:r>
              <a:rPr lang="en-US" dirty="0" err="1" smtClean="0"/>
              <a:t>Tripal</a:t>
            </a:r>
            <a:r>
              <a:rPr lang="en-US" dirty="0" smtClean="0"/>
              <a:t> modules our groups are developing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A case study of </a:t>
            </a:r>
            <a:r>
              <a:rPr lang="en-US" dirty="0" err="1">
                <a:solidFill>
                  <a:srgbClr val="BFBFBF"/>
                </a:solidFill>
              </a:rPr>
              <a:t>Tripal</a:t>
            </a:r>
            <a:r>
              <a:rPr lang="en-US" dirty="0">
                <a:solidFill>
                  <a:srgbClr val="BFBFBF"/>
                </a:solidFill>
              </a:rPr>
              <a:t>/Chado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A description of two </a:t>
            </a:r>
            <a:r>
              <a:rPr lang="en-US" dirty="0" err="1" smtClean="0"/>
              <a:t>Tripal</a:t>
            </a:r>
            <a:r>
              <a:rPr lang="en-US" dirty="0" smtClean="0"/>
              <a:t> modules our groups are developing.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3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Tripal</a:t>
            </a:r>
            <a:r>
              <a:rPr lang="en-US" sz="3200" b="1" dirty="0" smtClean="0"/>
              <a:t> extension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b="1" dirty="0" err="1" smtClean="0"/>
              <a:t>PhyloTree</a:t>
            </a:r>
            <a:r>
              <a:rPr lang="en-US" sz="2800" dirty="0" smtClean="0"/>
              <a:t> – in development </a:t>
            </a:r>
            <a:r>
              <a:rPr lang="en-US" sz="2800" dirty="0"/>
              <a:t>at </a:t>
            </a:r>
            <a:r>
              <a:rPr lang="en-US" sz="2800" dirty="0" err="1" smtClean="0"/>
              <a:t>LegumeInfo</a:t>
            </a:r>
            <a:r>
              <a:rPr lang="en-US" sz="2800" dirty="0" smtClean="0"/>
              <a:t> (</a:t>
            </a:r>
            <a:r>
              <a:rPr lang="en-US" sz="2800" dirty="0" err="1" smtClean="0"/>
              <a:t>Iliana</a:t>
            </a:r>
            <a:r>
              <a:rPr lang="en-US" sz="2800" dirty="0" smtClean="0"/>
              <a:t> </a:t>
            </a:r>
            <a:r>
              <a:rPr lang="en-US" sz="2800" dirty="0" err="1" smtClean="0"/>
              <a:t>Toneva</a:t>
            </a:r>
            <a:r>
              <a:rPr lang="en-US" sz="2800" dirty="0" smtClean="0"/>
              <a:t>, Alex Rice)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QTL</a:t>
            </a:r>
            <a:r>
              <a:rPr lang="en-US" sz="2800" dirty="0"/>
              <a:t> – in development at PeanutBase, based on QTL module at </a:t>
            </a:r>
            <a:r>
              <a:rPr lang="en-US" sz="2800" dirty="0" err="1" smtClean="0"/>
              <a:t>CoolSeasonLegume.org</a:t>
            </a:r>
            <a:r>
              <a:rPr lang="en-US" sz="2800" dirty="0"/>
              <a:t> </a:t>
            </a:r>
            <a:r>
              <a:rPr lang="en-US" sz="2800" dirty="0" smtClean="0"/>
              <a:t>(Ethy Cannon, Stephen </a:t>
            </a:r>
            <a:r>
              <a:rPr lang="en-US" sz="2800" dirty="0" err="1" smtClean="0"/>
              <a:t>Ficklin</a:t>
            </a:r>
            <a:r>
              <a:rPr lang="en-US" sz="2800" dirty="0" smtClean="0"/>
              <a:t>, QC by Scott </a:t>
            </a:r>
            <a:r>
              <a:rPr lang="en-US" sz="2800" dirty="0" err="1" smtClean="0"/>
              <a:t>Kalberer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lv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7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Tripal</a:t>
            </a:r>
            <a:r>
              <a:rPr lang="en-US" sz="3200" b="1" dirty="0" smtClean="0"/>
              <a:t> extension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b="1" dirty="0" err="1" smtClean="0"/>
              <a:t>PhyloTree</a:t>
            </a:r>
            <a:r>
              <a:rPr lang="en-US" sz="2800" dirty="0" smtClean="0"/>
              <a:t> – in development </a:t>
            </a:r>
            <a:r>
              <a:rPr lang="en-US" sz="2800" dirty="0"/>
              <a:t>at </a:t>
            </a:r>
            <a:r>
              <a:rPr lang="en-US" sz="2800" dirty="0" err="1" smtClean="0"/>
              <a:t>LegumeInfo</a:t>
            </a:r>
            <a:r>
              <a:rPr lang="en-US" sz="2800" dirty="0" smtClean="0"/>
              <a:t> (</a:t>
            </a:r>
            <a:r>
              <a:rPr lang="en-US" sz="2800" dirty="0" err="1" smtClean="0"/>
              <a:t>Iliana</a:t>
            </a:r>
            <a:r>
              <a:rPr lang="en-US" sz="2800" dirty="0" smtClean="0"/>
              <a:t> </a:t>
            </a:r>
            <a:r>
              <a:rPr lang="en-US" sz="2800" dirty="0" err="1" smtClean="0"/>
              <a:t>Toneva</a:t>
            </a:r>
            <a:r>
              <a:rPr lang="en-US" sz="2800" dirty="0" smtClean="0"/>
              <a:t>, Alex Rice)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BFBFBF"/>
                </a:solidFill>
              </a:rPr>
              <a:t>QTL</a:t>
            </a:r>
            <a:r>
              <a:rPr lang="en-US" sz="2800" dirty="0">
                <a:solidFill>
                  <a:srgbClr val="BFBFBF"/>
                </a:solidFill>
              </a:rPr>
              <a:t> – in development at PeanutBase, based on QTL module at </a:t>
            </a:r>
            <a:r>
              <a:rPr lang="en-US" sz="2800" dirty="0" err="1" smtClean="0">
                <a:solidFill>
                  <a:srgbClr val="BFBFBF"/>
                </a:solidFill>
              </a:rPr>
              <a:t>CoolSeasonLegume.org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sz="2800" dirty="0" smtClean="0">
                <a:solidFill>
                  <a:srgbClr val="BFBFBF"/>
                </a:solidFill>
              </a:rPr>
              <a:t>(Ethy Cannon, Stephen </a:t>
            </a:r>
            <a:r>
              <a:rPr lang="en-US" sz="2800" dirty="0" err="1" smtClean="0">
                <a:solidFill>
                  <a:srgbClr val="BFBFBF"/>
                </a:solidFill>
              </a:rPr>
              <a:t>Ficklin</a:t>
            </a:r>
            <a:r>
              <a:rPr lang="en-US" sz="2800" dirty="0" smtClean="0">
                <a:solidFill>
                  <a:srgbClr val="BFBFBF"/>
                </a:solidFill>
              </a:rPr>
              <a:t>, QC by Scott </a:t>
            </a:r>
            <a:r>
              <a:rPr lang="en-US" sz="2800" dirty="0" err="1" smtClean="0">
                <a:solidFill>
                  <a:srgbClr val="BFBFBF"/>
                </a:solidFill>
              </a:rPr>
              <a:t>Kalberer</a:t>
            </a:r>
            <a:r>
              <a:rPr lang="en-US" sz="2800" dirty="0" smtClean="0">
                <a:solidFill>
                  <a:srgbClr val="BFBFBF"/>
                </a:solidFill>
              </a:rPr>
              <a:t>)</a:t>
            </a:r>
            <a:endParaRPr lang="en-US" sz="2800" dirty="0">
              <a:solidFill>
                <a:srgbClr val="BFBFBF"/>
              </a:solidFill>
            </a:endParaRPr>
          </a:p>
          <a:p>
            <a:pPr marL="0" lv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68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PhyloTree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For viewing phylogenetic trees of gene families.</a:t>
            </a:r>
          </a:p>
        </p:txBody>
      </p:sp>
    </p:spTree>
    <p:extLst>
      <p:ext uri="{BB962C8B-B14F-4D97-AF65-F5344CB8AC3E}">
        <p14:creationId xmlns:p14="http://schemas.microsoft.com/office/powerpoint/2010/main" val="127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PhyloTree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For viewing phylogenetic trees of gene families.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Gene </a:t>
            </a:r>
            <a:r>
              <a:rPr lang="en-US" sz="2800" dirty="0"/>
              <a:t>families </a:t>
            </a:r>
            <a:r>
              <a:rPr lang="en-US" sz="2800" dirty="0" smtClean="0"/>
              <a:t>are helpful for: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doing cross-species comparative analysis,</a:t>
            </a:r>
          </a:p>
        </p:txBody>
      </p:sp>
    </p:spTree>
    <p:extLst>
      <p:ext uri="{BB962C8B-B14F-4D97-AF65-F5344CB8AC3E}">
        <p14:creationId xmlns:p14="http://schemas.microsoft.com/office/powerpoint/2010/main" val="41987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PhyloTree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For viewing phylogenetic trees of gene families.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Gene </a:t>
            </a:r>
            <a:r>
              <a:rPr lang="en-US" sz="2800" dirty="0"/>
              <a:t>families </a:t>
            </a:r>
            <a:r>
              <a:rPr lang="en-US" sz="2800" dirty="0" smtClean="0"/>
              <a:t>are helpful for: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doing cross-species comparative analysis,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make it possible for a poorly-characterized species like peanut to take advantage of resources for a well-characterized species like soybean. </a:t>
            </a:r>
          </a:p>
        </p:txBody>
      </p:sp>
    </p:spTree>
    <p:extLst>
      <p:ext uri="{BB962C8B-B14F-4D97-AF65-F5344CB8AC3E}">
        <p14:creationId xmlns:p14="http://schemas.microsoft.com/office/powerpoint/2010/main" val="406015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17700" y="3233700"/>
            <a:ext cx="16637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I_genefamily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295400"/>
            <a:ext cx="889740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4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917700" y="3233700"/>
            <a:ext cx="16637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I_genefamily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295400"/>
            <a:ext cx="8897409" cy="54101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8601" y="2374733"/>
            <a:ext cx="7476066" cy="2129534"/>
          </a:xfrm>
          <a:prstGeom prst="roundRect">
            <a:avLst>
              <a:gd name="adj" fmla="val 0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_genefamily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295400"/>
            <a:ext cx="8897409" cy="54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464577" y="2789593"/>
            <a:ext cx="3399907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_genefamily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295400"/>
            <a:ext cx="8897409" cy="54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94733" y="5685537"/>
            <a:ext cx="8390467" cy="52900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A case study of </a:t>
            </a:r>
            <a:r>
              <a:rPr lang="en-US" dirty="0" err="1"/>
              <a:t>Tripal</a:t>
            </a:r>
            <a:r>
              <a:rPr lang="en-US" dirty="0"/>
              <a:t>/Chado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description of two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Tripal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modules our groups are developing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_genefamily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295400"/>
            <a:ext cx="8897409" cy="54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93009" y="5846233"/>
            <a:ext cx="123677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pic>
        <p:nvPicPr>
          <p:cNvPr id="4" name="Picture 3" descr="LI_Phylo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26"/>
            <a:ext cx="9144000" cy="56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810933" y="4961467"/>
            <a:ext cx="3683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352799" y="4792133"/>
            <a:ext cx="16637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pic>
        <p:nvPicPr>
          <p:cNvPr id="5" name="Picture 4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pic>
        <p:nvPicPr>
          <p:cNvPr id="4" name="Picture 3" descr="LI_gene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5433"/>
            <a:ext cx="6468533" cy="259578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88900" dir="2700000" algn="tl" rotWithShape="0">
              <a:schemeClr val="accent3">
                <a:lumMod val="7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59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268134" y="4948767"/>
            <a:ext cx="16637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pic>
        <p:nvPicPr>
          <p:cNvPr id="5" name="Picture 4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pic>
        <p:nvPicPr>
          <p:cNvPr id="4" name="Picture 3" descr="PB_Aipa_gbrow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2214034"/>
            <a:ext cx="7018867" cy="23414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88900" dir="2700000" algn="tl" rotWithShape="0">
              <a:schemeClr val="bg2">
                <a:lumMod val="90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82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276601" y="5130800"/>
            <a:ext cx="2057400" cy="254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PhyloTree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endParaRPr lang="en-US" sz="2200" b="1" dirty="0"/>
          </a:p>
        </p:txBody>
      </p:sp>
      <p:pic>
        <p:nvPicPr>
          <p:cNvPr id="5" name="Picture 4" descr="LI_phylogram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93"/>
            <a:ext cx="9076267" cy="5557353"/>
          </a:xfrm>
          <a:prstGeom prst="rect">
            <a:avLst/>
          </a:prstGeom>
        </p:spPr>
      </p:pic>
      <p:pic>
        <p:nvPicPr>
          <p:cNvPr id="7" name="Picture 6" descr="Mtr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6" y="2036233"/>
            <a:ext cx="5816600" cy="262264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>
            <a:outerShdw blurRad="50800" dist="88900" dir="2700000" algn="tl" rotWithShape="0">
              <a:schemeClr val="accent3">
                <a:lumMod val="7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66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PhyloTree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800" dirty="0" smtClean="0"/>
              <a:t>Status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Hosted at </a:t>
            </a:r>
            <a:r>
              <a:rPr lang="en-US" sz="2800" dirty="0" err="1" smtClean="0"/>
              <a:t>LegumeInfo</a:t>
            </a:r>
            <a:r>
              <a:rPr lang="en-US" sz="2800" dirty="0" smtClean="0"/>
              <a:t>.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Gene and gene family searches at both </a:t>
            </a:r>
            <a:r>
              <a:rPr lang="en-US" sz="2800" dirty="0" err="1" smtClean="0"/>
              <a:t>LegumeInfo</a:t>
            </a:r>
            <a:r>
              <a:rPr lang="en-US" sz="2800" dirty="0" smtClean="0"/>
              <a:t> and PeanutBase + homology through gene families link the two websites together.</a:t>
            </a:r>
          </a:p>
          <a:p>
            <a:pPr lvl="0">
              <a:spcAft>
                <a:spcPts val="600"/>
              </a:spcAft>
            </a:pPr>
            <a:r>
              <a:rPr lang="en-US" sz="2800" dirty="0" smtClean="0"/>
              <a:t>Will be made available to all </a:t>
            </a:r>
            <a:r>
              <a:rPr lang="en-US" sz="2800" dirty="0" err="1" smtClean="0"/>
              <a:t>Tripal</a:t>
            </a:r>
            <a:r>
              <a:rPr lang="en-US" sz="2800" dirty="0" smtClean="0"/>
              <a:t> installations; the process of meeting </a:t>
            </a:r>
            <a:r>
              <a:rPr lang="en-US" sz="2800" dirty="0" err="1" smtClean="0"/>
              <a:t>Tripal</a:t>
            </a:r>
            <a:r>
              <a:rPr lang="en-US" sz="2800" dirty="0" smtClean="0"/>
              <a:t> standards has started.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02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 case study with PeanutBase and </a:t>
            </a:r>
            <a:r>
              <a:rPr lang="en-US" sz="3200" b="1" dirty="0" err="1" smtClean="0"/>
              <a:t>LegumeInfo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PeanutBase</a:t>
            </a:r>
            <a:r>
              <a:rPr lang="en-US" sz="2800" dirty="0" smtClean="0"/>
              <a:t> is a new resource funded by the Peanut Foundation. Most personnel are at Iowa State University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b="1" dirty="0" err="1" smtClean="0"/>
              <a:t>LegumeInfo</a:t>
            </a:r>
            <a:r>
              <a:rPr lang="en-US" sz="2800" dirty="0" smtClean="0"/>
              <a:t> is the new implementation of the Legume Information System and is funded by the USDA-ARS. Most personnel are at the National Center for Genomic Resources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Both teams share some members.</a:t>
            </a:r>
            <a:endParaRPr lang="en-US" sz="2800" dirty="0"/>
          </a:p>
        </p:txBody>
      </p:sp>
      <p:pic>
        <p:nvPicPr>
          <p:cNvPr id="4" name="Picture 3" descr="NCGR_logo_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3" y="4453470"/>
            <a:ext cx="2387600" cy="406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106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Tripal</a:t>
            </a:r>
            <a:r>
              <a:rPr lang="en-US" sz="3200" b="1" dirty="0" smtClean="0"/>
              <a:t> extension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b="1" dirty="0" err="1" smtClean="0">
                <a:solidFill>
                  <a:srgbClr val="BFBFBF"/>
                </a:solidFill>
              </a:rPr>
              <a:t>PhyloTree</a:t>
            </a:r>
            <a:r>
              <a:rPr lang="en-US" sz="2800" dirty="0" smtClean="0">
                <a:solidFill>
                  <a:srgbClr val="BFBFBF"/>
                </a:solidFill>
              </a:rPr>
              <a:t> – in development </a:t>
            </a:r>
            <a:r>
              <a:rPr lang="en-US" sz="2800" dirty="0">
                <a:solidFill>
                  <a:srgbClr val="BFBFBF"/>
                </a:solidFill>
              </a:rPr>
              <a:t>at </a:t>
            </a:r>
            <a:r>
              <a:rPr lang="en-US" sz="2800" dirty="0" err="1" smtClean="0">
                <a:solidFill>
                  <a:srgbClr val="BFBFBF"/>
                </a:solidFill>
              </a:rPr>
              <a:t>LegumeInfo</a:t>
            </a:r>
            <a:r>
              <a:rPr lang="en-US" sz="2800" dirty="0" smtClean="0">
                <a:solidFill>
                  <a:srgbClr val="BFBFBF"/>
                </a:solidFill>
              </a:rPr>
              <a:t> (</a:t>
            </a:r>
            <a:r>
              <a:rPr lang="en-US" sz="2800" dirty="0" err="1" smtClean="0">
                <a:solidFill>
                  <a:srgbClr val="BFBFBF"/>
                </a:solidFill>
              </a:rPr>
              <a:t>Iliana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sz="2800" dirty="0" err="1" smtClean="0">
                <a:solidFill>
                  <a:srgbClr val="BFBFBF"/>
                </a:solidFill>
              </a:rPr>
              <a:t>Toneva</a:t>
            </a:r>
            <a:r>
              <a:rPr lang="en-US" sz="2800" dirty="0" smtClean="0">
                <a:solidFill>
                  <a:srgbClr val="BFBFBF"/>
                </a:solidFill>
              </a:rPr>
              <a:t>, Alex Rice)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QTL</a:t>
            </a:r>
            <a:r>
              <a:rPr lang="en-US" sz="2800" dirty="0"/>
              <a:t> – in development at PeanutBase, based on QTL module at </a:t>
            </a:r>
            <a:r>
              <a:rPr lang="en-US" sz="2800" dirty="0" err="1" smtClean="0"/>
              <a:t>CoolSeasonLegume.org</a:t>
            </a:r>
            <a:r>
              <a:rPr lang="en-US" sz="2800" dirty="0"/>
              <a:t> </a:t>
            </a:r>
            <a:r>
              <a:rPr lang="en-US" sz="2800" dirty="0" smtClean="0"/>
              <a:t>(Ethy Cannon, Stephen </a:t>
            </a:r>
            <a:r>
              <a:rPr lang="en-US" sz="2800" dirty="0" err="1" smtClean="0"/>
              <a:t>Ficklin</a:t>
            </a:r>
            <a:r>
              <a:rPr lang="en-US" sz="2800" dirty="0" smtClean="0"/>
              <a:t>, QC by Scott </a:t>
            </a:r>
            <a:r>
              <a:rPr lang="en-US" sz="2800" dirty="0" err="1" smtClean="0"/>
              <a:t>Kalberer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lv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05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Collecting, loading and displaying QTL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43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Collecting, loading</a:t>
            </a:r>
            <a:r>
              <a:rPr lang="en-US" sz="3200" b="1" dirty="0" smtClean="0">
                <a:solidFill>
                  <a:srgbClr val="BFBFBF"/>
                </a:solidFill>
              </a:rPr>
              <a:t> and displaying</a:t>
            </a:r>
            <a:r>
              <a:rPr lang="en-US" sz="3200" b="1" dirty="0" smtClean="0"/>
              <a:t> QTL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85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Collecting, loading and displaying QTL 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33700" y="2398744"/>
            <a:ext cx="6077818" cy="52322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QTL data and metadata is very complex.</a:t>
            </a:r>
          </a:p>
        </p:txBody>
      </p:sp>
    </p:spTree>
    <p:extLst>
      <p:ext uri="{BB962C8B-B14F-4D97-AF65-F5344CB8AC3E}">
        <p14:creationId xmlns:p14="http://schemas.microsoft.com/office/powerpoint/2010/main" val="402885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Collecting, loading and displaying QTL 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33700" y="2398744"/>
            <a:ext cx="6077818" cy="1538883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QTL data and metadata is very complex.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The Chado schema is general-purpose and highly flexible.</a:t>
            </a:r>
          </a:p>
        </p:txBody>
      </p:sp>
    </p:spTree>
    <p:extLst>
      <p:ext uri="{BB962C8B-B14F-4D97-AF65-F5344CB8AC3E}">
        <p14:creationId xmlns:p14="http://schemas.microsoft.com/office/powerpoint/2010/main" val="195006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Collecting, loading and displaying QTL 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33700" y="2398744"/>
            <a:ext cx="6077818" cy="2985433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QTL data and metadata is very complex.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The Chado schema is general-purpose and highly flexible.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No standards and few recommended practices for mapping QTL data onto C</a:t>
            </a:r>
            <a:r>
              <a:rPr lang="en-US" sz="2800" dirty="0" smtClean="0"/>
              <a:t>hado.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498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TLinCh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0"/>
            <a:ext cx="8349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6415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Collecting, loading and displaying QTL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b="1" dirty="0"/>
              <a:t>The challenge</a:t>
            </a:r>
            <a:r>
              <a:rPr lang="en-US" dirty="0"/>
              <a:t>: the </a:t>
            </a:r>
            <a:r>
              <a:rPr lang="en-US" dirty="0" smtClean="0"/>
              <a:t>complexity of QTL data and metadata, and the lack </a:t>
            </a:r>
            <a:r>
              <a:rPr lang="en-US" dirty="0"/>
              <a:t>of </a:t>
            </a:r>
            <a:r>
              <a:rPr lang="en-US" dirty="0" smtClean="0"/>
              <a:t>strong standards means </a:t>
            </a:r>
            <a:r>
              <a:rPr lang="en-US" dirty="0"/>
              <a:t>the data is collected and displayed differently by each web resource.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There is a </a:t>
            </a:r>
            <a:r>
              <a:rPr lang="en-US" dirty="0" err="1" smtClean="0"/>
              <a:t>recomendation</a:t>
            </a:r>
            <a:r>
              <a:rPr lang="en-US" dirty="0" smtClean="0"/>
              <a:t>, </a:t>
            </a:r>
            <a:r>
              <a:rPr lang="en-US" b="1" dirty="0" smtClean="0"/>
              <a:t>M</a:t>
            </a:r>
            <a:r>
              <a:rPr lang="en-US" dirty="0" smtClean="0"/>
              <a:t>inimum </a:t>
            </a:r>
            <a:r>
              <a:rPr lang="en-US" b="1" dirty="0" smtClean="0"/>
              <a:t>I</a:t>
            </a:r>
            <a:r>
              <a:rPr lang="en-US" dirty="0" smtClean="0"/>
              <a:t>nformation about a </a:t>
            </a:r>
            <a:r>
              <a:rPr lang="en-US" b="1" dirty="0" smtClean="0"/>
              <a:t>Q</a:t>
            </a:r>
            <a:r>
              <a:rPr lang="en-US" dirty="0" smtClean="0"/>
              <a:t>TL or </a:t>
            </a:r>
            <a:r>
              <a:rPr lang="en-US" b="1" dirty="0" smtClean="0"/>
              <a:t>A</a:t>
            </a:r>
            <a:r>
              <a:rPr lang="en-US" dirty="0" smtClean="0"/>
              <a:t>ssociation </a:t>
            </a:r>
            <a:r>
              <a:rPr lang="en-US" b="1" dirty="0" smtClean="0"/>
              <a:t>S</a:t>
            </a:r>
            <a:r>
              <a:rPr lang="en-US" dirty="0" smtClean="0"/>
              <a:t>tudy (MIQAS), animal</a:t>
            </a:r>
            <a:r>
              <a:rPr lang="en-US" dirty="0"/>
              <a:t>-</a:t>
            </a:r>
            <a:r>
              <a:rPr lang="en-US" dirty="0" smtClean="0"/>
              <a:t>centric.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en-US" b="1" dirty="0" smtClean="0"/>
              <a:t>Required: </a:t>
            </a:r>
            <a:r>
              <a:rPr lang="en-US" dirty="0"/>
              <a:t>create a standard data collection </a:t>
            </a:r>
            <a:r>
              <a:rPr lang="en-US" dirty="0" smtClean="0"/>
              <a:t>template for plants, based on the MIQAS recommendation and what others are doing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0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Collecting, loading and displaying QTL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There’s more than one way to do it.” –Perl of Wisdom. </a:t>
            </a:r>
          </a:p>
        </p:txBody>
      </p:sp>
    </p:spTree>
    <p:extLst>
      <p:ext uri="{BB962C8B-B14F-4D97-AF65-F5344CB8AC3E}">
        <p14:creationId xmlns:p14="http://schemas.microsoft.com/office/powerpoint/2010/main" val="198385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Collecting, loading and displaying QTL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There’s more than one way to do it.” –Perl of Wisdom. </a:t>
            </a:r>
          </a:p>
          <a:p>
            <a:pPr lvl="0">
              <a:spcAft>
                <a:spcPts val="600"/>
              </a:spcAft>
            </a:pPr>
            <a:r>
              <a:rPr lang="en-US" sz="2400" dirty="0" smtClean="0"/>
              <a:t>Different QTL information is provided and collected by different communities.</a:t>
            </a:r>
          </a:p>
        </p:txBody>
      </p:sp>
    </p:spTree>
    <p:extLst>
      <p:ext uri="{BB962C8B-B14F-4D97-AF65-F5344CB8AC3E}">
        <p14:creationId xmlns:p14="http://schemas.microsoft.com/office/powerpoint/2010/main" val="32754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 case study with PeanutBase and </a:t>
            </a:r>
            <a:r>
              <a:rPr lang="en-US" sz="3200" b="1" dirty="0" err="1" smtClean="0"/>
              <a:t>LegumeInfo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share development and curation efforts across both websites and both locations?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6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Collecting, loading and displaying QTL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There’s more than one way to do it.” –Perl of Wisdom. </a:t>
            </a:r>
          </a:p>
          <a:p>
            <a:pPr lvl="0">
              <a:spcAft>
                <a:spcPts val="600"/>
              </a:spcAft>
            </a:pPr>
            <a:r>
              <a:rPr lang="en-US" sz="2400" dirty="0" smtClean="0"/>
              <a:t>Different QTL information is provided and collected by different communities.</a:t>
            </a:r>
          </a:p>
          <a:p>
            <a:pPr lvl="0">
              <a:spcAft>
                <a:spcPts val="600"/>
              </a:spcAft>
            </a:pPr>
            <a:r>
              <a:rPr lang="en-US" sz="2400" dirty="0" smtClean="0"/>
              <a:t>QTL data has changed over time.</a:t>
            </a:r>
          </a:p>
        </p:txBody>
      </p:sp>
    </p:spTree>
    <p:extLst>
      <p:ext uri="{BB962C8B-B14F-4D97-AF65-F5344CB8AC3E}">
        <p14:creationId xmlns:p14="http://schemas.microsoft.com/office/powerpoint/2010/main" val="92647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Collecting, loading and displaying QTL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There’s more than one way to do it.” –Perl of Wisdom. </a:t>
            </a:r>
          </a:p>
          <a:p>
            <a:pPr lvl="0">
              <a:spcAft>
                <a:spcPts val="600"/>
              </a:spcAft>
            </a:pPr>
            <a:r>
              <a:rPr lang="en-US" sz="2400" dirty="0" smtClean="0"/>
              <a:t>Different QTL information is provided and collected by different communities.</a:t>
            </a:r>
          </a:p>
          <a:p>
            <a:pPr lvl="0">
              <a:spcAft>
                <a:spcPts val="600"/>
              </a:spcAft>
            </a:pPr>
            <a:r>
              <a:rPr lang="en-US" sz="2400" dirty="0" smtClean="0"/>
              <a:t>QTL data has changed over time.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tried to find a consensus or “canonical” method, decided to mimic Genomic Database for </a:t>
            </a:r>
            <a:r>
              <a:rPr lang="en-US" sz="2400" dirty="0" err="1" smtClean="0"/>
              <a:t>Rosaceae’s</a:t>
            </a:r>
            <a:r>
              <a:rPr lang="en-US" sz="2400" dirty="0" smtClean="0"/>
              <a:t> data structure, but still managed to create something different.</a:t>
            </a:r>
          </a:p>
        </p:txBody>
      </p:sp>
    </p:spTree>
    <p:extLst>
      <p:ext uri="{BB962C8B-B14F-4D97-AF65-F5344CB8AC3E}">
        <p14:creationId xmlns:p14="http://schemas.microsoft.com/office/powerpoint/2010/main" val="314849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Tripal</a:t>
            </a:r>
            <a:r>
              <a:rPr lang="en-US" sz="3200" b="1" dirty="0"/>
              <a:t> Extension module: QTL module (prototype) </a:t>
            </a:r>
            <a:br>
              <a:rPr lang="en-US" sz="3200" b="1" dirty="0"/>
            </a:br>
            <a:r>
              <a:rPr lang="en-US" sz="2000" dirty="0" err="1"/>
              <a:t>Ethy</a:t>
            </a:r>
            <a:r>
              <a:rPr lang="en-US" sz="2000" dirty="0"/>
              <a:t> Cannon &amp; Stephen </a:t>
            </a:r>
            <a:r>
              <a:rPr lang="en-US" sz="2000" dirty="0" err="1"/>
              <a:t>Ficklin</a:t>
            </a:r>
            <a:endParaRPr lang="en-US" sz="3200" dirty="0"/>
          </a:p>
        </p:txBody>
      </p:sp>
      <p:pic>
        <p:nvPicPr>
          <p:cNvPr id="4" name="Picture 3" descr="QTL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Tripal</a:t>
            </a:r>
            <a:r>
              <a:rPr lang="en-US" sz="3200" b="1" dirty="0"/>
              <a:t> Extension module: QTL module (prototype) </a:t>
            </a:r>
            <a:br>
              <a:rPr lang="en-US" sz="3200" b="1" dirty="0"/>
            </a:br>
            <a:r>
              <a:rPr lang="en-US" sz="2000" dirty="0" err="1"/>
              <a:t>Ethy</a:t>
            </a:r>
            <a:r>
              <a:rPr lang="en-US" sz="2000" dirty="0"/>
              <a:t> Cannon &amp; Stephen </a:t>
            </a:r>
            <a:r>
              <a:rPr lang="en-US" sz="2000" dirty="0" err="1"/>
              <a:t>Ficklin</a:t>
            </a:r>
            <a:endParaRPr lang="en-US" sz="3200" dirty="0"/>
          </a:p>
        </p:txBody>
      </p:sp>
      <p:pic>
        <p:nvPicPr>
          <p:cNvPr id="4" name="Picture 3" descr="QTL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8052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402" y="2216140"/>
            <a:ext cx="6258551" cy="65571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Tripal</a:t>
            </a:r>
            <a:r>
              <a:rPr lang="en-US" sz="3200" b="1" dirty="0"/>
              <a:t> Extension module: QTL module (prototype) </a:t>
            </a:r>
            <a:br>
              <a:rPr lang="en-US" sz="3200" b="1" dirty="0"/>
            </a:br>
            <a:r>
              <a:rPr lang="en-US" sz="2000" dirty="0" err="1"/>
              <a:t>Ethy</a:t>
            </a:r>
            <a:r>
              <a:rPr lang="en-US" sz="2000" dirty="0"/>
              <a:t> Cannon &amp; Stephen </a:t>
            </a:r>
            <a:r>
              <a:rPr lang="en-US" sz="2000" dirty="0" err="1"/>
              <a:t>Ficklin</a:t>
            </a:r>
            <a:endParaRPr lang="en-US" sz="3200" dirty="0"/>
          </a:p>
        </p:txBody>
      </p:sp>
      <p:pic>
        <p:nvPicPr>
          <p:cNvPr id="4" name="Picture 3" descr="QTL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8052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0867" y="3053304"/>
            <a:ext cx="8382000" cy="2407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Tripal</a:t>
            </a:r>
            <a:r>
              <a:rPr lang="en-US" sz="3200" b="1" dirty="0"/>
              <a:t> Extension module: QTL module (prototype) </a:t>
            </a:r>
            <a:br>
              <a:rPr lang="en-US" sz="3200" b="1" dirty="0"/>
            </a:br>
            <a:r>
              <a:rPr lang="en-US" sz="2000" dirty="0" err="1"/>
              <a:t>Ethy</a:t>
            </a:r>
            <a:r>
              <a:rPr lang="en-US" sz="2000" dirty="0"/>
              <a:t> Cannon &amp; Stephen </a:t>
            </a:r>
            <a:r>
              <a:rPr lang="en-US" sz="2000" dirty="0" err="1"/>
              <a:t>Ficklin</a:t>
            </a:r>
            <a:endParaRPr lang="en-US" sz="3200" dirty="0"/>
          </a:p>
        </p:txBody>
      </p:sp>
      <p:pic>
        <p:nvPicPr>
          <p:cNvPr id="4" name="Picture 3" descr="QTL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8052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445933" y="3053304"/>
            <a:ext cx="736600" cy="2407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Tripal</a:t>
            </a:r>
            <a:r>
              <a:rPr lang="en-US" sz="3200" b="1" dirty="0"/>
              <a:t> Extension module: QTL module (prototype) </a:t>
            </a:r>
            <a:br>
              <a:rPr lang="en-US" sz="3200" b="1" dirty="0"/>
            </a:br>
            <a:r>
              <a:rPr lang="en-US" sz="2000" dirty="0" err="1"/>
              <a:t>Ethy</a:t>
            </a:r>
            <a:r>
              <a:rPr lang="en-US" sz="2000" dirty="0"/>
              <a:t> Cannon &amp; Stephen </a:t>
            </a:r>
            <a:r>
              <a:rPr lang="en-US" sz="2000" dirty="0" err="1"/>
              <a:t>Ficklin</a:t>
            </a:r>
            <a:endParaRPr lang="en-US" sz="3200" dirty="0"/>
          </a:p>
        </p:txBody>
      </p:sp>
      <p:pic>
        <p:nvPicPr>
          <p:cNvPr id="4" name="Picture 3" descr="QTL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8052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55183" y="3053304"/>
            <a:ext cx="1203568" cy="2407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3" name="Picture 2" descr="QTL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8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3" name="Picture 2" descr="QTL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8150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41599" y="4431129"/>
            <a:ext cx="578037" cy="240704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3" name="Picture 2" descr="QTL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815085"/>
          </a:xfrm>
          <a:prstGeom prst="rect">
            <a:avLst/>
          </a:prstGeom>
        </p:spPr>
      </p:pic>
      <p:pic>
        <p:nvPicPr>
          <p:cNvPr id="5" name="Picture 4" descr="C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36" y="2628900"/>
            <a:ext cx="3124364" cy="3771900"/>
          </a:xfrm>
          <a:prstGeom prst="rect">
            <a:avLst/>
          </a:prstGeom>
          <a:ln>
            <a:solidFill>
              <a:srgbClr val="CD9B35"/>
            </a:solidFill>
          </a:ln>
          <a:effectLst>
            <a:outerShdw blurRad="50800" dist="88900" dir="2700000" algn="tl" rotWithShape="0">
              <a:srgbClr val="CD9B35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3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 case study with PeanutBase and </a:t>
            </a:r>
            <a:r>
              <a:rPr lang="en-US" sz="3200" b="1" dirty="0" err="1" smtClean="0"/>
              <a:t>LegumeInfo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share development and curation efforts across both websites and both locations?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Ruby on Rails?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1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3" name="Picture 2" descr="QTL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81508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195928"/>
            <a:ext cx="889000" cy="156327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4" name="Picture 3" descr="QTL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397789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404532"/>
            <a:ext cx="889000" cy="21166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module </a:t>
            </a:r>
          </a:p>
        </p:txBody>
      </p:sp>
      <p:pic>
        <p:nvPicPr>
          <p:cNvPr id="3" name="Picture 2" descr="QTLposi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350012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607740"/>
            <a:ext cx="889000" cy="21166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QTL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400" dirty="0" smtClean="0"/>
              <a:t>Status: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have a prototype which is active at both PeanutBase and </a:t>
            </a:r>
            <a:r>
              <a:rPr lang="en-US" sz="2400" dirty="0" err="1" smtClean="0"/>
              <a:t>LegumeInfo</a:t>
            </a:r>
            <a:r>
              <a:rPr lang="en-US" sz="2400" dirty="0" smtClean="0"/>
              <a:t>.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44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QTL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400" dirty="0" smtClean="0"/>
              <a:t>Status: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have a prototype which is active at both PeanutBase and </a:t>
            </a:r>
            <a:r>
              <a:rPr lang="en-US" sz="2400" dirty="0" err="1" smtClean="0"/>
              <a:t>LegumeInfo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Working with </a:t>
            </a:r>
            <a:r>
              <a:rPr lang="en-US" sz="2400" dirty="0" err="1" smtClean="0"/>
              <a:t>SoyBase</a:t>
            </a:r>
            <a:r>
              <a:rPr lang="en-US" sz="2400" dirty="0" smtClean="0"/>
              <a:t> as well as </a:t>
            </a:r>
            <a:r>
              <a:rPr lang="en-US" sz="2400" dirty="0" err="1" smtClean="0"/>
              <a:t>Tripal</a:t>
            </a:r>
            <a:r>
              <a:rPr lang="en-US" sz="2400" dirty="0" smtClean="0"/>
              <a:t> folks to define a standard data collection template.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29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QTL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400" dirty="0" smtClean="0"/>
              <a:t>Status: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have a prototype which is active at both PeanutBase and </a:t>
            </a:r>
            <a:r>
              <a:rPr lang="en-US" sz="2400" dirty="0" err="1" smtClean="0"/>
              <a:t>LegumeInfo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Working with </a:t>
            </a:r>
            <a:r>
              <a:rPr lang="en-US" sz="2400" dirty="0" err="1" smtClean="0"/>
              <a:t>SoyBase</a:t>
            </a:r>
            <a:r>
              <a:rPr lang="en-US" sz="2400" dirty="0" smtClean="0"/>
              <a:t> as well as </a:t>
            </a:r>
            <a:r>
              <a:rPr lang="en-US" sz="2400" dirty="0" err="1" smtClean="0"/>
              <a:t>Tripal</a:t>
            </a:r>
            <a:r>
              <a:rPr lang="en-US" sz="2400" dirty="0" smtClean="0"/>
              <a:t> folks to define a standard data collection template.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First kickoff meeting to plan the publicly-available </a:t>
            </a:r>
            <a:r>
              <a:rPr lang="en-US" sz="2400" dirty="0" err="1" smtClean="0"/>
              <a:t>Tripal</a:t>
            </a:r>
            <a:r>
              <a:rPr lang="en-US" sz="2400" dirty="0" smtClean="0"/>
              <a:t> QTL module at PAG.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Sook Jung, Stephen </a:t>
            </a:r>
            <a:r>
              <a:rPr lang="en-US" sz="2400" dirty="0" err="1" smtClean="0"/>
              <a:t>Ficklin</a:t>
            </a:r>
            <a:r>
              <a:rPr lang="en-US" sz="2400" dirty="0" smtClean="0"/>
              <a:t>, Lacey Sanderson, Ethy Cannon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QTL module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2400" dirty="0" smtClean="0"/>
              <a:t>Status: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We have a prototype which is active at both PeanutBase and </a:t>
            </a:r>
            <a:r>
              <a:rPr lang="en-US" sz="2400" dirty="0" err="1" smtClean="0"/>
              <a:t>LegumeInfo</a:t>
            </a:r>
            <a:r>
              <a:rPr lang="en-US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Working with </a:t>
            </a:r>
            <a:r>
              <a:rPr lang="en-US" sz="2400" dirty="0" err="1" smtClean="0"/>
              <a:t>SoyBase</a:t>
            </a:r>
            <a:r>
              <a:rPr lang="en-US" sz="2400" dirty="0" smtClean="0"/>
              <a:t> as well as </a:t>
            </a:r>
            <a:r>
              <a:rPr lang="en-US" sz="2400" dirty="0" err="1" smtClean="0"/>
              <a:t>Tripal</a:t>
            </a:r>
            <a:r>
              <a:rPr lang="en-US" sz="2400" dirty="0" smtClean="0"/>
              <a:t> folks to define a standard data collection template.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First kickoff meeting to plan the publicly-available </a:t>
            </a:r>
            <a:r>
              <a:rPr lang="en-US" sz="2400" dirty="0" err="1" smtClean="0"/>
              <a:t>Tripal</a:t>
            </a:r>
            <a:r>
              <a:rPr lang="en-US" sz="2400" dirty="0" smtClean="0"/>
              <a:t> QTL module at PAG.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Sook Jung, Stephen </a:t>
            </a:r>
            <a:r>
              <a:rPr lang="en-US" sz="2400" dirty="0" err="1" smtClean="0"/>
              <a:t>Ficklin</a:t>
            </a:r>
            <a:r>
              <a:rPr lang="en-US" sz="2400" dirty="0" smtClean="0"/>
              <a:t>, Lacey Sanderson, Ethy Cannon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Input welcome from anyone.</a:t>
            </a:r>
          </a:p>
          <a:p>
            <a:pPr lvl="0"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10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4351869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u="sng" dirty="0" smtClean="0"/>
              <a:t>PeanutBase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Steven Cannon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Sudhansu</a:t>
            </a:r>
            <a:r>
              <a:rPr lang="en-US" sz="2000" dirty="0" smtClean="0"/>
              <a:t> Dash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Scott </a:t>
            </a:r>
            <a:r>
              <a:rPr lang="en-US" sz="2000" dirty="0" err="1" smtClean="0">
                <a:solidFill>
                  <a:srgbClr val="0000FF"/>
                </a:solidFill>
              </a:rPr>
              <a:t>Kalberer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u="sng" dirty="0" err="1" smtClean="0"/>
              <a:t>LegumeInfo</a:t>
            </a:r>
            <a:endParaRPr lang="en-US" sz="20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Andrew Farmer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Alan Cleary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Alex 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Jugpreet</a:t>
            </a:r>
            <a:r>
              <a:rPr lang="en-US" sz="2000" dirty="0" smtClean="0">
                <a:solidFill>
                  <a:srgbClr val="000000"/>
                </a:solidFill>
              </a:rPr>
              <a:t> Singh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</a:rPr>
              <a:t>Iliana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Toneva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Pooja</a:t>
            </a:r>
            <a:r>
              <a:rPr lang="en-US" sz="2000" dirty="0" smtClean="0"/>
              <a:t> </a:t>
            </a:r>
            <a:r>
              <a:rPr lang="en-US" sz="2000" dirty="0" err="1"/>
              <a:t>Umale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Nathan Weeks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u="sng" dirty="0" smtClean="0"/>
              <a:t>Genomic Database for </a:t>
            </a:r>
            <a:r>
              <a:rPr lang="en-US" sz="2000" b="1" u="sng" dirty="0" err="1" smtClean="0"/>
              <a:t>Rosaceae</a:t>
            </a:r>
            <a:endParaRPr lang="en-US" sz="20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Dorrie</a:t>
            </a:r>
            <a:r>
              <a:rPr lang="en-US" sz="2000" dirty="0" smtClean="0"/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Sook</a:t>
            </a:r>
            <a:r>
              <a:rPr lang="en-US" sz="2000" dirty="0" smtClean="0">
                <a:solidFill>
                  <a:srgbClr val="0000FF"/>
                </a:solidFill>
              </a:rPr>
              <a:t> Jung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u="sng" dirty="0" err="1" smtClean="0"/>
              <a:t>CoolSeasonFoodLegume</a:t>
            </a:r>
            <a:endParaRPr lang="en-US" sz="20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Dorrie</a:t>
            </a:r>
            <a:r>
              <a:rPr lang="en-US" sz="2000" dirty="0" smtClean="0"/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Stephen </a:t>
            </a:r>
            <a:r>
              <a:rPr lang="en-US" sz="2000" dirty="0" err="1" smtClean="0">
                <a:solidFill>
                  <a:srgbClr val="0000FF"/>
                </a:solidFill>
              </a:rPr>
              <a:t>Ficklin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Funding: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Peanut Foundation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USDA-ARS</a:t>
            </a:r>
          </a:p>
        </p:txBody>
      </p:sp>
      <p:pic>
        <p:nvPicPr>
          <p:cNvPr id="5" name="Picture 4" descr="ThePeanutFoundation_logo_s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62" y="4401635"/>
            <a:ext cx="1033073" cy="282550"/>
          </a:xfrm>
          <a:prstGeom prst="rect">
            <a:avLst/>
          </a:prstGeom>
        </p:spPr>
      </p:pic>
      <p:pic>
        <p:nvPicPr>
          <p:cNvPr id="6" name="Picture 5" descr="USDA_logo_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24" y="4734987"/>
            <a:ext cx="405349" cy="2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Development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nable </a:t>
            </a:r>
            <a:r>
              <a:rPr lang="en-US" sz="2800" dirty="0"/>
              <a:t>sharing of </a:t>
            </a:r>
            <a:r>
              <a:rPr lang="en-US" sz="2800" dirty="0" smtClean="0"/>
              <a:t>tool development, </a:t>
            </a:r>
            <a:r>
              <a:rPr lang="en-US" sz="2800" dirty="0"/>
              <a:t>curation, </a:t>
            </a:r>
            <a:r>
              <a:rPr lang="en-US" sz="2800" dirty="0" smtClean="0"/>
              <a:t>and data between our two similar </a:t>
            </a:r>
            <a:r>
              <a:rPr lang="en-US" sz="2800" dirty="0"/>
              <a:t>data portals.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3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Development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nable </a:t>
            </a:r>
            <a:r>
              <a:rPr lang="en-US" sz="2800" dirty="0"/>
              <a:t>sharing of </a:t>
            </a:r>
            <a:r>
              <a:rPr lang="en-US" sz="2800" dirty="0" smtClean="0"/>
              <a:t>tool development, </a:t>
            </a:r>
            <a:r>
              <a:rPr lang="en-US" sz="2800" dirty="0"/>
              <a:t>curation, </a:t>
            </a:r>
            <a:r>
              <a:rPr lang="en-US" sz="2800" dirty="0" smtClean="0"/>
              <a:t>and data between our two similar </a:t>
            </a:r>
            <a:r>
              <a:rPr lang="en-US" sz="2800" dirty="0"/>
              <a:t>data portals.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dirty="0" smtClean="0"/>
              <a:t>void </a:t>
            </a:r>
            <a:r>
              <a:rPr lang="en-US" sz="2800" dirty="0"/>
              <a:t>redeveloping existing tools.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0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Development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800" dirty="0"/>
              <a:t>E</a:t>
            </a:r>
            <a:r>
              <a:rPr lang="en-US" sz="2800" dirty="0" smtClean="0"/>
              <a:t>nable </a:t>
            </a:r>
            <a:r>
              <a:rPr lang="en-US" sz="2800" dirty="0"/>
              <a:t>sharing of </a:t>
            </a:r>
            <a:r>
              <a:rPr lang="en-US" sz="2800" dirty="0" smtClean="0"/>
              <a:t>tool development, </a:t>
            </a:r>
            <a:r>
              <a:rPr lang="en-US" sz="2800" dirty="0"/>
              <a:t>curation, </a:t>
            </a:r>
            <a:r>
              <a:rPr lang="en-US" sz="2800" dirty="0" smtClean="0"/>
              <a:t>and data between our two similar </a:t>
            </a:r>
            <a:r>
              <a:rPr lang="en-US" sz="2800" dirty="0"/>
              <a:t>data portals.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dirty="0" smtClean="0"/>
              <a:t>void </a:t>
            </a:r>
            <a:r>
              <a:rPr lang="en-US" sz="2800" dirty="0"/>
              <a:t>redeveloping existing tools.</a:t>
            </a:r>
          </a:p>
          <a:p>
            <a:pPr lvl="0"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dirty="0" smtClean="0"/>
              <a:t>ddress </a:t>
            </a:r>
            <a:r>
              <a:rPr lang="en-US" sz="2800" dirty="0"/>
              <a:t>the challenges of genomic/breeding data portals for small communities.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30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10174</TotalTime>
  <Words>1764</Words>
  <Application>Microsoft Macintosh PowerPoint</Application>
  <PresentationFormat>On-screen Show (4:3)</PresentationFormat>
  <Paragraphs>197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Tripal in the Legume Genomics Community</vt:lpstr>
      <vt:lpstr>PowerPoint Presentation</vt:lpstr>
      <vt:lpstr>PowerPoint Presentation</vt:lpstr>
      <vt:lpstr>A case study with PeanutBase and LegumeInfo</vt:lpstr>
      <vt:lpstr>A case study with PeanutBase and LegumeInfo</vt:lpstr>
      <vt:lpstr>A case study with PeanutBase and LegumeInfo</vt:lpstr>
      <vt:lpstr>Development objectives</vt:lpstr>
      <vt:lpstr>Development objectives</vt:lpstr>
      <vt:lpstr>Development objectives</vt:lpstr>
      <vt:lpstr>Development objectives</vt:lpstr>
      <vt:lpstr>An overview of our Tripal/Chado experience </vt:lpstr>
      <vt:lpstr>An overview of our Tripal/Chado experience </vt:lpstr>
      <vt:lpstr>An overview of our Tripal/Chado experience </vt:lpstr>
      <vt:lpstr>An overview of our Tripal/Chado experience </vt:lpstr>
      <vt:lpstr>Wish list</vt:lpstr>
      <vt:lpstr>Lessons learned</vt:lpstr>
      <vt:lpstr>Lessons learned</vt:lpstr>
      <vt:lpstr>Lessons learned</vt:lpstr>
      <vt:lpstr>Lessons learned</vt:lpstr>
      <vt:lpstr>PowerPoint Presentation</vt:lpstr>
      <vt:lpstr>Tripal extension modules</vt:lpstr>
      <vt:lpstr>Tripal extension modules</vt:lpstr>
      <vt:lpstr>PhyloTree </vt:lpstr>
      <vt:lpstr>PhyloTree </vt:lpstr>
      <vt:lpstr>PhyloTree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 </vt:lpstr>
      <vt:lpstr>PhyloTree </vt:lpstr>
      <vt:lpstr>Tripal extension modules</vt:lpstr>
      <vt:lpstr>Collecting, loading and displaying QTL data</vt:lpstr>
      <vt:lpstr>Collecting, loading and displaying QTL data</vt:lpstr>
      <vt:lpstr>Collecting, loading and displaying QTL data</vt:lpstr>
      <vt:lpstr>Collecting, loading and displaying QTL data</vt:lpstr>
      <vt:lpstr>Collecting, loading and displaying QTL data</vt:lpstr>
      <vt:lpstr>PowerPoint Presentation</vt:lpstr>
      <vt:lpstr>Collecting, loading and displaying QTL data</vt:lpstr>
      <vt:lpstr>Collecting, loading and displaying QTL data</vt:lpstr>
      <vt:lpstr>Collecting, loading and displaying QTL data</vt:lpstr>
      <vt:lpstr>Collecting, loading and displaying QTL data</vt:lpstr>
      <vt:lpstr>Collecting, loading and displaying QTL data</vt:lpstr>
      <vt:lpstr>Tripal Extension module: QTL module (prototype)  Ethy Cannon &amp; Stephen Ficklin</vt:lpstr>
      <vt:lpstr>Tripal Extension module: QTL module (prototype)  Ethy Cannon &amp; Stephen Ficklin</vt:lpstr>
      <vt:lpstr>Tripal Extension module: QTL module (prototype)  Ethy Cannon &amp; Stephen Ficklin</vt:lpstr>
      <vt:lpstr>Tripal Extension module: QTL module (prototype)  Ethy Cannon &amp; Stephen Ficklin</vt:lpstr>
      <vt:lpstr>Tripal Extension module: QTL module (prototype)  Ethy Cannon &amp; Stephen Ficklin</vt:lpstr>
      <vt:lpstr>QTL module </vt:lpstr>
      <vt:lpstr>QTL module </vt:lpstr>
      <vt:lpstr>QTL module </vt:lpstr>
      <vt:lpstr>QTL module </vt:lpstr>
      <vt:lpstr>QTL module </vt:lpstr>
      <vt:lpstr>QTL module </vt:lpstr>
      <vt:lpstr>QTL module </vt:lpstr>
      <vt:lpstr>QTL module </vt:lpstr>
      <vt:lpstr>QTL module </vt:lpstr>
      <vt:lpstr>QTL module </vt:lpstr>
      <vt:lpstr>Who We 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Tripal within the Legume Genomics Community</dc:title>
  <dc:creator>Ethy Cannon</dc:creator>
  <cp:lastModifiedBy>Ethy Cannon</cp:lastModifiedBy>
  <cp:revision>253</cp:revision>
  <dcterms:created xsi:type="dcterms:W3CDTF">2014-12-29T20:45:20Z</dcterms:created>
  <dcterms:modified xsi:type="dcterms:W3CDTF">2015-01-10T15:40:01Z</dcterms:modified>
</cp:coreProperties>
</file>