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Default Extension="emf" ContentType="image/x-emf"/>
  <Override PartName="/ppt/presentation.xml" ContentType="application/vnd.openxmlformats-officedocument.presentationml.presentation.main+xml"/>
  <Override PartName="/docProps/app.xml" ContentType="application/vnd.openxmlformats-officedocument.extended-properties+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32004000" cy="41148000"/>
  <p:notesSz cx="7026275" cy="9312275"/>
  <p:defaultTextStyle>
    <a:defPPr>
      <a:defRPr lang="en-US"/>
    </a:defPPr>
    <a:lvl1pPr algn="l" rtl="0" fontAlgn="base">
      <a:spcBef>
        <a:spcPct val="0"/>
      </a:spcBef>
      <a:spcAft>
        <a:spcPct val="0"/>
      </a:spcAft>
      <a:defRPr sz="8300" kern="1200">
        <a:solidFill>
          <a:schemeClr val="tx1"/>
        </a:solidFill>
        <a:latin typeface="Arial" pitchFamily="84" charset="0"/>
        <a:ea typeface="ＭＳ Ｐゴシック" pitchFamily="84" charset="-128"/>
        <a:cs typeface="ＭＳ Ｐゴシック" pitchFamily="84" charset="-128"/>
      </a:defRPr>
    </a:lvl1pPr>
    <a:lvl2pPr marL="434975" indent="22225" algn="l" rtl="0" fontAlgn="base">
      <a:spcBef>
        <a:spcPct val="0"/>
      </a:spcBef>
      <a:spcAft>
        <a:spcPct val="0"/>
      </a:spcAft>
      <a:defRPr sz="8300" kern="1200">
        <a:solidFill>
          <a:schemeClr val="tx1"/>
        </a:solidFill>
        <a:latin typeface="Arial" pitchFamily="84" charset="0"/>
        <a:ea typeface="ＭＳ Ｐゴシック" pitchFamily="84" charset="-128"/>
        <a:cs typeface="ＭＳ Ｐゴシック" pitchFamily="84" charset="-128"/>
      </a:defRPr>
    </a:lvl2pPr>
    <a:lvl3pPr marL="869950" indent="44450" algn="l" rtl="0" fontAlgn="base">
      <a:spcBef>
        <a:spcPct val="0"/>
      </a:spcBef>
      <a:spcAft>
        <a:spcPct val="0"/>
      </a:spcAft>
      <a:defRPr sz="8300" kern="1200">
        <a:solidFill>
          <a:schemeClr val="tx1"/>
        </a:solidFill>
        <a:latin typeface="Arial" pitchFamily="84" charset="0"/>
        <a:ea typeface="ＭＳ Ｐゴシック" pitchFamily="84" charset="-128"/>
        <a:cs typeface="ＭＳ Ｐゴシック" pitchFamily="84" charset="-128"/>
      </a:defRPr>
    </a:lvl3pPr>
    <a:lvl4pPr marL="1304925" indent="66675" algn="l" rtl="0" fontAlgn="base">
      <a:spcBef>
        <a:spcPct val="0"/>
      </a:spcBef>
      <a:spcAft>
        <a:spcPct val="0"/>
      </a:spcAft>
      <a:defRPr sz="8300" kern="1200">
        <a:solidFill>
          <a:schemeClr val="tx1"/>
        </a:solidFill>
        <a:latin typeface="Arial" pitchFamily="84" charset="0"/>
        <a:ea typeface="ＭＳ Ｐゴシック" pitchFamily="84" charset="-128"/>
        <a:cs typeface="ＭＳ Ｐゴシック" pitchFamily="84" charset="-128"/>
      </a:defRPr>
    </a:lvl4pPr>
    <a:lvl5pPr marL="1741488" indent="87313" algn="l" rtl="0" fontAlgn="base">
      <a:spcBef>
        <a:spcPct val="0"/>
      </a:spcBef>
      <a:spcAft>
        <a:spcPct val="0"/>
      </a:spcAft>
      <a:defRPr sz="8300" kern="1200">
        <a:solidFill>
          <a:schemeClr val="tx1"/>
        </a:solidFill>
        <a:latin typeface="Arial" pitchFamily="84" charset="0"/>
        <a:ea typeface="ＭＳ Ｐゴシック" pitchFamily="84" charset="-128"/>
        <a:cs typeface="ＭＳ Ｐゴシック" pitchFamily="84" charset="-128"/>
      </a:defRPr>
    </a:lvl5pPr>
    <a:lvl6pPr marL="2286000" algn="l" defTabSz="457200" rtl="0" eaLnBrk="1" latinLnBrk="0" hangingPunct="1">
      <a:defRPr sz="8300" kern="1200">
        <a:solidFill>
          <a:schemeClr val="tx1"/>
        </a:solidFill>
        <a:latin typeface="Arial" pitchFamily="84" charset="0"/>
        <a:ea typeface="ＭＳ Ｐゴシック" pitchFamily="84" charset="-128"/>
        <a:cs typeface="ＭＳ Ｐゴシック" pitchFamily="84" charset="-128"/>
      </a:defRPr>
    </a:lvl6pPr>
    <a:lvl7pPr marL="2743200" algn="l" defTabSz="457200" rtl="0" eaLnBrk="1" latinLnBrk="0" hangingPunct="1">
      <a:defRPr sz="8300" kern="1200">
        <a:solidFill>
          <a:schemeClr val="tx1"/>
        </a:solidFill>
        <a:latin typeface="Arial" pitchFamily="84" charset="0"/>
        <a:ea typeface="ＭＳ Ｐゴシック" pitchFamily="84" charset="-128"/>
        <a:cs typeface="ＭＳ Ｐゴシック" pitchFamily="84" charset="-128"/>
      </a:defRPr>
    </a:lvl7pPr>
    <a:lvl8pPr marL="3200400" algn="l" defTabSz="457200" rtl="0" eaLnBrk="1" latinLnBrk="0" hangingPunct="1">
      <a:defRPr sz="8300" kern="1200">
        <a:solidFill>
          <a:schemeClr val="tx1"/>
        </a:solidFill>
        <a:latin typeface="Arial" pitchFamily="84" charset="0"/>
        <a:ea typeface="ＭＳ Ｐゴシック" pitchFamily="84" charset="-128"/>
        <a:cs typeface="ＭＳ Ｐゴシック" pitchFamily="84" charset="-128"/>
      </a:defRPr>
    </a:lvl8pPr>
    <a:lvl9pPr marL="3657600" algn="l" defTabSz="457200" rtl="0" eaLnBrk="1" latinLnBrk="0" hangingPunct="1">
      <a:defRPr sz="8300" kern="1200">
        <a:solidFill>
          <a:schemeClr val="tx1"/>
        </a:solidFill>
        <a:latin typeface="Arial" pitchFamily="84" charset="0"/>
        <a:ea typeface="ＭＳ Ｐゴシック" pitchFamily="84" charset="-128"/>
        <a:cs typeface="ＭＳ Ｐゴシック" pitchFamily="84"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5A9E"/>
    <a:srgbClr val="1A64D0"/>
    <a:srgbClr val="1C69DA"/>
    <a:srgbClr val="1C67D6"/>
    <a:srgbClr val="2D77E3"/>
    <a:srgbClr val="0033CC"/>
    <a:srgbClr val="0D8BB3"/>
    <a:srgbClr val="03A7B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1198" autoAdjust="0"/>
    <p:restoredTop sz="94169" autoAdjust="0"/>
  </p:normalViewPr>
  <p:slideViewPr>
    <p:cSldViewPr>
      <p:cViewPr>
        <p:scale>
          <a:sx n="53" d="100"/>
          <a:sy n="53" d="100"/>
        </p:scale>
        <p:origin x="-328" y="6936"/>
      </p:cViewPr>
      <p:guideLst>
        <p:guide orient="horz" pos="12960"/>
        <p:guide pos="100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825" cy="465138"/>
          </a:xfrm>
          <a:prstGeom prst="rect">
            <a:avLst/>
          </a:prstGeom>
        </p:spPr>
        <p:txBody>
          <a:bodyPr vert="horz" lIns="91751" tIns="45876" rIns="91751" bIns="45876" rtlCol="0"/>
          <a:lstStyle>
            <a:lvl1pPr algn="l">
              <a:defRPr sz="1200" dirty="0">
                <a:latin typeface="Arial" pitchFamily="34" charset="0"/>
                <a:ea typeface="+mn-ea"/>
                <a:cs typeface="+mn-cs"/>
              </a:defRPr>
            </a:lvl1pPr>
          </a:lstStyle>
          <a:p>
            <a:pPr>
              <a:defRPr/>
            </a:pPr>
            <a:endParaRPr lang="en-US"/>
          </a:p>
        </p:txBody>
      </p:sp>
      <p:sp>
        <p:nvSpPr>
          <p:cNvPr id="3" name="Date Placeholder 2"/>
          <p:cNvSpPr>
            <a:spLocks noGrp="1"/>
          </p:cNvSpPr>
          <p:nvPr>
            <p:ph type="dt" idx="1"/>
          </p:nvPr>
        </p:nvSpPr>
        <p:spPr>
          <a:xfrm>
            <a:off x="3979863" y="0"/>
            <a:ext cx="3044825" cy="465138"/>
          </a:xfrm>
          <a:prstGeom prst="rect">
            <a:avLst/>
          </a:prstGeom>
        </p:spPr>
        <p:txBody>
          <a:bodyPr vert="horz" lIns="91751" tIns="45876" rIns="91751" bIns="45876" rtlCol="0"/>
          <a:lstStyle>
            <a:lvl1pPr algn="r">
              <a:defRPr sz="1200" smtClean="0">
                <a:latin typeface="Arial" pitchFamily="34" charset="0"/>
                <a:ea typeface="+mn-ea"/>
                <a:cs typeface="+mn-cs"/>
              </a:defRPr>
            </a:lvl1pPr>
          </a:lstStyle>
          <a:p>
            <a:pPr>
              <a:defRPr/>
            </a:pPr>
            <a:fld id="{53734F6D-895E-4465-ADA3-FBB302931FE9}" type="datetimeFigureOut">
              <a:rPr lang="en-US"/>
              <a:pPr>
                <a:defRPr/>
              </a:pPr>
              <a:t>7/16/10</a:t>
            </a:fld>
            <a:endParaRPr lang="en-US" dirty="0"/>
          </a:p>
        </p:txBody>
      </p:sp>
      <p:sp>
        <p:nvSpPr>
          <p:cNvPr id="4" name="Slide Image Placeholder 3"/>
          <p:cNvSpPr>
            <a:spLocks noGrp="1" noRot="1" noChangeAspect="1"/>
          </p:cNvSpPr>
          <p:nvPr>
            <p:ph type="sldImg" idx="2"/>
          </p:nvPr>
        </p:nvSpPr>
        <p:spPr>
          <a:xfrm>
            <a:off x="2154238" y="700088"/>
            <a:ext cx="2717800" cy="3492500"/>
          </a:xfrm>
          <a:prstGeom prst="rect">
            <a:avLst/>
          </a:prstGeom>
          <a:noFill/>
          <a:ln w="12700">
            <a:solidFill>
              <a:prstClr val="black"/>
            </a:solidFill>
          </a:ln>
        </p:spPr>
        <p:txBody>
          <a:bodyPr vert="horz" lIns="91751" tIns="45876" rIns="91751" bIns="45876" rtlCol="0" anchor="ctr"/>
          <a:lstStyle/>
          <a:p>
            <a:pPr lvl="0"/>
            <a:endParaRPr lang="en-US" noProof="0" dirty="0"/>
          </a:p>
        </p:txBody>
      </p:sp>
      <p:sp>
        <p:nvSpPr>
          <p:cNvPr id="5" name="Notes Placeholder 4"/>
          <p:cNvSpPr>
            <a:spLocks noGrp="1"/>
          </p:cNvSpPr>
          <p:nvPr>
            <p:ph type="body" sz="quarter" idx="3"/>
          </p:nvPr>
        </p:nvSpPr>
        <p:spPr>
          <a:xfrm>
            <a:off x="703263" y="4424363"/>
            <a:ext cx="5619750" cy="4189412"/>
          </a:xfrm>
          <a:prstGeom prst="rect">
            <a:avLst/>
          </a:prstGeom>
        </p:spPr>
        <p:txBody>
          <a:bodyPr vert="horz" lIns="91751" tIns="45876" rIns="91751" bIns="4587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5550"/>
            <a:ext cx="3044825" cy="465138"/>
          </a:xfrm>
          <a:prstGeom prst="rect">
            <a:avLst/>
          </a:prstGeom>
        </p:spPr>
        <p:txBody>
          <a:bodyPr vert="horz" lIns="91751" tIns="45876" rIns="91751" bIns="45876" rtlCol="0" anchor="b"/>
          <a:lstStyle>
            <a:lvl1pPr algn="l">
              <a:defRPr sz="1200" dirty="0">
                <a:latin typeface="Arial" pitchFamily="34"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979863" y="8845550"/>
            <a:ext cx="3044825" cy="465138"/>
          </a:xfrm>
          <a:prstGeom prst="rect">
            <a:avLst/>
          </a:prstGeom>
        </p:spPr>
        <p:txBody>
          <a:bodyPr vert="horz" lIns="91751" tIns="45876" rIns="91751" bIns="45876" rtlCol="0" anchor="b"/>
          <a:lstStyle>
            <a:lvl1pPr algn="r">
              <a:defRPr sz="1200" smtClean="0">
                <a:latin typeface="Arial" pitchFamily="34" charset="0"/>
                <a:ea typeface="+mn-ea"/>
                <a:cs typeface="+mn-cs"/>
              </a:defRPr>
            </a:lvl1pPr>
          </a:lstStyle>
          <a:p>
            <a:pPr>
              <a:defRPr/>
            </a:pPr>
            <a:fld id="{C95082F3-7E63-47E6-92D3-74F1043A2E7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869950" rtl="0" fontAlgn="base">
      <a:spcBef>
        <a:spcPct val="30000"/>
      </a:spcBef>
      <a:spcAft>
        <a:spcPct val="0"/>
      </a:spcAft>
      <a:defRPr sz="1100" kern="1200">
        <a:solidFill>
          <a:schemeClr val="tx1"/>
        </a:solidFill>
        <a:latin typeface="+mn-lt"/>
        <a:ea typeface="ＭＳ Ｐゴシック" pitchFamily="84" charset="-128"/>
        <a:cs typeface="ＭＳ Ｐゴシック" pitchFamily="84" charset="-128"/>
      </a:defRPr>
    </a:lvl1pPr>
    <a:lvl2pPr marL="434975" algn="l" defTabSz="869950" rtl="0" fontAlgn="base">
      <a:spcBef>
        <a:spcPct val="30000"/>
      </a:spcBef>
      <a:spcAft>
        <a:spcPct val="0"/>
      </a:spcAft>
      <a:defRPr sz="1100" kern="1200">
        <a:solidFill>
          <a:schemeClr val="tx1"/>
        </a:solidFill>
        <a:latin typeface="+mn-lt"/>
        <a:ea typeface="ＭＳ Ｐゴシック" pitchFamily="84" charset="-128"/>
        <a:cs typeface="+mn-cs"/>
      </a:defRPr>
    </a:lvl2pPr>
    <a:lvl3pPr marL="869950" algn="l" defTabSz="869950" rtl="0" fontAlgn="base">
      <a:spcBef>
        <a:spcPct val="30000"/>
      </a:spcBef>
      <a:spcAft>
        <a:spcPct val="0"/>
      </a:spcAft>
      <a:defRPr sz="1100" kern="1200">
        <a:solidFill>
          <a:schemeClr val="tx1"/>
        </a:solidFill>
        <a:latin typeface="+mn-lt"/>
        <a:ea typeface="ＭＳ Ｐゴシック" pitchFamily="84" charset="-128"/>
        <a:cs typeface="+mn-cs"/>
      </a:defRPr>
    </a:lvl3pPr>
    <a:lvl4pPr marL="1304925" algn="l" defTabSz="869950" rtl="0" fontAlgn="base">
      <a:spcBef>
        <a:spcPct val="30000"/>
      </a:spcBef>
      <a:spcAft>
        <a:spcPct val="0"/>
      </a:spcAft>
      <a:defRPr sz="1100" kern="1200">
        <a:solidFill>
          <a:schemeClr val="tx1"/>
        </a:solidFill>
        <a:latin typeface="+mn-lt"/>
        <a:ea typeface="ＭＳ Ｐゴシック" pitchFamily="84" charset="-128"/>
        <a:cs typeface="+mn-cs"/>
      </a:defRPr>
    </a:lvl4pPr>
    <a:lvl5pPr marL="1741488" algn="l" defTabSz="869950" rtl="0" fontAlgn="base">
      <a:spcBef>
        <a:spcPct val="30000"/>
      </a:spcBef>
      <a:spcAft>
        <a:spcPct val="0"/>
      </a:spcAft>
      <a:defRPr sz="1100" kern="1200">
        <a:solidFill>
          <a:schemeClr val="tx1"/>
        </a:solidFill>
        <a:latin typeface="+mn-lt"/>
        <a:ea typeface="ＭＳ Ｐゴシック" pitchFamily="84" charset="-128"/>
        <a:cs typeface="+mn-cs"/>
      </a:defRPr>
    </a:lvl5pPr>
    <a:lvl6pPr marL="2176958" algn="l" defTabSz="870783" rtl="0" eaLnBrk="1" latinLnBrk="0" hangingPunct="1">
      <a:defRPr sz="1100" kern="1200">
        <a:solidFill>
          <a:schemeClr val="tx1"/>
        </a:solidFill>
        <a:latin typeface="+mn-lt"/>
        <a:ea typeface="+mn-ea"/>
        <a:cs typeface="+mn-cs"/>
      </a:defRPr>
    </a:lvl6pPr>
    <a:lvl7pPr marL="2612349" algn="l" defTabSz="870783" rtl="0" eaLnBrk="1" latinLnBrk="0" hangingPunct="1">
      <a:defRPr sz="1100" kern="1200">
        <a:solidFill>
          <a:schemeClr val="tx1"/>
        </a:solidFill>
        <a:latin typeface="+mn-lt"/>
        <a:ea typeface="+mn-ea"/>
        <a:cs typeface="+mn-cs"/>
      </a:defRPr>
    </a:lvl7pPr>
    <a:lvl8pPr marL="3047741" algn="l" defTabSz="870783" rtl="0" eaLnBrk="1" latinLnBrk="0" hangingPunct="1">
      <a:defRPr sz="1100" kern="1200">
        <a:solidFill>
          <a:schemeClr val="tx1"/>
        </a:solidFill>
        <a:latin typeface="+mn-lt"/>
        <a:ea typeface="+mn-ea"/>
        <a:cs typeface="+mn-cs"/>
      </a:defRPr>
    </a:lvl8pPr>
    <a:lvl9pPr marL="3483132" algn="l" defTabSz="870783"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B4F99F5-0E20-4989-BD98-CA828061C293}" type="slidenum">
              <a:rPr lang="en-US">
                <a:latin typeface="Arial" pitchFamily="84" charset="0"/>
                <a:ea typeface="ＭＳ Ｐゴシック" pitchFamily="84" charset="-128"/>
                <a:cs typeface="ＭＳ Ｐゴシック" pitchFamily="84" charset="-128"/>
              </a:rPr>
              <a:pPr/>
              <a:t>1</a:t>
            </a:fld>
            <a:endParaRPr lang="en-US">
              <a:latin typeface="Arial" pitchFamily="84" charset="0"/>
              <a:ea typeface="ＭＳ Ｐゴシック" pitchFamily="84" charset="-128"/>
              <a:cs typeface="ＭＳ Ｐゴシック" pitchFamily="8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9992" y="12782848"/>
            <a:ext cx="27204017" cy="8819555"/>
          </a:xfrm>
        </p:spPr>
        <p:txBody>
          <a:bodyPr/>
          <a:lstStyle/>
          <a:p>
            <a:r>
              <a:rPr lang="en-US" smtClean="0"/>
              <a:t>Click to edit Master title style</a:t>
            </a:r>
            <a:endParaRPr lang="en-US"/>
          </a:p>
        </p:txBody>
      </p:sp>
      <p:sp>
        <p:nvSpPr>
          <p:cNvPr id="3" name="Subtitle 2"/>
          <p:cNvSpPr>
            <a:spLocks noGrp="1"/>
          </p:cNvSpPr>
          <p:nvPr>
            <p:ph type="subTitle" idx="1"/>
          </p:nvPr>
        </p:nvSpPr>
        <p:spPr>
          <a:xfrm>
            <a:off x="4799983" y="23316903"/>
            <a:ext cx="22404035" cy="10516195"/>
          </a:xfrm>
        </p:spPr>
        <p:txBody>
          <a:bodyPr/>
          <a:lstStyle>
            <a:lvl1pPr marL="0" indent="0" algn="ctr">
              <a:buNone/>
              <a:defRPr/>
            </a:lvl1pPr>
            <a:lvl2pPr marL="435392" indent="0" algn="ctr">
              <a:buNone/>
              <a:defRPr/>
            </a:lvl2pPr>
            <a:lvl3pPr marL="870783" indent="0" algn="ctr">
              <a:buNone/>
              <a:defRPr/>
            </a:lvl3pPr>
            <a:lvl4pPr marL="1306175" indent="0" algn="ctr">
              <a:buNone/>
              <a:defRPr/>
            </a:lvl4pPr>
            <a:lvl5pPr marL="1741566" indent="0" algn="ctr">
              <a:buNone/>
              <a:defRPr/>
            </a:lvl5pPr>
            <a:lvl6pPr marL="2176958" indent="0" algn="ctr">
              <a:buNone/>
              <a:defRPr/>
            </a:lvl6pPr>
            <a:lvl7pPr marL="2612349" indent="0" algn="ctr">
              <a:buNone/>
              <a:defRPr/>
            </a:lvl7pPr>
            <a:lvl8pPr marL="3047741" indent="0" algn="ctr">
              <a:buNone/>
              <a:defRPr/>
            </a:lvl8pPr>
            <a:lvl9pPr marL="348313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1E415E9-74F7-4C05-81E0-D99CA75BD5C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7A6712F-152B-45E9-8FB9-785C27FDC2E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201975" y="1647528"/>
            <a:ext cx="7199973" cy="3510706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2052" y="1647528"/>
            <a:ext cx="21451756" cy="351070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4A00788-2AAE-48DD-9062-4853F5A2B48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BB15FF4-13A0-4310-ADF0-EC3BA3F4900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4" y="26440805"/>
            <a:ext cx="27204017" cy="8173641"/>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2528094" y="17439680"/>
            <a:ext cx="27204017" cy="9001125"/>
          </a:xfrm>
        </p:spPr>
        <p:txBody>
          <a:bodyPr anchor="b"/>
          <a:lstStyle>
            <a:lvl1pPr marL="0" indent="0">
              <a:buNone/>
              <a:defRPr sz="1900"/>
            </a:lvl1pPr>
            <a:lvl2pPr marL="435392" indent="0">
              <a:buNone/>
              <a:defRPr sz="1700"/>
            </a:lvl2pPr>
            <a:lvl3pPr marL="870783" indent="0">
              <a:buNone/>
              <a:defRPr sz="1500"/>
            </a:lvl3pPr>
            <a:lvl4pPr marL="1306175" indent="0">
              <a:buNone/>
              <a:defRPr sz="1300"/>
            </a:lvl4pPr>
            <a:lvl5pPr marL="1741566" indent="0">
              <a:buNone/>
              <a:defRPr sz="1300"/>
            </a:lvl5pPr>
            <a:lvl6pPr marL="2176958" indent="0">
              <a:buNone/>
              <a:defRPr sz="1300"/>
            </a:lvl6pPr>
            <a:lvl7pPr marL="2612349" indent="0">
              <a:buNone/>
              <a:defRPr sz="1300"/>
            </a:lvl7pPr>
            <a:lvl8pPr marL="3047741" indent="0">
              <a:buNone/>
              <a:defRPr sz="1300"/>
            </a:lvl8pPr>
            <a:lvl9pPr marL="3483132" indent="0">
              <a:buNone/>
              <a:defRPr sz="13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205C2FE-B386-48DA-8D26-C756EC874B6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2052" y="9599414"/>
            <a:ext cx="14325865" cy="2715518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076084" y="9599414"/>
            <a:ext cx="14325865" cy="2715518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C200A89-8F40-446E-B101-ED71CC07E5A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509" y="1647528"/>
            <a:ext cx="28802983" cy="685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00510" y="9210973"/>
            <a:ext cx="14140656" cy="3838277"/>
          </a:xfrm>
        </p:spPr>
        <p:txBody>
          <a:bodyPr anchor="b"/>
          <a:lstStyle>
            <a:lvl1pPr marL="0" indent="0">
              <a:buNone/>
              <a:defRPr sz="2300" b="1"/>
            </a:lvl1pPr>
            <a:lvl2pPr marL="435392" indent="0">
              <a:buNone/>
              <a:defRPr sz="1900" b="1"/>
            </a:lvl2pPr>
            <a:lvl3pPr marL="870783" indent="0">
              <a:buNone/>
              <a:defRPr sz="1700" b="1"/>
            </a:lvl3pPr>
            <a:lvl4pPr marL="1306175" indent="0">
              <a:buNone/>
              <a:defRPr sz="1500" b="1"/>
            </a:lvl4pPr>
            <a:lvl5pPr marL="1741566" indent="0">
              <a:buNone/>
              <a:defRPr sz="1500" b="1"/>
            </a:lvl5pPr>
            <a:lvl6pPr marL="2176958" indent="0">
              <a:buNone/>
              <a:defRPr sz="1500" b="1"/>
            </a:lvl6pPr>
            <a:lvl7pPr marL="2612349" indent="0">
              <a:buNone/>
              <a:defRPr sz="1500" b="1"/>
            </a:lvl7pPr>
            <a:lvl8pPr marL="3047741" indent="0">
              <a:buNone/>
              <a:defRPr sz="1500" b="1"/>
            </a:lvl8pPr>
            <a:lvl9pPr marL="3483132"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600510" y="13049251"/>
            <a:ext cx="14140656" cy="23708320"/>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258205" y="9210973"/>
            <a:ext cx="14145287" cy="3838277"/>
          </a:xfrm>
        </p:spPr>
        <p:txBody>
          <a:bodyPr anchor="b"/>
          <a:lstStyle>
            <a:lvl1pPr marL="0" indent="0">
              <a:buNone/>
              <a:defRPr sz="2300" b="1"/>
            </a:lvl1pPr>
            <a:lvl2pPr marL="435392" indent="0">
              <a:buNone/>
              <a:defRPr sz="1900" b="1"/>
            </a:lvl2pPr>
            <a:lvl3pPr marL="870783" indent="0">
              <a:buNone/>
              <a:defRPr sz="1700" b="1"/>
            </a:lvl3pPr>
            <a:lvl4pPr marL="1306175" indent="0">
              <a:buNone/>
              <a:defRPr sz="1500" b="1"/>
            </a:lvl4pPr>
            <a:lvl5pPr marL="1741566" indent="0">
              <a:buNone/>
              <a:defRPr sz="1500" b="1"/>
            </a:lvl5pPr>
            <a:lvl6pPr marL="2176958" indent="0">
              <a:buNone/>
              <a:defRPr sz="1500" b="1"/>
            </a:lvl6pPr>
            <a:lvl7pPr marL="2612349" indent="0">
              <a:buNone/>
              <a:defRPr sz="1500" b="1"/>
            </a:lvl7pPr>
            <a:lvl8pPr marL="3047741" indent="0">
              <a:buNone/>
              <a:defRPr sz="1500" b="1"/>
            </a:lvl8pPr>
            <a:lvl9pPr marL="3483132"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6258205" y="13049251"/>
            <a:ext cx="14145287" cy="23708320"/>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C280A384-582F-48AC-8D46-FF07AD16EA7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4218DF44-D714-4A46-9299-1FEDFFB003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8DD0AD30-F28D-45A0-928F-17C63C638EF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510" y="1638599"/>
            <a:ext cx="10529094" cy="6972597"/>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2512367" y="1638599"/>
            <a:ext cx="17891125" cy="35118972"/>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510" y="8611195"/>
            <a:ext cx="10529094" cy="28146375"/>
          </a:xfrm>
        </p:spPr>
        <p:txBody>
          <a:bodyPr/>
          <a:lstStyle>
            <a:lvl1pPr marL="0" indent="0">
              <a:buNone/>
              <a:defRPr sz="1300"/>
            </a:lvl1pPr>
            <a:lvl2pPr marL="435392" indent="0">
              <a:buNone/>
              <a:defRPr sz="1100"/>
            </a:lvl2pPr>
            <a:lvl3pPr marL="870783" indent="0">
              <a:buNone/>
              <a:defRPr sz="1000"/>
            </a:lvl3pPr>
            <a:lvl4pPr marL="1306175" indent="0">
              <a:buNone/>
              <a:defRPr sz="900"/>
            </a:lvl4pPr>
            <a:lvl5pPr marL="1741566" indent="0">
              <a:buNone/>
              <a:defRPr sz="900"/>
            </a:lvl5pPr>
            <a:lvl6pPr marL="2176958" indent="0">
              <a:buNone/>
              <a:defRPr sz="900"/>
            </a:lvl6pPr>
            <a:lvl7pPr marL="2612349" indent="0">
              <a:buNone/>
              <a:defRPr sz="900"/>
            </a:lvl7pPr>
            <a:lvl8pPr marL="3047741" indent="0">
              <a:buNone/>
              <a:defRPr sz="900"/>
            </a:lvl8pPr>
            <a:lvl9pPr marL="348313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201CBAC-2A01-40BF-9618-4CC3E57977C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2390" y="28804196"/>
            <a:ext cx="19203017" cy="3399234"/>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6272390" y="3676055"/>
            <a:ext cx="19203017" cy="24689098"/>
          </a:xfrm>
        </p:spPr>
        <p:txBody>
          <a:bodyPr/>
          <a:lstStyle>
            <a:lvl1pPr marL="0" indent="0">
              <a:buNone/>
              <a:defRPr sz="3000"/>
            </a:lvl1pPr>
            <a:lvl2pPr marL="435392" indent="0">
              <a:buNone/>
              <a:defRPr sz="2700"/>
            </a:lvl2pPr>
            <a:lvl3pPr marL="870783" indent="0">
              <a:buNone/>
              <a:defRPr sz="2300"/>
            </a:lvl3pPr>
            <a:lvl4pPr marL="1306175" indent="0">
              <a:buNone/>
              <a:defRPr sz="1900"/>
            </a:lvl4pPr>
            <a:lvl5pPr marL="1741566" indent="0">
              <a:buNone/>
              <a:defRPr sz="1900"/>
            </a:lvl5pPr>
            <a:lvl6pPr marL="2176958" indent="0">
              <a:buNone/>
              <a:defRPr sz="1900"/>
            </a:lvl6pPr>
            <a:lvl7pPr marL="2612349" indent="0">
              <a:buNone/>
              <a:defRPr sz="1900"/>
            </a:lvl7pPr>
            <a:lvl8pPr marL="3047741" indent="0">
              <a:buNone/>
              <a:defRPr sz="1900"/>
            </a:lvl8pPr>
            <a:lvl9pPr marL="3483132" indent="0">
              <a:buNone/>
              <a:defRPr sz="1900"/>
            </a:lvl9pPr>
          </a:lstStyle>
          <a:p>
            <a:pPr lvl="0"/>
            <a:endParaRPr lang="en-US" noProof="0" dirty="0"/>
          </a:p>
        </p:txBody>
      </p:sp>
      <p:sp>
        <p:nvSpPr>
          <p:cNvPr id="4" name="Text Placeholder 3"/>
          <p:cNvSpPr>
            <a:spLocks noGrp="1"/>
          </p:cNvSpPr>
          <p:nvPr>
            <p:ph type="body" sz="half" idx="2"/>
          </p:nvPr>
        </p:nvSpPr>
        <p:spPr>
          <a:xfrm>
            <a:off x="6272390" y="32203430"/>
            <a:ext cx="19203017" cy="4829473"/>
          </a:xfrm>
        </p:spPr>
        <p:txBody>
          <a:bodyPr/>
          <a:lstStyle>
            <a:lvl1pPr marL="0" indent="0">
              <a:buNone/>
              <a:defRPr sz="1300"/>
            </a:lvl1pPr>
            <a:lvl2pPr marL="435392" indent="0">
              <a:buNone/>
              <a:defRPr sz="1100"/>
            </a:lvl2pPr>
            <a:lvl3pPr marL="870783" indent="0">
              <a:buNone/>
              <a:defRPr sz="1000"/>
            </a:lvl3pPr>
            <a:lvl4pPr marL="1306175" indent="0">
              <a:buNone/>
              <a:defRPr sz="900"/>
            </a:lvl4pPr>
            <a:lvl5pPr marL="1741566" indent="0">
              <a:buNone/>
              <a:defRPr sz="900"/>
            </a:lvl5pPr>
            <a:lvl6pPr marL="2176958" indent="0">
              <a:buNone/>
              <a:defRPr sz="900"/>
            </a:lvl6pPr>
            <a:lvl7pPr marL="2612349" indent="0">
              <a:buNone/>
              <a:defRPr sz="900"/>
            </a:lvl7pPr>
            <a:lvl8pPr marL="3047741" indent="0">
              <a:buNone/>
              <a:defRPr sz="900"/>
            </a:lvl8pPr>
            <a:lvl9pPr marL="3483132"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F78C8C2-8F84-4912-9C84-2DCEB8ACA1B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1788" y="1647825"/>
            <a:ext cx="28800425" cy="6858000"/>
          </a:xfrm>
          <a:prstGeom prst="rect">
            <a:avLst/>
          </a:prstGeom>
          <a:noFill/>
          <a:ln w="9525">
            <a:noFill/>
            <a:miter lim="800000"/>
            <a:headEnd/>
            <a:tailEnd/>
          </a:ln>
        </p:spPr>
        <p:txBody>
          <a:bodyPr vert="horz" wrap="square" lIns="417830" tIns="208914" rIns="417830" bIns="20891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01788" y="9599613"/>
            <a:ext cx="28800425" cy="27155775"/>
          </a:xfrm>
          <a:prstGeom prst="rect">
            <a:avLst/>
          </a:prstGeom>
          <a:noFill/>
          <a:ln w="9525">
            <a:noFill/>
            <a:miter lim="800000"/>
            <a:headEnd/>
            <a:tailEnd/>
          </a:ln>
        </p:spPr>
        <p:txBody>
          <a:bodyPr vert="horz" wrap="square" lIns="417830" tIns="208914" rIns="417830" bIns="2089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01788" y="37469763"/>
            <a:ext cx="7464425" cy="2860675"/>
          </a:xfrm>
          <a:prstGeom prst="rect">
            <a:avLst/>
          </a:prstGeom>
          <a:noFill/>
          <a:ln w="9525">
            <a:noFill/>
            <a:miter lim="800000"/>
            <a:headEnd/>
            <a:tailEnd/>
          </a:ln>
          <a:effectLst/>
        </p:spPr>
        <p:txBody>
          <a:bodyPr vert="horz" wrap="square" lIns="417830" tIns="208914" rIns="417830" bIns="208914" numCol="1" anchor="t" anchorCtr="0" compatLnSpc="1">
            <a:prstTxWarp prst="textNoShape">
              <a:avLst/>
            </a:prstTxWarp>
          </a:bodyPr>
          <a:lstStyle>
            <a:lvl1pPr>
              <a:defRPr sz="6600"/>
            </a:lvl1pPr>
          </a:lstStyle>
          <a:p>
            <a:endParaRPr lang="en-US"/>
          </a:p>
        </p:txBody>
      </p:sp>
      <p:sp>
        <p:nvSpPr>
          <p:cNvPr id="1029" name="Rectangle 5"/>
          <p:cNvSpPr>
            <a:spLocks noGrp="1" noChangeArrowheads="1"/>
          </p:cNvSpPr>
          <p:nvPr>
            <p:ph type="ftr" sz="quarter" idx="3"/>
          </p:nvPr>
        </p:nvSpPr>
        <p:spPr bwMode="auto">
          <a:xfrm>
            <a:off x="10936288" y="37469763"/>
            <a:ext cx="10131425" cy="2860675"/>
          </a:xfrm>
          <a:prstGeom prst="rect">
            <a:avLst/>
          </a:prstGeom>
          <a:noFill/>
          <a:ln w="9525">
            <a:noFill/>
            <a:miter lim="800000"/>
            <a:headEnd/>
            <a:tailEnd/>
          </a:ln>
          <a:effectLst/>
        </p:spPr>
        <p:txBody>
          <a:bodyPr vert="horz" wrap="square" lIns="417830" tIns="208914" rIns="417830" bIns="208914" numCol="1" anchor="t" anchorCtr="0" compatLnSpc="1">
            <a:prstTxWarp prst="textNoShape">
              <a:avLst/>
            </a:prstTxWarp>
          </a:bodyPr>
          <a:lstStyle>
            <a:lvl1pPr algn="ctr">
              <a:defRPr sz="6600"/>
            </a:lvl1pPr>
          </a:lstStyle>
          <a:p>
            <a:endParaRPr lang="en-US"/>
          </a:p>
        </p:txBody>
      </p:sp>
      <p:sp>
        <p:nvSpPr>
          <p:cNvPr id="1030" name="Rectangle 6"/>
          <p:cNvSpPr>
            <a:spLocks noGrp="1" noChangeArrowheads="1"/>
          </p:cNvSpPr>
          <p:nvPr>
            <p:ph type="sldNum" sz="quarter" idx="4"/>
          </p:nvPr>
        </p:nvSpPr>
        <p:spPr bwMode="auto">
          <a:xfrm>
            <a:off x="22937788" y="37469763"/>
            <a:ext cx="7464425" cy="2860675"/>
          </a:xfrm>
          <a:prstGeom prst="rect">
            <a:avLst/>
          </a:prstGeom>
          <a:noFill/>
          <a:ln w="9525">
            <a:noFill/>
            <a:miter lim="800000"/>
            <a:headEnd/>
            <a:tailEnd/>
          </a:ln>
          <a:effectLst/>
        </p:spPr>
        <p:txBody>
          <a:bodyPr vert="horz" wrap="square" lIns="417830" tIns="208914" rIns="417830" bIns="208914" numCol="1" anchor="t" anchorCtr="0" compatLnSpc="1">
            <a:prstTxWarp prst="textNoShape">
              <a:avLst/>
            </a:prstTxWarp>
          </a:bodyPr>
          <a:lstStyle>
            <a:lvl1pPr algn="r">
              <a:defRPr sz="6600"/>
            </a:lvl1pPr>
          </a:lstStyle>
          <a:p>
            <a:fld id="{45ED9B41-E93E-40F0-BEF6-A4FB23D8ED5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176713" rtl="0" eaLnBrk="0" fontAlgn="base" hangingPunct="0">
        <a:spcBef>
          <a:spcPct val="0"/>
        </a:spcBef>
        <a:spcAft>
          <a:spcPct val="0"/>
        </a:spcAft>
        <a:defRPr sz="20000">
          <a:solidFill>
            <a:schemeClr val="tx2"/>
          </a:solidFill>
          <a:latin typeface="+mj-lt"/>
          <a:ea typeface="ＭＳ Ｐゴシック" pitchFamily="84" charset="-128"/>
          <a:cs typeface="ＭＳ Ｐゴシック" pitchFamily="84" charset="-128"/>
        </a:defRPr>
      </a:lvl1pPr>
      <a:lvl2pPr algn="ctr" defTabSz="4176713" rtl="0" eaLnBrk="0" fontAlgn="base" hangingPunct="0">
        <a:spcBef>
          <a:spcPct val="0"/>
        </a:spcBef>
        <a:spcAft>
          <a:spcPct val="0"/>
        </a:spcAft>
        <a:defRPr sz="20000">
          <a:solidFill>
            <a:schemeClr val="tx2"/>
          </a:solidFill>
          <a:latin typeface="Arial" pitchFamily="34" charset="0"/>
          <a:ea typeface="ＭＳ Ｐゴシック" pitchFamily="84" charset="-128"/>
          <a:cs typeface="ＭＳ Ｐゴシック" pitchFamily="84" charset="-128"/>
        </a:defRPr>
      </a:lvl2pPr>
      <a:lvl3pPr algn="ctr" defTabSz="4176713" rtl="0" eaLnBrk="0" fontAlgn="base" hangingPunct="0">
        <a:spcBef>
          <a:spcPct val="0"/>
        </a:spcBef>
        <a:spcAft>
          <a:spcPct val="0"/>
        </a:spcAft>
        <a:defRPr sz="20000">
          <a:solidFill>
            <a:schemeClr val="tx2"/>
          </a:solidFill>
          <a:latin typeface="Arial" pitchFamily="34" charset="0"/>
          <a:ea typeface="ＭＳ Ｐゴシック" pitchFamily="84" charset="-128"/>
          <a:cs typeface="ＭＳ Ｐゴシック" pitchFamily="84" charset="-128"/>
        </a:defRPr>
      </a:lvl3pPr>
      <a:lvl4pPr algn="ctr" defTabSz="4176713" rtl="0" eaLnBrk="0" fontAlgn="base" hangingPunct="0">
        <a:spcBef>
          <a:spcPct val="0"/>
        </a:spcBef>
        <a:spcAft>
          <a:spcPct val="0"/>
        </a:spcAft>
        <a:defRPr sz="20000">
          <a:solidFill>
            <a:schemeClr val="tx2"/>
          </a:solidFill>
          <a:latin typeface="Arial" pitchFamily="34" charset="0"/>
          <a:ea typeface="ＭＳ Ｐゴシック" pitchFamily="84" charset="-128"/>
          <a:cs typeface="ＭＳ Ｐゴシック" pitchFamily="84" charset="-128"/>
        </a:defRPr>
      </a:lvl4pPr>
      <a:lvl5pPr algn="ctr" defTabSz="4176713" rtl="0" eaLnBrk="0" fontAlgn="base" hangingPunct="0">
        <a:spcBef>
          <a:spcPct val="0"/>
        </a:spcBef>
        <a:spcAft>
          <a:spcPct val="0"/>
        </a:spcAft>
        <a:defRPr sz="20000">
          <a:solidFill>
            <a:schemeClr val="tx2"/>
          </a:solidFill>
          <a:latin typeface="Arial" pitchFamily="34" charset="0"/>
          <a:ea typeface="ＭＳ Ｐゴシック" pitchFamily="84" charset="-128"/>
          <a:cs typeface="ＭＳ Ｐゴシック" pitchFamily="84" charset="-128"/>
        </a:defRPr>
      </a:lvl5pPr>
      <a:lvl6pPr marL="435392" algn="ctr" defTabSz="4177038" rtl="0" fontAlgn="base">
        <a:spcBef>
          <a:spcPct val="0"/>
        </a:spcBef>
        <a:spcAft>
          <a:spcPct val="0"/>
        </a:spcAft>
        <a:defRPr sz="20000">
          <a:solidFill>
            <a:schemeClr val="tx2"/>
          </a:solidFill>
          <a:latin typeface="Arial" pitchFamily="34" charset="0"/>
        </a:defRPr>
      </a:lvl6pPr>
      <a:lvl7pPr marL="870783" algn="ctr" defTabSz="4177038" rtl="0" fontAlgn="base">
        <a:spcBef>
          <a:spcPct val="0"/>
        </a:spcBef>
        <a:spcAft>
          <a:spcPct val="0"/>
        </a:spcAft>
        <a:defRPr sz="20000">
          <a:solidFill>
            <a:schemeClr val="tx2"/>
          </a:solidFill>
          <a:latin typeface="Arial" pitchFamily="34" charset="0"/>
        </a:defRPr>
      </a:lvl7pPr>
      <a:lvl8pPr marL="1306175" algn="ctr" defTabSz="4177038" rtl="0" fontAlgn="base">
        <a:spcBef>
          <a:spcPct val="0"/>
        </a:spcBef>
        <a:spcAft>
          <a:spcPct val="0"/>
        </a:spcAft>
        <a:defRPr sz="20000">
          <a:solidFill>
            <a:schemeClr val="tx2"/>
          </a:solidFill>
          <a:latin typeface="Arial" pitchFamily="34" charset="0"/>
        </a:defRPr>
      </a:lvl8pPr>
      <a:lvl9pPr marL="1741566" algn="ctr" defTabSz="4177038" rtl="0" fontAlgn="base">
        <a:spcBef>
          <a:spcPct val="0"/>
        </a:spcBef>
        <a:spcAft>
          <a:spcPct val="0"/>
        </a:spcAft>
        <a:defRPr sz="20000">
          <a:solidFill>
            <a:schemeClr val="tx2"/>
          </a:solidFill>
          <a:latin typeface="Arial" pitchFamily="34" charset="0"/>
        </a:defRPr>
      </a:lvl9pPr>
    </p:titleStyle>
    <p:bodyStyle>
      <a:lvl1pPr marL="1563688" indent="-1563688" algn="l" defTabSz="4176713" rtl="0" eaLnBrk="0" fontAlgn="base" hangingPunct="0">
        <a:spcBef>
          <a:spcPct val="20000"/>
        </a:spcBef>
        <a:spcAft>
          <a:spcPct val="0"/>
        </a:spcAft>
        <a:buChar char="•"/>
        <a:defRPr sz="14900">
          <a:solidFill>
            <a:schemeClr val="tx1"/>
          </a:solidFill>
          <a:latin typeface="+mn-lt"/>
          <a:ea typeface="ＭＳ Ｐゴシック" pitchFamily="84" charset="-128"/>
          <a:cs typeface="ＭＳ Ｐゴシック" pitchFamily="84" charset="-128"/>
        </a:defRPr>
      </a:lvl1pPr>
      <a:lvl2pPr marL="3390900" indent="-1300163" algn="l" defTabSz="4176713" rtl="0" eaLnBrk="0" fontAlgn="base" hangingPunct="0">
        <a:spcBef>
          <a:spcPct val="20000"/>
        </a:spcBef>
        <a:spcAft>
          <a:spcPct val="0"/>
        </a:spcAft>
        <a:buChar char="–"/>
        <a:defRPr sz="12600">
          <a:solidFill>
            <a:schemeClr val="tx1"/>
          </a:solidFill>
          <a:latin typeface="+mn-lt"/>
          <a:ea typeface="ＭＳ Ｐゴシック" pitchFamily="84" charset="-128"/>
        </a:defRPr>
      </a:lvl2pPr>
      <a:lvl3pPr marL="5224463" indent="-1046163" algn="l" defTabSz="4176713" rtl="0" eaLnBrk="0" fontAlgn="base" hangingPunct="0">
        <a:spcBef>
          <a:spcPct val="20000"/>
        </a:spcBef>
        <a:spcAft>
          <a:spcPct val="0"/>
        </a:spcAft>
        <a:buChar char="•"/>
        <a:defRPr sz="10900">
          <a:solidFill>
            <a:schemeClr val="tx1"/>
          </a:solidFill>
          <a:latin typeface="+mn-lt"/>
          <a:ea typeface="ＭＳ Ｐゴシック" pitchFamily="84" charset="-128"/>
        </a:defRPr>
      </a:lvl3pPr>
      <a:lvl4pPr marL="7315200" indent="-1046163" algn="l" defTabSz="4176713" rtl="0" eaLnBrk="0" fontAlgn="base" hangingPunct="0">
        <a:spcBef>
          <a:spcPct val="20000"/>
        </a:spcBef>
        <a:spcAft>
          <a:spcPct val="0"/>
        </a:spcAft>
        <a:buChar char="–"/>
        <a:defRPr sz="9100">
          <a:solidFill>
            <a:schemeClr val="tx1"/>
          </a:solidFill>
          <a:latin typeface="+mn-lt"/>
          <a:ea typeface="ＭＳ Ｐゴシック" pitchFamily="84" charset="-128"/>
        </a:defRPr>
      </a:lvl4pPr>
      <a:lvl5pPr marL="9396413" indent="-1038225" algn="l" defTabSz="4176713" rtl="0" eaLnBrk="0" fontAlgn="base" hangingPunct="0">
        <a:spcBef>
          <a:spcPct val="20000"/>
        </a:spcBef>
        <a:spcAft>
          <a:spcPct val="0"/>
        </a:spcAft>
        <a:buChar char="»"/>
        <a:defRPr sz="9100">
          <a:solidFill>
            <a:schemeClr val="tx1"/>
          </a:solidFill>
          <a:latin typeface="+mn-lt"/>
          <a:ea typeface="ＭＳ Ｐゴシック" pitchFamily="84" charset="-128"/>
        </a:defRPr>
      </a:lvl5pPr>
      <a:lvl6pPr marL="9832593" indent="-1038591" algn="l" defTabSz="4177038" rtl="0" fontAlgn="base">
        <a:spcBef>
          <a:spcPct val="20000"/>
        </a:spcBef>
        <a:spcAft>
          <a:spcPct val="0"/>
        </a:spcAft>
        <a:buChar char="»"/>
        <a:defRPr sz="9100">
          <a:solidFill>
            <a:schemeClr val="tx1"/>
          </a:solidFill>
          <a:latin typeface="+mn-lt"/>
        </a:defRPr>
      </a:lvl6pPr>
      <a:lvl7pPr marL="10267984" indent="-1038591" algn="l" defTabSz="4177038" rtl="0" fontAlgn="base">
        <a:spcBef>
          <a:spcPct val="20000"/>
        </a:spcBef>
        <a:spcAft>
          <a:spcPct val="0"/>
        </a:spcAft>
        <a:buChar char="»"/>
        <a:defRPr sz="9100">
          <a:solidFill>
            <a:schemeClr val="tx1"/>
          </a:solidFill>
          <a:latin typeface="+mn-lt"/>
        </a:defRPr>
      </a:lvl7pPr>
      <a:lvl8pPr marL="10703376" indent="-1038591" algn="l" defTabSz="4177038" rtl="0" fontAlgn="base">
        <a:spcBef>
          <a:spcPct val="20000"/>
        </a:spcBef>
        <a:spcAft>
          <a:spcPct val="0"/>
        </a:spcAft>
        <a:buChar char="»"/>
        <a:defRPr sz="9100">
          <a:solidFill>
            <a:schemeClr val="tx1"/>
          </a:solidFill>
          <a:latin typeface="+mn-lt"/>
        </a:defRPr>
      </a:lvl8pPr>
      <a:lvl9pPr marL="11138767" indent="-1038591" algn="l" defTabSz="4177038" rtl="0" fontAlgn="base">
        <a:spcBef>
          <a:spcPct val="20000"/>
        </a:spcBef>
        <a:spcAft>
          <a:spcPct val="0"/>
        </a:spcAft>
        <a:buChar char="»"/>
        <a:defRPr sz="9100">
          <a:solidFill>
            <a:schemeClr val="tx1"/>
          </a:solidFill>
          <a:latin typeface="+mn-lt"/>
        </a:defRPr>
      </a:lvl9pPr>
    </p:bodyStyle>
    <p:otherStyle>
      <a:defPPr>
        <a:defRPr lang="en-US"/>
      </a:defPPr>
      <a:lvl1pPr marL="0" algn="l" defTabSz="870783" rtl="0" eaLnBrk="1" latinLnBrk="0" hangingPunct="1">
        <a:defRPr sz="1700" kern="1200">
          <a:solidFill>
            <a:schemeClr val="tx1"/>
          </a:solidFill>
          <a:latin typeface="+mn-lt"/>
          <a:ea typeface="+mn-ea"/>
          <a:cs typeface="+mn-cs"/>
        </a:defRPr>
      </a:lvl1pPr>
      <a:lvl2pPr marL="435392" algn="l" defTabSz="870783" rtl="0" eaLnBrk="1" latinLnBrk="0" hangingPunct="1">
        <a:defRPr sz="1700" kern="1200">
          <a:solidFill>
            <a:schemeClr val="tx1"/>
          </a:solidFill>
          <a:latin typeface="+mn-lt"/>
          <a:ea typeface="+mn-ea"/>
          <a:cs typeface="+mn-cs"/>
        </a:defRPr>
      </a:lvl2pPr>
      <a:lvl3pPr marL="870783" algn="l" defTabSz="870783" rtl="0" eaLnBrk="1" latinLnBrk="0" hangingPunct="1">
        <a:defRPr sz="1700" kern="1200">
          <a:solidFill>
            <a:schemeClr val="tx1"/>
          </a:solidFill>
          <a:latin typeface="+mn-lt"/>
          <a:ea typeface="+mn-ea"/>
          <a:cs typeface="+mn-cs"/>
        </a:defRPr>
      </a:lvl3pPr>
      <a:lvl4pPr marL="1306175" algn="l" defTabSz="870783" rtl="0" eaLnBrk="1" latinLnBrk="0" hangingPunct="1">
        <a:defRPr sz="1700" kern="1200">
          <a:solidFill>
            <a:schemeClr val="tx1"/>
          </a:solidFill>
          <a:latin typeface="+mn-lt"/>
          <a:ea typeface="+mn-ea"/>
          <a:cs typeface="+mn-cs"/>
        </a:defRPr>
      </a:lvl4pPr>
      <a:lvl5pPr marL="1741566" algn="l" defTabSz="870783" rtl="0" eaLnBrk="1" latinLnBrk="0" hangingPunct="1">
        <a:defRPr sz="1700" kern="1200">
          <a:solidFill>
            <a:schemeClr val="tx1"/>
          </a:solidFill>
          <a:latin typeface="+mn-lt"/>
          <a:ea typeface="+mn-ea"/>
          <a:cs typeface="+mn-cs"/>
        </a:defRPr>
      </a:lvl5pPr>
      <a:lvl6pPr marL="2176958" algn="l" defTabSz="870783" rtl="0" eaLnBrk="1" latinLnBrk="0" hangingPunct="1">
        <a:defRPr sz="1700" kern="1200">
          <a:solidFill>
            <a:schemeClr val="tx1"/>
          </a:solidFill>
          <a:latin typeface="+mn-lt"/>
          <a:ea typeface="+mn-ea"/>
          <a:cs typeface="+mn-cs"/>
        </a:defRPr>
      </a:lvl6pPr>
      <a:lvl7pPr marL="2612349" algn="l" defTabSz="870783" rtl="0" eaLnBrk="1" latinLnBrk="0" hangingPunct="1">
        <a:defRPr sz="1700" kern="1200">
          <a:solidFill>
            <a:schemeClr val="tx1"/>
          </a:solidFill>
          <a:latin typeface="+mn-lt"/>
          <a:ea typeface="+mn-ea"/>
          <a:cs typeface="+mn-cs"/>
        </a:defRPr>
      </a:lvl7pPr>
      <a:lvl8pPr marL="3047741" algn="l" defTabSz="870783" rtl="0" eaLnBrk="1" latinLnBrk="0" hangingPunct="1">
        <a:defRPr sz="1700" kern="1200">
          <a:solidFill>
            <a:schemeClr val="tx1"/>
          </a:solidFill>
          <a:latin typeface="+mn-lt"/>
          <a:ea typeface="+mn-ea"/>
          <a:cs typeface="+mn-cs"/>
        </a:defRPr>
      </a:lvl8pPr>
      <a:lvl9pPr marL="3483132" algn="l" defTabSz="870783"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4" Type="http://schemas.openxmlformats.org/officeDocument/2006/relationships/image" Target="../media/image2.jpeg"/><Relationship Id="rId5" Type="http://schemas.openxmlformats.org/officeDocument/2006/relationships/image" Target="../media/image3.png"/><Relationship Id="rId7"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notesSlide" Target="../notesSlides/notesSlide1.xml"/><Relationship Id="rId9" Type="http://schemas.openxmlformats.org/officeDocument/2006/relationships/image" Target="../media/image7.png"/><Relationship Id="rId3" Type="http://schemas.openxmlformats.org/officeDocument/2006/relationships/image" Target="../media/image1.png"/><Relationship Id="rId6"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66"/>
        </a:solidFill>
        <a:effectLst/>
      </p:bgPr>
    </p:bg>
    <p:spTree>
      <p:nvGrpSpPr>
        <p:cNvPr id="1" name=""/>
        <p:cNvGrpSpPr/>
        <p:nvPr/>
      </p:nvGrpSpPr>
      <p:grpSpPr>
        <a:xfrm>
          <a:off x="0" y="0"/>
          <a:ext cx="0" cy="0"/>
          <a:chOff x="0" y="0"/>
          <a:chExt cx="0" cy="0"/>
        </a:xfrm>
      </p:grpSpPr>
      <p:sp>
        <p:nvSpPr>
          <p:cNvPr id="2280" name="Rectangle 232" descr="Newsprint"/>
          <p:cNvSpPr>
            <a:spLocks noChangeArrowheads="1"/>
          </p:cNvSpPr>
          <p:nvPr/>
        </p:nvSpPr>
        <p:spPr bwMode="auto">
          <a:xfrm>
            <a:off x="685800" y="7543800"/>
            <a:ext cx="15087600" cy="8686800"/>
          </a:xfrm>
          <a:prstGeom prst="rect">
            <a:avLst/>
          </a:prstGeom>
          <a:solidFill>
            <a:schemeClr val="bg1">
              <a:lumMod val="95000"/>
            </a:schemeClr>
          </a:solidFill>
          <a:ln w="9525">
            <a:solidFill>
              <a:schemeClr val="bg1">
                <a:lumMod val="95000"/>
              </a:schemeClr>
            </a:solidFill>
            <a:miter lim="800000"/>
            <a:headEnd/>
            <a:tailEnd/>
          </a:ln>
          <a:effectLst/>
        </p:spPr>
        <p:txBody>
          <a:bodyPr wrap="none" lIns="87078" tIns="43539" rIns="87078" bIns="43539" anchor="ctr"/>
          <a:lstStyle/>
          <a:p>
            <a:pPr>
              <a:defRPr/>
            </a:pPr>
            <a:endParaRPr lang="en-US" dirty="0">
              <a:latin typeface="Arial" pitchFamily="34" charset="0"/>
              <a:ea typeface="+mn-ea"/>
              <a:cs typeface="+mn-cs"/>
            </a:endParaRPr>
          </a:p>
        </p:txBody>
      </p:sp>
      <p:sp>
        <p:nvSpPr>
          <p:cNvPr id="108" name="Rectangle 236" descr="Newsprint"/>
          <p:cNvSpPr>
            <a:spLocks noChangeArrowheads="1"/>
          </p:cNvSpPr>
          <p:nvPr/>
        </p:nvSpPr>
        <p:spPr bwMode="auto">
          <a:xfrm>
            <a:off x="685800" y="26517600"/>
            <a:ext cx="17983200" cy="13563600"/>
          </a:xfrm>
          <a:prstGeom prst="rect">
            <a:avLst/>
          </a:prstGeom>
          <a:solidFill>
            <a:schemeClr val="bg1">
              <a:lumMod val="95000"/>
            </a:schemeClr>
          </a:solidFill>
          <a:ln w="9525">
            <a:solidFill>
              <a:schemeClr val="tx1"/>
            </a:solidFill>
            <a:miter lim="800000"/>
            <a:headEnd/>
            <a:tailEnd/>
          </a:ln>
          <a:effectLst/>
        </p:spPr>
        <p:txBody>
          <a:bodyPr wrap="none" lIns="87078" tIns="43539" rIns="87078" bIns="43539" anchor="ctr"/>
          <a:lstStyle/>
          <a:p>
            <a:pPr>
              <a:defRPr/>
            </a:pPr>
            <a:endParaRPr lang="en-US" dirty="0">
              <a:latin typeface="Arial" pitchFamily="34" charset="0"/>
              <a:ea typeface="+mn-ea"/>
              <a:cs typeface="+mn-cs"/>
            </a:endParaRPr>
          </a:p>
        </p:txBody>
      </p:sp>
      <p:sp>
        <p:nvSpPr>
          <p:cNvPr id="2284" name="Rectangle 236" descr="Newsprint"/>
          <p:cNvSpPr>
            <a:spLocks noChangeArrowheads="1"/>
          </p:cNvSpPr>
          <p:nvPr/>
        </p:nvSpPr>
        <p:spPr bwMode="auto">
          <a:xfrm>
            <a:off x="22098000" y="16840200"/>
            <a:ext cx="9372600" cy="8915400"/>
          </a:xfrm>
          <a:prstGeom prst="rect">
            <a:avLst/>
          </a:prstGeom>
          <a:gradFill>
            <a:gsLst>
              <a:gs pos="0">
                <a:schemeClr val="accent6">
                  <a:lumMod val="75000"/>
                </a:schemeClr>
              </a:gs>
              <a:gs pos="50000">
                <a:schemeClr val="accent1">
                  <a:shade val="67500"/>
                  <a:satMod val="115000"/>
                </a:schemeClr>
              </a:gs>
              <a:gs pos="100000">
                <a:schemeClr val="accent1">
                  <a:shade val="100000"/>
                  <a:satMod val="115000"/>
                </a:schemeClr>
              </a:gs>
            </a:gsLst>
            <a:lin ang="5400000" scaled="1"/>
          </a:gradFill>
          <a:ln w="9525">
            <a:solidFill>
              <a:schemeClr val="tx1"/>
            </a:solidFill>
            <a:miter lim="800000"/>
            <a:headEnd/>
            <a:tailEnd/>
          </a:ln>
          <a:effectLst/>
        </p:spPr>
        <p:txBody>
          <a:bodyPr wrap="none" lIns="87078" tIns="43539" rIns="87078" bIns="43539" anchor="ctr"/>
          <a:lstStyle/>
          <a:p>
            <a:pPr>
              <a:defRPr/>
            </a:pPr>
            <a:endParaRPr lang="en-US" dirty="0">
              <a:latin typeface="Arial" pitchFamily="34" charset="0"/>
              <a:ea typeface="+mn-ea"/>
              <a:cs typeface="+mn-cs"/>
            </a:endParaRPr>
          </a:p>
        </p:txBody>
      </p:sp>
      <p:sp>
        <p:nvSpPr>
          <p:cNvPr id="2340" name="Rectangle 292" descr="Newsprint"/>
          <p:cNvSpPr>
            <a:spLocks noChangeArrowheads="1"/>
          </p:cNvSpPr>
          <p:nvPr/>
        </p:nvSpPr>
        <p:spPr bwMode="auto">
          <a:xfrm>
            <a:off x="19278600" y="27519313"/>
            <a:ext cx="12268200" cy="5791200"/>
          </a:xfrm>
          <a:prstGeom prst="rect">
            <a:avLst/>
          </a:prstGeom>
          <a:solidFill>
            <a:schemeClr val="bg1">
              <a:lumMod val="95000"/>
            </a:schemeClr>
          </a:solidFill>
          <a:ln w="9525">
            <a:solidFill>
              <a:schemeClr val="tx1"/>
            </a:solidFill>
            <a:miter lim="800000"/>
            <a:headEnd/>
            <a:tailEnd/>
          </a:ln>
          <a:effectLst/>
        </p:spPr>
        <p:txBody>
          <a:bodyPr wrap="none" lIns="87078" tIns="43539" rIns="87078" bIns="43539" anchor="ctr"/>
          <a:lstStyle/>
          <a:p>
            <a:pPr>
              <a:defRPr/>
            </a:pPr>
            <a:endParaRPr lang="en-US" dirty="0">
              <a:latin typeface="Arial" pitchFamily="34" charset="0"/>
              <a:ea typeface="+mn-ea"/>
              <a:cs typeface="+mn-cs"/>
            </a:endParaRPr>
          </a:p>
        </p:txBody>
      </p:sp>
      <p:sp>
        <p:nvSpPr>
          <p:cNvPr id="14342" name="Rectangle 293"/>
          <p:cNvSpPr>
            <a:spLocks noChangeArrowheads="1"/>
          </p:cNvSpPr>
          <p:nvPr/>
        </p:nvSpPr>
        <p:spPr bwMode="auto">
          <a:xfrm>
            <a:off x="19291300" y="26419175"/>
            <a:ext cx="12255500" cy="1371600"/>
          </a:xfrm>
          <a:prstGeom prst="rect">
            <a:avLst/>
          </a:prstGeom>
          <a:solidFill>
            <a:srgbClr val="005A9E"/>
          </a:solidFill>
          <a:ln w="9525">
            <a:noFill/>
            <a:miter lim="800000"/>
            <a:headEnd/>
            <a:tailEnd/>
          </a:ln>
        </p:spPr>
        <p:txBody>
          <a:bodyPr wrap="none" lIns="87078" tIns="43539" rIns="87078" bIns="43539" anchor="ctr">
            <a:prstTxWarp prst="textNoShape">
              <a:avLst/>
            </a:prstTxWarp>
          </a:bodyPr>
          <a:lstStyle/>
          <a:p>
            <a:endParaRPr lang="en-US"/>
          </a:p>
        </p:txBody>
      </p:sp>
      <p:sp>
        <p:nvSpPr>
          <p:cNvPr id="14343" name="Text Box 230"/>
          <p:cNvSpPr txBox="1">
            <a:spLocks noChangeArrowheads="1"/>
          </p:cNvSpPr>
          <p:nvPr/>
        </p:nvSpPr>
        <p:spPr bwMode="auto">
          <a:xfrm>
            <a:off x="19507200" y="26495375"/>
            <a:ext cx="11811000" cy="1246188"/>
          </a:xfrm>
          <a:prstGeom prst="rect">
            <a:avLst/>
          </a:prstGeom>
          <a:noFill/>
          <a:ln w="9525">
            <a:noFill/>
            <a:miter lim="800000"/>
            <a:headEnd/>
            <a:tailEnd/>
          </a:ln>
        </p:spPr>
        <p:txBody>
          <a:bodyPr lIns="104460" tIns="182802" rIns="104460" bIns="182802">
            <a:prstTxWarp prst="textNoShape">
              <a:avLst/>
            </a:prstTxWarp>
            <a:spAutoFit/>
          </a:bodyPr>
          <a:lstStyle/>
          <a:p>
            <a:pPr algn="ctr" defTabSz="3654425">
              <a:spcBef>
                <a:spcPct val="50000"/>
              </a:spcBef>
            </a:pPr>
            <a:r>
              <a:rPr lang="en-US" sz="5700">
                <a:solidFill>
                  <a:schemeClr val="bg1"/>
                </a:solidFill>
                <a:latin typeface="Arial Black" pitchFamily="84" charset="0"/>
              </a:rPr>
              <a:t>Conclusions and Future Work </a:t>
            </a:r>
          </a:p>
        </p:txBody>
      </p:sp>
      <p:sp>
        <p:nvSpPr>
          <p:cNvPr id="2189" name="Rectangle 141"/>
          <p:cNvSpPr>
            <a:spLocks noChangeArrowheads="1"/>
          </p:cNvSpPr>
          <p:nvPr/>
        </p:nvSpPr>
        <p:spPr bwMode="auto">
          <a:xfrm>
            <a:off x="4963583" y="1285876"/>
            <a:ext cx="23039917" cy="2611934"/>
          </a:xfrm>
          <a:prstGeom prst="rect">
            <a:avLst/>
          </a:prstGeom>
          <a:noFill/>
          <a:ln w="9525">
            <a:noFill/>
            <a:miter lim="800000"/>
            <a:headEnd/>
            <a:tailEnd/>
          </a:ln>
          <a:effectLst>
            <a:glow rad="101600">
              <a:schemeClr val="accent1">
                <a:satMod val="175000"/>
                <a:alpha val="40000"/>
              </a:schemeClr>
            </a:glow>
            <a:outerShdw dist="35921" dir="2700000" algn="ctr" rotWithShape="0">
              <a:schemeClr val="tx1"/>
            </a:outerShdw>
          </a:effectLst>
        </p:spPr>
        <p:txBody>
          <a:bodyPr lIns="365600" tIns="182802" rIns="365600" bIns="182802" anchor="ctr"/>
          <a:lstStyle/>
          <a:p>
            <a:pPr algn="ctr">
              <a:defRPr/>
            </a:pPr>
            <a:r>
              <a:rPr lang="en-US" sz="7700" dirty="0">
                <a:solidFill>
                  <a:schemeClr val="bg1"/>
                </a:solidFill>
                <a:latin typeface="Arial Black" pitchFamily="34" charset="0"/>
                <a:ea typeface="+mn-ea"/>
                <a:cs typeface="+mn-cs"/>
              </a:rPr>
              <a:t> </a:t>
            </a:r>
            <a:r>
              <a:rPr lang="en-US" sz="8000" b="1" dirty="0">
                <a:solidFill>
                  <a:srgbClr val="E4F2F4"/>
                </a:solidFill>
                <a:effectLst>
                  <a:glow rad="63500">
                    <a:schemeClr val="accent1">
                      <a:satMod val="175000"/>
                      <a:alpha val="40000"/>
                    </a:schemeClr>
                  </a:glow>
                </a:effectLst>
                <a:latin typeface="Arial" pitchFamily="34" charset="0"/>
                <a:ea typeface="+mn-ea"/>
                <a:cs typeface="+mn-cs"/>
              </a:rPr>
              <a:t>AGeS: A Software System for Annotation and Analysis of Genome Sequences </a:t>
            </a:r>
            <a:endParaRPr lang="en-US" sz="8000" dirty="0">
              <a:solidFill>
                <a:srgbClr val="E4F2F4"/>
              </a:solidFill>
              <a:effectLst>
                <a:glow rad="63500">
                  <a:schemeClr val="accent1">
                    <a:satMod val="175000"/>
                    <a:alpha val="40000"/>
                  </a:schemeClr>
                </a:glow>
              </a:effectLst>
              <a:latin typeface="Arial" pitchFamily="34" charset="0"/>
              <a:ea typeface="+mn-ea"/>
              <a:cs typeface="+mn-cs"/>
            </a:endParaRPr>
          </a:p>
        </p:txBody>
      </p:sp>
      <p:sp>
        <p:nvSpPr>
          <p:cNvPr id="14345" name="Text Box 142"/>
          <p:cNvSpPr txBox="1">
            <a:spLocks noChangeArrowheads="1"/>
          </p:cNvSpPr>
          <p:nvPr/>
        </p:nvSpPr>
        <p:spPr bwMode="auto">
          <a:xfrm>
            <a:off x="22891750" y="6335713"/>
            <a:ext cx="8075613" cy="769937"/>
          </a:xfrm>
          <a:prstGeom prst="rect">
            <a:avLst/>
          </a:prstGeom>
          <a:noFill/>
          <a:ln w="9525">
            <a:noFill/>
            <a:miter lim="800000"/>
            <a:headEnd/>
            <a:tailEnd/>
          </a:ln>
        </p:spPr>
        <p:txBody>
          <a:bodyPr lIns="365600" tIns="182802" rIns="365600" bIns="182802">
            <a:prstTxWarp prst="textNoShape">
              <a:avLst/>
            </a:prstTxWarp>
            <a:spAutoFit/>
          </a:bodyPr>
          <a:lstStyle/>
          <a:p>
            <a:pPr algn="r" defTabSz="3654425">
              <a:spcBef>
                <a:spcPct val="50000"/>
              </a:spcBef>
            </a:pPr>
            <a:r>
              <a:rPr lang="en-US" sz="2600" b="1">
                <a:solidFill>
                  <a:schemeClr val="bg1"/>
                </a:solidFill>
              </a:rPr>
              <a:t>*jaques.reifman@us.army.mil  (301) 619-7915 </a:t>
            </a:r>
          </a:p>
        </p:txBody>
      </p:sp>
      <p:pic>
        <p:nvPicPr>
          <p:cNvPr id="14346" name="Picture 144" descr="MRMC_Transparent"/>
          <p:cNvPicPr>
            <a:picLocks noChangeAspect="1" noChangeArrowheads="1"/>
          </p:cNvPicPr>
          <p:nvPr/>
        </p:nvPicPr>
        <p:blipFill>
          <a:blip r:embed="rId3"/>
          <a:srcRect/>
          <a:stretch>
            <a:fillRect/>
          </a:stretch>
        </p:blipFill>
        <p:spPr bwMode="auto">
          <a:xfrm>
            <a:off x="28595638" y="785813"/>
            <a:ext cx="2519362" cy="1906587"/>
          </a:xfrm>
          <a:prstGeom prst="rect">
            <a:avLst/>
          </a:prstGeom>
          <a:noFill/>
          <a:ln w="9525">
            <a:noFill/>
            <a:miter lim="800000"/>
            <a:headEnd/>
            <a:tailEnd/>
          </a:ln>
        </p:spPr>
      </p:pic>
      <p:sp>
        <p:nvSpPr>
          <p:cNvPr id="14347" name="Text Box 145"/>
          <p:cNvSpPr txBox="1">
            <a:spLocks noChangeArrowheads="1"/>
          </p:cNvSpPr>
          <p:nvPr/>
        </p:nvSpPr>
        <p:spPr bwMode="auto">
          <a:xfrm>
            <a:off x="0" y="4286250"/>
            <a:ext cx="32004000" cy="2447925"/>
          </a:xfrm>
          <a:prstGeom prst="rect">
            <a:avLst/>
          </a:prstGeom>
          <a:noFill/>
          <a:ln w="9525">
            <a:noFill/>
            <a:miter lim="800000"/>
            <a:headEnd/>
            <a:tailEnd/>
          </a:ln>
        </p:spPr>
        <p:txBody>
          <a:bodyPr lIns="87047" tIns="43522" rIns="87047" bIns="43522">
            <a:prstTxWarp prst="textNoShape">
              <a:avLst/>
            </a:prstTxWarp>
            <a:spAutoFit/>
          </a:bodyPr>
          <a:lstStyle/>
          <a:p>
            <a:pPr algn="ctr" defTabSz="3654425"/>
            <a:r>
              <a:rPr lang="en-US" sz="3400" b="1">
                <a:solidFill>
                  <a:schemeClr val="bg1"/>
                </a:solidFill>
                <a:cs typeface="Helvetica-Light" charset="0"/>
              </a:rPr>
              <a:t>Kamal Kumar, Valmik Desai, Li Cheng, Maxim Khitrov, Deepak Grover, Ravi Vijaya Satya, Chenggang Yu, Nela Zavaljevski, and </a:t>
            </a:r>
            <a:r>
              <a:rPr lang="en-US" sz="3400" b="1">
                <a:solidFill>
                  <a:schemeClr val="bg1"/>
                </a:solidFill>
                <a:cs typeface="Helvetica-Light" charset="0"/>
              </a:rPr>
              <a:t>Jaques Reifman</a:t>
            </a:r>
            <a:r>
              <a:rPr lang="en-US" sz="3400" b="1" baseline="30000">
                <a:solidFill>
                  <a:schemeClr val="bg1"/>
                </a:solidFill>
                <a:cs typeface="Helvetica-Light" charset="0"/>
              </a:rPr>
              <a:t>*</a:t>
            </a:r>
            <a:endParaRPr lang="en-US" sz="3400" b="1" u="sng" baseline="30000">
              <a:solidFill>
                <a:schemeClr val="bg1"/>
              </a:solidFill>
              <a:cs typeface="Helvetica-Light" charset="0"/>
            </a:endParaRPr>
          </a:p>
          <a:p>
            <a:pPr algn="ctr" defTabSz="3654425"/>
            <a:endParaRPr lang="en-US" sz="2300" baseline="30000">
              <a:solidFill>
                <a:schemeClr val="bg1"/>
              </a:solidFill>
              <a:cs typeface="Helvetica-Light" charset="0"/>
            </a:endParaRPr>
          </a:p>
          <a:p>
            <a:pPr algn="ctr" defTabSz="3654425"/>
            <a:r>
              <a:rPr lang="en-US" sz="3400" b="1">
                <a:solidFill>
                  <a:schemeClr val="bg1"/>
                </a:solidFill>
                <a:cs typeface="Helvetica-Light" charset="0"/>
              </a:rPr>
              <a:t>DoD Biotechnology </a:t>
            </a:r>
            <a:r>
              <a:rPr lang="en-US" sz="3400" b="1">
                <a:solidFill>
                  <a:schemeClr val="bg1"/>
                </a:solidFill>
                <a:cs typeface="Helvetica-Light" charset="0"/>
              </a:rPr>
              <a:t>HPC Software Applications Institute, Telemedicine and Advanced Technology Research Center,</a:t>
            </a:r>
          </a:p>
          <a:p>
            <a:pPr algn="ctr" defTabSz="3654425"/>
            <a:r>
              <a:rPr lang="en-US" sz="3400" b="1">
                <a:solidFill>
                  <a:schemeClr val="bg1"/>
                </a:solidFill>
                <a:cs typeface="Helvetica-Light" charset="0"/>
              </a:rPr>
              <a:t>U.S. Army Medical Research and Materiel Command, Ft. Detrick, MD, USA</a:t>
            </a:r>
          </a:p>
          <a:p>
            <a:pPr algn="ctr" defTabSz="3654425"/>
            <a:endParaRPr lang="en-US" sz="3400" b="1">
              <a:solidFill>
                <a:schemeClr val="bg1"/>
              </a:solidFill>
              <a:cs typeface="Helvetica-Light" charset="0"/>
            </a:endParaRPr>
          </a:p>
        </p:txBody>
      </p:sp>
      <p:grpSp>
        <p:nvGrpSpPr>
          <p:cNvPr id="14348" name="Group 85"/>
          <p:cNvGrpSpPr>
            <a:grpSpLocks/>
          </p:cNvGrpSpPr>
          <p:nvPr/>
        </p:nvGrpSpPr>
        <p:grpSpPr bwMode="auto">
          <a:xfrm>
            <a:off x="609600" y="26441400"/>
            <a:ext cx="18211800" cy="1371600"/>
            <a:chOff x="1050428" y="33952543"/>
            <a:chExt cx="17161373" cy="1371600"/>
          </a:xfrm>
        </p:grpSpPr>
        <p:sp>
          <p:nvSpPr>
            <p:cNvPr id="14553" name="Rectangle 247"/>
            <p:cNvSpPr>
              <a:spLocks noChangeArrowheads="1"/>
            </p:cNvSpPr>
            <p:nvPr/>
          </p:nvSpPr>
          <p:spPr bwMode="auto">
            <a:xfrm>
              <a:off x="1132900" y="33952543"/>
              <a:ext cx="16932186" cy="1371600"/>
            </a:xfrm>
            <a:prstGeom prst="rect">
              <a:avLst/>
            </a:prstGeom>
            <a:solidFill>
              <a:srgbClr val="005A9E"/>
            </a:solidFill>
            <a:ln w="9525">
              <a:noFill/>
              <a:miter lim="800000"/>
              <a:headEnd/>
              <a:tailEnd/>
            </a:ln>
          </p:spPr>
          <p:txBody>
            <a:bodyPr wrap="none" lIns="87078" tIns="43539" rIns="87078" bIns="43539" anchor="ctr">
              <a:prstTxWarp prst="textNoShape">
                <a:avLst/>
              </a:prstTxWarp>
            </a:bodyPr>
            <a:lstStyle/>
            <a:p>
              <a:endParaRPr lang="en-US"/>
            </a:p>
          </p:txBody>
        </p:sp>
        <p:sp>
          <p:nvSpPr>
            <p:cNvPr id="14554" name="Text Box 179"/>
            <p:cNvSpPr txBox="1">
              <a:spLocks noChangeArrowheads="1"/>
            </p:cNvSpPr>
            <p:nvPr/>
          </p:nvSpPr>
          <p:spPr bwMode="auto">
            <a:xfrm>
              <a:off x="1050428" y="33955591"/>
              <a:ext cx="17161373" cy="1246338"/>
            </a:xfrm>
            <a:prstGeom prst="rect">
              <a:avLst/>
            </a:prstGeom>
            <a:noFill/>
            <a:ln w="9525">
              <a:noFill/>
              <a:miter lim="800000"/>
              <a:headEnd/>
              <a:tailEnd/>
            </a:ln>
          </p:spPr>
          <p:txBody>
            <a:bodyPr lIns="365600" tIns="182802" rIns="365600" bIns="182802">
              <a:prstTxWarp prst="textNoShape">
                <a:avLst/>
              </a:prstTxWarp>
              <a:spAutoFit/>
            </a:bodyPr>
            <a:lstStyle/>
            <a:p>
              <a:pPr algn="ctr" defTabSz="3654425">
                <a:spcBef>
                  <a:spcPct val="50000"/>
                </a:spcBef>
              </a:pPr>
              <a:r>
                <a:rPr lang="en-US" sz="5700">
                  <a:solidFill>
                    <a:schemeClr val="bg1"/>
                  </a:solidFill>
                  <a:latin typeface="Arial Black" pitchFamily="84" charset="0"/>
                </a:rPr>
                <a:t> Validation </a:t>
              </a:r>
            </a:p>
          </p:txBody>
        </p:sp>
      </p:grpSp>
      <p:sp>
        <p:nvSpPr>
          <p:cNvPr id="14349" name="Rectangle 241"/>
          <p:cNvSpPr>
            <a:spLocks noChangeArrowheads="1"/>
          </p:cNvSpPr>
          <p:nvPr/>
        </p:nvSpPr>
        <p:spPr bwMode="auto">
          <a:xfrm>
            <a:off x="685800" y="7543800"/>
            <a:ext cx="15133638" cy="1371600"/>
          </a:xfrm>
          <a:prstGeom prst="rect">
            <a:avLst/>
          </a:prstGeom>
          <a:solidFill>
            <a:srgbClr val="005A9E"/>
          </a:solidFill>
          <a:ln w="9525">
            <a:noFill/>
            <a:miter lim="800000"/>
            <a:headEnd/>
            <a:tailEnd/>
          </a:ln>
        </p:spPr>
        <p:txBody>
          <a:bodyPr wrap="none" anchor="ctr">
            <a:prstTxWarp prst="textNoShape">
              <a:avLst/>
            </a:prstTxWarp>
          </a:bodyPr>
          <a:lstStyle/>
          <a:p>
            <a:endParaRPr lang="en-US"/>
          </a:p>
        </p:txBody>
      </p:sp>
      <p:sp>
        <p:nvSpPr>
          <p:cNvPr id="14350" name="Text Box 5"/>
          <p:cNvSpPr txBox="1">
            <a:spLocks noChangeArrowheads="1"/>
          </p:cNvSpPr>
          <p:nvPr/>
        </p:nvSpPr>
        <p:spPr bwMode="auto">
          <a:xfrm>
            <a:off x="1066800" y="7620000"/>
            <a:ext cx="14554200" cy="1246188"/>
          </a:xfrm>
          <a:prstGeom prst="rect">
            <a:avLst/>
          </a:prstGeom>
          <a:noFill/>
          <a:ln w="9525">
            <a:noFill/>
            <a:miter lim="800000"/>
            <a:headEnd/>
            <a:tailEnd/>
          </a:ln>
        </p:spPr>
        <p:txBody>
          <a:bodyPr lIns="365600" tIns="182802" rIns="365600" bIns="182802">
            <a:prstTxWarp prst="textNoShape">
              <a:avLst/>
            </a:prstTxWarp>
            <a:spAutoFit/>
          </a:bodyPr>
          <a:lstStyle/>
          <a:p>
            <a:pPr algn="ctr" defTabSz="3654425">
              <a:spcBef>
                <a:spcPct val="50000"/>
              </a:spcBef>
            </a:pPr>
            <a:r>
              <a:rPr lang="en-US" sz="5700">
                <a:solidFill>
                  <a:schemeClr val="bg1"/>
                </a:solidFill>
                <a:latin typeface="Arial Black" pitchFamily="84" charset="0"/>
              </a:rPr>
              <a:t>Problem</a:t>
            </a:r>
          </a:p>
        </p:txBody>
      </p:sp>
      <p:sp>
        <p:nvSpPr>
          <p:cNvPr id="14351" name="Text Box 265"/>
          <p:cNvSpPr txBox="1">
            <a:spLocks noChangeArrowheads="1"/>
          </p:cNvSpPr>
          <p:nvPr/>
        </p:nvSpPr>
        <p:spPr bwMode="auto">
          <a:xfrm>
            <a:off x="19354800" y="33451800"/>
            <a:ext cx="12192000" cy="2057400"/>
          </a:xfrm>
          <a:prstGeom prst="rect">
            <a:avLst/>
          </a:prstGeom>
          <a:noFill/>
          <a:ln w="9525">
            <a:noFill/>
            <a:miter lim="800000"/>
            <a:headEnd/>
            <a:tailEnd/>
          </a:ln>
        </p:spPr>
        <p:txBody>
          <a:bodyPr lIns="174094" tIns="174094" rIns="174094" bIns="174094">
            <a:prstTxWarp prst="textNoShape">
              <a:avLst/>
            </a:prstTxWarp>
          </a:bodyPr>
          <a:lstStyle/>
          <a:p>
            <a:pPr>
              <a:spcAft>
                <a:spcPts val="1713"/>
              </a:spcAft>
            </a:pPr>
            <a:r>
              <a:rPr lang="en-US" sz="2700" u="sng">
                <a:solidFill>
                  <a:srgbClr val="FFFFFF"/>
                </a:solidFill>
                <a:latin typeface="Arial Black" pitchFamily="84" charset="0"/>
              </a:rPr>
              <a:t>Acknowledgments</a:t>
            </a:r>
          </a:p>
          <a:p>
            <a:r>
              <a:rPr lang="en-US" sz="2300" b="1">
                <a:solidFill>
                  <a:schemeClr val="bg1"/>
                </a:solidFill>
              </a:rPr>
              <a:t>This work was partially sponsored by the U.S. Department of Defense High Performance Computing Modernization Program office, under the High Performance Computing Software Applications Institutes Initiative.  </a:t>
            </a:r>
          </a:p>
          <a:p>
            <a:endParaRPr lang="en-US" sz="2300" b="1">
              <a:solidFill>
                <a:schemeClr val="bg1"/>
              </a:solidFill>
            </a:endParaRPr>
          </a:p>
          <a:p>
            <a:endParaRPr lang="en-US" sz="2300">
              <a:solidFill>
                <a:schemeClr val="bg1"/>
              </a:solidFill>
              <a:latin typeface="Arial Narrow" pitchFamily="84" charset="0"/>
            </a:endParaRPr>
          </a:p>
        </p:txBody>
      </p:sp>
      <p:sp>
        <p:nvSpPr>
          <p:cNvPr id="14352" name="Text Box 326"/>
          <p:cNvSpPr txBox="1">
            <a:spLocks noChangeArrowheads="1"/>
          </p:cNvSpPr>
          <p:nvPr/>
        </p:nvSpPr>
        <p:spPr bwMode="auto">
          <a:xfrm>
            <a:off x="19431000" y="35399663"/>
            <a:ext cx="12039600" cy="1428750"/>
          </a:xfrm>
          <a:prstGeom prst="rect">
            <a:avLst/>
          </a:prstGeom>
          <a:noFill/>
          <a:ln w="9525">
            <a:noFill/>
            <a:miter lim="800000"/>
            <a:headEnd/>
            <a:tailEnd/>
          </a:ln>
        </p:spPr>
        <p:txBody>
          <a:bodyPr lIns="174094" tIns="174094" rIns="174094" bIns="174094">
            <a:prstTxWarp prst="textNoShape">
              <a:avLst/>
            </a:prstTxWarp>
          </a:bodyPr>
          <a:lstStyle/>
          <a:p>
            <a:pPr defTabSz="4176713">
              <a:spcAft>
                <a:spcPts val="1713"/>
              </a:spcAft>
            </a:pPr>
            <a:r>
              <a:rPr lang="en-US" sz="2700" u="sng">
                <a:solidFill>
                  <a:schemeClr val="bg1"/>
                </a:solidFill>
                <a:latin typeface="Arial Black" pitchFamily="84" charset="0"/>
              </a:rPr>
              <a:t>Disclaimer</a:t>
            </a:r>
          </a:p>
          <a:p>
            <a:pPr defTabSz="4176713"/>
            <a:r>
              <a:rPr lang="en-US" sz="2300" b="1">
                <a:solidFill>
                  <a:schemeClr val="bg1"/>
                </a:solidFill>
              </a:rPr>
              <a:t>The opinions and assertions contained herein are the private views of the authors and are not to be construed as official or as reflecting the views of the U.S. Army or the U.S. Department of Defense. This poster has been approved for public release with unlimited distribution.</a:t>
            </a:r>
          </a:p>
        </p:txBody>
      </p:sp>
      <p:pic>
        <p:nvPicPr>
          <p:cNvPr id="14353" name="Picture 671" descr="tatrc"/>
          <p:cNvPicPr>
            <a:picLocks noChangeAspect="1" noChangeArrowheads="1"/>
          </p:cNvPicPr>
          <p:nvPr/>
        </p:nvPicPr>
        <p:blipFill>
          <a:blip r:embed="rId4"/>
          <a:srcRect/>
          <a:stretch>
            <a:fillRect/>
          </a:stretch>
        </p:blipFill>
        <p:spPr bwMode="auto">
          <a:xfrm>
            <a:off x="28967113" y="2928938"/>
            <a:ext cx="1851025" cy="1143000"/>
          </a:xfrm>
          <a:prstGeom prst="rect">
            <a:avLst/>
          </a:prstGeom>
          <a:noFill/>
          <a:ln w="9525">
            <a:noFill/>
            <a:miter lim="800000"/>
            <a:headEnd/>
            <a:tailEnd/>
          </a:ln>
        </p:spPr>
      </p:pic>
      <p:pic>
        <p:nvPicPr>
          <p:cNvPr id="2865" name="Picture 817" descr="HPCMP Logo Web"/>
          <p:cNvPicPr>
            <a:picLocks noChangeAspect="1" noChangeArrowheads="1"/>
          </p:cNvPicPr>
          <p:nvPr/>
        </p:nvPicPr>
        <p:blipFill>
          <a:blip r:embed="rId5"/>
          <a:srcRect/>
          <a:stretch>
            <a:fillRect/>
          </a:stretch>
        </p:blipFill>
        <p:spPr bwMode="auto">
          <a:xfrm>
            <a:off x="1036638" y="1143000"/>
            <a:ext cx="3852862" cy="1658938"/>
          </a:xfrm>
          <a:prstGeom prst="rect">
            <a:avLst/>
          </a:prstGeom>
          <a:noFill/>
          <a:effectLst>
            <a:outerShdw dist="63500" dir="8587806" algn="ctr" rotWithShape="0">
              <a:srgbClr val="C0C0C0"/>
            </a:outerShdw>
          </a:effectLst>
        </p:spPr>
      </p:pic>
      <p:sp>
        <p:nvSpPr>
          <p:cNvPr id="5156" name="Text Box 1060"/>
          <p:cNvSpPr txBox="1">
            <a:spLocks noChangeArrowheads="1"/>
          </p:cNvSpPr>
          <p:nvPr/>
        </p:nvSpPr>
        <p:spPr bwMode="auto">
          <a:xfrm>
            <a:off x="19202400" y="27976513"/>
            <a:ext cx="11557000" cy="5703887"/>
          </a:xfrm>
          <a:prstGeom prst="rect">
            <a:avLst/>
          </a:prstGeom>
          <a:noFill/>
          <a:ln w="9525">
            <a:noFill/>
            <a:miter lim="800000"/>
            <a:headEnd/>
            <a:tailEnd/>
          </a:ln>
          <a:effectLst/>
        </p:spPr>
        <p:txBody>
          <a:bodyPr lIns="435237" tIns="0" rIns="435237" bIns="0">
            <a:spAutoFit/>
          </a:bodyPr>
          <a:lstStyle/>
          <a:p>
            <a:pPr marL="326544" indent="-326544" defTabSz="3655475">
              <a:spcBef>
                <a:spcPct val="50000"/>
              </a:spcBef>
              <a:buFontTx/>
              <a:buChar char="•"/>
              <a:defRPr/>
            </a:pPr>
            <a:r>
              <a:rPr lang="en-US" sz="2700" b="1" dirty="0">
                <a:solidFill>
                  <a:schemeClr val="accent6"/>
                </a:solidFill>
                <a:latin typeface="Arial" pitchFamily="34" charset="0"/>
                <a:ea typeface="+mn-ea"/>
                <a:cs typeface="+mn-cs"/>
              </a:rPr>
              <a:t>AGeS is a fully integrated, user-friendly HPC </a:t>
            </a:r>
            <a:r>
              <a:rPr lang="en-US" sz="2700" b="1">
                <a:solidFill>
                  <a:schemeClr val="accent6"/>
                </a:solidFill>
                <a:latin typeface="Arial" pitchFamily="34" charset="0"/>
                <a:ea typeface="+mn-ea"/>
                <a:cs typeface="+mn-cs"/>
              </a:rPr>
              <a:t>system that:</a:t>
            </a:r>
            <a:endParaRPr lang="en-US" sz="2700" b="1" dirty="0">
              <a:solidFill>
                <a:schemeClr val="accent6"/>
              </a:solidFill>
              <a:latin typeface="Arial" pitchFamily="34" charset="0"/>
              <a:ea typeface="+mn-ea"/>
              <a:cs typeface="+mn-cs"/>
            </a:endParaRPr>
          </a:p>
          <a:p>
            <a:pPr marL="761935" lvl="1" indent="-326544" defTabSz="3655475">
              <a:spcBef>
                <a:spcPts val="800"/>
              </a:spcBef>
              <a:buFont typeface="Wingdings" pitchFamily="2" charset="2"/>
              <a:buChar char="§"/>
              <a:defRPr/>
            </a:pPr>
            <a:r>
              <a:rPr lang="en-US" sz="2400" b="1" dirty="0">
                <a:solidFill>
                  <a:schemeClr val="accent6"/>
                </a:solidFill>
                <a:latin typeface="Arial" pitchFamily="34" charset="0"/>
                <a:ea typeface="+mn-ea"/>
                <a:cs typeface="+mn-cs"/>
              </a:rPr>
              <a:t>Provides a Web-based interface to store and retrieve sequence data</a:t>
            </a:r>
          </a:p>
          <a:p>
            <a:pPr marL="761935" lvl="1" indent="-326544" defTabSz="3655475">
              <a:spcBef>
                <a:spcPts val="800"/>
              </a:spcBef>
              <a:buFont typeface="Wingdings" pitchFamily="2" charset="2"/>
              <a:buChar char="§"/>
              <a:defRPr/>
            </a:pPr>
            <a:r>
              <a:rPr lang="en-US" sz="2400" b="1" dirty="0">
                <a:solidFill>
                  <a:schemeClr val="accent6"/>
                </a:solidFill>
                <a:latin typeface="Arial" pitchFamily="34" charset="0"/>
                <a:ea typeface="+mn-ea"/>
                <a:cs typeface="+mn-cs"/>
              </a:rPr>
              <a:t>Annotates genomic sequences</a:t>
            </a:r>
            <a:endParaRPr lang="en-US" sz="2400" b="1" dirty="0">
              <a:solidFill>
                <a:schemeClr val="accent6"/>
              </a:solidFill>
              <a:latin typeface="Arial" pitchFamily="34" charset="0"/>
              <a:ea typeface="+mn-ea"/>
              <a:cs typeface="+mn-cs"/>
            </a:endParaRPr>
          </a:p>
          <a:p>
            <a:pPr marL="761935" lvl="1" indent="-326544" defTabSz="3655475">
              <a:spcBef>
                <a:spcPts val="800"/>
              </a:spcBef>
              <a:buFont typeface="Wingdings" pitchFamily="2" charset="2"/>
              <a:buChar char="§"/>
              <a:defRPr/>
            </a:pPr>
            <a:r>
              <a:rPr lang="en-US" sz="2400" b="1" dirty="0">
                <a:solidFill>
                  <a:schemeClr val="accent6"/>
                </a:solidFill>
                <a:latin typeface="Arial" pitchFamily="34" charset="0"/>
                <a:ea typeface="+mn-ea"/>
                <a:cs typeface="+mn-cs"/>
              </a:rPr>
              <a:t>Assigns functions to predicted protein-coding regions</a:t>
            </a:r>
          </a:p>
          <a:p>
            <a:pPr marL="761935" lvl="1" indent="-326544" defTabSz="3655475">
              <a:spcBef>
                <a:spcPts val="800"/>
              </a:spcBef>
              <a:buFont typeface="Wingdings" pitchFamily="2" charset="2"/>
              <a:buChar char="§"/>
              <a:defRPr/>
            </a:pPr>
            <a:r>
              <a:rPr lang="en-US" sz="2400" b="1" dirty="0">
                <a:solidFill>
                  <a:schemeClr val="accent6"/>
                </a:solidFill>
                <a:latin typeface="Arial" pitchFamily="34" charset="0"/>
                <a:ea typeface="+mn-ea"/>
                <a:cs typeface="+mn-cs"/>
              </a:rPr>
              <a:t>Provides a visualization of the annotation using GBrowse</a:t>
            </a:r>
          </a:p>
          <a:p>
            <a:pPr marL="761935" lvl="1" indent="-326544" defTabSz="3655475">
              <a:spcBef>
                <a:spcPts val="800"/>
              </a:spcBef>
              <a:buFont typeface="Wingdings" pitchFamily="2" charset="2"/>
              <a:buChar char="§"/>
              <a:defRPr/>
            </a:pPr>
            <a:r>
              <a:rPr lang="en-US" sz="2400" b="1" dirty="0">
                <a:solidFill>
                  <a:schemeClr val="accent6"/>
                </a:solidFill>
                <a:latin typeface="Arial" pitchFamily="34" charset="0"/>
                <a:ea typeface="+mn-ea"/>
                <a:cs typeface="+mn-cs"/>
              </a:rPr>
              <a:t>Currently compatible with bacterial genomes</a:t>
            </a:r>
          </a:p>
          <a:p>
            <a:pPr marL="326544" indent="-326544" defTabSz="3655475">
              <a:spcBef>
                <a:spcPct val="50000"/>
              </a:spcBef>
              <a:buFontTx/>
              <a:buChar char="•"/>
              <a:defRPr/>
            </a:pPr>
            <a:r>
              <a:rPr lang="en-US" sz="2700" b="1" dirty="0">
                <a:solidFill>
                  <a:schemeClr val="accent6"/>
                </a:solidFill>
                <a:latin typeface="Arial" pitchFamily="34" charset="0"/>
                <a:ea typeface="+mn-ea"/>
                <a:cs typeface="+mn-cs"/>
              </a:rPr>
              <a:t> Future work</a:t>
            </a:r>
          </a:p>
          <a:p>
            <a:pPr marL="761935" lvl="1" indent="-326544" defTabSz="3655475">
              <a:spcBef>
                <a:spcPts val="800"/>
              </a:spcBef>
              <a:buFont typeface="Wingdings" pitchFamily="2" charset="2"/>
              <a:buChar char="§"/>
              <a:defRPr/>
            </a:pPr>
            <a:r>
              <a:rPr lang="en-US" sz="2400" b="1" dirty="0">
                <a:solidFill>
                  <a:schemeClr val="accent6"/>
                </a:solidFill>
                <a:latin typeface="Arial" pitchFamily="34" charset="0"/>
                <a:ea typeface="+mn-ea"/>
                <a:cs typeface="+mn-cs"/>
              </a:rPr>
              <a:t>Annotation of viral genomes, clinical samples and metagenomic samples</a:t>
            </a:r>
          </a:p>
          <a:p>
            <a:pPr marL="761935" lvl="1" indent="-326544" defTabSz="3655475">
              <a:spcBef>
                <a:spcPts val="800"/>
              </a:spcBef>
              <a:buFont typeface="Wingdings" pitchFamily="2" charset="2"/>
              <a:buChar char="§"/>
              <a:defRPr/>
            </a:pPr>
            <a:r>
              <a:rPr lang="en-US" sz="2400" b="1" dirty="0">
                <a:solidFill>
                  <a:schemeClr val="accent6"/>
                </a:solidFill>
                <a:latin typeface="Arial" pitchFamily="34" charset="0"/>
                <a:ea typeface="+mn-ea"/>
                <a:cs typeface="+mn-cs"/>
              </a:rPr>
              <a:t>Addition of tools for diagnostics, characterization, and comparative genomics</a:t>
            </a:r>
            <a:endParaRPr lang="en-US" sz="2700" b="1" dirty="0">
              <a:solidFill>
                <a:schemeClr val="accent6"/>
              </a:solidFill>
              <a:latin typeface="Arial" pitchFamily="34" charset="0"/>
              <a:ea typeface="+mn-ea"/>
              <a:cs typeface="+mn-cs"/>
            </a:endParaRPr>
          </a:p>
          <a:p>
            <a:pPr marL="326544" indent="-326544" defTabSz="3655475">
              <a:spcBef>
                <a:spcPct val="50000"/>
              </a:spcBef>
              <a:buFont typeface="Arial" pitchFamily="34" charset="0"/>
              <a:buChar char="•"/>
              <a:defRPr/>
            </a:pPr>
            <a:endParaRPr lang="en-US" sz="2700" b="1" dirty="0">
              <a:solidFill>
                <a:schemeClr val="accent6">
                  <a:lumMod val="75000"/>
                </a:schemeClr>
              </a:solidFill>
              <a:latin typeface="Arial" pitchFamily="34" charset="0"/>
              <a:ea typeface="+mn-ea"/>
              <a:cs typeface="+mn-cs"/>
            </a:endParaRPr>
          </a:p>
        </p:txBody>
      </p:sp>
      <p:sp>
        <p:nvSpPr>
          <p:cNvPr id="14356" name="Rectangle 1113"/>
          <p:cNvSpPr>
            <a:spLocks noChangeArrowheads="1"/>
          </p:cNvSpPr>
          <p:nvPr/>
        </p:nvSpPr>
        <p:spPr bwMode="auto">
          <a:xfrm>
            <a:off x="13038138" y="357188"/>
            <a:ext cx="4130675" cy="795337"/>
          </a:xfrm>
          <a:prstGeom prst="rect">
            <a:avLst/>
          </a:prstGeom>
          <a:noFill/>
          <a:ln w="9525">
            <a:noFill/>
            <a:miter lim="800000"/>
            <a:headEnd/>
            <a:tailEnd/>
          </a:ln>
        </p:spPr>
        <p:txBody>
          <a:bodyPr lIns="87078" tIns="43539" rIns="87078" bIns="43539">
            <a:prstTxWarp prst="textNoShape">
              <a:avLst/>
            </a:prstTxWarp>
            <a:spAutoFit/>
          </a:bodyPr>
          <a:lstStyle/>
          <a:p>
            <a:pPr algn="ctr" defTabSz="4176713"/>
            <a:r>
              <a:rPr lang="en-US" sz="4600">
                <a:solidFill>
                  <a:schemeClr val="bg1"/>
                </a:solidFill>
              </a:rPr>
              <a:t>www.bhsai.org</a:t>
            </a:r>
          </a:p>
        </p:txBody>
      </p:sp>
      <p:grpSp>
        <p:nvGrpSpPr>
          <p:cNvPr id="128" name="Group 127"/>
          <p:cNvGrpSpPr/>
          <p:nvPr/>
        </p:nvGrpSpPr>
        <p:grpSpPr>
          <a:xfrm>
            <a:off x="16459199" y="7543800"/>
            <a:ext cx="15011398" cy="8686800"/>
            <a:chOff x="9829800" y="7543800"/>
            <a:chExt cx="9067800" cy="7482679"/>
          </a:xfrm>
          <a:solidFill>
            <a:schemeClr val="bg1">
              <a:lumMod val="95000"/>
            </a:schemeClr>
          </a:solidFill>
        </p:grpSpPr>
        <p:sp>
          <p:nvSpPr>
            <p:cNvPr id="2285" name="Rectangle 237" descr="Newsprint"/>
            <p:cNvSpPr>
              <a:spLocks noChangeArrowheads="1"/>
            </p:cNvSpPr>
            <p:nvPr/>
          </p:nvSpPr>
          <p:spPr bwMode="auto">
            <a:xfrm>
              <a:off x="9829800" y="7543800"/>
              <a:ext cx="9067800" cy="7482679"/>
            </a:xfrm>
            <a:prstGeom prst="rect">
              <a:avLst/>
            </a:prstGeom>
            <a:solidFill>
              <a:schemeClr val="bg1">
                <a:lumMod val="95000"/>
              </a:schemeClr>
            </a:solidFill>
            <a:ln w="9525">
              <a:solidFill>
                <a:schemeClr val="tx1"/>
              </a:solidFill>
              <a:miter lim="800000"/>
              <a:headEnd/>
              <a:tailEnd/>
            </a:ln>
            <a:effectLst/>
          </p:spPr>
          <p:txBody>
            <a:bodyPr wrap="none" anchor="ctr"/>
            <a:lstStyle/>
            <a:p>
              <a:pPr>
                <a:defRPr/>
              </a:pPr>
              <a:endParaRPr lang="en-US" dirty="0">
                <a:latin typeface="Arial" pitchFamily="34" charset="0"/>
                <a:ea typeface="+mn-ea"/>
                <a:cs typeface="+mn-cs"/>
              </a:endParaRPr>
            </a:p>
          </p:txBody>
        </p:sp>
        <p:sp>
          <p:nvSpPr>
            <p:cNvPr id="2290" name="Rectangle 242"/>
            <p:cNvSpPr>
              <a:spLocks noChangeArrowheads="1"/>
            </p:cNvSpPr>
            <p:nvPr/>
          </p:nvSpPr>
          <p:spPr bwMode="auto">
            <a:xfrm>
              <a:off x="9840632" y="7543801"/>
              <a:ext cx="9053072" cy="1163203"/>
            </a:xfrm>
            <a:prstGeom prst="rect">
              <a:avLst/>
            </a:prstGeom>
            <a:solidFill>
              <a:srgbClr val="005A9E"/>
            </a:solidFill>
            <a:ln w="9525">
              <a:noFill/>
              <a:miter lim="800000"/>
              <a:headEnd/>
              <a:tailEnd/>
            </a:ln>
            <a:effectLst/>
          </p:spPr>
          <p:txBody>
            <a:bodyPr wrap="none" anchor="ctr"/>
            <a:lstStyle/>
            <a:p>
              <a:pPr>
                <a:defRPr/>
              </a:pPr>
              <a:endParaRPr lang="en-US" dirty="0">
                <a:latin typeface="Arial" pitchFamily="34" charset="0"/>
                <a:ea typeface="+mn-ea"/>
                <a:cs typeface="+mn-cs"/>
              </a:endParaRPr>
            </a:p>
          </p:txBody>
        </p:sp>
        <p:sp>
          <p:nvSpPr>
            <p:cNvPr id="2308" name="Text Box 260"/>
            <p:cNvSpPr txBox="1">
              <a:spLocks noChangeArrowheads="1"/>
            </p:cNvSpPr>
            <p:nvPr/>
          </p:nvSpPr>
          <p:spPr bwMode="auto">
            <a:xfrm>
              <a:off x="12361420" y="7673934"/>
              <a:ext cx="4121477" cy="827817"/>
            </a:xfrm>
            <a:prstGeom prst="rect">
              <a:avLst/>
            </a:prstGeom>
            <a:noFill/>
            <a:ln w="9525">
              <a:noFill/>
              <a:miter lim="800000"/>
              <a:headEnd/>
              <a:tailEnd/>
            </a:ln>
            <a:effectLst/>
          </p:spPr>
          <p:txBody>
            <a:bodyPr lIns="91407" tIns="45702" rIns="91407" bIns="45702">
              <a:spAutoFit/>
            </a:bodyPr>
            <a:lstStyle/>
            <a:p>
              <a:pPr defTabSz="4177038">
                <a:defRPr/>
              </a:pPr>
              <a:r>
                <a:rPr lang="en-US" sz="5700" dirty="0">
                  <a:solidFill>
                    <a:schemeClr val="bg1"/>
                  </a:solidFill>
                  <a:latin typeface="Arial Black" pitchFamily="34" charset="0"/>
                  <a:ea typeface="+mn-ea"/>
                  <a:cs typeface="+mn-cs"/>
                </a:rPr>
                <a:t>Salient Features</a:t>
              </a:r>
            </a:p>
          </p:txBody>
        </p:sp>
      </p:grpSp>
      <p:sp>
        <p:nvSpPr>
          <p:cNvPr id="2085" name="Text Box 37"/>
          <p:cNvSpPr txBox="1">
            <a:spLocks noChangeArrowheads="1"/>
          </p:cNvSpPr>
          <p:nvPr/>
        </p:nvSpPr>
        <p:spPr bwMode="auto">
          <a:xfrm>
            <a:off x="16916400" y="9067800"/>
            <a:ext cx="14173200" cy="6894513"/>
          </a:xfrm>
          <a:prstGeom prst="rect">
            <a:avLst/>
          </a:prstGeom>
          <a:noFill/>
          <a:ln w="9525">
            <a:noFill/>
            <a:miter lim="800000"/>
            <a:headEnd/>
            <a:tailEnd/>
          </a:ln>
          <a:effectLst/>
        </p:spPr>
        <p:txBody>
          <a:bodyPr lIns="435237" tIns="0" rIns="435237" bIns="0">
            <a:spAutoFit/>
          </a:bodyPr>
          <a:lstStyle/>
          <a:p>
            <a:pPr marL="326544" indent="-326544" defTabSz="3655475">
              <a:spcBef>
                <a:spcPct val="50000"/>
              </a:spcBef>
              <a:buFontTx/>
              <a:buChar char="•"/>
              <a:defRPr/>
            </a:pPr>
            <a:r>
              <a:rPr lang="en-US" sz="3200" dirty="0">
                <a:solidFill>
                  <a:schemeClr val="accent6">
                    <a:lumMod val="75000"/>
                  </a:schemeClr>
                </a:solidFill>
                <a:latin typeface="Arial" pitchFamily="34" charset="0"/>
                <a:ea typeface="+mn-ea"/>
                <a:cs typeface="+mn-cs"/>
              </a:rPr>
              <a:t>Fully automated annotation of completed and draft bacterial genomes by combining the configurable annotation framework DIYA [1] with the protein function annotation pipeline PIPA [2]</a:t>
            </a:r>
          </a:p>
          <a:p>
            <a:pPr marL="326544" indent="-326544" defTabSz="3655475">
              <a:spcBef>
                <a:spcPct val="50000"/>
              </a:spcBef>
              <a:buFontTx/>
              <a:buChar char="•"/>
              <a:defRPr/>
            </a:pPr>
            <a:r>
              <a:rPr lang="en-US" sz="3200" dirty="0">
                <a:solidFill>
                  <a:schemeClr val="accent6">
                    <a:lumMod val="75000"/>
                  </a:schemeClr>
                </a:solidFill>
                <a:latin typeface="Arial" pitchFamily="34" charset="0"/>
                <a:ea typeface="+mn-ea"/>
                <a:cs typeface="+mn-cs"/>
              </a:rPr>
              <a:t> Compliant with Minimum Information about a Genome Sequence [3] standard for genomic sequence information and Gene Ontology [4] for protein function annotations</a:t>
            </a:r>
          </a:p>
          <a:p>
            <a:pPr marL="326544" indent="-326544" defTabSz="3655475">
              <a:spcBef>
                <a:spcPct val="50000"/>
              </a:spcBef>
              <a:buFontTx/>
              <a:buChar char="•"/>
              <a:defRPr/>
            </a:pPr>
            <a:r>
              <a:rPr lang="en-US" sz="3200" dirty="0">
                <a:solidFill>
                  <a:schemeClr val="accent6">
                    <a:lumMod val="75000"/>
                  </a:schemeClr>
                </a:solidFill>
                <a:latin typeface="Arial" pitchFamily="34" charset="0"/>
                <a:ea typeface="+mn-ea"/>
                <a:cs typeface="+mn-cs"/>
              </a:rPr>
              <a:t>Repeat identification based on Tandem Repeats Finder (TRF) [5] </a:t>
            </a:r>
          </a:p>
          <a:p>
            <a:pPr marL="326544" indent="-326544" defTabSz="3655475">
              <a:spcBef>
                <a:spcPct val="50000"/>
              </a:spcBef>
              <a:buFontTx/>
              <a:buChar char="•"/>
              <a:defRPr/>
            </a:pPr>
            <a:r>
              <a:rPr lang="en-US" sz="3200" dirty="0">
                <a:solidFill>
                  <a:schemeClr val="accent6">
                    <a:lumMod val="75000"/>
                  </a:schemeClr>
                </a:solidFill>
                <a:latin typeface="Arial" pitchFamily="34" charset="0"/>
                <a:ea typeface="+mn-ea"/>
                <a:cs typeface="+mn-cs"/>
              </a:rPr>
              <a:t>User-friendly visualization based on the familiar open source genome browser GBrowse [6] with option to download annotated genomes in the GenBank format </a:t>
            </a:r>
          </a:p>
          <a:p>
            <a:pPr marL="326544" indent="-326544" defTabSz="3655475">
              <a:spcBef>
                <a:spcPct val="50000"/>
              </a:spcBef>
              <a:buFontTx/>
              <a:buChar char="•"/>
              <a:defRPr/>
            </a:pPr>
            <a:r>
              <a:rPr lang="en-US" sz="3200" dirty="0">
                <a:solidFill>
                  <a:schemeClr val="accent6">
                    <a:lumMod val="75000"/>
                  </a:schemeClr>
                </a:solidFill>
                <a:latin typeface="Arial" pitchFamily="34" charset="0"/>
                <a:ea typeface="+mn-ea"/>
                <a:cs typeface="+mn-cs"/>
              </a:rPr>
              <a:t>High-throughput annotation accomplished through efficient utilization of high-performance computing</a:t>
            </a:r>
            <a:endParaRPr lang="en-US" sz="3100" b="1" dirty="0">
              <a:solidFill>
                <a:schemeClr val="accent6">
                  <a:lumMod val="75000"/>
                </a:schemeClr>
              </a:solidFill>
              <a:latin typeface="Arial" pitchFamily="34" charset="0"/>
              <a:ea typeface="+mn-ea"/>
              <a:cs typeface="+mn-cs"/>
            </a:endParaRPr>
          </a:p>
        </p:txBody>
      </p:sp>
      <p:sp>
        <p:nvSpPr>
          <p:cNvPr id="2086" name="Rectangle 38" descr="Newsprint"/>
          <p:cNvSpPr>
            <a:spLocks noChangeArrowheads="1"/>
          </p:cNvSpPr>
          <p:nvPr/>
        </p:nvSpPr>
        <p:spPr bwMode="auto">
          <a:xfrm>
            <a:off x="12115800" y="16840200"/>
            <a:ext cx="9525000" cy="8915400"/>
          </a:xfrm>
          <a:prstGeom prst="rect">
            <a:avLst/>
          </a:prstGeom>
          <a:gradFill>
            <a:gsLst>
              <a:gs pos="0">
                <a:schemeClr val="accent6">
                  <a:lumMod val="75000"/>
                </a:schemeClr>
              </a:gs>
              <a:gs pos="50000">
                <a:schemeClr val="accent1">
                  <a:shade val="67500"/>
                  <a:satMod val="115000"/>
                </a:schemeClr>
              </a:gs>
              <a:gs pos="100000">
                <a:schemeClr val="accent1">
                  <a:shade val="100000"/>
                  <a:satMod val="115000"/>
                </a:schemeClr>
              </a:gs>
            </a:gsLst>
            <a:lin ang="5400000" scaled="1"/>
          </a:gradFill>
          <a:ln w="9525">
            <a:solidFill>
              <a:schemeClr val="tx1"/>
            </a:solidFill>
            <a:miter lim="800000"/>
            <a:headEnd/>
            <a:tailEnd/>
          </a:ln>
          <a:effectLst/>
        </p:spPr>
        <p:txBody>
          <a:bodyPr wrap="none" lIns="87078" tIns="43539" rIns="87078" bIns="43539" anchor="ctr"/>
          <a:lstStyle/>
          <a:p>
            <a:pPr>
              <a:defRPr/>
            </a:pPr>
            <a:endParaRPr lang="en-US" dirty="0">
              <a:latin typeface="Arial" pitchFamily="34" charset="0"/>
              <a:ea typeface="+mn-ea"/>
              <a:cs typeface="+mn-cs"/>
            </a:endParaRPr>
          </a:p>
        </p:txBody>
      </p:sp>
      <p:sp>
        <p:nvSpPr>
          <p:cNvPr id="14360" name="Text Box 39"/>
          <p:cNvSpPr txBox="1">
            <a:spLocks noChangeArrowheads="1"/>
          </p:cNvSpPr>
          <p:nvPr/>
        </p:nvSpPr>
        <p:spPr bwMode="auto">
          <a:xfrm>
            <a:off x="21945600" y="16886238"/>
            <a:ext cx="8763000" cy="1292225"/>
          </a:xfrm>
          <a:prstGeom prst="rect">
            <a:avLst/>
          </a:prstGeom>
          <a:noFill/>
          <a:ln w="9525">
            <a:noFill/>
            <a:miter lim="800000"/>
            <a:headEnd/>
            <a:tailEnd/>
          </a:ln>
        </p:spPr>
        <p:txBody>
          <a:bodyPr lIns="365600" tIns="182802" rIns="365600" bIns="182802">
            <a:prstTxWarp prst="textNoShape">
              <a:avLst/>
            </a:prstTxWarp>
            <a:spAutoFit/>
          </a:bodyPr>
          <a:lstStyle/>
          <a:p>
            <a:pPr algn="ctr" defTabSz="3654425"/>
            <a:r>
              <a:rPr lang="en-US" sz="5700">
                <a:solidFill>
                  <a:schemeClr val="bg1"/>
                </a:solidFill>
                <a:latin typeface="Arial Black" pitchFamily="84" charset="0"/>
              </a:rPr>
              <a:t>Visualization</a:t>
            </a:r>
          </a:p>
        </p:txBody>
      </p:sp>
      <p:sp>
        <p:nvSpPr>
          <p:cNvPr id="2312" name="Rectangle 264" descr="Newsprint"/>
          <p:cNvSpPr>
            <a:spLocks noChangeArrowheads="1"/>
          </p:cNvSpPr>
          <p:nvPr/>
        </p:nvSpPr>
        <p:spPr bwMode="auto">
          <a:xfrm>
            <a:off x="609600" y="16840200"/>
            <a:ext cx="11049000" cy="8915400"/>
          </a:xfrm>
          <a:prstGeom prst="rect">
            <a:avLst/>
          </a:prstGeom>
          <a:gradFill>
            <a:gsLst>
              <a:gs pos="0">
                <a:schemeClr val="accent6">
                  <a:lumMod val="75000"/>
                </a:schemeClr>
              </a:gs>
              <a:gs pos="50000">
                <a:schemeClr val="accent1">
                  <a:shade val="67500"/>
                  <a:satMod val="115000"/>
                </a:schemeClr>
              </a:gs>
              <a:gs pos="100000">
                <a:schemeClr val="accent1">
                  <a:shade val="100000"/>
                  <a:satMod val="115000"/>
                </a:schemeClr>
              </a:gs>
            </a:gsLst>
            <a:lin ang="5400000" scaled="1"/>
          </a:gradFill>
          <a:ln w="9525">
            <a:solidFill>
              <a:schemeClr val="tx1"/>
            </a:solidFill>
            <a:miter lim="800000"/>
            <a:headEnd/>
            <a:tailEnd/>
          </a:ln>
          <a:effectLst/>
        </p:spPr>
        <p:txBody>
          <a:bodyPr wrap="none" anchor="ctr"/>
          <a:lstStyle/>
          <a:p>
            <a:pPr algn="ctr" defTabSz="4177038">
              <a:defRPr/>
            </a:pPr>
            <a:endParaRPr lang="en-US" dirty="0">
              <a:latin typeface="Arial" pitchFamily="34" charset="0"/>
              <a:ea typeface="+mn-ea"/>
              <a:cs typeface="+mn-cs"/>
            </a:endParaRPr>
          </a:p>
        </p:txBody>
      </p:sp>
      <p:sp>
        <p:nvSpPr>
          <p:cNvPr id="14362" name="Text Box 51"/>
          <p:cNvSpPr txBox="1">
            <a:spLocks noChangeArrowheads="1"/>
          </p:cNvSpPr>
          <p:nvPr/>
        </p:nvSpPr>
        <p:spPr bwMode="auto">
          <a:xfrm>
            <a:off x="855663" y="16900525"/>
            <a:ext cx="10064750" cy="1265238"/>
          </a:xfrm>
          <a:prstGeom prst="rect">
            <a:avLst/>
          </a:prstGeom>
          <a:noFill/>
          <a:ln w="9525">
            <a:noFill/>
            <a:miter lim="800000"/>
            <a:headEnd/>
            <a:tailEnd/>
          </a:ln>
        </p:spPr>
        <p:txBody>
          <a:bodyPr lIns="383913" tIns="191958" rIns="383913" bIns="191958">
            <a:prstTxWarp prst="textNoShape">
              <a:avLst/>
            </a:prstTxWarp>
            <a:spAutoFit/>
          </a:bodyPr>
          <a:lstStyle/>
          <a:p>
            <a:pPr algn="ctr" defTabSz="3654425"/>
            <a:r>
              <a:rPr lang="en-US" sz="5700">
                <a:solidFill>
                  <a:schemeClr val="bg1"/>
                </a:solidFill>
                <a:latin typeface="Arial Black" pitchFamily="84" charset="0"/>
              </a:rPr>
              <a:t>AGeS Architecture</a:t>
            </a:r>
          </a:p>
        </p:txBody>
      </p:sp>
      <p:sp>
        <p:nvSpPr>
          <p:cNvPr id="14363" name="Text Box 1108"/>
          <p:cNvSpPr txBox="1">
            <a:spLocks noChangeArrowheads="1"/>
          </p:cNvSpPr>
          <p:nvPr/>
        </p:nvSpPr>
        <p:spPr bwMode="auto">
          <a:xfrm>
            <a:off x="19505613" y="37795200"/>
            <a:ext cx="7926387" cy="3198813"/>
          </a:xfrm>
          <a:prstGeom prst="rect">
            <a:avLst/>
          </a:prstGeom>
          <a:noFill/>
          <a:ln w="9525">
            <a:noFill/>
            <a:miter lim="800000"/>
            <a:headEnd/>
            <a:tailEnd/>
          </a:ln>
        </p:spPr>
        <p:txBody>
          <a:bodyPr lIns="87078" tIns="43539" rIns="87078" bIns="43539">
            <a:prstTxWarp prst="textNoShape">
              <a:avLst/>
            </a:prstTxWarp>
            <a:spAutoFit/>
          </a:bodyPr>
          <a:lstStyle/>
          <a:p>
            <a:pPr>
              <a:spcAft>
                <a:spcPts val="1713"/>
              </a:spcAft>
            </a:pPr>
            <a:r>
              <a:rPr lang="en-US" sz="2700" u="sng">
                <a:solidFill>
                  <a:schemeClr val="bg1"/>
                </a:solidFill>
                <a:latin typeface="Arial Black" pitchFamily="84" charset="0"/>
              </a:rPr>
              <a:t>References</a:t>
            </a:r>
          </a:p>
          <a:p>
            <a:r>
              <a:rPr lang="en-US" sz="2300">
                <a:solidFill>
                  <a:schemeClr val="bg1"/>
                </a:solidFill>
              </a:rPr>
              <a:t>1. Stewart AC </a:t>
            </a:r>
            <a:r>
              <a:rPr lang="en-US" sz="2300" i="1">
                <a:solidFill>
                  <a:schemeClr val="bg1"/>
                </a:solidFill>
              </a:rPr>
              <a:t>et al.</a:t>
            </a:r>
            <a:r>
              <a:rPr lang="en-US" sz="2300">
                <a:solidFill>
                  <a:schemeClr val="bg1"/>
                </a:solidFill>
              </a:rPr>
              <a:t>, </a:t>
            </a:r>
            <a:r>
              <a:rPr lang="en-US" sz="2300" i="1">
                <a:solidFill>
                  <a:schemeClr val="bg1"/>
                </a:solidFill>
              </a:rPr>
              <a:t>Bioinformatics</a:t>
            </a:r>
            <a:r>
              <a:rPr lang="en-US" sz="2300">
                <a:solidFill>
                  <a:schemeClr val="bg1"/>
                </a:solidFill>
              </a:rPr>
              <a:t>, 2009, 25:7.</a:t>
            </a:r>
          </a:p>
          <a:p>
            <a:r>
              <a:rPr lang="en-US" sz="2300">
                <a:solidFill>
                  <a:schemeClr val="bg1"/>
                </a:solidFill>
              </a:rPr>
              <a:t>2. Yu C </a:t>
            </a:r>
            <a:r>
              <a:rPr lang="en-US" sz="2300" i="1">
                <a:solidFill>
                  <a:schemeClr val="bg1"/>
                </a:solidFill>
              </a:rPr>
              <a:t>et</a:t>
            </a:r>
            <a:r>
              <a:rPr lang="en-US" sz="2300">
                <a:solidFill>
                  <a:schemeClr val="bg1"/>
                </a:solidFill>
              </a:rPr>
              <a:t> </a:t>
            </a:r>
            <a:r>
              <a:rPr lang="en-US" sz="2300" i="1">
                <a:solidFill>
                  <a:schemeClr val="bg1"/>
                </a:solidFill>
              </a:rPr>
              <a:t>al.</a:t>
            </a:r>
            <a:r>
              <a:rPr lang="en-US" sz="2300">
                <a:solidFill>
                  <a:schemeClr val="bg1"/>
                </a:solidFill>
              </a:rPr>
              <a:t>, </a:t>
            </a:r>
            <a:r>
              <a:rPr lang="en-US" sz="2300" i="1">
                <a:solidFill>
                  <a:schemeClr val="bg1"/>
                </a:solidFill>
              </a:rPr>
              <a:t>BMC Bioinformatics</a:t>
            </a:r>
            <a:r>
              <a:rPr lang="en-US" sz="2300">
                <a:solidFill>
                  <a:schemeClr val="bg1"/>
                </a:solidFill>
              </a:rPr>
              <a:t>, 2008, 9:52. </a:t>
            </a:r>
          </a:p>
          <a:p>
            <a:r>
              <a:rPr lang="en-US" sz="2300">
                <a:solidFill>
                  <a:schemeClr val="bg1"/>
                </a:solidFill>
              </a:rPr>
              <a:t>3. Field D </a:t>
            </a:r>
            <a:r>
              <a:rPr lang="en-US" sz="2300" i="1">
                <a:solidFill>
                  <a:schemeClr val="bg1"/>
                </a:solidFill>
              </a:rPr>
              <a:t>et</a:t>
            </a:r>
            <a:r>
              <a:rPr lang="en-US" sz="2300">
                <a:solidFill>
                  <a:schemeClr val="bg1"/>
                </a:solidFill>
              </a:rPr>
              <a:t> </a:t>
            </a:r>
            <a:r>
              <a:rPr lang="en-US" sz="2300" i="1">
                <a:solidFill>
                  <a:schemeClr val="bg1"/>
                </a:solidFill>
              </a:rPr>
              <a:t>al.</a:t>
            </a:r>
            <a:r>
              <a:rPr lang="en-US" sz="2300">
                <a:solidFill>
                  <a:schemeClr val="bg1"/>
                </a:solidFill>
              </a:rPr>
              <a:t>, </a:t>
            </a:r>
            <a:r>
              <a:rPr lang="en-US" sz="2300" i="1">
                <a:solidFill>
                  <a:schemeClr val="bg1"/>
                </a:solidFill>
              </a:rPr>
              <a:t>Nat Biotechnol</a:t>
            </a:r>
            <a:r>
              <a:rPr lang="en-US" sz="2300">
                <a:solidFill>
                  <a:schemeClr val="bg1"/>
                </a:solidFill>
              </a:rPr>
              <a:t>, 2008, 26:5</a:t>
            </a:r>
          </a:p>
          <a:p>
            <a:r>
              <a:rPr lang="en-US" sz="2300">
                <a:solidFill>
                  <a:schemeClr val="bg1"/>
                </a:solidFill>
              </a:rPr>
              <a:t>4. Ashburner M </a:t>
            </a:r>
            <a:r>
              <a:rPr lang="en-US" sz="2300" i="1">
                <a:solidFill>
                  <a:schemeClr val="bg1"/>
                </a:solidFill>
              </a:rPr>
              <a:t>et</a:t>
            </a:r>
            <a:r>
              <a:rPr lang="en-US" sz="2300">
                <a:solidFill>
                  <a:schemeClr val="bg1"/>
                </a:solidFill>
              </a:rPr>
              <a:t> </a:t>
            </a:r>
            <a:r>
              <a:rPr lang="en-US" sz="2300" i="1">
                <a:solidFill>
                  <a:schemeClr val="bg1"/>
                </a:solidFill>
              </a:rPr>
              <a:t>al.</a:t>
            </a:r>
            <a:r>
              <a:rPr lang="en-US" sz="2300">
                <a:solidFill>
                  <a:schemeClr val="bg1"/>
                </a:solidFill>
              </a:rPr>
              <a:t>, </a:t>
            </a:r>
            <a:r>
              <a:rPr lang="en-US" sz="2300" i="1">
                <a:solidFill>
                  <a:schemeClr val="bg1"/>
                </a:solidFill>
              </a:rPr>
              <a:t>Nat Genet</a:t>
            </a:r>
            <a:r>
              <a:rPr lang="en-US" sz="2300">
                <a:solidFill>
                  <a:schemeClr val="bg1"/>
                </a:solidFill>
              </a:rPr>
              <a:t>, 2000, 25:1. </a:t>
            </a:r>
          </a:p>
          <a:p>
            <a:r>
              <a:rPr lang="en-US" sz="2300">
                <a:solidFill>
                  <a:schemeClr val="bg1"/>
                </a:solidFill>
              </a:rPr>
              <a:t>5. Benson G, </a:t>
            </a:r>
            <a:r>
              <a:rPr lang="en-US" sz="2300" i="1">
                <a:solidFill>
                  <a:schemeClr val="bg1"/>
                </a:solidFill>
              </a:rPr>
              <a:t>Nucleic Acids Res</a:t>
            </a:r>
            <a:r>
              <a:rPr lang="en-US" sz="2300">
                <a:solidFill>
                  <a:schemeClr val="bg1"/>
                </a:solidFill>
              </a:rPr>
              <a:t>, 1999, 27:2.</a:t>
            </a:r>
          </a:p>
          <a:p>
            <a:r>
              <a:rPr lang="en-US" sz="2300">
                <a:solidFill>
                  <a:schemeClr val="bg1"/>
                </a:solidFill>
              </a:rPr>
              <a:t>6. Donlin MJ, </a:t>
            </a:r>
            <a:r>
              <a:rPr lang="en-US" sz="2300" i="1">
                <a:solidFill>
                  <a:schemeClr val="bg1"/>
                </a:solidFill>
              </a:rPr>
              <a:t>Curr Protoc Bioinformatics</a:t>
            </a:r>
            <a:r>
              <a:rPr lang="en-US" sz="2300">
                <a:solidFill>
                  <a:schemeClr val="bg1"/>
                </a:solidFill>
              </a:rPr>
              <a:t>, 2009 9:9.</a:t>
            </a:r>
          </a:p>
          <a:p>
            <a:endParaRPr lang="en-US" sz="2300">
              <a:solidFill>
                <a:schemeClr val="bg1"/>
              </a:solidFill>
            </a:endParaRPr>
          </a:p>
        </p:txBody>
      </p:sp>
      <p:pic>
        <p:nvPicPr>
          <p:cNvPr id="14364" name="Picture 2" descr="Architecture"/>
          <p:cNvPicPr>
            <a:picLocks noChangeAspect="1" noChangeArrowheads="1"/>
          </p:cNvPicPr>
          <p:nvPr/>
        </p:nvPicPr>
        <p:blipFill>
          <a:blip r:embed="rId6"/>
          <a:srcRect/>
          <a:stretch>
            <a:fillRect/>
          </a:stretch>
        </p:blipFill>
        <p:spPr bwMode="auto">
          <a:xfrm>
            <a:off x="838200" y="18821400"/>
            <a:ext cx="10587038" cy="4572000"/>
          </a:xfrm>
          <a:prstGeom prst="rect">
            <a:avLst/>
          </a:prstGeom>
          <a:noFill/>
          <a:ln w="9525">
            <a:noFill/>
            <a:miter lim="800000"/>
            <a:headEnd/>
            <a:tailEnd/>
          </a:ln>
        </p:spPr>
      </p:pic>
      <p:pic>
        <p:nvPicPr>
          <p:cNvPr id="14365" name="Picture 3" descr="Pipeline"/>
          <p:cNvPicPr>
            <a:picLocks noChangeAspect="1" noChangeArrowheads="1"/>
          </p:cNvPicPr>
          <p:nvPr/>
        </p:nvPicPr>
        <p:blipFill>
          <a:blip r:embed="rId7"/>
          <a:srcRect/>
          <a:stretch>
            <a:fillRect/>
          </a:stretch>
        </p:blipFill>
        <p:spPr bwMode="auto">
          <a:xfrm>
            <a:off x="12704763" y="18211800"/>
            <a:ext cx="8505825" cy="5943600"/>
          </a:xfrm>
          <a:prstGeom prst="rect">
            <a:avLst/>
          </a:prstGeom>
          <a:noFill/>
          <a:ln w="9525">
            <a:noFill/>
            <a:miter lim="800000"/>
            <a:headEnd/>
            <a:tailEnd/>
          </a:ln>
        </p:spPr>
      </p:pic>
      <p:sp>
        <p:nvSpPr>
          <p:cNvPr id="14366" name="Rectangle 247"/>
          <p:cNvSpPr>
            <a:spLocks noChangeArrowheads="1"/>
          </p:cNvSpPr>
          <p:nvPr/>
        </p:nvSpPr>
        <p:spPr bwMode="auto">
          <a:xfrm>
            <a:off x="12725400" y="16998950"/>
            <a:ext cx="8742363" cy="1066800"/>
          </a:xfrm>
          <a:prstGeom prst="rect">
            <a:avLst/>
          </a:prstGeom>
          <a:noFill/>
          <a:ln w="9525">
            <a:noFill/>
            <a:miter lim="800000"/>
            <a:headEnd/>
            <a:tailEnd/>
          </a:ln>
        </p:spPr>
        <p:txBody>
          <a:bodyPr wrap="none" lIns="87078" tIns="43539" rIns="87078" bIns="43539" anchor="ctr">
            <a:prstTxWarp prst="textNoShape">
              <a:avLst/>
            </a:prstTxWarp>
          </a:bodyPr>
          <a:lstStyle/>
          <a:p>
            <a:pPr algn="ctr"/>
            <a:r>
              <a:rPr lang="en-US" sz="5700">
                <a:solidFill>
                  <a:schemeClr val="bg1"/>
                </a:solidFill>
                <a:latin typeface="Arial Black" pitchFamily="84" charset="0"/>
              </a:rPr>
              <a:t>Annotation Pipeline</a:t>
            </a:r>
          </a:p>
        </p:txBody>
      </p:sp>
      <p:pic>
        <p:nvPicPr>
          <p:cNvPr id="14367" name="Picture 4" descr="gbrowse1"/>
          <p:cNvPicPr>
            <a:picLocks noChangeAspect="1" noChangeArrowheads="1"/>
          </p:cNvPicPr>
          <p:nvPr/>
        </p:nvPicPr>
        <p:blipFill>
          <a:blip r:embed="rId8"/>
          <a:srcRect/>
          <a:stretch>
            <a:fillRect/>
          </a:stretch>
        </p:blipFill>
        <p:spPr bwMode="auto">
          <a:xfrm>
            <a:off x="22860000" y="17754600"/>
            <a:ext cx="8408988" cy="6400800"/>
          </a:xfrm>
          <a:prstGeom prst="rect">
            <a:avLst/>
          </a:prstGeom>
          <a:noFill/>
          <a:ln w="9525">
            <a:noFill/>
            <a:miter lim="800000"/>
            <a:headEnd/>
            <a:tailEnd/>
          </a:ln>
        </p:spPr>
      </p:pic>
      <p:cxnSp>
        <p:nvCxnSpPr>
          <p:cNvPr id="14368" name="Straight Arrow Connector 2617"/>
          <p:cNvCxnSpPr>
            <a:cxnSpLocks noChangeShapeType="1"/>
          </p:cNvCxnSpPr>
          <p:nvPr/>
        </p:nvCxnSpPr>
        <p:spPr bwMode="auto">
          <a:xfrm rot="5400000">
            <a:off x="990601" y="12573000"/>
            <a:ext cx="1371600" cy="3175"/>
          </a:xfrm>
          <a:prstGeom prst="straightConnector1">
            <a:avLst/>
          </a:prstGeom>
          <a:noFill/>
          <a:ln w="76200">
            <a:solidFill>
              <a:srgbClr val="0070C0"/>
            </a:solidFill>
            <a:round/>
            <a:headEnd/>
            <a:tailEnd type="arrow" w="med" len="med"/>
          </a:ln>
        </p:spPr>
      </p:cxnSp>
      <p:cxnSp>
        <p:nvCxnSpPr>
          <p:cNvPr id="14369" name="Straight Arrow Connector 2819"/>
          <p:cNvCxnSpPr>
            <a:cxnSpLocks noChangeShapeType="1"/>
          </p:cNvCxnSpPr>
          <p:nvPr/>
        </p:nvCxnSpPr>
        <p:spPr bwMode="auto">
          <a:xfrm>
            <a:off x="3581400" y="15011400"/>
            <a:ext cx="1371600" cy="1588"/>
          </a:xfrm>
          <a:prstGeom prst="straightConnector1">
            <a:avLst/>
          </a:prstGeom>
          <a:noFill/>
          <a:ln w="76200">
            <a:solidFill>
              <a:srgbClr val="0070C0"/>
            </a:solidFill>
            <a:round/>
            <a:headEnd/>
            <a:tailEnd type="arrow" w="med" len="med"/>
          </a:ln>
        </p:spPr>
      </p:cxnSp>
      <p:sp>
        <p:nvSpPr>
          <p:cNvPr id="2821" name="TextBox 2820"/>
          <p:cNvSpPr txBox="1"/>
          <p:nvPr/>
        </p:nvSpPr>
        <p:spPr>
          <a:xfrm>
            <a:off x="2286000" y="10210800"/>
            <a:ext cx="2819400" cy="1016000"/>
          </a:xfrm>
          <a:prstGeom prst="rect">
            <a:avLst/>
          </a:prstGeom>
          <a:noFill/>
        </p:spPr>
        <p:txBody>
          <a:bodyPr>
            <a:spAutoFit/>
          </a:bodyPr>
          <a:lstStyle/>
          <a:p>
            <a:pPr algn="ctr">
              <a:defRPr/>
            </a:pPr>
            <a:r>
              <a:rPr lang="en-US" sz="2000" dirty="0">
                <a:solidFill>
                  <a:schemeClr val="accent6"/>
                </a:solidFill>
                <a:latin typeface="Arial" pitchFamily="34" charset="0"/>
                <a:ea typeface="+mn-ea"/>
                <a:cs typeface="+mn-cs"/>
              </a:rPr>
              <a:t>Pure culture or clinical/environmental sample</a:t>
            </a:r>
            <a:endParaRPr lang="en-US" sz="2000" dirty="0">
              <a:solidFill>
                <a:schemeClr val="accent6"/>
              </a:solidFill>
              <a:latin typeface="Arial" pitchFamily="34" charset="0"/>
              <a:ea typeface="+mn-ea"/>
              <a:cs typeface="+mn-cs"/>
            </a:endParaRPr>
          </a:p>
        </p:txBody>
      </p:sp>
      <p:grpSp>
        <p:nvGrpSpPr>
          <p:cNvPr id="14371" name="Group 63"/>
          <p:cNvGrpSpPr>
            <a:grpSpLocks/>
          </p:cNvGrpSpPr>
          <p:nvPr/>
        </p:nvGrpSpPr>
        <p:grpSpPr bwMode="auto">
          <a:xfrm>
            <a:off x="5105400" y="14557375"/>
            <a:ext cx="2819400" cy="1292225"/>
            <a:chOff x="8610600" y="10287000"/>
            <a:chExt cx="2819400" cy="1292424"/>
          </a:xfrm>
        </p:grpSpPr>
        <p:cxnSp>
          <p:nvCxnSpPr>
            <p:cNvPr id="14536" name="Straight Connector 2822"/>
            <p:cNvCxnSpPr>
              <a:cxnSpLocks noChangeShapeType="1"/>
            </p:cNvCxnSpPr>
            <p:nvPr/>
          </p:nvCxnSpPr>
          <p:spPr bwMode="auto">
            <a:xfrm>
              <a:off x="9144000" y="10287000"/>
              <a:ext cx="381000" cy="0"/>
            </a:xfrm>
            <a:prstGeom prst="line">
              <a:avLst/>
            </a:prstGeom>
            <a:noFill/>
            <a:ln w="50800" cap="rnd">
              <a:solidFill>
                <a:srgbClr val="00B050"/>
              </a:solidFill>
              <a:round/>
              <a:headEnd/>
              <a:tailEnd/>
            </a:ln>
          </p:spPr>
        </p:cxnSp>
        <p:cxnSp>
          <p:nvCxnSpPr>
            <p:cNvPr id="2824" name="Straight Connector 2823"/>
            <p:cNvCxnSpPr/>
            <p:nvPr/>
          </p:nvCxnSpPr>
          <p:spPr bwMode="auto">
            <a:xfrm>
              <a:off x="9677400" y="10287000"/>
              <a:ext cx="381000" cy="0"/>
            </a:xfrm>
            <a:prstGeom prst="line">
              <a:avLst/>
            </a:prstGeom>
            <a:solidFill>
              <a:schemeClr val="accent1"/>
            </a:solidFill>
            <a:ln w="50800" cap="rnd" cmpd="sng" algn="ctr">
              <a:solidFill>
                <a:schemeClr val="accent6"/>
              </a:solidFill>
              <a:prstDash val="solid"/>
              <a:round/>
              <a:headEnd type="none" w="med" len="med"/>
              <a:tailEnd type="none" w="med" len="med"/>
            </a:ln>
            <a:effectLst/>
          </p:spPr>
        </p:cxnSp>
        <p:cxnSp>
          <p:nvCxnSpPr>
            <p:cNvPr id="14538" name="Straight Connector 2824"/>
            <p:cNvCxnSpPr>
              <a:cxnSpLocks noChangeShapeType="1"/>
            </p:cNvCxnSpPr>
            <p:nvPr/>
          </p:nvCxnSpPr>
          <p:spPr bwMode="auto">
            <a:xfrm>
              <a:off x="10210800" y="10287000"/>
              <a:ext cx="381000" cy="0"/>
            </a:xfrm>
            <a:prstGeom prst="line">
              <a:avLst/>
            </a:prstGeom>
            <a:noFill/>
            <a:ln w="50800" cap="rnd">
              <a:solidFill>
                <a:srgbClr val="7030A0"/>
              </a:solidFill>
              <a:round/>
              <a:headEnd/>
              <a:tailEnd/>
            </a:ln>
          </p:spPr>
        </p:cxnSp>
        <p:cxnSp>
          <p:nvCxnSpPr>
            <p:cNvPr id="2826" name="Straight Connector 2825"/>
            <p:cNvCxnSpPr/>
            <p:nvPr/>
          </p:nvCxnSpPr>
          <p:spPr bwMode="auto">
            <a:xfrm>
              <a:off x="8991600" y="10515635"/>
              <a:ext cx="381000" cy="0"/>
            </a:xfrm>
            <a:prstGeom prst="line">
              <a:avLst/>
            </a:prstGeom>
            <a:solidFill>
              <a:schemeClr val="accent1"/>
            </a:solidFill>
            <a:ln w="50800" cap="rnd" cmpd="sng" algn="ctr">
              <a:solidFill>
                <a:schemeClr val="accent6"/>
              </a:solidFill>
              <a:prstDash val="solid"/>
              <a:round/>
              <a:headEnd type="none" w="med" len="med"/>
              <a:tailEnd type="none" w="med" len="med"/>
            </a:ln>
            <a:effectLst/>
          </p:spPr>
        </p:cxnSp>
        <p:cxnSp>
          <p:nvCxnSpPr>
            <p:cNvPr id="14540" name="Straight Connector 2826"/>
            <p:cNvCxnSpPr>
              <a:cxnSpLocks noChangeShapeType="1"/>
            </p:cNvCxnSpPr>
            <p:nvPr/>
          </p:nvCxnSpPr>
          <p:spPr bwMode="auto">
            <a:xfrm>
              <a:off x="9525000" y="10515600"/>
              <a:ext cx="381000" cy="0"/>
            </a:xfrm>
            <a:prstGeom prst="line">
              <a:avLst/>
            </a:prstGeom>
            <a:noFill/>
            <a:ln w="50800" cap="rnd">
              <a:solidFill>
                <a:srgbClr val="FFC000"/>
              </a:solidFill>
              <a:round/>
              <a:headEnd/>
              <a:tailEnd/>
            </a:ln>
          </p:spPr>
        </p:cxnSp>
        <p:cxnSp>
          <p:nvCxnSpPr>
            <p:cNvPr id="14541" name="Straight Connector 2827"/>
            <p:cNvCxnSpPr>
              <a:cxnSpLocks noChangeShapeType="1"/>
            </p:cNvCxnSpPr>
            <p:nvPr/>
          </p:nvCxnSpPr>
          <p:spPr bwMode="auto">
            <a:xfrm>
              <a:off x="10058400" y="10515600"/>
              <a:ext cx="381000" cy="0"/>
            </a:xfrm>
            <a:prstGeom prst="line">
              <a:avLst/>
            </a:prstGeom>
            <a:noFill/>
            <a:ln w="50800" cap="rnd">
              <a:solidFill>
                <a:srgbClr val="FF0000"/>
              </a:solidFill>
              <a:round/>
              <a:headEnd/>
              <a:tailEnd/>
            </a:ln>
          </p:spPr>
        </p:cxnSp>
        <p:cxnSp>
          <p:nvCxnSpPr>
            <p:cNvPr id="14542" name="Straight Connector 2828"/>
            <p:cNvCxnSpPr>
              <a:cxnSpLocks noChangeShapeType="1"/>
            </p:cNvCxnSpPr>
            <p:nvPr/>
          </p:nvCxnSpPr>
          <p:spPr bwMode="auto">
            <a:xfrm>
              <a:off x="10591800" y="10515600"/>
              <a:ext cx="381000" cy="0"/>
            </a:xfrm>
            <a:prstGeom prst="line">
              <a:avLst/>
            </a:prstGeom>
            <a:noFill/>
            <a:ln w="50800" cap="rnd">
              <a:solidFill>
                <a:srgbClr val="7030A0"/>
              </a:solidFill>
              <a:round/>
              <a:headEnd/>
              <a:tailEnd/>
            </a:ln>
          </p:spPr>
        </p:cxnSp>
        <p:cxnSp>
          <p:nvCxnSpPr>
            <p:cNvPr id="14543" name="Straight Connector 2829"/>
            <p:cNvCxnSpPr>
              <a:cxnSpLocks noChangeShapeType="1"/>
            </p:cNvCxnSpPr>
            <p:nvPr/>
          </p:nvCxnSpPr>
          <p:spPr bwMode="auto">
            <a:xfrm>
              <a:off x="10744200" y="10287000"/>
              <a:ext cx="381000" cy="0"/>
            </a:xfrm>
            <a:prstGeom prst="line">
              <a:avLst/>
            </a:prstGeom>
            <a:noFill/>
            <a:ln w="50800" cap="rnd">
              <a:solidFill>
                <a:srgbClr val="FFC000"/>
              </a:solidFill>
              <a:round/>
              <a:headEnd/>
              <a:tailEnd/>
            </a:ln>
          </p:spPr>
        </p:cxnSp>
        <p:cxnSp>
          <p:nvCxnSpPr>
            <p:cNvPr id="14544" name="Straight Connector 2830"/>
            <p:cNvCxnSpPr>
              <a:cxnSpLocks noChangeShapeType="1"/>
            </p:cNvCxnSpPr>
            <p:nvPr/>
          </p:nvCxnSpPr>
          <p:spPr bwMode="auto">
            <a:xfrm>
              <a:off x="9296400" y="10744200"/>
              <a:ext cx="381000" cy="0"/>
            </a:xfrm>
            <a:prstGeom prst="line">
              <a:avLst/>
            </a:prstGeom>
            <a:noFill/>
            <a:ln w="50800" cap="rnd">
              <a:solidFill>
                <a:srgbClr val="FF0000"/>
              </a:solidFill>
              <a:round/>
              <a:headEnd/>
              <a:tailEnd/>
            </a:ln>
          </p:spPr>
        </p:cxnSp>
        <p:cxnSp>
          <p:nvCxnSpPr>
            <p:cNvPr id="2832" name="Straight Connector 2831"/>
            <p:cNvCxnSpPr/>
            <p:nvPr/>
          </p:nvCxnSpPr>
          <p:spPr bwMode="auto">
            <a:xfrm>
              <a:off x="9829800" y="10744270"/>
              <a:ext cx="381000" cy="0"/>
            </a:xfrm>
            <a:prstGeom prst="line">
              <a:avLst/>
            </a:prstGeom>
            <a:solidFill>
              <a:schemeClr val="accent1"/>
            </a:solidFill>
            <a:ln w="50800" cap="rnd" cmpd="sng" algn="ctr">
              <a:solidFill>
                <a:schemeClr val="accent6"/>
              </a:solidFill>
              <a:prstDash val="solid"/>
              <a:round/>
              <a:headEnd type="none" w="med" len="med"/>
              <a:tailEnd type="none" w="med" len="med"/>
            </a:ln>
            <a:effectLst/>
          </p:spPr>
        </p:cxnSp>
        <p:cxnSp>
          <p:nvCxnSpPr>
            <p:cNvPr id="14546" name="Straight Connector 2832"/>
            <p:cNvCxnSpPr>
              <a:cxnSpLocks noChangeShapeType="1"/>
            </p:cNvCxnSpPr>
            <p:nvPr/>
          </p:nvCxnSpPr>
          <p:spPr bwMode="auto">
            <a:xfrm>
              <a:off x="10363200" y="10744200"/>
              <a:ext cx="381000" cy="0"/>
            </a:xfrm>
            <a:prstGeom prst="line">
              <a:avLst/>
            </a:prstGeom>
            <a:noFill/>
            <a:ln w="50800" cap="rnd">
              <a:solidFill>
                <a:srgbClr val="FFC000"/>
              </a:solidFill>
              <a:round/>
              <a:headEnd/>
              <a:tailEnd/>
            </a:ln>
          </p:spPr>
        </p:cxnSp>
        <p:cxnSp>
          <p:nvCxnSpPr>
            <p:cNvPr id="2834" name="Straight Connector 2833"/>
            <p:cNvCxnSpPr/>
            <p:nvPr/>
          </p:nvCxnSpPr>
          <p:spPr bwMode="auto">
            <a:xfrm>
              <a:off x="10896600" y="10744270"/>
              <a:ext cx="381000" cy="0"/>
            </a:xfrm>
            <a:prstGeom prst="line">
              <a:avLst/>
            </a:prstGeom>
            <a:solidFill>
              <a:schemeClr val="accent1"/>
            </a:solidFill>
            <a:ln w="50800" cap="rnd" cmpd="sng" algn="ctr">
              <a:solidFill>
                <a:schemeClr val="accent6"/>
              </a:solidFill>
              <a:prstDash val="solid"/>
              <a:round/>
              <a:headEnd type="none" w="med" len="med"/>
              <a:tailEnd type="none" w="med" len="med"/>
            </a:ln>
            <a:effectLst/>
          </p:spPr>
        </p:cxnSp>
        <p:cxnSp>
          <p:nvCxnSpPr>
            <p:cNvPr id="14548" name="Straight Connector 2834"/>
            <p:cNvCxnSpPr>
              <a:cxnSpLocks noChangeShapeType="1"/>
            </p:cNvCxnSpPr>
            <p:nvPr/>
          </p:nvCxnSpPr>
          <p:spPr bwMode="auto">
            <a:xfrm>
              <a:off x="8839200" y="10972800"/>
              <a:ext cx="381000" cy="0"/>
            </a:xfrm>
            <a:prstGeom prst="line">
              <a:avLst/>
            </a:prstGeom>
            <a:noFill/>
            <a:ln w="50800" cap="rnd">
              <a:solidFill>
                <a:srgbClr val="00B050"/>
              </a:solidFill>
              <a:round/>
              <a:headEnd/>
              <a:tailEnd/>
            </a:ln>
          </p:spPr>
        </p:cxnSp>
        <p:cxnSp>
          <p:nvCxnSpPr>
            <p:cNvPr id="2836" name="Straight Connector 2835"/>
            <p:cNvCxnSpPr/>
            <p:nvPr/>
          </p:nvCxnSpPr>
          <p:spPr bwMode="auto">
            <a:xfrm>
              <a:off x="9372600" y="10972906"/>
              <a:ext cx="381000" cy="0"/>
            </a:xfrm>
            <a:prstGeom prst="line">
              <a:avLst/>
            </a:prstGeom>
            <a:solidFill>
              <a:schemeClr val="accent1"/>
            </a:solidFill>
            <a:ln w="50800" cap="rnd" cmpd="sng" algn="ctr">
              <a:solidFill>
                <a:schemeClr val="accent6"/>
              </a:solidFill>
              <a:prstDash val="solid"/>
              <a:round/>
              <a:headEnd type="none" w="med" len="med"/>
              <a:tailEnd type="none" w="med" len="med"/>
            </a:ln>
            <a:effectLst/>
          </p:spPr>
        </p:cxnSp>
        <p:cxnSp>
          <p:nvCxnSpPr>
            <p:cNvPr id="14550" name="Straight Connector 2836"/>
            <p:cNvCxnSpPr>
              <a:cxnSpLocks noChangeShapeType="1"/>
            </p:cNvCxnSpPr>
            <p:nvPr/>
          </p:nvCxnSpPr>
          <p:spPr bwMode="auto">
            <a:xfrm>
              <a:off x="9906000" y="10972800"/>
              <a:ext cx="381000" cy="0"/>
            </a:xfrm>
            <a:prstGeom prst="line">
              <a:avLst/>
            </a:prstGeom>
            <a:noFill/>
            <a:ln w="50800" cap="rnd">
              <a:solidFill>
                <a:srgbClr val="00B050"/>
              </a:solidFill>
              <a:round/>
              <a:headEnd/>
              <a:tailEnd/>
            </a:ln>
          </p:spPr>
        </p:cxnSp>
        <p:cxnSp>
          <p:nvCxnSpPr>
            <p:cNvPr id="14551" name="Straight Connector 2837"/>
            <p:cNvCxnSpPr>
              <a:cxnSpLocks noChangeShapeType="1"/>
            </p:cNvCxnSpPr>
            <p:nvPr/>
          </p:nvCxnSpPr>
          <p:spPr bwMode="auto">
            <a:xfrm>
              <a:off x="10439400" y="10972800"/>
              <a:ext cx="381000" cy="0"/>
            </a:xfrm>
            <a:prstGeom prst="line">
              <a:avLst/>
            </a:prstGeom>
            <a:noFill/>
            <a:ln w="50800" cap="rnd">
              <a:solidFill>
                <a:srgbClr val="FF0000"/>
              </a:solidFill>
              <a:round/>
              <a:headEnd/>
              <a:tailEnd/>
            </a:ln>
          </p:spPr>
        </p:cxnSp>
        <p:sp>
          <p:nvSpPr>
            <p:cNvPr id="2839" name="TextBox 2838"/>
            <p:cNvSpPr txBox="1"/>
            <p:nvPr/>
          </p:nvSpPr>
          <p:spPr>
            <a:xfrm>
              <a:off x="8610600" y="11179312"/>
              <a:ext cx="2819400" cy="400112"/>
            </a:xfrm>
            <a:prstGeom prst="rect">
              <a:avLst/>
            </a:prstGeom>
            <a:noFill/>
          </p:spPr>
          <p:txBody>
            <a:bodyPr>
              <a:spAutoFit/>
            </a:bodyPr>
            <a:lstStyle/>
            <a:p>
              <a:pPr algn="ctr">
                <a:defRPr/>
              </a:pPr>
              <a:r>
                <a:rPr lang="en-US" sz="2000" dirty="0">
                  <a:solidFill>
                    <a:schemeClr val="accent6"/>
                  </a:solidFill>
                  <a:latin typeface="Arial" pitchFamily="34" charset="0"/>
                  <a:ea typeface="+mn-ea"/>
                  <a:cs typeface="+mn-cs"/>
                </a:rPr>
                <a:t>Sequence reads</a:t>
              </a:r>
              <a:endParaRPr lang="en-US" sz="2000" dirty="0">
                <a:solidFill>
                  <a:schemeClr val="accent6"/>
                </a:solidFill>
                <a:latin typeface="Arial" pitchFamily="34" charset="0"/>
                <a:ea typeface="+mn-ea"/>
                <a:cs typeface="+mn-cs"/>
              </a:endParaRPr>
            </a:p>
          </p:txBody>
        </p:sp>
      </p:grpSp>
      <p:grpSp>
        <p:nvGrpSpPr>
          <p:cNvPr id="14372" name="Group 66"/>
          <p:cNvGrpSpPr>
            <a:grpSpLocks/>
          </p:cNvGrpSpPr>
          <p:nvPr/>
        </p:nvGrpSpPr>
        <p:grpSpPr bwMode="auto">
          <a:xfrm>
            <a:off x="1447800" y="10058400"/>
            <a:ext cx="533400" cy="1447800"/>
            <a:chOff x="2819400" y="9753600"/>
            <a:chExt cx="533400" cy="1447800"/>
          </a:xfrm>
        </p:grpSpPr>
        <p:sp>
          <p:nvSpPr>
            <p:cNvPr id="14532" name="Freeform 1592"/>
            <p:cNvSpPr>
              <a:spLocks/>
            </p:cNvSpPr>
            <p:nvPr/>
          </p:nvSpPr>
          <p:spPr bwMode="auto">
            <a:xfrm flipH="1" flipV="1">
              <a:off x="2933700" y="10096500"/>
              <a:ext cx="304800" cy="838200"/>
            </a:xfrm>
            <a:custGeom>
              <a:avLst/>
              <a:gdLst>
                <a:gd name="T0" fmla="*/ 590 w 1465"/>
                <a:gd name="T1" fmla="*/ 833 h 2695"/>
                <a:gd name="T2" fmla="*/ 631 w 1465"/>
                <a:gd name="T3" fmla="*/ 859 h 2695"/>
                <a:gd name="T4" fmla="*/ 726 w 1465"/>
                <a:gd name="T5" fmla="*/ 844 h 2695"/>
                <a:gd name="T6" fmla="*/ 747 w 1465"/>
                <a:gd name="T7" fmla="*/ 867 h 2695"/>
                <a:gd name="T8" fmla="*/ 982 w 1465"/>
                <a:gd name="T9" fmla="*/ 1280 h 2695"/>
                <a:gd name="T10" fmla="*/ 976 w 1465"/>
                <a:gd name="T11" fmla="*/ 1708 h 2695"/>
                <a:gd name="T12" fmla="*/ 931 w 1465"/>
                <a:gd name="T13" fmla="*/ 2370 h 2695"/>
                <a:gd name="T14" fmla="*/ 770 w 1465"/>
                <a:gd name="T15" fmla="*/ 2678 h 2695"/>
                <a:gd name="T16" fmla="*/ 572 w 1465"/>
                <a:gd name="T17" fmla="*/ 2628 h 2695"/>
                <a:gd name="T18" fmla="*/ 430 w 1465"/>
                <a:gd name="T19" fmla="*/ 2339 h 2695"/>
                <a:gd name="T20" fmla="*/ 701 w 1465"/>
                <a:gd name="T21" fmla="*/ 1755 h 2695"/>
                <a:gd name="T22" fmla="*/ 818 w 1465"/>
                <a:gd name="T23" fmla="*/ 1593 h 2695"/>
                <a:gd name="T24" fmla="*/ 962 w 1465"/>
                <a:gd name="T25" fmla="*/ 1779 h 2695"/>
                <a:gd name="T26" fmla="*/ 497 w 1465"/>
                <a:gd name="T27" fmla="*/ 1808 h 2695"/>
                <a:gd name="T28" fmla="*/ 591 w 1465"/>
                <a:gd name="T29" fmla="*/ 1312 h 2695"/>
                <a:gd name="T30" fmla="*/ 443 w 1465"/>
                <a:gd name="T31" fmla="*/ 822 h 2695"/>
                <a:gd name="T32" fmla="*/ 474 w 1465"/>
                <a:gd name="T33" fmla="*/ 713 h 2695"/>
                <a:gd name="T34" fmla="*/ 138 w 1465"/>
                <a:gd name="T35" fmla="*/ 775 h 2695"/>
                <a:gd name="T36" fmla="*/ 23 w 1465"/>
                <a:gd name="T37" fmla="*/ 515 h 2695"/>
                <a:gd name="T38" fmla="*/ 233 w 1465"/>
                <a:gd name="T39" fmla="*/ 248 h 2695"/>
                <a:gd name="T40" fmla="*/ 524 w 1465"/>
                <a:gd name="T41" fmla="*/ 126 h 2695"/>
                <a:gd name="T42" fmla="*/ 1288 w 1465"/>
                <a:gd name="T43" fmla="*/ 121 h 2695"/>
                <a:gd name="T44" fmla="*/ 1464 w 1465"/>
                <a:gd name="T45" fmla="*/ 404 h 2695"/>
                <a:gd name="T46" fmla="*/ 1390 w 1465"/>
                <a:gd name="T47" fmla="*/ 594 h 2695"/>
                <a:gd name="T48" fmla="*/ 904 w 1465"/>
                <a:gd name="T49" fmla="*/ 830 h 2695"/>
                <a:gd name="T50" fmla="*/ 826 w 1465"/>
                <a:gd name="T51" fmla="*/ 868 h 2695"/>
                <a:gd name="T52" fmla="*/ 768 w 1465"/>
                <a:gd name="T53" fmla="*/ 1070 h 2695"/>
                <a:gd name="T54" fmla="*/ 879 w 1465"/>
                <a:gd name="T55" fmla="*/ 1367 h 2695"/>
                <a:gd name="T56" fmla="*/ 951 w 1465"/>
                <a:gd name="T57" fmla="*/ 1611 h 2695"/>
                <a:gd name="T58" fmla="*/ 693 w 1465"/>
                <a:gd name="T59" fmla="*/ 1839 h 2695"/>
                <a:gd name="T60" fmla="*/ 678 w 1465"/>
                <a:gd name="T61" fmla="*/ 1644 h 2695"/>
                <a:gd name="T62" fmla="*/ 602 w 1465"/>
                <a:gd name="T63" fmla="*/ 1388 h 2695"/>
                <a:gd name="T64" fmla="*/ 494 w 1465"/>
                <a:gd name="T65" fmla="*/ 1052 h 2695"/>
                <a:gd name="T66" fmla="*/ 603 w 1465"/>
                <a:gd name="T67" fmla="*/ 691 h 2695"/>
                <a:gd name="T68" fmla="*/ 907 w 1465"/>
                <a:gd name="T69" fmla="*/ 542 h 2695"/>
                <a:gd name="T70" fmla="*/ 1191 w 1465"/>
                <a:gd name="T71" fmla="*/ 410 h 2695"/>
                <a:gd name="T72" fmla="*/ 1199 w 1465"/>
                <a:gd name="T73" fmla="*/ 443 h 2695"/>
                <a:gd name="T74" fmla="*/ 1048 w 1465"/>
                <a:gd name="T75" fmla="*/ 263 h 2695"/>
                <a:gd name="T76" fmla="*/ 512 w 1465"/>
                <a:gd name="T77" fmla="*/ 404 h 2695"/>
                <a:gd name="T78" fmla="*/ 385 w 1465"/>
                <a:gd name="T79" fmla="*/ 482 h 2695"/>
                <a:gd name="T80" fmla="*/ 266 w 1465"/>
                <a:gd name="T81" fmla="*/ 644 h 2695"/>
                <a:gd name="T82" fmla="*/ 212 w 1465"/>
                <a:gd name="T83" fmla="*/ 511 h 2695"/>
                <a:gd name="T84" fmla="*/ 414 w 1465"/>
                <a:gd name="T85" fmla="*/ 444 h 2695"/>
                <a:gd name="T86" fmla="*/ 709 w 1465"/>
                <a:gd name="T87" fmla="*/ 765 h 2695"/>
                <a:gd name="T88" fmla="*/ 862 w 1465"/>
                <a:gd name="T89" fmla="*/ 1291 h 2695"/>
                <a:gd name="T90" fmla="*/ 762 w 1465"/>
                <a:gd name="T91" fmla="*/ 1871 h 2695"/>
                <a:gd name="T92" fmla="*/ 849 w 1465"/>
                <a:gd name="T93" fmla="*/ 1528 h 2695"/>
                <a:gd name="T94" fmla="*/ 1070 w 1465"/>
                <a:gd name="T95" fmla="*/ 1698 h 2695"/>
                <a:gd name="T96" fmla="*/ 866 w 1465"/>
                <a:gd name="T97" fmla="*/ 1992 h 2695"/>
                <a:gd name="T98" fmla="*/ 707 w 1465"/>
                <a:gd name="T99" fmla="*/ 2291 h 2695"/>
                <a:gd name="T100" fmla="*/ 763 w 1465"/>
                <a:gd name="T101" fmla="*/ 2439 h 2695"/>
                <a:gd name="T102" fmla="*/ 611 w 1465"/>
                <a:gd name="T103" fmla="*/ 2468 h 2695"/>
                <a:gd name="T104" fmla="*/ 674 w 1465"/>
                <a:gd name="T105" fmla="*/ 2248 h 2695"/>
                <a:gd name="T106" fmla="*/ 746 w 1465"/>
                <a:gd name="T107" fmla="*/ 1541 h 2695"/>
                <a:gd name="T108" fmla="*/ 729 w 1465"/>
                <a:gd name="T109" fmla="*/ 1393 h 2695"/>
                <a:gd name="T110" fmla="*/ 471 w 1465"/>
                <a:gd name="T111" fmla="*/ 877 h 2695"/>
                <a:gd name="T112" fmla="*/ 515 w 1465"/>
                <a:gd name="T113" fmla="*/ 669 h 2695"/>
                <a:gd name="T114" fmla="*/ 702 w 1465"/>
                <a:gd name="T115" fmla="*/ 596 h 2695"/>
                <a:gd name="T116" fmla="*/ 863 w 1465"/>
                <a:gd name="T117" fmla="*/ 772 h 269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65"/>
                <a:gd name="T178" fmla="*/ 0 h 2695"/>
                <a:gd name="T179" fmla="*/ 1465 w 1465"/>
                <a:gd name="T180" fmla="*/ 2695 h 269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65" h="2695">
                  <a:moveTo>
                    <a:pt x="709" y="1105"/>
                  </a:moveTo>
                  <a:lnTo>
                    <a:pt x="685" y="1060"/>
                  </a:lnTo>
                  <a:lnTo>
                    <a:pt x="656" y="994"/>
                  </a:lnTo>
                  <a:lnTo>
                    <a:pt x="632" y="927"/>
                  </a:lnTo>
                  <a:lnTo>
                    <a:pt x="610" y="873"/>
                  </a:lnTo>
                  <a:lnTo>
                    <a:pt x="590" y="833"/>
                  </a:lnTo>
                  <a:lnTo>
                    <a:pt x="603" y="854"/>
                  </a:lnTo>
                  <a:lnTo>
                    <a:pt x="578" y="820"/>
                  </a:lnTo>
                  <a:lnTo>
                    <a:pt x="608" y="850"/>
                  </a:lnTo>
                  <a:lnTo>
                    <a:pt x="594" y="840"/>
                  </a:lnTo>
                  <a:lnTo>
                    <a:pt x="645" y="862"/>
                  </a:lnTo>
                  <a:lnTo>
                    <a:pt x="631" y="859"/>
                  </a:lnTo>
                  <a:lnTo>
                    <a:pt x="697" y="857"/>
                  </a:lnTo>
                  <a:lnTo>
                    <a:pt x="683" y="861"/>
                  </a:lnTo>
                  <a:lnTo>
                    <a:pt x="727" y="839"/>
                  </a:lnTo>
                  <a:lnTo>
                    <a:pt x="711" y="851"/>
                  </a:lnTo>
                  <a:lnTo>
                    <a:pt x="744" y="816"/>
                  </a:lnTo>
                  <a:lnTo>
                    <a:pt x="726" y="844"/>
                  </a:lnTo>
                  <a:lnTo>
                    <a:pt x="744" y="800"/>
                  </a:lnTo>
                  <a:lnTo>
                    <a:pt x="736" y="836"/>
                  </a:lnTo>
                  <a:lnTo>
                    <a:pt x="739" y="803"/>
                  </a:lnTo>
                  <a:lnTo>
                    <a:pt x="740" y="845"/>
                  </a:lnTo>
                  <a:lnTo>
                    <a:pt x="737" y="820"/>
                  </a:lnTo>
                  <a:lnTo>
                    <a:pt x="747" y="867"/>
                  </a:lnTo>
                  <a:lnTo>
                    <a:pt x="760" y="903"/>
                  </a:lnTo>
                  <a:lnTo>
                    <a:pt x="780" y="947"/>
                  </a:lnTo>
                  <a:lnTo>
                    <a:pt x="832" y="1049"/>
                  </a:lnTo>
                  <a:lnTo>
                    <a:pt x="894" y="1150"/>
                  </a:lnTo>
                  <a:lnTo>
                    <a:pt x="955" y="1242"/>
                  </a:lnTo>
                  <a:lnTo>
                    <a:pt x="982" y="1280"/>
                  </a:lnTo>
                  <a:lnTo>
                    <a:pt x="1007" y="1314"/>
                  </a:lnTo>
                  <a:lnTo>
                    <a:pt x="1028" y="1345"/>
                  </a:lnTo>
                  <a:lnTo>
                    <a:pt x="1041" y="1364"/>
                  </a:lnTo>
                  <a:cubicBezTo>
                    <a:pt x="1066" y="1400"/>
                    <a:pt x="1071" y="1446"/>
                    <a:pt x="1056" y="1488"/>
                  </a:cubicBezTo>
                  <a:lnTo>
                    <a:pt x="1001" y="1636"/>
                  </a:lnTo>
                  <a:lnTo>
                    <a:pt x="976" y="1708"/>
                  </a:lnTo>
                  <a:lnTo>
                    <a:pt x="962" y="1771"/>
                  </a:lnTo>
                  <a:lnTo>
                    <a:pt x="953" y="1857"/>
                  </a:lnTo>
                  <a:lnTo>
                    <a:pt x="949" y="1949"/>
                  </a:lnTo>
                  <a:lnTo>
                    <a:pt x="949" y="2151"/>
                  </a:lnTo>
                  <a:lnTo>
                    <a:pt x="945" y="2259"/>
                  </a:lnTo>
                  <a:lnTo>
                    <a:pt x="931" y="2370"/>
                  </a:lnTo>
                  <a:lnTo>
                    <a:pt x="903" y="2483"/>
                  </a:lnTo>
                  <a:cubicBezTo>
                    <a:pt x="901" y="2491"/>
                    <a:pt x="898" y="2499"/>
                    <a:pt x="894" y="2507"/>
                  </a:cubicBezTo>
                  <a:lnTo>
                    <a:pt x="852" y="2596"/>
                  </a:lnTo>
                  <a:cubicBezTo>
                    <a:pt x="848" y="2605"/>
                    <a:pt x="842" y="2614"/>
                    <a:pt x="836" y="2622"/>
                  </a:cubicBezTo>
                  <a:lnTo>
                    <a:pt x="824" y="2637"/>
                  </a:lnTo>
                  <a:cubicBezTo>
                    <a:pt x="809" y="2655"/>
                    <a:pt x="791" y="2669"/>
                    <a:pt x="770" y="2678"/>
                  </a:cubicBezTo>
                  <a:lnTo>
                    <a:pt x="758" y="2683"/>
                  </a:lnTo>
                  <a:cubicBezTo>
                    <a:pt x="738" y="2691"/>
                    <a:pt x="716" y="2695"/>
                    <a:pt x="694" y="2693"/>
                  </a:cubicBezTo>
                  <a:lnTo>
                    <a:pt x="682" y="2692"/>
                  </a:lnTo>
                  <a:cubicBezTo>
                    <a:pt x="657" y="2690"/>
                    <a:pt x="632" y="2681"/>
                    <a:pt x="612" y="2665"/>
                  </a:cubicBezTo>
                  <a:lnTo>
                    <a:pt x="600" y="2656"/>
                  </a:lnTo>
                  <a:cubicBezTo>
                    <a:pt x="589" y="2648"/>
                    <a:pt x="580" y="2639"/>
                    <a:pt x="572" y="2628"/>
                  </a:cubicBezTo>
                  <a:lnTo>
                    <a:pt x="547" y="2594"/>
                  </a:lnTo>
                  <a:cubicBezTo>
                    <a:pt x="542" y="2588"/>
                    <a:pt x="538" y="2581"/>
                    <a:pt x="535" y="2574"/>
                  </a:cubicBezTo>
                  <a:lnTo>
                    <a:pt x="510" y="2524"/>
                  </a:lnTo>
                  <a:lnTo>
                    <a:pt x="481" y="2458"/>
                  </a:lnTo>
                  <a:lnTo>
                    <a:pt x="454" y="2392"/>
                  </a:lnTo>
                  <a:lnTo>
                    <a:pt x="430" y="2339"/>
                  </a:lnTo>
                  <a:lnTo>
                    <a:pt x="411" y="2305"/>
                  </a:lnTo>
                  <a:cubicBezTo>
                    <a:pt x="386" y="2260"/>
                    <a:pt x="388" y="2205"/>
                    <a:pt x="417" y="2162"/>
                  </a:cubicBezTo>
                  <a:lnTo>
                    <a:pt x="500" y="2039"/>
                  </a:lnTo>
                  <a:lnTo>
                    <a:pt x="577" y="1929"/>
                  </a:lnTo>
                  <a:lnTo>
                    <a:pt x="643" y="1835"/>
                  </a:lnTo>
                  <a:lnTo>
                    <a:pt x="701" y="1755"/>
                  </a:lnTo>
                  <a:lnTo>
                    <a:pt x="750" y="1689"/>
                  </a:lnTo>
                  <a:lnTo>
                    <a:pt x="788" y="1637"/>
                  </a:lnTo>
                  <a:lnTo>
                    <a:pt x="813" y="1601"/>
                  </a:lnTo>
                  <a:lnTo>
                    <a:pt x="828" y="1578"/>
                  </a:lnTo>
                  <a:lnTo>
                    <a:pt x="813" y="1607"/>
                  </a:lnTo>
                  <a:lnTo>
                    <a:pt x="818" y="1593"/>
                  </a:lnTo>
                  <a:lnTo>
                    <a:pt x="886" y="1760"/>
                  </a:lnTo>
                  <a:lnTo>
                    <a:pt x="880" y="1757"/>
                  </a:lnTo>
                  <a:lnTo>
                    <a:pt x="993" y="1761"/>
                  </a:lnTo>
                  <a:lnTo>
                    <a:pt x="974" y="1769"/>
                  </a:lnTo>
                  <a:lnTo>
                    <a:pt x="994" y="1759"/>
                  </a:lnTo>
                  <a:lnTo>
                    <a:pt x="962" y="1779"/>
                  </a:lnTo>
                  <a:lnTo>
                    <a:pt x="920" y="1806"/>
                  </a:lnTo>
                  <a:lnTo>
                    <a:pt x="865" y="1844"/>
                  </a:lnTo>
                  <a:lnTo>
                    <a:pt x="792" y="1894"/>
                  </a:lnTo>
                  <a:lnTo>
                    <a:pt x="706" y="1952"/>
                  </a:lnTo>
                  <a:cubicBezTo>
                    <a:pt x="659" y="1984"/>
                    <a:pt x="598" y="1983"/>
                    <a:pt x="552" y="1951"/>
                  </a:cubicBezTo>
                  <a:cubicBezTo>
                    <a:pt x="506" y="1919"/>
                    <a:pt x="484" y="1862"/>
                    <a:pt x="497" y="1808"/>
                  </a:cubicBezTo>
                  <a:lnTo>
                    <a:pt x="527" y="1683"/>
                  </a:lnTo>
                  <a:lnTo>
                    <a:pt x="560" y="1557"/>
                  </a:lnTo>
                  <a:lnTo>
                    <a:pt x="586" y="1438"/>
                  </a:lnTo>
                  <a:lnTo>
                    <a:pt x="592" y="1386"/>
                  </a:lnTo>
                  <a:lnTo>
                    <a:pt x="594" y="1334"/>
                  </a:lnTo>
                  <a:lnTo>
                    <a:pt x="591" y="1312"/>
                  </a:lnTo>
                  <a:lnTo>
                    <a:pt x="594" y="1333"/>
                  </a:lnTo>
                  <a:lnTo>
                    <a:pt x="585" y="1295"/>
                  </a:lnTo>
                  <a:lnTo>
                    <a:pt x="562" y="1238"/>
                  </a:lnTo>
                  <a:lnTo>
                    <a:pt x="533" y="1172"/>
                  </a:lnTo>
                  <a:lnTo>
                    <a:pt x="502" y="1088"/>
                  </a:lnTo>
                  <a:lnTo>
                    <a:pt x="443" y="822"/>
                  </a:lnTo>
                  <a:lnTo>
                    <a:pt x="396" y="567"/>
                  </a:lnTo>
                  <a:lnTo>
                    <a:pt x="590" y="664"/>
                  </a:lnTo>
                  <a:lnTo>
                    <a:pt x="582" y="668"/>
                  </a:lnTo>
                  <a:lnTo>
                    <a:pt x="551" y="681"/>
                  </a:lnTo>
                  <a:lnTo>
                    <a:pt x="517" y="695"/>
                  </a:lnTo>
                  <a:lnTo>
                    <a:pt x="474" y="713"/>
                  </a:lnTo>
                  <a:lnTo>
                    <a:pt x="370" y="748"/>
                  </a:lnTo>
                  <a:lnTo>
                    <a:pt x="313" y="764"/>
                  </a:lnTo>
                  <a:lnTo>
                    <a:pt x="257" y="776"/>
                  </a:lnTo>
                  <a:lnTo>
                    <a:pt x="201" y="781"/>
                  </a:lnTo>
                  <a:cubicBezTo>
                    <a:pt x="190" y="782"/>
                    <a:pt x="179" y="781"/>
                    <a:pt x="169" y="780"/>
                  </a:cubicBezTo>
                  <a:lnTo>
                    <a:pt x="138" y="775"/>
                  </a:lnTo>
                  <a:cubicBezTo>
                    <a:pt x="115" y="771"/>
                    <a:pt x="93" y="762"/>
                    <a:pt x="75" y="747"/>
                  </a:cubicBezTo>
                  <a:lnTo>
                    <a:pt x="56" y="732"/>
                  </a:lnTo>
                  <a:cubicBezTo>
                    <a:pt x="28" y="710"/>
                    <a:pt x="10" y="677"/>
                    <a:pt x="5" y="641"/>
                  </a:cubicBezTo>
                  <a:lnTo>
                    <a:pt x="2" y="615"/>
                  </a:lnTo>
                  <a:cubicBezTo>
                    <a:pt x="0" y="595"/>
                    <a:pt x="2" y="574"/>
                    <a:pt x="9" y="555"/>
                  </a:cubicBezTo>
                  <a:lnTo>
                    <a:pt x="23" y="515"/>
                  </a:lnTo>
                  <a:cubicBezTo>
                    <a:pt x="27" y="505"/>
                    <a:pt x="31" y="495"/>
                    <a:pt x="37" y="486"/>
                  </a:cubicBezTo>
                  <a:lnTo>
                    <a:pt x="72" y="431"/>
                  </a:lnTo>
                  <a:lnTo>
                    <a:pt x="106" y="387"/>
                  </a:lnTo>
                  <a:lnTo>
                    <a:pt x="143" y="344"/>
                  </a:lnTo>
                  <a:lnTo>
                    <a:pt x="184" y="299"/>
                  </a:lnTo>
                  <a:lnTo>
                    <a:pt x="233" y="248"/>
                  </a:lnTo>
                  <a:lnTo>
                    <a:pt x="276" y="213"/>
                  </a:lnTo>
                  <a:cubicBezTo>
                    <a:pt x="281" y="209"/>
                    <a:pt x="288" y="204"/>
                    <a:pt x="294" y="201"/>
                  </a:cubicBezTo>
                  <a:lnTo>
                    <a:pt x="328" y="182"/>
                  </a:lnTo>
                  <a:cubicBezTo>
                    <a:pt x="336" y="178"/>
                    <a:pt x="343" y="174"/>
                    <a:pt x="351" y="171"/>
                  </a:cubicBezTo>
                  <a:lnTo>
                    <a:pt x="426" y="146"/>
                  </a:lnTo>
                  <a:lnTo>
                    <a:pt x="524" y="126"/>
                  </a:lnTo>
                  <a:lnTo>
                    <a:pt x="602" y="110"/>
                  </a:lnTo>
                  <a:lnTo>
                    <a:pt x="850" y="57"/>
                  </a:lnTo>
                  <a:lnTo>
                    <a:pt x="1103" y="10"/>
                  </a:lnTo>
                  <a:cubicBezTo>
                    <a:pt x="1154" y="0"/>
                    <a:pt x="1206" y="20"/>
                    <a:pt x="1237" y="61"/>
                  </a:cubicBezTo>
                  <a:lnTo>
                    <a:pt x="1265" y="98"/>
                  </a:lnTo>
                  <a:lnTo>
                    <a:pt x="1288" y="121"/>
                  </a:lnTo>
                  <a:lnTo>
                    <a:pt x="1358" y="190"/>
                  </a:lnTo>
                  <a:lnTo>
                    <a:pt x="1397" y="236"/>
                  </a:lnTo>
                  <a:lnTo>
                    <a:pt x="1431" y="289"/>
                  </a:lnTo>
                  <a:cubicBezTo>
                    <a:pt x="1437" y="298"/>
                    <a:pt x="1441" y="308"/>
                    <a:pt x="1445" y="318"/>
                  </a:cubicBezTo>
                  <a:lnTo>
                    <a:pt x="1458" y="358"/>
                  </a:lnTo>
                  <a:cubicBezTo>
                    <a:pt x="1463" y="373"/>
                    <a:pt x="1465" y="388"/>
                    <a:pt x="1464" y="404"/>
                  </a:cubicBezTo>
                  <a:lnTo>
                    <a:pt x="1463" y="447"/>
                  </a:lnTo>
                  <a:cubicBezTo>
                    <a:pt x="1463" y="462"/>
                    <a:pt x="1460" y="478"/>
                    <a:pt x="1454" y="492"/>
                  </a:cubicBezTo>
                  <a:lnTo>
                    <a:pt x="1444" y="518"/>
                  </a:lnTo>
                  <a:cubicBezTo>
                    <a:pt x="1439" y="531"/>
                    <a:pt x="1432" y="544"/>
                    <a:pt x="1424" y="554"/>
                  </a:cubicBezTo>
                  <a:lnTo>
                    <a:pt x="1404" y="579"/>
                  </a:lnTo>
                  <a:cubicBezTo>
                    <a:pt x="1399" y="585"/>
                    <a:pt x="1395" y="590"/>
                    <a:pt x="1390" y="594"/>
                  </a:cubicBezTo>
                  <a:lnTo>
                    <a:pt x="1363" y="619"/>
                  </a:lnTo>
                  <a:lnTo>
                    <a:pt x="1315" y="655"/>
                  </a:lnTo>
                  <a:lnTo>
                    <a:pt x="1217" y="709"/>
                  </a:lnTo>
                  <a:lnTo>
                    <a:pt x="1109" y="757"/>
                  </a:lnTo>
                  <a:lnTo>
                    <a:pt x="1002" y="797"/>
                  </a:lnTo>
                  <a:lnTo>
                    <a:pt x="904" y="830"/>
                  </a:lnTo>
                  <a:lnTo>
                    <a:pt x="859" y="844"/>
                  </a:lnTo>
                  <a:lnTo>
                    <a:pt x="822" y="856"/>
                  </a:lnTo>
                  <a:lnTo>
                    <a:pt x="795" y="864"/>
                  </a:lnTo>
                  <a:lnTo>
                    <a:pt x="769" y="873"/>
                  </a:lnTo>
                  <a:lnTo>
                    <a:pt x="856" y="794"/>
                  </a:lnTo>
                  <a:lnTo>
                    <a:pt x="826" y="868"/>
                  </a:lnTo>
                  <a:lnTo>
                    <a:pt x="792" y="944"/>
                  </a:lnTo>
                  <a:lnTo>
                    <a:pt x="768" y="1011"/>
                  </a:lnTo>
                  <a:lnTo>
                    <a:pt x="766" y="1030"/>
                  </a:lnTo>
                  <a:lnTo>
                    <a:pt x="765" y="1052"/>
                  </a:lnTo>
                  <a:lnTo>
                    <a:pt x="765" y="1031"/>
                  </a:lnTo>
                  <a:lnTo>
                    <a:pt x="768" y="1070"/>
                  </a:lnTo>
                  <a:lnTo>
                    <a:pt x="765" y="1049"/>
                  </a:lnTo>
                  <a:lnTo>
                    <a:pt x="774" y="1087"/>
                  </a:lnTo>
                  <a:lnTo>
                    <a:pt x="796" y="1146"/>
                  </a:lnTo>
                  <a:lnTo>
                    <a:pt x="825" y="1209"/>
                  </a:lnTo>
                  <a:lnTo>
                    <a:pt x="857" y="1293"/>
                  </a:lnTo>
                  <a:lnTo>
                    <a:pt x="879" y="1367"/>
                  </a:lnTo>
                  <a:lnTo>
                    <a:pt x="895" y="1422"/>
                  </a:lnTo>
                  <a:lnTo>
                    <a:pt x="909" y="1469"/>
                  </a:lnTo>
                  <a:lnTo>
                    <a:pt x="920" y="1506"/>
                  </a:lnTo>
                  <a:lnTo>
                    <a:pt x="930" y="1538"/>
                  </a:lnTo>
                  <a:lnTo>
                    <a:pt x="938" y="1564"/>
                  </a:lnTo>
                  <a:lnTo>
                    <a:pt x="951" y="1611"/>
                  </a:lnTo>
                  <a:lnTo>
                    <a:pt x="961" y="1659"/>
                  </a:lnTo>
                  <a:lnTo>
                    <a:pt x="965" y="1710"/>
                  </a:lnTo>
                  <a:lnTo>
                    <a:pt x="965" y="1769"/>
                  </a:lnTo>
                  <a:lnTo>
                    <a:pt x="965" y="1801"/>
                  </a:lnTo>
                  <a:lnTo>
                    <a:pt x="965" y="1839"/>
                  </a:lnTo>
                  <a:lnTo>
                    <a:pt x="693" y="1839"/>
                  </a:lnTo>
                  <a:lnTo>
                    <a:pt x="693" y="1801"/>
                  </a:lnTo>
                  <a:lnTo>
                    <a:pt x="693" y="1769"/>
                  </a:lnTo>
                  <a:lnTo>
                    <a:pt x="694" y="1731"/>
                  </a:lnTo>
                  <a:lnTo>
                    <a:pt x="692" y="1705"/>
                  </a:lnTo>
                  <a:lnTo>
                    <a:pt x="689" y="1684"/>
                  </a:lnTo>
                  <a:lnTo>
                    <a:pt x="678" y="1644"/>
                  </a:lnTo>
                  <a:lnTo>
                    <a:pt x="671" y="1619"/>
                  </a:lnTo>
                  <a:lnTo>
                    <a:pt x="660" y="1586"/>
                  </a:lnTo>
                  <a:lnTo>
                    <a:pt x="648" y="1546"/>
                  </a:lnTo>
                  <a:lnTo>
                    <a:pt x="634" y="1498"/>
                  </a:lnTo>
                  <a:lnTo>
                    <a:pt x="618" y="1444"/>
                  </a:lnTo>
                  <a:lnTo>
                    <a:pt x="602" y="1388"/>
                  </a:lnTo>
                  <a:lnTo>
                    <a:pt x="578" y="1321"/>
                  </a:lnTo>
                  <a:lnTo>
                    <a:pt x="541" y="1239"/>
                  </a:lnTo>
                  <a:lnTo>
                    <a:pt x="509" y="1150"/>
                  </a:lnTo>
                  <a:lnTo>
                    <a:pt x="500" y="1112"/>
                  </a:lnTo>
                  <a:cubicBezTo>
                    <a:pt x="498" y="1105"/>
                    <a:pt x="497" y="1098"/>
                    <a:pt x="497" y="1091"/>
                  </a:cubicBezTo>
                  <a:lnTo>
                    <a:pt x="494" y="1052"/>
                  </a:lnTo>
                  <a:cubicBezTo>
                    <a:pt x="493" y="1045"/>
                    <a:pt x="493" y="1038"/>
                    <a:pt x="494" y="1031"/>
                  </a:cubicBezTo>
                  <a:lnTo>
                    <a:pt x="499" y="974"/>
                  </a:lnTo>
                  <a:lnTo>
                    <a:pt x="513" y="918"/>
                  </a:lnTo>
                  <a:lnTo>
                    <a:pt x="543" y="835"/>
                  </a:lnTo>
                  <a:lnTo>
                    <a:pt x="573" y="765"/>
                  </a:lnTo>
                  <a:lnTo>
                    <a:pt x="603" y="691"/>
                  </a:lnTo>
                  <a:cubicBezTo>
                    <a:pt x="619" y="653"/>
                    <a:pt x="651" y="624"/>
                    <a:pt x="690" y="612"/>
                  </a:cubicBezTo>
                  <a:lnTo>
                    <a:pt x="709" y="606"/>
                  </a:lnTo>
                  <a:lnTo>
                    <a:pt x="743" y="595"/>
                  </a:lnTo>
                  <a:lnTo>
                    <a:pt x="778" y="585"/>
                  </a:lnTo>
                  <a:lnTo>
                    <a:pt x="817" y="573"/>
                  </a:lnTo>
                  <a:lnTo>
                    <a:pt x="907" y="542"/>
                  </a:lnTo>
                  <a:lnTo>
                    <a:pt x="1000" y="508"/>
                  </a:lnTo>
                  <a:lnTo>
                    <a:pt x="1086" y="471"/>
                  </a:lnTo>
                  <a:lnTo>
                    <a:pt x="1158" y="432"/>
                  </a:lnTo>
                  <a:lnTo>
                    <a:pt x="1178" y="420"/>
                  </a:lnTo>
                  <a:lnTo>
                    <a:pt x="1205" y="395"/>
                  </a:lnTo>
                  <a:lnTo>
                    <a:pt x="1191" y="410"/>
                  </a:lnTo>
                  <a:lnTo>
                    <a:pt x="1211" y="385"/>
                  </a:lnTo>
                  <a:lnTo>
                    <a:pt x="1191" y="421"/>
                  </a:lnTo>
                  <a:lnTo>
                    <a:pt x="1201" y="395"/>
                  </a:lnTo>
                  <a:lnTo>
                    <a:pt x="1192" y="440"/>
                  </a:lnTo>
                  <a:lnTo>
                    <a:pt x="1193" y="397"/>
                  </a:lnTo>
                  <a:lnTo>
                    <a:pt x="1199" y="443"/>
                  </a:lnTo>
                  <a:lnTo>
                    <a:pt x="1186" y="403"/>
                  </a:lnTo>
                  <a:lnTo>
                    <a:pt x="1200" y="432"/>
                  </a:lnTo>
                  <a:lnTo>
                    <a:pt x="1188" y="411"/>
                  </a:lnTo>
                  <a:lnTo>
                    <a:pt x="1165" y="383"/>
                  </a:lnTo>
                  <a:lnTo>
                    <a:pt x="1093" y="310"/>
                  </a:lnTo>
                  <a:lnTo>
                    <a:pt x="1048" y="263"/>
                  </a:lnTo>
                  <a:lnTo>
                    <a:pt x="1020" y="226"/>
                  </a:lnTo>
                  <a:lnTo>
                    <a:pt x="1154" y="277"/>
                  </a:lnTo>
                  <a:lnTo>
                    <a:pt x="907" y="323"/>
                  </a:lnTo>
                  <a:lnTo>
                    <a:pt x="656" y="377"/>
                  </a:lnTo>
                  <a:lnTo>
                    <a:pt x="577" y="393"/>
                  </a:lnTo>
                  <a:lnTo>
                    <a:pt x="512" y="404"/>
                  </a:lnTo>
                  <a:lnTo>
                    <a:pt x="437" y="429"/>
                  </a:lnTo>
                  <a:lnTo>
                    <a:pt x="461" y="419"/>
                  </a:lnTo>
                  <a:lnTo>
                    <a:pt x="427" y="438"/>
                  </a:lnTo>
                  <a:lnTo>
                    <a:pt x="445" y="426"/>
                  </a:lnTo>
                  <a:lnTo>
                    <a:pt x="428" y="439"/>
                  </a:lnTo>
                  <a:lnTo>
                    <a:pt x="385" y="482"/>
                  </a:lnTo>
                  <a:lnTo>
                    <a:pt x="348" y="523"/>
                  </a:lnTo>
                  <a:lnTo>
                    <a:pt x="319" y="556"/>
                  </a:lnTo>
                  <a:lnTo>
                    <a:pt x="301" y="577"/>
                  </a:lnTo>
                  <a:lnTo>
                    <a:pt x="266" y="632"/>
                  </a:lnTo>
                  <a:lnTo>
                    <a:pt x="280" y="604"/>
                  </a:lnTo>
                  <a:lnTo>
                    <a:pt x="266" y="644"/>
                  </a:lnTo>
                  <a:lnTo>
                    <a:pt x="273" y="584"/>
                  </a:lnTo>
                  <a:lnTo>
                    <a:pt x="276" y="610"/>
                  </a:lnTo>
                  <a:lnTo>
                    <a:pt x="225" y="519"/>
                  </a:lnTo>
                  <a:lnTo>
                    <a:pt x="244" y="534"/>
                  </a:lnTo>
                  <a:lnTo>
                    <a:pt x="181" y="506"/>
                  </a:lnTo>
                  <a:lnTo>
                    <a:pt x="212" y="511"/>
                  </a:lnTo>
                  <a:lnTo>
                    <a:pt x="180" y="510"/>
                  </a:lnTo>
                  <a:lnTo>
                    <a:pt x="204" y="509"/>
                  </a:lnTo>
                  <a:lnTo>
                    <a:pt x="240" y="503"/>
                  </a:lnTo>
                  <a:lnTo>
                    <a:pt x="283" y="491"/>
                  </a:lnTo>
                  <a:lnTo>
                    <a:pt x="372" y="460"/>
                  </a:lnTo>
                  <a:lnTo>
                    <a:pt x="414" y="444"/>
                  </a:lnTo>
                  <a:lnTo>
                    <a:pt x="448" y="430"/>
                  </a:lnTo>
                  <a:lnTo>
                    <a:pt x="461" y="425"/>
                  </a:lnTo>
                  <a:lnTo>
                    <a:pt x="469" y="421"/>
                  </a:lnTo>
                  <a:cubicBezTo>
                    <a:pt x="507" y="402"/>
                    <a:pt x="552" y="402"/>
                    <a:pt x="590" y="421"/>
                  </a:cubicBezTo>
                  <a:cubicBezTo>
                    <a:pt x="628" y="440"/>
                    <a:pt x="655" y="475"/>
                    <a:pt x="663" y="517"/>
                  </a:cubicBezTo>
                  <a:lnTo>
                    <a:pt x="709" y="765"/>
                  </a:lnTo>
                  <a:lnTo>
                    <a:pt x="757" y="995"/>
                  </a:lnTo>
                  <a:lnTo>
                    <a:pt x="780" y="1060"/>
                  </a:lnTo>
                  <a:lnTo>
                    <a:pt x="817" y="1141"/>
                  </a:lnTo>
                  <a:lnTo>
                    <a:pt x="850" y="1232"/>
                  </a:lnTo>
                  <a:lnTo>
                    <a:pt x="859" y="1270"/>
                  </a:lnTo>
                  <a:cubicBezTo>
                    <a:pt x="860" y="1277"/>
                    <a:pt x="862" y="1284"/>
                    <a:pt x="862" y="1291"/>
                  </a:cubicBezTo>
                  <a:lnTo>
                    <a:pt x="865" y="1347"/>
                  </a:lnTo>
                  <a:lnTo>
                    <a:pt x="861" y="1421"/>
                  </a:lnTo>
                  <a:lnTo>
                    <a:pt x="851" y="1495"/>
                  </a:lnTo>
                  <a:lnTo>
                    <a:pt x="823" y="1626"/>
                  </a:lnTo>
                  <a:lnTo>
                    <a:pt x="792" y="1746"/>
                  </a:lnTo>
                  <a:lnTo>
                    <a:pt x="762" y="1871"/>
                  </a:lnTo>
                  <a:lnTo>
                    <a:pt x="553" y="1727"/>
                  </a:lnTo>
                  <a:lnTo>
                    <a:pt x="639" y="1669"/>
                  </a:lnTo>
                  <a:lnTo>
                    <a:pt x="710" y="1621"/>
                  </a:lnTo>
                  <a:lnTo>
                    <a:pt x="771" y="1579"/>
                  </a:lnTo>
                  <a:lnTo>
                    <a:pt x="817" y="1548"/>
                  </a:lnTo>
                  <a:lnTo>
                    <a:pt x="849" y="1528"/>
                  </a:lnTo>
                  <a:cubicBezTo>
                    <a:pt x="856" y="1524"/>
                    <a:pt x="862" y="1521"/>
                    <a:pt x="869" y="1518"/>
                  </a:cubicBezTo>
                  <a:lnTo>
                    <a:pt x="888" y="1510"/>
                  </a:lnTo>
                  <a:cubicBezTo>
                    <a:pt x="924" y="1495"/>
                    <a:pt x="966" y="1496"/>
                    <a:pt x="1001" y="1514"/>
                  </a:cubicBezTo>
                  <a:lnTo>
                    <a:pt x="1007" y="1517"/>
                  </a:lnTo>
                  <a:cubicBezTo>
                    <a:pt x="1069" y="1548"/>
                    <a:pt x="1098" y="1619"/>
                    <a:pt x="1075" y="1684"/>
                  </a:cubicBezTo>
                  <a:lnTo>
                    <a:pt x="1070" y="1698"/>
                  </a:lnTo>
                  <a:cubicBezTo>
                    <a:pt x="1066" y="1708"/>
                    <a:pt x="1061" y="1718"/>
                    <a:pt x="1055" y="1727"/>
                  </a:cubicBezTo>
                  <a:lnTo>
                    <a:pt x="1036" y="1756"/>
                  </a:lnTo>
                  <a:lnTo>
                    <a:pt x="1007" y="1798"/>
                  </a:lnTo>
                  <a:lnTo>
                    <a:pt x="969" y="1850"/>
                  </a:lnTo>
                  <a:lnTo>
                    <a:pt x="922" y="1914"/>
                  </a:lnTo>
                  <a:lnTo>
                    <a:pt x="866" y="1992"/>
                  </a:lnTo>
                  <a:lnTo>
                    <a:pt x="800" y="2086"/>
                  </a:lnTo>
                  <a:lnTo>
                    <a:pt x="725" y="2192"/>
                  </a:lnTo>
                  <a:lnTo>
                    <a:pt x="642" y="2315"/>
                  </a:lnTo>
                  <a:lnTo>
                    <a:pt x="648" y="2172"/>
                  </a:lnTo>
                  <a:lnTo>
                    <a:pt x="679" y="2228"/>
                  </a:lnTo>
                  <a:lnTo>
                    <a:pt x="707" y="2291"/>
                  </a:lnTo>
                  <a:lnTo>
                    <a:pt x="730" y="2349"/>
                  </a:lnTo>
                  <a:lnTo>
                    <a:pt x="753" y="2403"/>
                  </a:lnTo>
                  <a:lnTo>
                    <a:pt x="778" y="2453"/>
                  </a:lnTo>
                  <a:lnTo>
                    <a:pt x="766" y="2433"/>
                  </a:lnTo>
                  <a:lnTo>
                    <a:pt x="791" y="2467"/>
                  </a:lnTo>
                  <a:lnTo>
                    <a:pt x="763" y="2439"/>
                  </a:lnTo>
                  <a:lnTo>
                    <a:pt x="775" y="2448"/>
                  </a:lnTo>
                  <a:lnTo>
                    <a:pt x="705" y="2421"/>
                  </a:lnTo>
                  <a:lnTo>
                    <a:pt x="717" y="2422"/>
                  </a:lnTo>
                  <a:lnTo>
                    <a:pt x="653" y="2432"/>
                  </a:lnTo>
                  <a:lnTo>
                    <a:pt x="665" y="2427"/>
                  </a:lnTo>
                  <a:lnTo>
                    <a:pt x="611" y="2468"/>
                  </a:lnTo>
                  <a:lnTo>
                    <a:pt x="623" y="2453"/>
                  </a:lnTo>
                  <a:lnTo>
                    <a:pt x="606" y="2479"/>
                  </a:lnTo>
                  <a:lnTo>
                    <a:pt x="648" y="2390"/>
                  </a:lnTo>
                  <a:lnTo>
                    <a:pt x="640" y="2414"/>
                  </a:lnTo>
                  <a:lnTo>
                    <a:pt x="662" y="2335"/>
                  </a:lnTo>
                  <a:lnTo>
                    <a:pt x="674" y="2248"/>
                  </a:lnTo>
                  <a:lnTo>
                    <a:pt x="677" y="2151"/>
                  </a:lnTo>
                  <a:lnTo>
                    <a:pt x="678" y="1938"/>
                  </a:lnTo>
                  <a:lnTo>
                    <a:pt x="682" y="1824"/>
                  </a:lnTo>
                  <a:lnTo>
                    <a:pt x="697" y="1708"/>
                  </a:lnTo>
                  <a:lnTo>
                    <a:pt x="719" y="1619"/>
                  </a:lnTo>
                  <a:lnTo>
                    <a:pt x="746" y="1541"/>
                  </a:lnTo>
                  <a:lnTo>
                    <a:pt x="801" y="1393"/>
                  </a:lnTo>
                  <a:lnTo>
                    <a:pt x="816" y="1517"/>
                  </a:lnTo>
                  <a:lnTo>
                    <a:pt x="803" y="1498"/>
                  </a:lnTo>
                  <a:lnTo>
                    <a:pt x="786" y="1473"/>
                  </a:lnTo>
                  <a:lnTo>
                    <a:pt x="760" y="1437"/>
                  </a:lnTo>
                  <a:lnTo>
                    <a:pt x="729" y="1393"/>
                  </a:lnTo>
                  <a:lnTo>
                    <a:pt x="661" y="1291"/>
                  </a:lnTo>
                  <a:lnTo>
                    <a:pt x="590" y="1174"/>
                  </a:lnTo>
                  <a:lnTo>
                    <a:pt x="529" y="1054"/>
                  </a:lnTo>
                  <a:lnTo>
                    <a:pt x="502" y="989"/>
                  </a:lnTo>
                  <a:lnTo>
                    <a:pt x="481" y="924"/>
                  </a:lnTo>
                  <a:lnTo>
                    <a:pt x="471" y="877"/>
                  </a:lnTo>
                  <a:cubicBezTo>
                    <a:pt x="470" y="869"/>
                    <a:pt x="469" y="860"/>
                    <a:pt x="469" y="852"/>
                  </a:cubicBezTo>
                  <a:lnTo>
                    <a:pt x="468" y="810"/>
                  </a:lnTo>
                  <a:cubicBezTo>
                    <a:pt x="467" y="799"/>
                    <a:pt x="468" y="788"/>
                    <a:pt x="471" y="777"/>
                  </a:cubicBezTo>
                  <a:lnTo>
                    <a:pt x="479" y="741"/>
                  </a:lnTo>
                  <a:cubicBezTo>
                    <a:pt x="482" y="725"/>
                    <a:pt x="488" y="710"/>
                    <a:pt x="497" y="697"/>
                  </a:cubicBezTo>
                  <a:lnTo>
                    <a:pt x="515" y="669"/>
                  </a:lnTo>
                  <a:cubicBezTo>
                    <a:pt x="524" y="655"/>
                    <a:pt x="535" y="643"/>
                    <a:pt x="548" y="634"/>
                  </a:cubicBezTo>
                  <a:lnTo>
                    <a:pt x="564" y="622"/>
                  </a:lnTo>
                  <a:cubicBezTo>
                    <a:pt x="577" y="612"/>
                    <a:pt x="592" y="604"/>
                    <a:pt x="608" y="600"/>
                  </a:cubicBezTo>
                  <a:lnTo>
                    <a:pt x="622" y="596"/>
                  </a:lnTo>
                  <a:cubicBezTo>
                    <a:pt x="644" y="590"/>
                    <a:pt x="666" y="589"/>
                    <a:pt x="688" y="593"/>
                  </a:cubicBezTo>
                  <a:lnTo>
                    <a:pt x="702" y="596"/>
                  </a:lnTo>
                  <a:cubicBezTo>
                    <a:pt x="720" y="600"/>
                    <a:pt x="737" y="608"/>
                    <a:pt x="753" y="619"/>
                  </a:cubicBezTo>
                  <a:lnTo>
                    <a:pt x="767" y="629"/>
                  </a:lnTo>
                  <a:cubicBezTo>
                    <a:pt x="778" y="637"/>
                    <a:pt x="789" y="647"/>
                    <a:pt x="797" y="659"/>
                  </a:cubicBezTo>
                  <a:lnTo>
                    <a:pt x="822" y="693"/>
                  </a:lnTo>
                  <a:cubicBezTo>
                    <a:pt x="827" y="699"/>
                    <a:pt x="831" y="706"/>
                    <a:pt x="835" y="714"/>
                  </a:cubicBezTo>
                  <a:lnTo>
                    <a:pt x="863" y="772"/>
                  </a:lnTo>
                  <a:lnTo>
                    <a:pt x="887" y="834"/>
                  </a:lnTo>
                  <a:lnTo>
                    <a:pt x="906" y="887"/>
                  </a:lnTo>
                  <a:lnTo>
                    <a:pt x="925" y="932"/>
                  </a:lnTo>
                  <a:lnTo>
                    <a:pt x="949" y="977"/>
                  </a:lnTo>
                  <a:lnTo>
                    <a:pt x="709" y="1105"/>
                  </a:lnTo>
                  <a:close/>
                </a:path>
              </a:pathLst>
            </a:custGeom>
            <a:solidFill>
              <a:srgbClr val="1F497D"/>
            </a:solidFill>
            <a:ln w="0">
              <a:solidFill>
                <a:srgbClr val="1F497D"/>
              </a:solidFill>
              <a:round/>
              <a:headEnd/>
              <a:tailEnd/>
            </a:ln>
          </p:spPr>
          <p:txBody>
            <a:bodyPr>
              <a:prstTxWarp prst="textNoShape">
                <a:avLst/>
              </a:prstTxWarp>
            </a:bodyPr>
            <a:lstStyle/>
            <a:p>
              <a:endParaRPr lang="en-US"/>
            </a:p>
          </p:txBody>
        </p:sp>
        <p:grpSp>
          <p:nvGrpSpPr>
            <p:cNvPr id="14533" name="Group 65"/>
            <p:cNvGrpSpPr>
              <a:grpSpLocks/>
            </p:cNvGrpSpPr>
            <p:nvPr/>
          </p:nvGrpSpPr>
          <p:grpSpPr bwMode="auto">
            <a:xfrm>
              <a:off x="2819400" y="9753600"/>
              <a:ext cx="533400" cy="1447800"/>
              <a:chOff x="2819400" y="9753600"/>
              <a:chExt cx="533400" cy="1447800"/>
            </a:xfrm>
          </p:grpSpPr>
          <p:sp>
            <p:nvSpPr>
              <p:cNvPr id="14534" name="Freeform 1591"/>
              <p:cNvSpPr>
                <a:spLocks noEditPoints="1"/>
              </p:cNvSpPr>
              <p:nvPr/>
            </p:nvSpPr>
            <p:spPr bwMode="auto">
              <a:xfrm>
                <a:off x="2819400" y="9753600"/>
                <a:ext cx="533400" cy="1447800"/>
              </a:xfrm>
              <a:custGeom>
                <a:avLst/>
                <a:gdLst>
                  <a:gd name="T0" fmla="*/ 1872 w 1872"/>
                  <a:gd name="T1" fmla="*/ 136 h 5873"/>
                  <a:gd name="T2" fmla="*/ 1868 w 1872"/>
                  <a:gd name="T3" fmla="*/ 3224 h 5873"/>
                  <a:gd name="T4" fmla="*/ 1836 w 1872"/>
                  <a:gd name="T5" fmla="*/ 3780 h 5873"/>
                  <a:gd name="T6" fmla="*/ 1774 w 1872"/>
                  <a:gd name="T7" fmla="*/ 4290 h 5873"/>
                  <a:gd name="T8" fmla="*/ 1686 w 1872"/>
                  <a:gd name="T9" fmla="*/ 4746 h 5873"/>
                  <a:gd name="T10" fmla="*/ 1575 w 1872"/>
                  <a:gd name="T11" fmla="*/ 5138 h 5873"/>
                  <a:gd name="T12" fmla="*/ 1440 w 1872"/>
                  <a:gd name="T13" fmla="*/ 5456 h 5873"/>
                  <a:gd name="T14" fmla="*/ 1322 w 1872"/>
                  <a:gd name="T15" fmla="*/ 5646 h 5873"/>
                  <a:gd name="T16" fmla="*/ 1233 w 1872"/>
                  <a:gd name="T17" fmla="*/ 5745 h 5873"/>
                  <a:gd name="T18" fmla="*/ 1132 w 1872"/>
                  <a:gd name="T19" fmla="*/ 5819 h 5873"/>
                  <a:gd name="T20" fmla="*/ 1074 w 1872"/>
                  <a:gd name="T21" fmla="*/ 5846 h 5873"/>
                  <a:gd name="T22" fmla="*/ 1010 w 1872"/>
                  <a:gd name="T23" fmla="*/ 5865 h 5873"/>
                  <a:gd name="T24" fmla="*/ 950 w 1872"/>
                  <a:gd name="T25" fmla="*/ 5872 h 5873"/>
                  <a:gd name="T26" fmla="*/ 882 w 1872"/>
                  <a:gd name="T27" fmla="*/ 5868 h 5873"/>
                  <a:gd name="T28" fmla="*/ 822 w 1872"/>
                  <a:gd name="T29" fmla="*/ 5855 h 5873"/>
                  <a:gd name="T30" fmla="*/ 759 w 1872"/>
                  <a:gd name="T31" fmla="*/ 5828 h 5873"/>
                  <a:gd name="T32" fmla="*/ 702 w 1872"/>
                  <a:gd name="T33" fmla="*/ 5794 h 5873"/>
                  <a:gd name="T34" fmla="*/ 602 w 1872"/>
                  <a:gd name="T35" fmla="*/ 5707 h 5873"/>
                  <a:gd name="T36" fmla="*/ 515 w 1872"/>
                  <a:gd name="T37" fmla="*/ 5596 h 5873"/>
                  <a:gd name="T38" fmla="*/ 366 w 1872"/>
                  <a:gd name="T39" fmla="*/ 5316 h 5873"/>
                  <a:gd name="T40" fmla="*/ 242 w 1872"/>
                  <a:gd name="T41" fmla="*/ 4957 h 5873"/>
                  <a:gd name="T42" fmla="*/ 140 w 1872"/>
                  <a:gd name="T43" fmla="*/ 4531 h 5873"/>
                  <a:gd name="T44" fmla="*/ 65 w 1872"/>
                  <a:gd name="T45" fmla="*/ 4045 h 5873"/>
                  <a:gd name="T46" fmla="*/ 17 w 1872"/>
                  <a:gd name="T47" fmla="*/ 3511 h 5873"/>
                  <a:gd name="T48" fmla="*/ 0 w 1872"/>
                  <a:gd name="T49" fmla="*/ 2938 h 5873"/>
                  <a:gd name="T50" fmla="*/ 136 w 1872"/>
                  <a:gd name="T51" fmla="*/ 0 h 5873"/>
                  <a:gd name="T52" fmla="*/ 136 w 1872"/>
                  <a:gd name="T53" fmla="*/ 272 h 5873"/>
                  <a:gd name="T54" fmla="*/ 272 w 1872"/>
                  <a:gd name="T55" fmla="*/ 2935 h 5873"/>
                  <a:gd name="T56" fmla="*/ 288 w 1872"/>
                  <a:gd name="T57" fmla="*/ 3490 h 5873"/>
                  <a:gd name="T58" fmla="*/ 334 w 1872"/>
                  <a:gd name="T59" fmla="*/ 4008 h 5873"/>
                  <a:gd name="T60" fmla="*/ 406 w 1872"/>
                  <a:gd name="T61" fmla="*/ 4474 h 5873"/>
                  <a:gd name="T62" fmla="*/ 501 w 1872"/>
                  <a:gd name="T63" fmla="*/ 4876 h 5873"/>
                  <a:gd name="T64" fmla="*/ 612 w 1872"/>
                  <a:gd name="T65" fmla="*/ 5200 h 5873"/>
                  <a:gd name="T66" fmla="*/ 736 w 1872"/>
                  <a:gd name="T67" fmla="*/ 5437 h 5873"/>
                  <a:gd name="T68" fmla="*/ 795 w 1872"/>
                  <a:gd name="T69" fmla="*/ 5514 h 5873"/>
                  <a:gd name="T70" fmla="*/ 849 w 1872"/>
                  <a:gd name="T71" fmla="*/ 5565 h 5873"/>
                  <a:gd name="T72" fmla="*/ 870 w 1872"/>
                  <a:gd name="T73" fmla="*/ 5580 h 5873"/>
                  <a:gd name="T74" fmla="*/ 887 w 1872"/>
                  <a:gd name="T75" fmla="*/ 5590 h 5873"/>
                  <a:gd name="T76" fmla="*/ 909 w 1872"/>
                  <a:gd name="T77" fmla="*/ 5597 h 5873"/>
                  <a:gd name="T78" fmla="*/ 923 w 1872"/>
                  <a:gd name="T79" fmla="*/ 5601 h 5873"/>
                  <a:gd name="T80" fmla="*/ 945 w 1872"/>
                  <a:gd name="T81" fmla="*/ 5600 h 5873"/>
                  <a:gd name="T82" fmla="*/ 963 w 1872"/>
                  <a:gd name="T83" fmla="*/ 5598 h 5873"/>
                  <a:gd name="T84" fmla="*/ 985 w 1872"/>
                  <a:gd name="T85" fmla="*/ 5590 h 5873"/>
                  <a:gd name="T86" fmla="*/ 1040 w 1872"/>
                  <a:gd name="T87" fmla="*/ 5552 h 5873"/>
                  <a:gd name="T88" fmla="*/ 1101 w 1872"/>
                  <a:gd name="T89" fmla="*/ 5487 h 5873"/>
                  <a:gd name="T90" fmla="*/ 1194 w 1872"/>
                  <a:gd name="T91" fmla="*/ 5340 h 5873"/>
                  <a:gd name="T92" fmla="*/ 1316 w 1872"/>
                  <a:gd name="T93" fmla="*/ 5057 h 5873"/>
                  <a:gd name="T94" fmla="*/ 1420 w 1872"/>
                  <a:gd name="T95" fmla="*/ 4689 h 5873"/>
                  <a:gd name="T96" fmla="*/ 1505 w 1872"/>
                  <a:gd name="T97" fmla="*/ 4253 h 5873"/>
                  <a:gd name="T98" fmla="*/ 1565 w 1872"/>
                  <a:gd name="T99" fmla="*/ 3759 h 5873"/>
                  <a:gd name="T100" fmla="*/ 1596 w 1872"/>
                  <a:gd name="T101" fmla="*/ 3221 h 5873"/>
                  <a:gd name="T102" fmla="*/ 1600 w 1872"/>
                  <a:gd name="T103" fmla="*/ 136 h 5873"/>
                  <a:gd name="T104" fmla="*/ 136 w 1872"/>
                  <a:gd name="T105" fmla="*/ 272 h 58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72"/>
                  <a:gd name="T160" fmla="*/ 0 h 5873"/>
                  <a:gd name="T161" fmla="*/ 1872 w 1872"/>
                  <a:gd name="T162" fmla="*/ 5873 h 587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72" h="5873">
                    <a:moveTo>
                      <a:pt x="1736" y="0"/>
                    </a:moveTo>
                    <a:cubicBezTo>
                      <a:pt x="1812" y="0"/>
                      <a:pt x="1872" y="61"/>
                      <a:pt x="1872" y="136"/>
                    </a:cubicBezTo>
                    <a:lnTo>
                      <a:pt x="1872" y="2936"/>
                    </a:lnTo>
                    <a:lnTo>
                      <a:pt x="1868" y="3224"/>
                    </a:lnTo>
                    <a:lnTo>
                      <a:pt x="1856" y="3506"/>
                    </a:lnTo>
                    <a:lnTo>
                      <a:pt x="1836" y="3780"/>
                    </a:lnTo>
                    <a:lnTo>
                      <a:pt x="1809" y="4041"/>
                    </a:lnTo>
                    <a:lnTo>
                      <a:pt x="1774" y="4290"/>
                    </a:lnTo>
                    <a:lnTo>
                      <a:pt x="1733" y="4526"/>
                    </a:lnTo>
                    <a:lnTo>
                      <a:pt x="1686" y="4746"/>
                    </a:lnTo>
                    <a:lnTo>
                      <a:pt x="1634" y="4950"/>
                    </a:lnTo>
                    <a:lnTo>
                      <a:pt x="1575" y="5138"/>
                    </a:lnTo>
                    <a:lnTo>
                      <a:pt x="1510" y="5307"/>
                    </a:lnTo>
                    <a:lnTo>
                      <a:pt x="1440" y="5456"/>
                    </a:lnTo>
                    <a:lnTo>
                      <a:pt x="1364" y="5586"/>
                    </a:lnTo>
                    <a:lnTo>
                      <a:pt x="1322" y="5646"/>
                    </a:lnTo>
                    <a:lnTo>
                      <a:pt x="1279" y="5698"/>
                    </a:lnTo>
                    <a:lnTo>
                      <a:pt x="1233" y="5745"/>
                    </a:lnTo>
                    <a:lnTo>
                      <a:pt x="1182" y="5786"/>
                    </a:lnTo>
                    <a:lnTo>
                      <a:pt x="1132" y="5819"/>
                    </a:lnTo>
                    <a:cubicBezTo>
                      <a:pt x="1126" y="5823"/>
                      <a:pt x="1120" y="5826"/>
                      <a:pt x="1114" y="5828"/>
                    </a:cubicBezTo>
                    <a:lnTo>
                      <a:pt x="1074" y="5846"/>
                    </a:lnTo>
                    <a:cubicBezTo>
                      <a:pt x="1067" y="5850"/>
                      <a:pt x="1059" y="5853"/>
                      <a:pt x="1051" y="5855"/>
                    </a:cubicBezTo>
                    <a:lnTo>
                      <a:pt x="1010" y="5865"/>
                    </a:lnTo>
                    <a:cubicBezTo>
                      <a:pt x="1003" y="5866"/>
                      <a:pt x="997" y="5867"/>
                      <a:pt x="991" y="5868"/>
                    </a:cubicBezTo>
                    <a:lnTo>
                      <a:pt x="950" y="5872"/>
                    </a:lnTo>
                    <a:cubicBezTo>
                      <a:pt x="941" y="5873"/>
                      <a:pt x="932" y="5873"/>
                      <a:pt x="923" y="5872"/>
                    </a:cubicBezTo>
                    <a:lnTo>
                      <a:pt x="882" y="5868"/>
                    </a:lnTo>
                    <a:cubicBezTo>
                      <a:pt x="876" y="5867"/>
                      <a:pt x="869" y="5866"/>
                      <a:pt x="863" y="5865"/>
                    </a:cubicBezTo>
                    <a:lnTo>
                      <a:pt x="822" y="5855"/>
                    </a:lnTo>
                    <a:cubicBezTo>
                      <a:pt x="814" y="5853"/>
                      <a:pt x="806" y="5850"/>
                      <a:pt x="799" y="5846"/>
                    </a:cubicBezTo>
                    <a:lnTo>
                      <a:pt x="759" y="5828"/>
                    </a:lnTo>
                    <a:cubicBezTo>
                      <a:pt x="753" y="5826"/>
                      <a:pt x="747" y="5823"/>
                      <a:pt x="741" y="5819"/>
                    </a:cubicBezTo>
                    <a:lnTo>
                      <a:pt x="702" y="5794"/>
                    </a:lnTo>
                    <a:lnTo>
                      <a:pt x="652" y="5755"/>
                    </a:lnTo>
                    <a:lnTo>
                      <a:pt x="602" y="5707"/>
                    </a:lnTo>
                    <a:lnTo>
                      <a:pt x="557" y="5654"/>
                    </a:lnTo>
                    <a:lnTo>
                      <a:pt x="515" y="5596"/>
                    </a:lnTo>
                    <a:lnTo>
                      <a:pt x="438" y="5468"/>
                    </a:lnTo>
                    <a:lnTo>
                      <a:pt x="366" y="5316"/>
                    </a:lnTo>
                    <a:lnTo>
                      <a:pt x="301" y="5146"/>
                    </a:lnTo>
                    <a:lnTo>
                      <a:pt x="242" y="4957"/>
                    </a:lnTo>
                    <a:lnTo>
                      <a:pt x="188" y="4752"/>
                    </a:lnTo>
                    <a:lnTo>
                      <a:pt x="140" y="4531"/>
                    </a:lnTo>
                    <a:lnTo>
                      <a:pt x="99" y="4295"/>
                    </a:lnTo>
                    <a:lnTo>
                      <a:pt x="65" y="4045"/>
                    </a:lnTo>
                    <a:lnTo>
                      <a:pt x="37" y="3784"/>
                    </a:lnTo>
                    <a:lnTo>
                      <a:pt x="17" y="3511"/>
                    </a:lnTo>
                    <a:lnTo>
                      <a:pt x="5" y="3228"/>
                    </a:lnTo>
                    <a:lnTo>
                      <a:pt x="0" y="2938"/>
                    </a:lnTo>
                    <a:lnTo>
                      <a:pt x="0" y="136"/>
                    </a:lnTo>
                    <a:cubicBezTo>
                      <a:pt x="0" y="61"/>
                      <a:pt x="61" y="0"/>
                      <a:pt x="136" y="0"/>
                    </a:cubicBezTo>
                    <a:lnTo>
                      <a:pt x="1736" y="0"/>
                    </a:lnTo>
                    <a:close/>
                    <a:moveTo>
                      <a:pt x="136" y="272"/>
                    </a:moveTo>
                    <a:lnTo>
                      <a:pt x="272" y="136"/>
                    </a:lnTo>
                    <a:lnTo>
                      <a:pt x="272" y="2935"/>
                    </a:lnTo>
                    <a:lnTo>
                      <a:pt x="276" y="3217"/>
                    </a:lnTo>
                    <a:lnTo>
                      <a:pt x="288" y="3490"/>
                    </a:lnTo>
                    <a:lnTo>
                      <a:pt x="308" y="3755"/>
                    </a:lnTo>
                    <a:lnTo>
                      <a:pt x="334" y="4008"/>
                    </a:lnTo>
                    <a:lnTo>
                      <a:pt x="367" y="4248"/>
                    </a:lnTo>
                    <a:lnTo>
                      <a:pt x="406" y="4474"/>
                    </a:lnTo>
                    <a:lnTo>
                      <a:pt x="451" y="4683"/>
                    </a:lnTo>
                    <a:lnTo>
                      <a:pt x="501" y="4876"/>
                    </a:lnTo>
                    <a:lnTo>
                      <a:pt x="554" y="5049"/>
                    </a:lnTo>
                    <a:lnTo>
                      <a:pt x="612" y="5200"/>
                    </a:lnTo>
                    <a:lnTo>
                      <a:pt x="672" y="5329"/>
                    </a:lnTo>
                    <a:lnTo>
                      <a:pt x="736" y="5437"/>
                    </a:lnTo>
                    <a:lnTo>
                      <a:pt x="766" y="5479"/>
                    </a:lnTo>
                    <a:lnTo>
                      <a:pt x="795" y="5514"/>
                    </a:lnTo>
                    <a:lnTo>
                      <a:pt x="821" y="5542"/>
                    </a:lnTo>
                    <a:lnTo>
                      <a:pt x="849" y="5565"/>
                    </a:lnTo>
                    <a:lnTo>
                      <a:pt x="888" y="5590"/>
                    </a:lnTo>
                    <a:lnTo>
                      <a:pt x="870" y="5580"/>
                    </a:lnTo>
                    <a:lnTo>
                      <a:pt x="910" y="5598"/>
                    </a:lnTo>
                    <a:lnTo>
                      <a:pt x="887" y="5590"/>
                    </a:lnTo>
                    <a:lnTo>
                      <a:pt x="928" y="5600"/>
                    </a:lnTo>
                    <a:lnTo>
                      <a:pt x="909" y="5597"/>
                    </a:lnTo>
                    <a:lnTo>
                      <a:pt x="950" y="5601"/>
                    </a:lnTo>
                    <a:lnTo>
                      <a:pt x="923" y="5601"/>
                    </a:lnTo>
                    <a:lnTo>
                      <a:pt x="964" y="5597"/>
                    </a:lnTo>
                    <a:lnTo>
                      <a:pt x="945" y="5600"/>
                    </a:lnTo>
                    <a:lnTo>
                      <a:pt x="986" y="5590"/>
                    </a:lnTo>
                    <a:lnTo>
                      <a:pt x="963" y="5598"/>
                    </a:lnTo>
                    <a:lnTo>
                      <a:pt x="1003" y="5580"/>
                    </a:lnTo>
                    <a:lnTo>
                      <a:pt x="985" y="5590"/>
                    </a:lnTo>
                    <a:lnTo>
                      <a:pt x="1013" y="5573"/>
                    </a:lnTo>
                    <a:lnTo>
                      <a:pt x="1040" y="5552"/>
                    </a:lnTo>
                    <a:lnTo>
                      <a:pt x="1070" y="5523"/>
                    </a:lnTo>
                    <a:lnTo>
                      <a:pt x="1101" y="5487"/>
                    </a:lnTo>
                    <a:lnTo>
                      <a:pt x="1130" y="5447"/>
                    </a:lnTo>
                    <a:lnTo>
                      <a:pt x="1194" y="5340"/>
                    </a:lnTo>
                    <a:lnTo>
                      <a:pt x="1257" y="5210"/>
                    </a:lnTo>
                    <a:lnTo>
                      <a:pt x="1316" y="5057"/>
                    </a:lnTo>
                    <a:lnTo>
                      <a:pt x="1371" y="4883"/>
                    </a:lnTo>
                    <a:lnTo>
                      <a:pt x="1420" y="4689"/>
                    </a:lnTo>
                    <a:lnTo>
                      <a:pt x="1465" y="4479"/>
                    </a:lnTo>
                    <a:lnTo>
                      <a:pt x="1505" y="4253"/>
                    </a:lnTo>
                    <a:lnTo>
                      <a:pt x="1538" y="4012"/>
                    </a:lnTo>
                    <a:lnTo>
                      <a:pt x="1565" y="3759"/>
                    </a:lnTo>
                    <a:lnTo>
                      <a:pt x="1585" y="3495"/>
                    </a:lnTo>
                    <a:lnTo>
                      <a:pt x="1596" y="3221"/>
                    </a:lnTo>
                    <a:lnTo>
                      <a:pt x="1600" y="2936"/>
                    </a:lnTo>
                    <a:lnTo>
                      <a:pt x="1600" y="136"/>
                    </a:lnTo>
                    <a:lnTo>
                      <a:pt x="1736" y="272"/>
                    </a:lnTo>
                    <a:lnTo>
                      <a:pt x="136" y="272"/>
                    </a:lnTo>
                    <a:close/>
                  </a:path>
                </a:pathLst>
              </a:custGeom>
              <a:solidFill>
                <a:srgbClr val="1F497D"/>
              </a:solidFill>
              <a:ln w="0">
                <a:solidFill>
                  <a:srgbClr val="1F497D"/>
                </a:solidFill>
                <a:round/>
                <a:headEnd/>
                <a:tailEnd/>
              </a:ln>
            </p:spPr>
            <p:txBody>
              <a:bodyPr>
                <a:prstTxWarp prst="textNoShape">
                  <a:avLst/>
                </a:prstTxWarp>
              </a:bodyPr>
              <a:lstStyle/>
              <a:p>
                <a:endParaRPr lang="en-US"/>
              </a:p>
            </p:txBody>
          </p:sp>
          <p:sp>
            <p:nvSpPr>
              <p:cNvPr id="14535" name="Freeform 2"/>
              <p:cNvSpPr>
                <a:spLocks/>
              </p:cNvSpPr>
              <p:nvPr/>
            </p:nvSpPr>
            <p:spPr bwMode="auto">
              <a:xfrm>
                <a:off x="2895600" y="10210800"/>
                <a:ext cx="398462" cy="855663"/>
              </a:xfrm>
              <a:custGeom>
                <a:avLst/>
                <a:gdLst>
                  <a:gd name="T0" fmla="*/ 590 w 1465"/>
                  <a:gd name="T1" fmla="*/ 833 h 2695"/>
                  <a:gd name="T2" fmla="*/ 631 w 1465"/>
                  <a:gd name="T3" fmla="*/ 859 h 2695"/>
                  <a:gd name="T4" fmla="*/ 726 w 1465"/>
                  <a:gd name="T5" fmla="*/ 844 h 2695"/>
                  <a:gd name="T6" fmla="*/ 747 w 1465"/>
                  <a:gd name="T7" fmla="*/ 867 h 2695"/>
                  <a:gd name="T8" fmla="*/ 982 w 1465"/>
                  <a:gd name="T9" fmla="*/ 1280 h 2695"/>
                  <a:gd name="T10" fmla="*/ 976 w 1465"/>
                  <a:gd name="T11" fmla="*/ 1708 h 2695"/>
                  <a:gd name="T12" fmla="*/ 931 w 1465"/>
                  <a:gd name="T13" fmla="*/ 2370 h 2695"/>
                  <a:gd name="T14" fmla="*/ 770 w 1465"/>
                  <a:gd name="T15" fmla="*/ 2678 h 2695"/>
                  <a:gd name="T16" fmla="*/ 572 w 1465"/>
                  <a:gd name="T17" fmla="*/ 2628 h 2695"/>
                  <a:gd name="T18" fmla="*/ 430 w 1465"/>
                  <a:gd name="T19" fmla="*/ 2339 h 2695"/>
                  <a:gd name="T20" fmla="*/ 701 w 1465"/>
                  <a:gd name="T21" fmla="*/ 1755 h 2695"/>
                  <a:gd name="T22" fmla="*/ 818 w 1465"/>
                  <a:gd name="T23" fmla="*/ 1593 h 2695"/>
                  <a:gd name="T24" fmla="*/ 962 w 1465"/>
                  <a:gd name="T25" fmla="*/ 1779 h 2695"/>
                  <a:gd name="T26" fmla="*/ 497 w 1465"/>
                  <a:gd name="T27" fmla="*/ 1808 h 2695"/>
                  <a:gd name="T28" fmla="*/ 591 w 1465"/>
                  <a:gd name="T29" fmla="*/ 1312 h 2695"/>
                  <a:gd name="T30" fmla="*/ 443 w 1465"/>
                  <a:gd name="T31" fmla="*/ 822 h 2695"/>
                  <a:gd name="T32" fmla="*/ 474 w 1465"/>
                  <a:gd name="T33" fmla="*/ 713 h 2695"/>
                  <a:gd name="T34" fmla="*/ 138 w 1465"/>
                  <a:gd name="T35" fmla="*/ 775 h 2695"/>
                  <a:gd name="T36" fmla="*/ 23 w 1465"/>
                  <a:gd name="T37" fmla="*/ 515 h 2695"/>
                  <a:gd name="T38" fmla="*/ 233 w 1465"/>
                  <a:gd name="T39" fmla="*/ 248 h 2695"/>
                  <a:gd name="T40" fmla="*/ 524 w 1465"/>
                  <a:gd name="T41" fmla="*/ 126 h 2695"/>
                  <a:gd name="T42" fmla="*/ 1288 w 1465"/>
                  <a:gd name="T43" fmla="*/ 121 h 2695"/>
                  <a:gd name="T44" fmla="*/ 1464 w 1465"/>
                  <a:gd name="T45" fmla="*/ 404 h 2695"/>
                  <a:gd name="T46" fmla="*/ 1390 w 1465"/>
                  <a:gd name="T47" fmla="*/ 594 h 2695"/>
                  <a:gd name="T48" fmla="*/ 904 w 1465"/>
                  <a:gd name="T49" fmla="*/ 830 h 2695"/>
                  <a:gd name="T50" fmla="*/ 826 w 1465"/>
                  <a:gd name="T51" fmla="*/ 868 h 2695"/>
                  <a:gd name="T52" fmla="*/ 768 w 1465"/>
                  <a:gd name="T53" fmla="*/ 1070 h 2695"/>
                  <a:gd name="T54" fmla="*/ 879 w 1465"/>
                  <a:gd name="T55" fmla="*/ 1367 h 2695"/>
                  <a:gd name="T56" fmla="*/ 951 w 1465"/>
                  <a:gd name="T57" fmla="*/ 1611 h 2695"/>
                  <a:gd name="T58" fmla="*/ 693 w 1465"/>
                  <a:gd name="T59" fmla="*/ 1839 h 2695"/>
                  <a:gd name="T60" fmla="*/ 678 w 1465"/>
                  <a:gd name="T61" fmla="*/ 1644 h 2695"/>
                  <a:gd name="T62" fmla="*/ 602 w 1465"/>
                  <a:gd name="T63" fmla="*/ 1388 h 2695"/>
                  <a:gd name="T64" fmla="*/ 494 w 1465"/>
                  <a:gd name="T65" fmla="*/ 1052 h 2695"/>
                  <a:gd name="T66" fmla="*/ 603 w 1465"/>
                  <a:gd name="T67" fmla="*/ 691 h 2695"/>
                  <a:gd name="T68" fmla="*/ 907 w 1465"/>
                  <a:gd name="T69" fmla="*/ 542 h 2695"/>
                  <a:gd name="T70" fmla="*/ 1191 w 1465"/>
                  <a:gd name="T71" fmla="*/ 410 h 2695"/>
                  <a:gd name="T72" fmla="*/ 1199 w 1465"/>
                  <a:gd name="T73" fmla="*/ 443 h 2695"/>
                  <a:gd name="T74" fmla="*/ 1048 w 1465"/>
                  <a:gd name="T75" fmla="*/ 263 h 2695"/>
                  <a:gd name="T76" fmla="*/ 512 w 1465"/>
                  <a:gd name="T77" fmla="*/ 404 h 2695"/>
                  <a:gd name="T78" fmla="*/ 385 w 1465"/>
                  <a:gd name="T79" fmla="*/ 482 h 2695"/>
                  <a:gd name="T80" fmla="*/ 266 w 1465"/>
                  <a:gd name="T81" fmla="*/ 644 h 2695"/>
                  <a:gd name="T82" fmla="*/ 212 w 1465"/>
                  <a:gd name="T83" fmla="*/ 511 h 2695"/>
                  <a:gd name="T84" fmla="*/ 414 w 1465"/>
                  <a:gd name="T85" fmla="*/ 444 h 2695"/>
                  <a:gd name="T86" fmla="*/ 709 w 1465"/>
                  <a:gd name="T87" fmla="*/ 765 h 2695"/>
                  <a:gd name="T88" fmla="*/ 862 w 1465"/>
                  <a:gd name="T89" fmla="*/ 1291 h 2695"/>
                  <a:gd name="T90" fmla="*/ 762 w 1465"/>
                  <a:gd name="T91" fmla="*/ 1871 h 2695"/>
                  <a:gd name="T92" fmla="*/ 849 w 1465"/>
                  <a:gd name="T93" fmla="*/ 1528 h 2695"/>
                  <a:gd name="T94" fmla="*/ 1070 w 1465"/>
                  <a:gd name="T95" fmla="*/ 1698 h 2695"/>
                  <a:gd name="T96" fmla="*/ 866 w 1465"/>
                  <a:gd name="T97" fmla="*/ 1992 h 2695"/>
                  <a:gd name="T98" fmla="*/ 707 w 1465"/>
                  <a:gd name="T99" fmla="*/ 2291 h 2695"/>
                  <a:gd name="T100" fmla="*/ 763 w 1465"/>
                  <a:gd name="T101" fmla="*/ 2439 h 2695"/>
                  <a:gd name="T102" fmla="*/ 611 w 1465"/>
                  <a:gd name="T103" fmla="*/ 2468 h 2695"/>
                  <a:gd name="T104" fmla="*/ 674 w 1465"/>
                  <a:gd name="T105" fmla="*/ 2248 h 2695"/>
                  <a:gd name="T106" fmla="*/ 746 w 1465"/>
                  <a:gd name="T107" fmla="*/ 1541 h 2695"/>
                  <a:gd name="T108" fmla="*/ 729 w 1465"/>
                  <a:gd name="T109" fmla="*/ 1393 h 2695"/>
                  <a:gd name="T110" fmla="*/ 471 w 1465"/>
                  <a:gd name="T111" fmla="*/ 877 h 2695"/>
                  <a:gd name="T112" fmla="*/ 515 w 1465"/>
                  <a:gd name="T113" fmla="*/ 669 h 2695"/>
                  <a:gd name="T114" fmla="*/ 702 w 1465"/>
                  <a:gd name="T115" fmla="*/ 596 h 2695"/>
                  <a:gd name="T116" fmla="*/ 863 w 1465"/>
                  <a:gd name="T117" fmla="*/ 772 h 269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65"/>
                  <a:gd name="T178" fmla="*/ 0 h 2695"/>
                  <a:gd name="T179" fmla="*/ 1465 w 1465"/>
                  <a:gd name="T180" fmla="*/ 2695 h 269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65" h="2695">
                    <a:moveTo>
                      <a:pt x="709" y="1105"/>
                    </a:moveTo>
                    <a:lnTo>
                      <a:pt x="685" y="1060"/>
                    </a:lnTo>
                    <a:lnTo>
                      <a:pt x="656" y="994"/>
                    </a:lnTo>
                    <a:lnTo>
                      <a:pt x="632" y="927"/>
                    </a:lnTo>
                    <a:lnTo>
                      <a:pt x="610" y="873"/>
                    </a:lnTo>
                    <a:lnTo>
                      <a:pt x="590" y="833"/>
                    </a:lnTo>
                    <a:lnTo>
                      <a:pt x="603" y="854"/>
                    </a:lnTo>
                    <a:lnTo>
                      <a:pt x="578" y="820"/>
                    </a:lnTo>
                    <a:lnTo>
                      <a:pt x="608" y="850"/>
                    </a:lnTo>
                    <a:lnTo>
                      <a:pt x="594" y="840"/>
                    </a:lnTo>
                    <a:lnTo>
                      <a:pt x="645" y="862"/>
                    </a:lnTo>
                    <a:lnTo>
                      <a:pt x="631" y="859"/>
                    </a:lnTo>
                    <a:lnTo>
                      <a:pt x="697" y="857"/>
                    </a:lnTo>
                    <a:lnTo>
                      <a:pt x="683" y="861"/>
                    </a:lnTo>
                    <a:lnTo>
                      <a:pt x="727" y="839"/>
                    </a:lnTo>
                    <a:lnTo>
                      <a:pt x="711" y="851"/>
                    </a:lnTo>
                    <a:lnTo>
                      <a:pt x="744" y="816"/>
                    </a:lnTo>
                    <a:lnTo>
                      <a:pt x="726" y="844"/>
                    </a:lnTo>
                    <a:lnTo>
                      <a:pt x="744" y="800"/>
                    </a:lnTo>
                    <a:lnTo>
                      <a:pt x="736" y="836"/>
                    </a:lnTo>
                    <a:lnTo>
                      <a:pt x="739" y="803"/>
                    </a:lnTo>
                    <a:lnTo>
                      <a:pt x="740" y="845"/>
                    </a:lnTo>
                    <a:lnTo>
                      <a:pt x="737" y="820"/>
                    </a:lnTo>
                    <a:lnTo>
                      <a:pt x="747" y="867"/>
                    </a:lnTo>
                    <a:lnTo>
                      <a:pt x="760" y="903"/>
                    </a:lnTo>
                    <a:lnTo>
                      <a:pt x="780" y="947"/>
                    </a:lnTo>
                    <a:lnTo>
                      <a:pt x="832" y="1049"/>
                    </a:lnTo>
                    <a:lnTo>
                      <a:pt x="894" y="1150"/>
                    </a:lnTo>
                    <a:lnTo>
                      <a:pt x="955" y="1242"/>
                    </a:lnTo>
                    <a:lnTo>
                      <a:pt x="982" y="1280"/>
                    </a:lnTo>
                    <a:lnTo>
                      <a:pt x="1007" y="1314"/>
                    </a:lnTo>
                    <a:lnTo>
                      <a:pt x="1028" y="1345"/>
                    </a:lnTo>
                    <a:lnTo>
                      <a:pt x="1041" y="1364"/>
                    </a:lnTo>
                    <a:cubicBezTo>
                      <a:pt x="1066" y="1400"/>
                      <a:pt x="1071" y="1446"/>
                      <a:pt x="1056" y="1488"/>
                    </a:cubicBezTo>
                    <a:lnTo>
                      <a:pt x="1001" y="1636"/>
                    </a:lnTo>
                    <a:lnTo>
                      <a:pt x="976" y="1708"/>
                    </a:lnTo>
                    <a:lnTo>
                      <a:pt x="962" y="1771"/>
                    </a:lnTo>
                    <a:lnTo>
                      <a:pt x="953" y="1857"/>
                    </a:lnTo>
                    <a:lnTo>
                      <a:pt x="949" y="1949"/>
                    </a:lnTo>
                    <a:lnTo>
                      <a:pt x="949" y="2151"/>
                    </a:lnTo>
                    <a:lnTo>
                      <a:pt x="945" y="2259"/>
                    </a:lnTo>
                    <a:lnTo>
                      <a:pt x="931" y="2370"/>
                    </a:lnTo>
                    <a:lnTo>
                      <a:pt x="903" y="2483"/>
                    </a:lnTo>
                    <a:cubicBezTo>
                      <a:pt x="901" y="2491"/>
                      <a:pt x="898" y="2499"/>
                      <a:pt x="894" y="2507"/>
                    </a:cubicBezTo>
                    <a:lnTo>
                      <a:pt x="852" y="2596"/>
                    </a:lnTo>
                    <a:cubicBezTo>
                      <a:pt x="848" y="2605"/>
                      <a:pt x="842" y="2614"/>
                      <a:pt x="836" y="2622"/>
                    </a:cubicBezTo>
                    <a:lnTo>
                      <a:pt x="824" y="2637"/>
                    </a:lnTo>
                    <a:cubicBezTo>
                      <a:pt x="809" y="2655"/>
                      <a:pt x="791" y="2669"/>
                      <a:pt x="770" y="2678"/>
                    </a:cubicBezTo>
                    <a:lnTo>
                      <a:pt x="758" y="2683"/>
                    </a:lnTo>
                    <a:cubicBezTo>
                      <a:pt x="738" y="2691"/>
                      <a:pt x="716" y="2695"/>
                      <a:pt x="694" y="2693"/>
                    </a:cubicBezTo>
                    <a:lnTo>
                      <a:pt x="682" y="2692"/>
                    </a:lnTo>
                    <a:cubicBezTo>
                      <a:pt x="657" y="2690"/>
                      <a:pt x="632" y="2681"/>
                      <a:pt x="612" y="2665"/>
                    </a:cubicBezTo>
                    <a:lnTo>
                      <a:pt x="600" y="2656"/>
                    </a:lnTo>
                    <a:cubicBezTo>
                      <a:pt x="589" y="2648"/>
                      <a:pt x="580" y="2639"/>
                      <a:pt x="572" y="2628"/>
                    </a:cubicBezTo>
                    <a:lnTo>
                      <a:pt x="547" y="2594"/>
                    </a:lnTo>
                    <a:cubicBezTo>
                      <a:pt x="542" y="2588"/>
                      <a:pt x="538" y="2581"/>
                      <a:pt x="535" y="2574"/>
                    </a:cubicBezTo>
                    <a:lnTo>
                      <a:pt x="510" y="2524"/>
                    </a:lnTo>
                    <a:lnTo>
                      <a:pt x="481" y="2458"/>
                    </a:lnTo>
                    <a:lnTo>
                      <a:pt x="454" y="2392"/>
                    </a:lnTo>
                    <a:lnTo>
                      <a:pt x="430" y="2339"/>
                    </a:lnTo>
                    <a:lnTo>
                      <a:pt x="411" y="2305"/>
                    </a:lnTo>
                    <a:cubicBezTo>
                      <a:pt x="386" y="2260"/>
                      <a:pt x="388" y="2205"/>
                      <a:pt x="417" y="2162"/>
                    </a:cubicBezTo>
                    <a:lnTo>
                      <a:pt x="500" y="2039"/>
                    </a:lnTo>
                    <a:lnTo>
                      <a:pt x="577" y="1929"/>
                    </a:lnTo>
                    <a:lnTo>
                      <a:pt x="643" y="1835"/>
                    </a:lnTo>
                    <a:lnTo>
                      <a:pt x="701" y="1755"/>
                    </a:lnTo>
                    <a:lnTo>
                      <a:pt x="750" y="1689"/>
                    </a:lnTo>
                    <a:lnTo>
                      <a:pt x="788" y="1637"/>
                    </a:lnTo>
                    <a:lnTo>
                      <a:pt x="813" y="1601"/>
                    </a:lnTo>
                    <a:lnTo>
                      <a:pt x="828" y="1578"/>
                    </a:lnTo>
                    <a:lnTo>
                      <a:pt x="813" y="1607"/>
                    </a:lnTo>
                    <a:lnTo>
                      <a:pt x="818" y="1593"/>
                    </a:lnTo>
                    <a:lnTo>
                      <a:pt x="886" y="1760"/>
                    </a:lnTo>
                    <a:lnTo>
                      <a:pt x="880" y="1757"/>
                    </a:lnTo>
                    <a:lnTo>
                      <a:pt x="993" y="1761"/>
                    </a:lnTo>
                    <a:lnTo>
                      <a:pt x="974" y="1769"/>
                    </a:lnTo>
                    <a:lnTo>
                      <a:pt x="994" y="1759"/>
                    </a:lnTo>
                    <a:lnTo>
                      <a:pt x="962" y="1779"/>
                    </a:lnTo>
                    <a:lnTo>
                      <a:pt x="920" y="1806"/>
                    </a:lnTo>
                    <a:lnTo>
                      <a:pt x="865" y="1844"/>
                    </a:lnTo>
                    <a:lnTo>
                      <a:pt x="792" y="1894"/>
                    </a:lnTo>
                    <a:lnTo>
                      <a:pt x="706" y="1952"/>
                    </a:lnTo>
                    <a:cubicBezTo>
                      <a:pt x="659" y="1984"/>
                      <a:pt x="598" y="1983"/>
                      <a:pt x="552" y="1951"/>
                    </a:cubicBezTo>
                    <a:cubicBezTo>
                      <a:pt x="506" y="1919"/>
                      <a:pt x="484" y="1862"/>
                      <a:pt x="497" y="1808"/>
                    </a:cubicBezTo>
                    <a:lnTo>
                      <a:pt x="527" y="1683"/>
                    </a:lnTo>
                    <a:lnTo>
                      <a:pt x="560" y="1557"/>
                    </a:lnTo>
                    <a:lnTo>
                      <a:pt x="586" y="1438"/>
                    </a:lnTo>
                    <a:lnTo>
                      <a:pt x="592" y="1386"/>
                    </a:lnTo>
                    <a:lnTo>
                      <a:pt x="594" y="1334"/>
                    </a:lnTo>
                    <a:lnTo>
                      <a:pt x="591" y="1312"/>
                    </a:lnTo>
                    <a:lnTo>
                      <a:pt x="594" y="1333"/>
                    </a:lnTo>
                    <a:lnTo>
                      <a:pt x="585" y="1295"/>
                    </a:lnTo>
                    <a:lnTo>
                      <a:pt x="562" y="1238"/>
                    </a:lnTo>
                    <a:lnTo>
                      <a:pt x="533" y="1172"/>
                    </a:lnTo>
                    <a:lnTo>
                      <a:pt x="502" y="1088"/>
                    </a:lnTo>
                    <a:lnTo>
                      <a:pt x="443" y="822"/>
                    </a:lnTo>
                    <a:lnTo>
                      <a:pt x="396" y="567"/>
                    </a:lnTo>
                    <a:lnTo>
                      <a:pt x="590" y="664"/>
                    </a:lnTo>
                    <a:lnTo>
                      <a:pt x="582" y="668"/>
                    </a:lnTo>
                    <a:lnTo>
                      <a:pt x="551" y="681"/>
                    </a:lnTo>
                    <a:lnTo>
                      <a:pt x="517" y="695"/>
                    </a:lnTo>
                    <a:lnTo>
                      <a:pt x="474" y="713"/>
                    </a:lnTo>
                    <a:lnTo>
                      <a:pt x="370" y="748"/>
                    </a:lnTo>
                    <a:lnTo>
                      <a:pt x="313" y="764"/>
                    </a:lnTo>
                    <a:lnTo>
                      <a:pt x="257" y="776"/>
                    </a:lnTo>
                    <a:lnTo>
                      <a:pt x="201" y="781"/>
                    </a:lnTo>
                    <a:cubicBezTo>
                      <a:pt x="190" y="782"/>
                      <a:pt x="179" y="781"/>
                      <a:pt x="169" y="780"/>
                    </a:cubicBezTo>
                    <a:lnTo>
                      <a:pt x="138" y="775"/>
                    </a:lnTo>
                    <a:cubicBezTo>
                      <a:pt x="115" y="771"/>
                      <a:pt x="93" y="762"/>
                      <a:pt x="75" y="747"/>
                    </a:cubicBezTo>
                    <a:lnTo>
                      <a:pt x="56" y="732"/>
                    </a:lnTo>
                    <a:cubicBezTo>
                      <a:pt x="28" y="710"/>
                      <a:pt x="10" y="677"/>
                      <a:pt x="5" y="641"/>
                    </a:cubicBezTo>
                    <a:lnTo>
                      <a:pt x="2" y="615"/>
                    </a:lnTo>
                    <a:cubicBezTo>
                      <a:pt x="0" y="595"/>
                      <a:pt x="2" y="574"/>
                      <a:pt x="9" y="555"/>
                    </a:cubicBezTo>
                    <a:lnTo>
                      <a:pt x="23" y="515"/>
                    </a:lnTo>
                    <a:cubicBezTo>
                      <a:pt x="27" y="505"/>
                      <a:pt x="31" y="495"/>
                      <a:pt x="37" y="486"/>
                    </a:cubicBezTo>
                    <a:lnTo>
                      <a:pt x="72" y="431"/>
                    </a:lnTo>
                    <a:lnTo>
                      <a:pt x="106" y="387"/>
                    </a:lnTo>
                    <a:lnTo>
                      <a:pt x="143" y="344"/>
                    </a:lnTo>
                    <a:lnTo>
                      <a:pt x="184" y="299"/>
                    </a:lnTo>
                    <a:lnTo>
                      <a:pt x="233" y="248"/>
                    </a:lnTo>
                    <a:lnTo>
                      <a:pt x="276" y="213"/>
                    </a:lnTo>
                    <a:cubicBezTo>
                      <a:pt x="281" y="209"/>
                      <a:pt x="288" y="204"/>
                      <a:pt x="294" y="201"/>
                    </a:cubicBezTo>
                    <a:lnTo>
                      <a:pt x="328" y="182"/>
                    </a:lnTo>
                    <a:cubicBezTo>
                      <a:pt x="336" y="178"/>
                      <a:pt x="343" y="174"/>
                      <a:pt x="351" y="171"/>
                    </a:cubicBezTo>
                    <a:lnTo>
                      <a:pt x="426" y="146"/>
                    </a:lnTo>
                    <a:lnTo>
                      <a:pt x="524" y="126"/>
                    </a:lnTo>
                    <a:lnTo>
                      <a:pt x="602" y="110"/>
                    </a:lnTo>
                    <a:lnTo>
                      <a:pt x="850" y="57"/>
                    </a:lnTo>
                    <a:lnTo>
                      <a:pt x="1103" y="10"/>
                    </a:lnTo>
                    <a:cubicBezTo>
                      <a:pt x="1154" y="0"/>
                      <a:pt x="1206" y="20"/>
                      <a:pt x="1237" y="61"/>
                    </a:cubicBezTo>
                    <a:lnTo>
                      <a:pt x="1265" y="98"/>
                    </a:lnTo>
                    <a:lnTo>
                      <a:pt x="1288" y="121"/>
                    </a:lnTo>
                    <a:lnTo>
                      <a:pt x="1358" y="190"/>
                    </a:lnTo>
                    <a:lnTo>
                      <a:pt x="1397" y="236"/>
                    </a:lnTo>
                    <a:lnTo>
                      <a:pt x="1431" y="289"/>
                    </a:lnTo>
                    <a:cubicBezTo>
                      <a:pt x="1437" y="298"/>
                      <a:pt x="1441" y="308"/>
                      <a:pt x="1445" y="318"/>
                    </a:cubicBezTo>
                    <a:lnTo>
                      <a:pt x="1458" y="358"/>
                    </a:lnTo>
                    <a:cubicBezTo>
                      <a:pt x="1463" y="373"/>
                      <a:pt x="1465" y="388"/>
                      <a:pt x="1464" y="404"/>
                    </a:cubicBezTo>
                    <a:lnTo>
                      <a:pt x="1463" y="447"/>
                    </a:lnTo>
                    <a:cubicBezTo>
                      <a:pt x="1463" y="462"/>
                      <a:pt x="1460" y="478"/>
                      <a:pt x="1454" y="492"/>
                    </a:cubicBezTo>
                    <a:lnTo>
                      <a:pt x="1444" y="518"/>
                    </a:lnTo>
                    <a:cubicBezTo>
                      <a:pt x="1439" y="531"/>
                      <a:pt x="1432" y="544"/>
                      <a:pt x="1424" y="554"/>
                    </a:cubicBezTo>
                    <a:lnTo>
                      <a:pt x="1404" y="579"/>
                    </a:lnTo>
                    <a:cubicBezTo>
                      <a:pt x="1399" y="585"/>
                      <a:pt x="1395" y="590"/>
                      <a:pt x="1390" y="594"/>
                    </a:cubicBezTo>
                    <a:lnTo>
                      <a:pt x="1363" y="619"/>
                    </a:lnTo>
                    <a:lnTo>
                      <a:pt x="1315" y="655"/>
                    </a:lnTo>
                    <a:lnTo>
                      <a:pt x="1217" y="709"/>
                    </a:lnTo>
                    <a:lnTo>
                      <a:pt x="1109" y="757"/>
                    </a:lnTo>
                    <a:lnTo>
                      <a:pt x="1002" y="797"/>
                    </a:lnTo>
                    <a:lnTo>
                      <a:pt x="904" y="830"/>
                    </a:lnTo>
                    <a:lnTo>
                      <a:pt x="859" y="844"/>
                    </a:lnTo>
                    <a:lnTo>
                      <a:pt x="822" y="856"/>
                    </a:lnTo>
                    <a:lnTo>
                      <a:pt x="795" y="864"/>
                    </a:lnTo>
                    <a:lnTo>
                      <a:pt x="769" y="873"/>
                    </a:lnTo>
                    <a:lnTo>
                      <a:pt x="856" y="794"/>
                    </a:lnTo>
                    <a:lnTo>
                      <a:pt x="826" y="868"/>
                    </a:lnTo>
                    <a:lnTo>
                      <a:pt x="792" y="944"/>
                    </a:lnTo>
                    <a:lnTo>
                      <a:pt x="768" y="1011"/>
                    </a:lnTo>
                    <a:lnTo>
                      <a:pt x="766" y="1030"/>
                    </a:lnTo>
                    <a:lnTo>
                      <a:pt x="765" y="1052"/>
                    </a:lnTo>
                    <a:lnTo>
                      <a:pt x="765" y="1031"/>
                    </a:lnTo>
                    <a:lnTo>
                      <a:pt x="768" y="1070"/>
                    </a:lnTo>
                    <a:lnTo>
                      <a:pt x="765" y="1049"/>
                    </a:lnTo>
                    <a:lnTo>
                      <a:pt x="774" y="1087"/>
                    </a:lnTo>
                    <a:lnTo>
                      <a:pt x="796" y="1146"/>
                    </a:lnTo>
                    <a:lnTo>
                      <a:pt x="825" y="1209"/>
                    </a:lnTo>
                    <a:lnTo>
                      <a:pt x="857" y="1293"/>
                    </a:lnTo>
                    <a:lnTo>
                      <a:pt x="879" y="1367"/>
                    </a:lnTo>
                    <a:lnTo>
                      <a:pt x="895" y="1422"/>
                    </a:lnTo>
                    <a:lnTo>
                      <a:pt x="909" y="1469"/>
                    </a:lnTo>
                    <a:lnTo>
                      <a:pt x="920" y="1506"/>
                    </a:lnTo>
                    <a:lnTo>
                      <a:pt x="930" y="1538"/>
                    </a:lnTo>
                    <a:lnTo>
                      <a:pt x="938" y="1564"/>
                    </a:lnTo>
                    <a:lnTo>
                      <a:pt x="951" y="1611"/>
                    </a:lnTo>
                    <a:lnTo>
                      <a:pt x="961" y="1659"/>
                    </a:lnTo>
                    <a:lnTo>
                      <a:pt x="965" y="1710"/>
                    </a:lnTo>
                    <a:lnTo>
                      <a:pt x="965" y="1769"/>
                    </a:lnTo>
                    <a:lnTo>
                      <a:pt x="965" y="1801"/>
                    </a:lnTo>
                    <a:lnTo>
                      <a:pt x="965" y="1839"/>
                    </a:lnTo>
                    <a:lnTo>
                      <a:pt x="693" y="1839"/>
                    </a:lnTo>
                    <a:lnTo>
                      <a:pt x="693" y="1801"/>
                    </a:lnTo>
                    <a:lnTo>
                      <a:pt x="693" y="1769"/>
                    </a:lnTo>
                    <a:lnTo>
                      <a:pt x="694" y="1731"/>
                    </a:lnTo>
                    <a:lnTo>
                      <a:pt x="692" y="1705"/>
                    </a:lnTo>
                    <a:lnTo>
                      <a:pt x="689" y="1684"/>
                    </a:lnTo>
                    <a:lnTo>
                      <a:pt x="678" y="1644"/>
                    </a:lnTo>
                    <a:lnTo>
                      <a:pt x="671" y="1619"/>
                    </a:lnTo>
                    <a:lnTo>
                      <a:pt x="660" y="1586"/>
                    </a:lnTo>
                    <a:lnTo>
                      <a:pt x="648" y="1546"/>
                    </a:lnTo>
                    <a:lnTo>
                      <a:pt x="634" y="1498"/>
                    </a:lnTo>
                    <a:lnTo>
                      <a:pt x="618" y="1444"/>
                    </a:lnTo>
                    <a:lnTo>
                      <a:pt x="602" y="1388"/>
                    </a:lnTo>
                    <a:lnTo>
                      <a:pt x="578" y="1321"/>
                    </a:lnTo>
                    <a:lnTo>
                      <a:pt x="541" y="1239"/>
                    </a:lnTo>
                    <a:lnTo>
                      <a:pt x="509" y="1150"/>
                    </a:lnTo>
                    <a:lnTo>
                      <a:pt x="500" y="1112"/>
                    </a:lnTo>
                    <a:cubicBezTo>
                      <a:pt x="498" y="1105"/>
                      <a:pt x="497" y="1098"/>
                      <a:pt x="497" y="1091"/>
                    </a:cubicBezTo>
                    <a:lnTo>
                      <a:pt x="494" y="1052"/>
                    </a:lnTo>
                    <a:cubicBezTo>
                      <a:pt x="493" y="1045"/>
                      <a:pt x="493" y="1038"/>
                      <a:pt x="494" y="1031"/>
                    </a:cubicBezTo>
                    <a:lnTo>
                      <a:pt x="499" y="974"/>
                    </a:lnTo>
                    <a:lnTo>
                      <a:pt x="513" y="918"/>
                    </a:lnTo>
                    <a:lnTo>
                      <a:pt x="543" y="835"/>
                    </a:lnTo>
                    <a:lnTo>
                      <a:pt x="573" y="765"/>
                    </a:lnTo>
                    <a:lnTo>
                      <a:pt x="603" y="691"/>
                    </a:lnTo>
                    <a:cubicBezTo>
                      <a:pt x="619" y="653"/>
                      <a:pt x="651" y="624"/>
                      <a:pt x="690" y="612"/>
                    </a:cubicBezTo>
                    <a:lnTo>
                      <a:pt x="709" y="606"/>
                    </a:lnTo>
                    <a:lnTo>
                      <a:pt x="743" y="595"/>
                    </a:lnTo>
                    <a:lnTo>
                      <a:pt x="778" y="585"/>
                    </a:lnTo>
                    <a:lnTo>
                      <a:pt x="817" y="573"/>
                    </a:lnTo>
                    <a:lnTo>
                      <a:pt x="907" y="542"/>
                    </a:lnTo>
                    <a:lnTo>
                      <a:pt x="1000" y="508"/>
                    </a:lnTo>
                    <a:lnTo>
                      <a:pt x="1086" y="471"/>
                    </a:lnTo>
                    <a:lnTo>
                      <a:pt x="1158" y="432"/>
                    </a:lnTo>
                    <a:lnTo>
                      <a:pt x="1178" y="420"/>
                    </a:lnTo>
                    <a:lnTo>
                      <a:pt x="1205" y="395"/>
                    </a:lnTo>
                    <a:lnTo>
                      <a:pt x="1191" y="410"/>
                    </a:lnTo>
                    <a:lnTo>
                      <a:pt x="1211" y="385"/>
                    </a:lnTo>
                    <a:lnTo>
                      <a:pt x="1191" y="421"/>
                    </a:lnTo>
                    <a:lnTo>
                      <a:pt x="1201" y="395"/>
                    </a:lnTo>
                    <a:lnTo>
                      <a:pt x="1192" y="440"/>
                    </a:lnTo>
                    <a:lnTo>
                      <a:pt x="1193" y="397"/>
                    </a:lnTo>
                    <a:lnTo>
                      <a:pt x="1199" y="443"/>
                    </a:lnTo>
                    <a:lnTo>
                      <a:pt x="1186" y="403"/>
                    </a:lnTo>
                    <a:lnTo>
                      <a:pt x="1200" y="432"/>
                    </a:lnTo>
                    <a:lnTo>
                      <a:pt x="1188" y="411"/>
                    </a:lnTo>
                    <a:lnTo>
                      <a:pt x="1165" y="383"/>
                    </a:lnTo>
                    <a:lnTo>
                      <a:pt x="1093" y="310"/>
                    </a:lnTo>
                    <a:lnTo>
                      <a:pt x="1048" y="263"/>
                    </a:lnTo>
                    <a:lnTo>
                      <a:pt x="1020" y="226"/>
                    </a:lnTo>
                    <a:lnTo>
                      <a:pt x="1154" y="277"/>
                    </a:lnTo>
                    <a:lnTo>
                      <a:pt x="907" y="323"/>
                    </a:lnTo>
                    <a:lnTo>
                      <a:pt x="656" y="377"/>
                    </a:lnTo>
                    <a:lnTo>
                      <a:pt x="577" y="393"/>
                    </a:lnTo>
                    <a:lnTo>
                      <a:pt x="512" y="404"/>
                    </a:lnTo>
                    <a:lnTo>
                      <a:pt x="437" y="429"/>
                    </a:lnTo>
                    <a:lnTo>
                      <a:pt x="461" y="419"/>
                    </a:lnTo>
                    <a:lnTo>
                      <a:pt x="427" y="438"/>
                    </a:lnTo>
                    <a:lnTo>
                      <a:pt x="445" y="426"/>
                    </a:lnTo>
                    <a:lnTo>
                      <a:pt x="428" y="439"/>
                    </a:lnTo>
                    <a:lnTo>
                      <a:pt x="385" y="482"/>
                    </a:lnTo>
                    <a:lnTo>
                      <a:pt x="348" y="523"/>
                    </a:lnTo>
                    <a:lnTo>
                      <a:pt x="319" y="556"/>
                    </a:lnTo>
                    <a:lnTo>
                      <a:pt x="301" y="577"/>
                    </a:lnTo>
                    <a:lnTo>
                      <a:pt x="266" y="632"/>
                    </a:lnTo>
                    <a:lnTo>
                      <a:pt x="280" y="604"/>
                    </a:lnTo>
                    <a:lnTo>
                      <a:pt x="266" y="644"/>
                    </a:lnTo>
                    <a:lnTo>
                      <a:pt x="273" y="584"/>
                    </a:lnTo>
                    <a:lnTo>
                      <a:pt x="276" y="610"/>
                    </a:lnTo>
                    <a:lnTo>
                      <a:pt x="225" y="519"/>
                    </a:lnTo>
                    <a:lnTo>
                      <a:pt x="244" y="534"/>
                    </a:lnTo>
                    <a:lnTo>
                      <a:pt x="181" y="506"/>
                    </a:lnTo>
                    <a:lnTo>
                      <a:pt x="212" y="511"/>
                    </a:lnTo>
                    <a:lnTo>
                      <a:pt x="180" y="510"/>
                    </a:lnTo>
                    <a:lnTo>
                      <a:pt x="204" y="509"/>
                    </a:lnTo>
                    <a:lnTo>
                      <a:pt x="240" y="503"/>
                    </a:lnTo>
                    <a:lnTo>
                      <a:pt x="283" y="491"/>
                    </a:lnTo>
                    <a:lnTo>
                      <a:pt x="372" y="460"/>
                    </a:lnTo>
                    <a:lnTo>
                      <a:pt x="414" y="444"/>
                    </a:lnTo>
                    <a:lnTo>
                      <a:pt x="448" y="430"/>
                    </a:lnTo>
                    <a:lnTo>
                      <a:pt x="461" y="425"/>
                    </a:lnTo>
                    <a:lnTo>
                      <a:pt x="469" y="421"/>
                    </a:lnTo>
                    <a:cubicBezTo>
                      <a:pt x="507" y="402"/>
                      <a:pt x="552" y="402"/>
                      <a:pt x="590" y="421"/>
                    </a:cubicBezTo>
                    <a:cubicBezTo>
                      <a:pt x="628" y="440"/>
                      <a:pt x="655" y="475"/>
                      <a:pt x="663" y="517"/>
                    </a:cubicBezTo>
                    <a:lnTo>
                      <a:pt x="709" y="765"/>
                    </a:lnTo>
                    <a:lnTo>
                      <a:pt x="757" y="995"/>
                    </a:lnTo>
                    <a:lnTo>
                      <a:pt x="780" y="1060"/>
                    </a:lnTo>
                    <a:lnTo>
                      <a:pt x="817" y="1141"/>
                    </a:lnTo>
                    <a:lnTo>
                      <a:pt x="850" y="1232"/>
                    </a:lnTo>
                    <a:lnTo>
                      <a:pt x="859" y="1270"/>
                    </a:lnTo>
                    <a:cubicBezTo>
                      <a:pt x="860" y="1277"/>
                      <a:pt x="862" y="1284"/>
                      <a:pt x="862" y="1291"/>
                    </a:cubicBezTo>
                    <a:lnTo>
                      <a:pt x="865" y="1347"/>
                    </a:lnTo>
                    <a:lnTo>
                      <a:pt x="861" y="1421"/>
                    </a:lnTo>
                    <a:lnTo>
                      <a:pt x="851" y="1495"/>
                    </a:lnTo>
                    <a:lnTo>
                      <a:pt x="823" y="1626"/>
                    </a:lnTo>
                    <a:lnTo>
                      <a:pt x="792" y="1746"/>
                    </a:lnTo>
                    <a:lnTo>
                      <a:pt x="762" y="1871"/>
                    </a:lnTo>
                    <a:lnTo>
                      <a:pt x="553" y="1727"/>
                    </a:lnTo>
                    <a:lnTo>
                      <a:pt x="639" y="1669"/>
                    </a:lnTo>
                    <a:lnTo>
                      <a:pt x="710" y="1621"/>
                    </a:lnTo>
                    <a:lnTo>
                      <a:pt x="771" y="1579"/>
                    </a:lnTo>
                    <a:lnTo>
                      <a:pt x="817" y="1548"/>
                    </a:lnTo>
                    <a:lnTo>
                      <a:pt x="849" y="1528"/>
                    </a:lnTo>
                    <a:cubicBezTo>
                      <a:pt x="856" y="1524"/>
                      <a:pt x="862" y="1521"/>
                      <a:pt x="869" y="1518"/>
                    </a:cubicBezTo>
                    <a:lnTo>
                      <a:pt x="888" y="1510"/>
                    </a:lnTo>
                    <a:cubicBezTo>
                      <a:pt x="924" y="1495"/>
                      <a:pt x="966" y="1496"/>
                      <a:pt x="1001" y="1514"/>
                    </a:cubicBezTo>
                    <a:lnTo>
                      <a:pt x="1007" y="1517"/>
                    </a:lnTo>
                    <a:cubicBezTo>
                      <a:pt x="1069" y="1548"/>
                      <a:pt x="1098" y="1619"/>
                      <a:pt x="1075" y="1684"/>
                    </a:cubicBezTo>
                    <a:lnTo>
                      <a:pt x="1070" y="1698"/>
                    </a:lnTo>
                    <a:cubicBezTo>
                      <a:pt x="1066" y="1708"/>
                      <a:pt x="1061" y="1718"/>
                      <a:pt x="1055" y="1727"/>
                    </a:cubicBezTo>
                    <a:lnTo>
                      <a:pt x="1036" y="1756"/>
                    </a:lnTo>
                    <a:lnTo>
                      <a:pt x="1007" y="1798"/>
                    </a:lnTo>
                    <a:lnTo>
                      <a:pt x="969" y="1850"/>
                    </a:lnTo>
                    <a:lnTo>
                      <a:pt x="922" y="1914"/>
                    </a:lnTo>
                    <a:lnTo>
                      <a:pt x="866" y="1992"/>
                    </a:lnTo>
                    <a:lnTo>
                      <a:pt x="800" y="2086"/>
                    </a:lnTo>
                    <a:lnTo>
                      <a:pt x="725" y="2192"/>
                    </a:lnTo>
                    <a:lnTo>
                      <a:pt x="642" y="2315"/>
                    </a:lnTo>
                    <a:lnTo>
                      <a:pt x="648" y="2172"/>
                    </a:lnTo>
                    <a:lnTo>
                      <a:pt x="679" y="2228"/>
                    </a:lnTo>
                    <a:lnTo>
                      <a:pt x="707" y="2291"/>
                    </a:lnTo>
                    <a:lnTo>
                      <a:pt x="730" y="2349"/>
                    </a:lnTo>
                    <a:lnTo>
                      <a:pt x="753" y="2403"/>
                    </a:lnTo>
                    <a:lnTo>
                      <a:pt x="778" y="2453"/>
                    </a:lnTo>
                    <a:lnTo>
                      <a:pt x="766" y="2433"/>
                    </a:lnTo>
                    <a:lnTo>
                      <a:pt x="791" y="2467"/>
                    </a:lnTo>
                    <a:lnTo>
                      <a:pt x="763" y="2439"/>
                    </a:lnTo>
                    <a:lnTo>
                      <a:pt x="775" y="2448"/>
                    </a:lnTo>
                    <a:lnTo>
                      <a:pt x="705" y="2421"/>
                    </a:lnTo>
                    <a:lnTo>
                      <a:pt x="717" y="2422"/>
                    </a:lnTo>
                    <a:lnTo>
                      <a:pt x="653" y="2432"/>
                    </a:lnTo>
                    <a:lnTo>
                      <a:pt x="665" y="2427"/>
                    </a:lnTo>
                    <a:lnTo>
                      <a:pt x="611" y="2468"/>
                    </a:lnTo>
                    <a:lnTo>
                      <a:pt x="623" y="2453"/>
                    </a:lnTo>
                    <a:lnTo>
                      <a:pt x="606" y="2479"/>
                    </a:lnTo>
                    <a:lnTo>
                      <a:pt x="648" y="2390"/>
                    </a:lnTo>
                    <a:lnTo>
                      <a:pt x="640" y="2414"/>
                    </a:lnTo>
                    <a:lnTo>
                      <a:pt x="662" y="2335"/>
                    </a:lnTo>
                    <a:lnTo>
                      <a:pt x="674" y="2248"/>
                    </a:lnTo>
                    <a:lnTo>
                      <a:pt x="677" y="2151"/>
                    </a:lnTo>
                    <a:lnTo>
                      <a:pt x="678" y="1938"/>
                    </a:lnTo>
                    <a:lnTo>
                      <a:pt x="682" y="1824"/>
                    </a:lnTo>
                    <a:lnTo>
                      <a:pt x="697" y="1708"/>
                    </a:lnTo>
                    <a:lnTo>
                      <a:pt x="719" y="1619"/>
                    </a:lnTo>
                    <a:lnTo>
                      <a:pt x="746" y="1541"/>
                    </a:lnTo>
                    <a:lnTo>
                      <a:pt x="801" y="1393"/>
                    </a:lnTo>
                    <a:lnTo>
                      <a:pt x="816" y="1517"/>
                    </a:lnTo>
                    <a:lnTo>
                      <a:pt x="803" y="1498"/>
                    </a:lnTo>
                    <a:lnTo>
                      <a:pt x="786" y="1473"/>
                    </a:lnTo>
                    <a:lnTo>
                      <a:pt x="760" y="1437"/>
                    </a:lnTo>
                    <a:lnTo>
                      <a:pt x="729" y="1393"/>
                    </a:lnTo>
                    <a:lnTo>
                      <a:pt x="661" y="1291"/>
                    </a:lnTo>
                    <a:lnTo>
                      <a:pt x="590" y="1174"/>
                    </a:lnTo>
                    <a:lnTo>
                      <a:pt x="529" y="1054"/>
                    </a:lnTo>
                    <a:lnTo>
                      <a:pt x="502" y="989"/>
                    </a:lnTo>
                    <a:lnTo>
                      <a:pt x="481" y="924"/>
                    </a:lnTo>
                    <a:lnTo>
                      <a:pt x="471" y="877"/>
                    </a:lnTo>
                    <a:cubicBezTo>
                      <a:pt x="470" y="869"/>
                      <a:pt x="469" y="860"/>
                      <a:pt x="469" y="852"/>
                    </a:cubicBezTo>
                    <a:lnTo>
                      <a:pt x="468" y="810"/>
                    </a:lnTo>
                    <a:cubicBezTo>
                      <a:pt x="467" y="799"/>
                      <a:pt x="468" y="788"/>
                      <a:pt x="471" y="777"/>
                    </a:cubicBezTo>
                    <a:lnTo>
                      <a:pt x="479" y="741"/>
                    </a:lnTo>
                    <a:cubicBezTo>
                      <a:pt x="482" y="725"/>
                      <a:pt x="488" y="710"/>
                      <a:pt x="497" y="697"/>
                    </a:cubicBezTo>
                    <a:lnTo>
                      <a:pt x="515" y="669"/>
                    </a:lnTo>
                    <a:cubicBezTo>
                      <a:pt x="524" y="655"/>
                      <a:pt x="535" y="643"/>
                      <a:pt x="548" y="634"/>
                    </a:cubicBezTo>
                    <a:lnTo>
                      <a:pt x="564" y="622"/>
                    </a:lnTo>
                    <a:cubicBezTo>
                      <a:pt x="577" y="612"/>
                      <a:pt x="592" y="604"/>
                      <a:pt x="608" y="600"/>
                    </a:cubicBezTo>
                    <a:lnTo>
                      <a:pt x="622" y="596"/>
                    </a:lnTo>
                    <a:cubicBezTo>
                      <a:pt x="644" y="590"/>
                      <a:pt x="666" y="589"/>
                      <a:pt x="688" y="593"/>
                    </a:cubicBezTo>
                    <a:lnTo>
                      <a:pt x="702" y="596"/>
                    </a:lnTo>
                    <a:cubicBezTo>
                      <a:pt x="720" y="600"/>
                      <a:pt x="737" y="608"/>
                      <a:pt x="753" y="619"/>
                    </a:cubicBezTo>
                    <a:lnTo>
                      <a:pt x="767" y="629"/>
                    </a:lnTo>
                    <a:cubicBezTo>
                      <a:pt x="778" y="637"/>
                      <a:pt x="789" y="647"/>
                      <a:pt x="797" y="659"/>
                    </a:cubicBezTo>
                    <a:lnTo>
                      <a:pt x="822" y="693"/>
                    </a:lnTo>
                    <a:cubicBezTo>
                      <a:pt x="827" y="699"/>
                      <a:pt x="831" y="706"/>
                      <a:pt x="835" y="714"/>
                    </a:cubicBezTo>
                    <a:lnTo>
                      <a:pt x="863" y="772"/>
                    </a:lnTo>
                    <a:lnTo>
                      <a:pt x="887" y="834"/>
                    </a:lnTo>
                    <a:lnTo>
                      <a:pt x="906" y="887"/>
                    </a:lnTo>
                    <a:lnTo>
                      <a:pt x="925" y="932"/>
                    </a:lnTo>
                    <a:lnTo>
                      <a:pt x="949" y="977"/>
                    </a:lnTo>
                    <a:lnTo>
                      <a:pt x="709" y="1105"/>
                    </a:lnTo>
                    <a:close/>
                  </a:path>
                </a:pathLst>
              </a:custGeom>
              <a:solidFill>
                <a:srgbClr val="1F497D"/>
              </a:solidFill>
              <a:ln w="0">
                <a:solidFill>
                  <a:srgbClr val="1F497D"/>
                </a:solidFill>
                <a:round/>
                <a:headEnd/>
                <a:tailEnd/>
              </a:ln>
            </p:spPr>
            <p:txBody>
              <a:bodyPr>
                <a:prstTxWarp prst="textNoShape">
                  <a:avLst/>
                </a:prstTxWarp>
              </a:bodyPr>
              <a:lstStyle/>
              <a:p>
                <a:endParaRPr lang="en-US"/>
              </a:p>
            </p:txBody>
          </p:sp>
        </p:grpSp>
      </p:grpSp>
      <p:graphicFrame>
        <p:nvGraphicFramePr>
          <p:cNvPr id="82" name="Table 81"/>
          <p:cNvGraphicFramePr>
            <a:graphicFrameLocks noGrp="1"/>
          </p:cNvGraphicFramePr>
          <p:nvPr/>
        </p:nvGraphicFramePr>
        <p:xfrm>
          <a:off x="1143000" y="33231138"/>
          <a:ext cx="7696200" cy="5308600"/>
        </p:xfrm>
        <a:graphic>
          <a:graphicData uri="http://schemas.openxmlformats.org/drawingml/2006/table">
            <a:tbl>
              <a:tblPr firstRow="1" bandRow="1">
                <a:tableStyleId>{21E4AEA4-8DFA-4A89-87EB-49C32662AFE0}</a:tableStyleId>
              </a:tblPr>
              <a:tblGrid>
                <a:gridCol w="1896390"/>
                <a:gridCol w="976340"/>
                <a:gridCol w="979252"/>
                <a:gridCol w="921021"/>
                <a:gridCol w="916168"/>
                <a:gridCol w="959841"/>
                <a:gridCol w="1047188"/>
              </a:tblGrid>
              <a:tr h="881354">
                <a:tc>
                  <a:txBody>
                    <a:bodyPr/>
                    <a:lstStyle/>
                    <a:p>
                      <a:pPr marL="0" marR="0" algn="ctr" defTabSz="870783" rtl="0" eaLnBrk="1" latinLnBrk="0" hangingPunct="1">
                        <a:lnSpc>
                          <a:spcPts val="3200"/>
                        </a:lnSpc>
                        <a:spcBef>
                          <a:spcPts val="0"/>
                        </a:spcBef>
                        <a:spcAft>
                          <a:spcPts val="0"/>
                        </a:spcAft>
                      </a:pPr>
                      <a:endParaRPr lang="en-US" sz="2000" kern="1200" dirty="0">
                        <a:solidFill>
                          <a:schemeClr val="dk1"/>
                        </a:solidFill>
                        <a:latin typeface="+mn-lt"/>
                        <a:ea typeface="+mn-ea"/>
                        <a:cs typeface="+mn-cs"/>
                      </a:endParaRPr>
                    </a:p>
                  </a:txBody>
                  <a:tcPr marL="68580" marR="68580" marT="0" marB="0" anchor="ctr">
                    <a:lnL w="3175" cap="flat" cmpd="sng" algn="ctr">
                      <a:solidFill>
                        <a:schemeClr val="bg1"/>
                      </a:solidFill>
                      <a:prstDash val="solid"/>
                      <a:round/>
                      <a:headEnd type="none" w="med" len="med"/>
                      <a:tailEnd type="none" w="med" len="med"/>
                    </a:lnL>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gridSpan="2">
                  <a:txBody>
                    <a:bodyPr/>
                    <a:lstStyle/>
                    <a:p>
                      <a:pPr marL="0" marR="0" algn="ctr">
                        <a:lnSpc>
                          <a:spcPts val="3200"/>
                        </a:lnSpc>
                        <a:spcBef>
                          <a:spcPts val="0"/>
                        </a:spcBef>
                        <a:spcAft>
                          <a:spcPts val="0"/>
                        </a:spcAft>
                      </a:pPr>
                      <a:r>
                        <a:rPr lang="en-US" sz="2000" i="1" dirty="0"/>
                        <a:t>S. hominis </a:t>
                      </a:r>
                      <a:r>
                        <a:rPr lang="en-US" sz="2000" dirty="0"/>
                        <a:t>SK119</a:t>
                      </a:r>
                      <a:endParaRPr lang="en-US" sz="3200" dirty="0">
                        <a:latin typeface="Times New Roman"/>
                        <a:ea typeface="Times New Roman"/>
                        <a:cs typeface="Times New Roman"/>
                      </a:endParaRPr>
                    </a:p>
                  </a:txBody>
                  <a:tcPr marL="68580" marR="68580" marT="0" marB="0"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hMerge="1">
                  <a:txBody>
                    <a:bodyPr/>
                    <a:lstStyle/>
                    <a:p>
                      <a:endParaRPr lang="en-US"/>
                    </a:p>
                  </a:txBody>
                  <a:tcPr/>
                </a:tc>
                <a:tc gridSpan="2">
                  <a:txBody>
                    <a:bodyPr/>
                    <a:lstStyle/>
                    <a:p>
                      <a:pPr marL="0" marR="0" algn="ctr">
                        <a:lnSpc>
                          <a:spcPts val="2800"/>
                        </a:lnSpc>
                        <a:spcBef>
                          <a:spcPts val="0"/>
                        </a:spcBef>
                        <a:spcAft>
                          <a:spcPts val="0"/>
                        </a:spcAft>
                      </a:pPr>
                      <a:r>
                        <a:rPr lang="en-US" sz="2000" i="1" dirty="0"/>
                        <a:t>S. aureus </a:t>
                      </a:r>
                      <a:r>
                        <a:rPr lang="en-US" sz="2000" dirty="0"/>
                        <a:t>subsp. </a:t>
                      </a:r>
                      <a:r>
                        <a:rPr lang="en-US" sz="2000" i="1" dirty="0"/>
                        <a:t>aureus </a:t>
                      </a:r>
                      <a:r>
                        <a:rPr lang="en-US" sz="2000" dirty="0"/>
                        <a:t>TCH60</a:t>
                      </a:r>
                      <a:endParaRPr lang="en-US" sz="3200" dirty="0">
                        <a:latin typeface="Times New Roman"/>
                        <a:ea typeface="Times New Roman"/>
                        <a:cs typeface="Times New Roman"/>
                      </a:endParaRPr>
                    </a:p>
                  </a:txBody>
                  <a:tcPr marL="68580" marR="68580" marT="0" marB="0"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hMerge="1">
                  <a:txBody>
                    <a:bodyPr/>
                    <a:lstStyle/>
                    <a:p>
                      <a:endParaRPr lang="en-US"/>
                    </a:p>
                  </a:txBody>
                  <a:tcPr/>
                </a:tc>
                <a:tc gridSpan="2">
                  <a:txBody>
                    <a:bodyPr/>
                    <a:lstStyle/>
                    <a:p>
                      <a:pPr marL="0" marR="0" algn="ctr">
                        <a:lnSpc>
                          <a:spcPts val="3200"/>
                        </a:lnSpc>
                        <a:spcBef>
                          <a:spcPts val="0"/>
                        </a:spcBef>
                        <a:spcAft>
                          <a:spcPts val="0"/>
                        </a:spcAft>
                      </a:pPr>
                      <a:r>
                        <a:rPr lang="en-US" sz="2000" i="1" dirty="0"/>
                        <a:t>Y. pestis</a:t>
                      </a:r>
                      <a:r>
                        <a:rPr lang="en-US" sz="2000" dirty="0"/>
                        <a:t> CO92</a:t>
                      </a:r>
                      <a:endParaRPr lang="en-US" sz="3200" dirty="0">
                        <a:latin typeface="Times New Roman"/>
                        <a:ea typeface="Times New Roman"/>
                        <a:cs typeface="Times New Roman"/>
                      </a:endParaRPr>
                    </a:p>
                  </a:txBody>
                  <a:tcPr marL="68580" marR="68580" marT="0" marB="0" anchor="ctr">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hMerge="1">
                  <a:txBody>
                    <a:bodyPr/>
                    <a:lstStyle/>
                    <a:p>
                      <a:endParaRPr lang="en-US"/>
                    </a:p>
                  </a:txBody>
                  <a:tcPr/>
                </a:tc>
              </a:tr>
              <a:tr h="838199">
                <a:tc>
                  <a:txBody>
                    <a:bodyPr/>
                    <a:lstStyle/>
                    <a:p>
                      <a:pPr marL="0" marR="0" algn="l">
                        <a:lnSpc>
                          <a:spcPct val="100000"/>
                        </a:lnSpc>
                        <a:spcBef>
                          <a:spcPts val="0"/>
                        </a:spcBef>
                        <a:spcAft>
                          <a:spcPts val="0"/>
                        </a:spcAft>
                      </a:pPr>
                      <a:r>
                        <a:rPr lang="en-US" sz="2000" b="1" dirty="0" smtClean="0">
                          <a:solidFill>
                            <a:schemeClr val="accent6"/>
                          </a:solidFill>
                        </a:rPr>
                        <a:t>Annotation   </a:t>
                      </a:r>
                      <a:r>
                        <a:rPr lang="en-US" sz="2000" b="1" dirty="0">
                          <a:solidFill>
                            <a:schemeClr val="accent6"/>
                          </a:solidFill>
                        </a:rPr>
                        <a:t>Feature</a:t>
                      </a:r>
                      <a:endParaRPr lang="en-US" sz="3200" b="1" dirty="0">
                        <a:solidFill>
                          <a:schemeClr val="accent6"/>
                        </a:solidFill>
                        <a:latin typeface="Times New Roman"/>
                        <a:ea typeface="Times New Roman"/>
                        <a:cs typeface="Times New Roman"/>
                      </a:endParaRPr>
                    </a:p>
                  </a:txBody>
                  <a:tcPr marL="68580" marR="68580" marT="0" marB="0" anchor="ctr">
                    <a:lnL w="3175" cap="flat" cmpd="sng" algn="ctr">
                      <a:solidFill>
                        <a:schemeClr val="bg1"/>
                      </a:solidFill>
                      <a:prstDash val="solid"/>
                      <a:round/>
                      <a:headEnd type="none" w="med" len="med"/>
                      <a:tailEnd type="none" w="med" len="med"/>
                    </a:lnL>
                    <a:lnT w="3175" cap="flat" cmpd="sng" algn="ctr">
                      <a:solidFill>
                        <a:schemeClr val="bg1"/>
                      </a:solidFill>
                      <a:prstDash val="solid"/>
                      <a:round/>
                      <a:headEnd type="none" w="med" len="med"/>
                      <a:tailEnd type="none" w="med" len="med"/>
                    </a:lnT>
                  </a:tcPr>
                </a:tc>
                <a:tc>
                  <a:txBody>
                    <a:bodyPr/>
                    <a:lstStyle/>
                    <a:p>
                      <a:pPr marL="0" marR="0" algn="ctr">
                        <a:lnSpc>
                          <a:spcPct val="100000"/>
                        </a:lnSpc>
                        <a:spcBef>
                          <a:spcPts val="0"/>
                        </a:spcBef>
                        <a:spcAft>
                          <a:spcPts val="0"/>
                        </a:spcAft>
                      </a:pPr>
                      <a:r>
                        <a:rPr lang="en-US" sz="2000" dirty="0">
                          <a:solidFill>
                            <a:schemeClr val="accent6"/>
                          </a:solidFill>
                        </a:rPr>
                        <a:t>AGeS</a:t>
                      </a:r>
                      <a:endParaRPr lang="en-US" sz="3200" dirty="0">
                        <a:solidFill>
                          <a:schemeClr val="accent6"/>
                        </a:solidFill>
                        <a:latin typeface="Times New Roman"/>
                        <a:ea typeface="Times New Roman"/>
                        <a:cs typeface="Times New Roman"/>
                      </a:endParaRPr>
                    </a:p>
                  </a:txBody>
                  <a:tcPr marL="68580" marR="68580" marT="0" marB="0" anchor="ctr">
                    <a:lnT w="3175" cap="flat" cmpd="sng" algn="ctr">
                      <a:solidFill>
                        <a:schemeClr val="bg1"/>
                      </a:solidFill>
                      <a:prstDash val="solid"/>
                      <a:round/>
                      <a:headEnd type="none" w="med" len="med"/>
                      <a:tailEnd type="none" w="med" len="med"/>
                    </a:lnT>
                  </a:tcPr>
                </a:tc>
                <a:tc>
                  <a:txBody>
                    <a:bodyPr/>
                    <a:lstStyle/>
                    <a:p>
                      <a:pPr marL="0" marR="0" algn="ctr">
                        <a:lnSpc>
                          <a:spcPct val="100000"/>
                        </a:lnSpc>
                        <a:spcBef>
                          <a:spcPts val="0"/>
                        </a:spcBef>
                        <a:spcAft>
                          <a:spcPts val="0"/>
                        </a:spcAft>
                      </a:pPr>
                      <a:r>
                        <a:rPr lang="en-US" sz="2000" dirty="0">
                          <a:solidFill>
                            <a:schemeClr val="accent6"/>
                          </a:solidFill>
                        </a:rPr>
                        <a:t>JCVI</a:t>
                      </a:r>
                      <a:endParaRPr lang="en-US" sz="3200" dirty="0">
                        <a:solidFill>
                          <a:schemeClr val="accent6"/>
                        </a:solidFill>
                        <a:latin typeface="Times New Roman"/>
                        <a:ea typeface="Times New Roman"/>
                        <a:cs typeface="Times New Roman"/>
                      </a:endParaRPr>
                    </a:p>
                  </a:txBody>
                  <a:tcPr marL="68580" marR="68580" marT="0" marB="0" anchor="ctr">
                    <a:lnT w="3175" cap="flat" cmpd="sng" algn="ctr">
                      <a:solidFill>
                        <a:schemeClr val="bg1"/>
                      </a:solidFill>
                      <a:prstDash val="solid"/>
                      <a:round/>
                      <a:headEnd type="none" w="med" len="med"/>
                      <a:tailEnd type="none" w="med" len="med"/>
                    </a:lnT>
                  </a:tcPr>
                </a:tc>
                <a:tc>
                  <a:txBody>
                    <a:bodyPr/>
                    <a:lstStyle/>
                    <a:p>
                      <a:pPr marL="0" marR="0" algn="ctr">
                        <a:lnSpc>
                          <a:spcPct val="100000"/>
                        </a:lnSpc>
                        <a:spcBef>
                          <a:spcPts val="0"/>
                        </a:spcBef>
                        <a:spcAft>
                          <a:spcPts val="0"/>
                        </a:spcAft>
                      </a:pPr>
                      <a:r>
                        <a:rPr lang="en-US" sz="2000" dirty="0">
                          <a:solidFill>
                            <a:schemeClr val="accent6"/>
                          </a:solidFill>
                        </a:rPr>
                        <a:t>AGeS</a:t>
                      </a:r>
                      <a:endParaRPr lang="en-US" sz="3200" dirty="0">
                        <a:solidFill>
                          <a:schemeClr val="accent6"/>
                        </a:solidFill>
                        <a:latin typeface="Times New Roman"/>
                        <a:ea typeface="Times New Roman"/>
                        <a:cs typeface="Times New Roman"/>
                      </a:endParaRPr>
                    </a:p>
                  </a:txBody>
                  <a:tcPr marL="68580" marR="68580" marT="0" marB="0" anchor="ctr">
                    <a:lnT w="3175" cap="flat" cmpd="sng" algn="ctr">
                      <a:solidFill>
                        <a:schemeClr val="bg1"/>
                      </a:solidFill>
                      <a:prstDash val="solid"/>
                      <a:round/>
                      <a:headEnd type="none" w="med" len="med"/>
                      <a:tailEnd type="none" w="med" len="med"/>
                    </a:lnT>
                  </a:tcPr>
                </a:tc>
                <a:tc>
                  <a:txBody>
                    <a:bodyPr/>
                    <a:lstStyle/>
                    <a:p>
                      <a:pPr marL="0" marR="0" algn="ctr">
                        <a:lnSpc>
                          <a:spcPct val="100000"/>
                        </a:lnSpc>
                        <a:spcBef>
                          <a:spcPts val="0"/>
                        </a:spcBef>
                        <a:spcAft>
                          <a:spcPts val="0"/>
                        </a:spcAft>
                      </a:pPr>
                      <a:r>
                        <a:rPr lang="en-US" sz="2000" dirty="0">
                          <a:solidFill>
                            <a:schemeClr val="accent6"/>
                          </a:solidFill>
                        </a:rPr>
                        <a:t>BCM</a:t>
                      </a:r>
                      <a:endParaRPr lang="en-US" sz="3200" dirty="0">
                        <a:solidFill>
                          <a:schemeClr val="accent6"/>
                        </a:solidFill>
                        <a:latin typeface="Times New Roman"/>
                        <a:ea typeface="Times New Roman"/>
                        <a:cs typeface="Times New Roman"/>
                      </a:endParaRPr>
                    </a:p>
                  </a:txBody>
                  <a:tcPr marL="68580" marR="68580" marT="0" marB="0" anchor="ctr">
                    <a:lnT w="3175" cap="flat" cmpd="sng" algn="ctr">
                      <a:solidFill>
                        <a:schemeClr val="bg1"/>
                      </a:solidFill>
                      <a:prstDash val="solid"/>
                      <a:round/>
                      <a:headEnd type="none" w="med" len="med"/>
                      <a:tailEnd type="none" w="med" len="med"/>
                    </a:lnT>
                  </a:tcPr>
                </a:tc>
                <a:tc>
                  <a:txBody>
                    <a:bodyPr/>
                    <a:lstStyle/>
                    <a:p>
                      <a:pPr marL="0" marR="0" algn="ctr">
                        <a:lnSpc>
                          <a:spcPct val="100000"/>
                        </a:lnSpc>
                        <a:spcBef>
                          <a:spcPts val="0"/>
                        </a:spcBef>
                        <a:spcAft>
                          <a:spcPts val="0"/>
                        </a:spcAft>
                      </a:pPr>
                      <a:r>
                        <a:rPr lang="en-US" sz="2000" dirty="0">
                          <a:solidFill>
                            <a:schemeClr val="accent6"/>
                          </a:solidFill>
                        </a:rPr>
                        <a:t>AGeS</a:t>
                      </a:r>
                      <a:endParaRPr lang="en-US" sz="3200" dirty="0">
                        <a:solidFill>
                          <a:schemeClr val="accent6"/>
                        </a:solidFill>
                        <a:latin typeface="Times New Roman"/>
                        <a:ea typeface="Times New Roman"/>
                        <a:cs typeface="Times New Roman"/>
                      </a:endParaRPr>
                    </a:p>
                  </a:txBody>
                  <a:tcPr marL="68580" marR="68580" marT="0" marB="0" anchor="ctr">
                    <a:lnT w="3175" cap="flat" cmpd="sng" algn="ctr">
                      <a:solidFill>
                        <a:schemeClr val="bg1"/>
                      </a:solidFill>
                      <a:prstDash val="solid"/>
                      <a:round/>
                      <a:headEnd type="none" w="med" len="med"/>
                      <a:tailEnd type="none" w="med" len="med"/>
                    </a:lnT>
                  </a:tcPr>
                </a:tc>
                <a:tc>
                  <a:txBody>
                    <a:bodyPr/>
                    <a:lstStyle/>
                    <a:p>
                      <a:pPr marL="0" marR="0" algn="ctr">
                        <a:lnSpc>
                          <a:spcPct val="100000"/>
                        </a:lnSpc>
                        <a:spcBef>
                          <a:spcPts val="0"/>
                        </a:spcBef>
                        <a:spcAft>
                          <a:spcPts val="0"/>
                        </a:spcAft>
                      </a:pPr>
                      <a:r>
                        <a:rPr lang="en-US" sz="2000" dirty="0">
                          <a:solidFill>
                            <a:schemeClr val="accent6"/>
                          </a:solidFill>
                        </a:rPr>
                        <a:t>Sanger</a:t>
                      </a:r>
                      <a:endParaRPr lang="en-US" sz="3200" dirty="0">
                        <a:solidFill>
                          <a:schemeClr val="accent6"/>
                        </a:solidFill>
                        <a:latin typeface="Times New Roman"/>
                        <a:ea typeface="Times New Roman"/>
                        <a:cs typeface="Times New Roman"/>
                      </a:endParaRPr>
                    </a:p>
                  </a:txBody>
                  <a:tcPr marL="68580" marR="68580" marT="0" marB="0" anchor="ctr">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tcPr>
                </a:tc>
              </a:tr>
              <a:tr h="373290">
                <a:tc>
                  <a:txBody>
                    <a:bodyPr/>
                    <a:lstStyle/>
                    <a:p>
                      <a:pPr marL="0" marR="0" algn="l">
                        <a:lnSpc>
                          <a:spcPct val="100000"/>
                        </a:lnSpc>
                        <a:spcBef>
                          <a:spcPts val="0"/>
                        </a:spcBef>
                        <a:spcAft>
                          <a:spcPts val="0"/>
                        </a:spcAft>
                      </a:pPr>
                      <a:r>
                        <a:rPr lang="en-US" sz="2000" b="1" dirty="0">
                          <a:solidFill>
                            <a:schemeClr val="accent6"/>
                          </a:solidFill>
                        </a:rPr>
                        <a:t>Genes</a:t>
                      </a:r>
                      <a:endParaRPr lang="en-US" sz="3200" b="1" dirty="0">
                        <a:solidFill>
                          <a:schemeClr val="accent6"/>
                        </a:solidFill>
                        <a:latin typeface="Times New Roman"/>
                        <a:ea typeface="Times New Roman"/>
                        <a:cs typeface="Times New Roman"/>
                      </a:endParaRPr>
                    </a:p>
                  </a:txBody>
                  <a:tcPr marL="68580" marR="68580" marT="0" marB="0" anchor="ctr">
                    <a:lnL w="3175" cap="flat" cmpd="sng" algn="ctr">
                      <a:solidFill>
                        <a:schemeClr val="bg1"/>
                      </a:solidFill>
                      <a:prstDash val="solid"/>
                      <a:round/>
                      <a:headEnd type="none" w="med" len="med"/>
                      <a:tailEnd type="none" w="med" len="med"/>
                    </a:lnL>
                  </a:tcPr>
                </a:tc>
                <a:tc>
                  <a:txBody>
                    <a:bodyPr/>
                    <a:lstStyle/>
                    <a:p>
                      <a:pPr marL="0" marR="0" algn="ctr">
                        <a:lnSpc>
                          <a:spcPct val="200000"/>
                        </a:lnSpc>
                        <a:spcBef>
                          <a:spcPts val="0"/>
                        </a:spcBef>
                        <a:spcAft>
                          <a:spcPts val="0"/>
                        </a:spcAft>
                      </a:pPr>
                      <a:r>
                        <a:rPr lang="en-US" sz="2000" dirty="0">
                          <a:solidFill>
                            <a:schemeClr val="accent6"/>
                          </a:solidFill>
                        </a:rPr>
                        <a:t>2229</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2244</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2652</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2805</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4336</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4103</a:t>
                      </a:r>
                      <a:endParaRPr lang="en-US" sz="3200" dirty="0">
                        <a:solidFill>
                          <a:schemeClr val="accent6"/>
                        </a:solidFill>
                        <a:latin typeface="Times New Roman"/>
                        <a:ea typeface="Times New Roman"/>
                        <a:cs typeface="Times New Roman"/>
                      </a:endParaRPr>
                    </a:p>
                  </a:txBody>
                  <a:tcPr marL="68580" marR="68580" marT="0" marB="0">
                    <a:lnR w="3175" cap="flat" cmpd="sng" algn="ctr">
                      <a:solidFill>
                        <a:schemeClr val="bg1"/>
                      </a:solidFill>
                      <a:prstDash val="solid"/>
                      <a:round/>
                      <a:headEnd type="none" w="med" len="med"/>
                      <a:tailEnd type="none" w="med" len="med"/>
                    </a:lnR>
                  </a:tcPr>
                </a:tc>
              </a:tr>
              <a:tr h="373290">
                <a:tc>
                  <a:txBody>
                    <a:bodyPr/>
                    <a:lstStyle/>
                    <a:p>
                      <a:pPr marL="0" marR="0" algn="l">
                        <a:lnSpc>
                          <a:spcPct val="100000"/>
                        </a:lnSpc>
                        <a:spcBef>
                          <a:spcPts val="0"/>
                        </a:spcBef>
                        <a:spcAft>
                          <a:spcPts val="0"/>
                        </a:spcAft>
                      </a:pPr>
                      <a:r>
                        <a:rPr lang="en-US" sz="2000" b="1" dirty="0">
                          <a:solidFill>
                            <a:schemeClr val="accent6"/>
                          </a:solidFill>
                        </a:rPr>
                        <a:t>CDS</a:t>
                      </a:r>
                      <a:endParaRPr lang="en-US" sz="3200" b="1" dirty="0">
                        <a:solidFill>
                          <a:schemeClr val="accent6"/>
                        </a:solidFill>
                        <a:latin typeface="Times New Roman"/>
                        <a:ea typeface="Times New Roman"/>
                        <a:cs typeface="Times New Roman"/>
                      </a:endParaRPr>
                    </a:p>
                  </a:txBody>
                  <a:tcPr marL="68580" marR="68580" marT="0" marB="0" anchor="ctr">
                    <a:lnL w="3175" cap="flat" cmpd="sng" algn="ctr">
                      <a:solidFill>
                        <a:schemeClr val="bg1"/>
                      </a:solidFill>
                      <a:prstDash val="solid"/>
                      <a:round/>
                      <a:headEnd type="none" w="med" len="med"/>
                      <a:tailEnd type="none" w="med" len="med"/>
                    </a:lnL>
                  </a:tcPr>
                </a:tc>
                <a:tc>
                  <a:txBody>
                    <a:bodyPr/>
                    <a:lstStyle/>
                    <a:p>
                      <a:pPr marL="0" marR="0" algn="ctr">
                        <a:lnSpc>
                          <a:spcPct val="200000"/>
                        </a:lnSpc>
                        <a:spcBef>
                          <a:spcPts val="0"/>
                        </a:spcBef>
                        <a:spcAft>
                          <a:spcPts val="0"/>
                        </a:spcAft>
                      </a:pPr>
                      <a:r>
                        <a:rPr lang="en-US" sz="2000" dirty="0">
                          <a:solidFill>
                            <a:schemeClr val="accent6"/>
                          </a:solidFill>
                        </a:rPr>
                        <a:t>2172</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2182</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2591</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2738</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4249</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3885</a:t>
                      </a:r>
                      <a:endParaRPr lang="en-US" sz="3200" dirty="0">
                        <a:solidFill>
                          <a:schemeClr val="accent6"/>
                        </a:solidFill>
                        <a:latin typeface="Times New Roman"/>
                        <a:ea typeface="Times New Roman"/>
                        <a:cs typeface="Times New Roman"/>
                      </a:endParaRPr>
                    </a:p>
                  </a:txBody>
                  <a:tcPr marL="68580" marR="68580" marT="0" marB="0">
                    <a:lnR w="3175" cap="flat" cmpd="sng" algn="ctr">
                      <a:solidFill>
                        <a:schemeClr val="bg1"/>
                      </a:solidFill>
                      <a:prstDash val="solid"/>
                      <a:round/>
                      <a:headEnd type="none" w="med" len="med"/>
                      <a:tailEnd type="none" w="med" len="med"/>
                    </a:lnR>
                  </a:tcPr>
                </a:tc>
              </a:tr>
              <a:tr h="373290">
                <a:tc>
                  <a:txBody>
                    <a:bodyPr/>
                    <a:lstStyle/>
                    <a:p>
                      <a:pPr marL="0" marR="0" algn="l">
                        <a:lnSpc>
                          <a:spcPct val="100000"/>
                        </a:lnSpc>
                        <a:spcBef>
                          <a:spcPts val="0"/>
                        </a:spcBef>
                        <a:spcAft>
                          <a:spcPts val="0"/>
                        </a:spcAft>
                      </a:pPr>
                      <a:r>
                        <a:rPr lang="en-US" sz="2000" b="1" dirty="0">
                          <a:solidFill>
                            <a:schemeClr val="accent6"/>
                          </a:solidFill>
                        </a:rPr>
                        <a:t>rRNA</a:t>
                      </a:r>
                      <a:endParaRPr lang="en-US" sz="3200" b="1" dirty="0">
                        <a:solidFill>
                          <a:schemeClr val="accent6"/>
                        </a:solidFill>
                        <a:latin typeface="Times New Roman"/>
                        <a:ea typeface="Times New Roman"/>
                        <a:cs typeface="Times New Roman"/>
                      </a:endParaRPr>
                    </a:p>
                  </a:txBody>
                  <a:tcPr marL="68580" marR="68580" marT="0" marB="0" anchor="ctr">
                    <a:lnL w="3175" cap="flat" cmpd="sng" algn="ctr">
                      <a:solidFill>
                        <a:schemeClr val="bg1"/>
                      </a:solidFill>
                      <a:prstDash val="solid"/>
                      <a:round/>
                      <a:headEnd type="none" w="med" len="med"/>
                      <a:tailEnd type="none" w="med" len="med"/>
                    </a:lnL>
                  </a:tcPr>
                </a:tc>
                <a:tc>
                  <a:txBody>
                    <a:bodyPr/>
                    <a:lstStyle/>
                    <a:p>
                      <a:pPr marL="0" marR="0" algn="ctr">
                        <a:lnSpc>
                          <a:spcPct val="200000"/>
                        </a:lnSpc>
                        <a:spcBef>
                          <a:spcPts val="0"/>
                        </a:spcBef>
                        <a:spcAft>
                          <a:spcPts val="0"/>
                        </a:spcAft>
                      </a:pPr>
                      <a:r>
                        <a:rPr lang="en-US" sz="2000" dirty="0">
                          <a:solidFill>
                            <a:schemeClr val="accent6"/>
                          </a:solidFill>
                        </a:rPr>
                        <a:t>4</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4</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4</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4</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19</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19</a:t>
                      </a:r>
                      <a:endParaRPr lang="en-US" sz="3200" dirty="0">
                        <a:solidFill>
                          <a:schemeClr val="accent6"/>
                        </a:solidFill>
                        <a:latin typeface="Times New Roman"/>
                        <a:ea typeface="Times New Roman"/>
                        <a:cs typeface="Times New Roman"/>
                      </a:endParaRPr>
                    </a:p>
                  </a:txBody>
                  <a:tcPr marL="68580" marR="68580" marT="0" marB="0">
                    <a:lnR w="3175" cap="flat" cmpd="sng" algn="ctr">
                      <a:solidFill>
                        <a:schemeClr val="bg1"/>
                      </a:solidFill>
                      <a:prstDash val="solid"/>
                      <a:round/>
                      <a:headEnd type="none" w="med" len="med"/>
                      <a:tailEnd type="none" w="med" len="med"/>
                    </a:lnR>
                  </a:tcPr>
                </a:tc>
              </a:tr>
              <a:tr h="373290">
                <a:tc>
                  <a:txBody>
                    <a:bodyPr/>
                    <a:lstStyle/>
                    <a:p>
                      <a:pPr marL="0" marR="0" algn="l">
                        <a:lnSpc>
                          <a:spcPct val="100000"/>
                        </a:lnSpc>
                        <a:spcBef>
                          <a:spcPts val="0"/>
                        </a:spcBef>
                        <a:spcAft>
                          <a:spcPts val="0"/>
                        </a:spcAft>
                      </a:pPr>
                      <a:r>
                        <a:rPr lang="en-US" sz="2000" b="1" dirty="0">
                          <a:solidFill>
                            <a:schemeClr val="accent6"/>
                          </a:solidFill>
                        </a:rPr>
                        <a:t>tRNA</a:t>
                      </a:r>
                      <a:endParaRPr lang="en-US" sz="3200" b="1" dirty="0">
                        <a:solidFill>
                          <a:schemeClr val="accent6"/>
                        </a:solidFill>
                        <a:latin typeface="Times New Roman"/>
                        <a:ea typeface="Times New Roman"/>
                        <a:cs typeface="Times New Roman"/>
                      </a:endParaRPr>
                    </a:p>
                  </a:txBody>
                  <a:tcPr marL="68580" marR="68580" marT="0" marB="0" anchor="ctr">
                    <a:lnL w="3175" cap="flat" cmpd="sng" algn="ctr">
                      <a:solidFill>
                        <a:schemeClr val="bg1"/>
                      </a:solidFill>
                      <a:prstDash val="solid"/>
                      <a:round/>
                      <a:headEnd type="none" w="med" len="med"/>
                      <a:tailEnd type="none" w="med" len="med"/>
                    </a:lnL>
                  </a:tcPr>
                </a:tc>
                <a:tc>
                  <a:txBody>
                    <a:bodyPr/>
                    <a:lstStyle/>
                    <a:p>
                      <a:pPr marL="0" marR="0" algn="ctr">
                        <a:lnSpc>
                          <a:spcPct val="200000"/>
                        </a:lnSpc>
                        <a:spcBef>
                          <a:spcPts val="0"/>
                        </a:spcBef>
                        <a:spcAft>
                          <a:spcPts val="0"/>
                        </a:spcAft>
                      </a:pPr>
                      <a:r>
                        <a:rPr lang="en-US" sz="2000" dirty="0">
                          <a:solidFill>
                            <a:schemeClr val="accent6"/>
                          </a:solidFill>
                        </a:rPr>
                        <a:t>53</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52</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57</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57</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68</a:t>
                      </a:r>
                      <a:endParaRPr lang="en-US" sz="3200" dirty="0">
                        <a:solidFill>
                          <a:schemeClr val="accent6"/>
                        </a:solidFill>
                        <a:latin typeface="Times New Roman"/>
                        <a:ea typeface="Times New Roman"/>
                        <a:cs typeface="Times New Roman"/>
                      </a:endParaRPr>
                    </a:p>
                  </a:txBody>
                  <a:tcPr marL="68580" marR="68580" marT="0" marB="0"/>
                </a:tc>
                <a:tc>
                  <a:txBody>
                    <a:bodyPr/>
                    <a:lstStyle/>
                    <a:p>
                      <a:pPr marL="0" marR="0" algn="ctr">
                        <a:lnSpc>
                          <a:spcPct val="200000"/>
                        </a:lnSpc>
                        <a:spcBef>
                          <a:spcPts val="0"/>
                        </a:spcBef>
                        <a:spcAft>
                          <a:spcPts val="0"/>
                        </a:spcAft>
                      </a:pPr>
                      <a:r>
                        <a:rPr lang="en-US" sz="2000" dirty="0">
                          <a:solidFill>
                            <a:schemeClr val="accent6"/>
                          </a:solidFill>
                        </a:rPr>
                        <a:t>70</a:t>
                      </a:r>
                      <a:endParaRPr lang="en-US" sz="3200" dirty="0">
                        <a:solidFill>
                          <a:schemeClr val="accent6"/>
                        </a:solidFill>
                        <a:latin typeface="Times New Roman"/>
                        <a:ea typeface="Times New Roman"/>
                        <a:cs typeface="Times New Roman"/>
                      </a:endParaRPr>
                    </a:p>
                  </a:txBody>
                  <a:tcPr marL="68580" marR="68580" marT="0" marB="0">
                    <a:lnR w="3175" cap="flat" cmpd="sng" algn="ctr">
                      <a:solidFill>
                        <a:schemeClr val="bg1"/>
                      </a:solidFill>
                      <a:prstDash val="solid"/>
                      <a:round/>
                      <a:headEnd type="none" w="med" len="med"/>
                      <a:tailEnd type="none" w="med" len="med"/>
                    </a:lnR>
                  </a:tcPr>
                </a:tc>
              </a:tr>
              <a:tr h="461407">
                <a:tc>
                  <a:txBody>
                    <a:bodyPr/>
                    <a:lstStyle/>
                    <a:p>
                      <a:pPr marL="0" marR="0" algn="l">
                        <a:lnSpc>
                          <a:spcPct val="100000"/>
                        </a:lnSpc>
                        <a:spcBef>
                          <a:spcPts val="0"/>
                        </a:spcBef>
                        <a:spcAft>
                          <a:spcPts val="0"/>
                        </a:spcAft>
                      </a:pPr>
                      <a:r>
                        <a:rPr lang="en-US" sz="2000" b="1" dirty="0">
                          <a:solidFill>
                            <a:schemeClr val="accent6"/>
                          </a:solidFill>
                        </a:rPr>
                        <a:t>Tandem Repeats</a:t>
                      </a:r>
                      <a:endParaRPr lang="en-US" sz="3200" b="1" dirty="0">
                        <a:solidFill>
                          <a:schemeClr val="accent6"/>
                        </a:solidFill>
                        <a:latin typeface="Times New Roman"/>
                        <a:ea typeface="Times New Roman"/>
                        <a:cs typeface="Times New Roman"/>
                      </a:endParaRPr>
                    </a:p>
                  </a:txBody>
                  <a:tcPr marL="68580" marR="68580" marT="0" marB="0" anchor="ctr">
                    <a:lnL w="3175" cap="flat" cmpd="sng" algn="ctr">
                      <a:solidFill>
                        <a:schemeClr val="bg1"/>
                      </a:solidFill>
                      <a:prstDash val="solid"/>
                      <a:round/>
                      <a:headEnd type="none" w="med" len="med"/>
                      <a:tailEnd type="none" w="med" len="med"/>
                    </a:lnL>
                    <a:lnB w="19050" cap="flat" cmpd="sng" algn="ctr">
                      <a:solidFill>
                        <a:schemeClr val="accent2">
                          <a:lumMod val="75000"/>
                        </a:schemeClr>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2000" dirty="0">
                          <a:solidFill>
                            <a:schemeClr val="accent6"/>
                          </a:solidFill>
                        </a:rPr>
                        <a:t>60</a:t>
                      </a:r>
                      <a:endParaRPr lang="en-US" sz="3200" dirty="0">
                        <a:solidFill>
                          <a:schemeClr val="accent6"/>
                        </a:solidFill>
                        <a:latin typeface="Times New Roman"/>
                        <a:ea typeface="Times New Roman"/>
                        <a:cs typeface="Times New Roman"/>
                      </a:endParaRPr>
                    </a:p>
                  </a:txBody>
                  <a:tcPr marL="68580" marR="68580" marT="0" marB="0">
                    <a:lnB w="19050" cap="flat" cmpd="sng" algn="ctr">
                      <a:solidFill>
                        <a:schemeClr val="accent2">
                          <a:lumMod val="75000"/>
                        </a:schemeClr>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2000" dirty="0">
                          <a:solidFill>
                            <a:schemeClr val="accent6"/>
                          </a:solidFill>
                        </a:rPr>
                        <a:t>NA</a:t>
                      </a:r>
                      <a:r>
                        <a:rPr lang="en-US" sz="2000" baseline="30000" dirty="0">
                          <a:solidFill>
                            <a:schemeClr val="accent6"/>
                          </a:solidFill>
                        </a:rPr>
                        <a:t>*</a:t>
                      </a:r>
                      <a:endParaRPr lang="en-US" sz="3200" dirty="0">
                        <a:solidFill>
                          <a:schemeClr val="accent6"/>
                        </a:solidFill>
                        <a:latin typeface="Times New Roman"/>
                        <a:ea typeface="Times New Roman"/>
                        <a:cs typeface="Times New Roman"/>
                      </a:endParaRPr>
                    </a:p>
                  </a:txBody>
                  <a:tcPr marL="68580" marR="68580" marT="0" marB="0">
                    <a:lnB w="19050" cap="flat" cmpd="sng" algn="ctr">
                      <a:solidFill>
                        <a:schemeClr val="accent2">
                          <a:lumMod val="75000"/>
                        </a:schemeClr>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2000" dirty="0">
                          <a:solidFill>
                            <a:schemeClr val="accent6"/>
                          </a:solidFill>
                        </a:rPr>
                        <a:t>123</a:t>
                      </a:r>
                      <a:endParaRPr lang="en-US" sz="3200" dirty="0">
                        <a:solidFill>
                          <a:schemeClr val="accent6"/>
                        </a:solidFill>
                        <a:latin typeface="Times New Roman"/>
                        <a:ea typeface="Times New Roman"/>
                        <a:cs typeface="Times New Roman"/>
                      </a:endParaRPr>
                    </a:p>
                  </a:txBody>
                  <a:tcPr marL="68580" marR="68580" marT="0" marB="0">
                    <a:lnB w="19050" cap="flat" cmpd="sng" algn="ctr">
                      <a:solidFill>
                        <a:schemeClr val="accent2">
                          <a:lumMod val="75000"/>
                        </a:schemeClr>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2000" dirty="0">
                          <a:solidFill>
                            <a:schemeClr val="accent6"/>
                          </a:solidFill>
                        </a:rPr>
                        <a:t>NA</a:t>
                      </a:r>
                      <a:r>
                        <a:rPr lang="en-US" sz="2000" baseline="30000" dirty="0">
                          <a:solidFill>
                            <a:schemeClr val="accent6"/>
                          </a:solidFill>
                        </a:rPr>
                        <a:t>*</a:t>
                      </a:r>
                      <a:endParaRPr lang="en-US" sz="3200" dirty="0">
                        <a:solidFill>
                          <a:schemeClr val="accent6"/>
                        </a:solidFill>
                        <a:latin typeface="Times New Roman"/>
                        <a:ea typeface="Times New Roman"/>
                        <a:cs typeface="Times New Roman"/>
                      </a:endParaRPr>
                    </a:p>
                  </a:txBody>
                  <a:tcPr marL="68580" marR="68580" marT="0" marB="0">
                    <a:lnB w="19050" cap="flat" cmpd="sng" algn="ctr">
                      <a:solidFill>
                        <a:schemeClr val="accent2">
                          <a:lumMod val="75000"/>
                        </a:schemeClr>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2000" dirty="0">
                          <a:solidFill>
                            <a:schemeClr val="accent6"/>
                          </a:solidFill>
                        </a:rPr>
                        <a:t>780</a:t>
                      </a:r>
                      <a:endParaRPr lang="en-US" sz="3200" dirty="0">
                        <a:solidFill>
                          <a:schemeClr val="accent6"/>
                        </a:solidFill>
                        <a:latin typeface="Times New Roman"/>
                        <a:ea typeface="Times New Roman"/>
                        <a:cs typeface="Times New Roman"/>
                      </a:endParaRPr>
                    </a:p>
                  </a:txBody>
                  <a:tcPr marL="68580" marR="68580" marT="0" marB="0">
                    <a:lnB w="19050" cap="flat" cmpd="sng" algn="ctr">
                      <a:solidFill>
                        <a:schemeClr val="accent2">
                          <a:lumMod val="75000"/>
                        </a:schemeClr>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2000" dirty="0">
                          <a:solidFill>
                            <a:schemeClr val="accent6"/>
                          </a:solidFill>
                        </a:rPr>
                        <a:t>NA</a:t>
                      </a:r>
                      <a:r>
                        <a:rPr lang="en-US" sz="2000" baseline="30000" dirty="0">
                          <a:solidFill>
                            <a:schemeClr val="accent6"/>
                          </a:solidFill>
                        </a:rPr>
                        <a:t>*</a:t>
                      </a:r>
                      <a:endParaRPr lang="en-US" sz="3200" dirty="0">
                        <a:solidFill>
                          <a:schemeClr val="accent6"/>
                        </a:solidFill>
                        <a:latin typeface="Times New Roman"/>
                        <a:ea typeface="Times New Roman"/>
                        <a:cs typeface="Times New Roman"/>
                      </a:endParaRPr>
                    </a:p>
                  </a:txBody>
                  <a:tcPr marL="68580" marR="68580" marT="0" marB="0">
                    <a:lnR w="3175" cap="flat" cmpd="sng" algn="ctr">
                      <a:solidFill>
                        <a:schemeClr val="bg1"/>
                      </a:solidFill>
                      <a:prstDash val="solid"/>
                      <a:round/>
                      <a:headEnd type="none" w="med" len="med"/>
                      <a:tailEnd type="none" w="med" len="med"/>
                    </a:lnR>
                    <a:lnB w="19050" cap="flat" cmpd="sng" algn="ctr">
                      <a:solidFill>
                        <a:schemeClr val="accent2">
                          <a:lumMod val="75000"/>
                        </a:schemeClr>
                      </a:solidFill>
                      <a:prstDash val="solid"/>
                      <a:round/>
                      <a:headEnd type="none" w="med" len="med"/>
                      <a:tailEnd type="none" w="med" len="med"/>
                    </a:lnB>
                  </a:tcPr>
                </a:tc>
              </a:tr>
            </a:tbl>
          </a:graphicData>
        </a:graphic>
      </p:graphicFrame>
      <p:graphicFrame>
        <p:nvGraphicFramePr>
          <p:cNvPr id="83" name="Table 82"/>
          <p:cNvGraphicFramePr>
            <a:graphicFrameLocks noGrp="1"/>
          </p:cNvGraphicFramePr>
          <p:nvPr/>
        </p:nvGraphicFramePr>
        <p:xfrm>
          <a:off x="9296400" y="33231138"/>
          <a:ext cx="8991600" cy="5297487"/>
        </p:xfrm>
        <a:graphic>
          <a:graphicData uri="http://schemas.openxmlformats.org/drawingml/2006/table">
            <a:tbl>
              <a:tblPr firstRow="1" bandRow="1">
                <a:tableStyleId>{21E4AEA4-8DFA-4A89-87EB-49C32662AFE0}</a:tableStyleId>
              </a:tblPr>
              <a:tblGrid>
                <a:gridCol w="2895600"/>
                <a:gridCol w="2057400"/>
                <a:gridCol w="2209800"/>
                <a:gridCol w="1828799"/>
              </a:tblGrid>
              <a:tr h="1396617">
                <a:tc>
                  <a:txBody>
                    <a:bodyPr/>
                    <a:lstStyle/>
                    <a:p>
                      <a:pPr marL="0" marR="0" algn="ctr" defTabSz="870783" rtl="0" eaLnBrk="1" latinLnBrk="0" hangingPunct="1">
                        <a:lnSpc>
                          <a:spcPts val="3200"/>
                        </a:lnSpc>
                        <a:spcBef>
                          <a:spcPts val="0"/>
                        </a:spcBef>
                        <a:spcAft>
                          <a:spcPts val="0"/>
                        </a:spcAft>
                      </a:pPr>
                      <a:endParaRPr lang="en-US" sz="2000" kern="1200" dirty="0">
                        <a:solidFill>
                          <a:schemeClr val="dk1"/>
                        </a:solidFill>
                        <a:latin typeface="+mn-lt"/>
                        <a:ea typeface="+mn-ea"/>
                        <a:cs typeface="+mn-cs"/>
                      </a:endParaRPr>
                    </a:p>
                  </a:txBody>
                  <a:tcPr marL="68580" marR="68580" marT="0" marB="0" anchor="ctr">
                    <a:lnL w="3175" cap="flat" cmpd="sng" algn="ctr">
                      <a:solidFill>
                        <a:schemeClr val="bg1"/>
                      </a:solidFill>
                      <a:prstDash val="solid"/>
                      <a:round/>
                      <a:headEnd type="none" w="med" len="med"/>
                      <a:tailEnd type="none" w="med" len="med"/>
                    </a:lnL>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marL="0" marR="0" algn="ctr">
                        <a:lnSpc>
                          <a:spcPts val="3200"/>
                        </a:lnSpc>
                        <a:spcBef>
                          <a:spcPts val="0"/>
                        </a:spcBef>
                        <a:spcAft>
                          <a:spcPts val="0"/>
                        </a:spcAft>
                      </a:pPr>
                      <a:r>
                        <a:rPr lang="en-US" sz="2000" i="1" dirty="0"/>
                        <a:t>S. hominis </a:t>
                      </a:r>
                      <a:r>
                        <a:rPr lang="en-US" sz="2000" dirty="0"/>
                        <a:t>SK119</a:t>
                      </a:r>
                      <a:endParaRPr lang="en-US" sz="3200" dirty="0">
                        <a:latin typeface="Times New Roman"/>
                        <a:ea typeface="Times New Roman"/>
                      </a:endParaRPr>
                    </a:p>
                  </a:txBody>
                  <a:tcPr marL="68580" marR="68580" marT="0" marB="0"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marL="0" marR="0" algn="ctr">
                        <a:lnSpc>
                          <a:spcPts val="3200"/>
                        </a:lnSpc>
                        <a:spcBef>
                          <a:spcPts val="0"/>
                        </a:spcBef>
                        <a:spcAft>
                          <a:spcPts val="0"/>
                        </a:spcAft>
                      </a:pPr>
                      <a:r>
                        <a:rPr lang="en-US" sz="2000" i="1" dirty="0"/>
                        <a:t>S. aureus </a:t>
                      </a:r>
                      <a:r>
                        <a:rPr lang="en-US" sz="2000" dirty="0"/>
                        <a:t>subsp. </a:t>
                      </a:r>
                      <a:endParaRPr lang="en-US" sz="3200" dirty="0"/>
                    </a:p>
                    <a:p>
                      <a:pPr marL="0" marR="0" algn="ctr">
                        <a:lnSpc>
                          <a:spcPts val="3200"/>
                        </a:lnSpc>
                        <a:spcBef>
                          <a:spcPts val="0"/>
                        </a:spcBef>
                        <a:spcAft>
                          <a:spcPts val="0"/>
                        </a:spcAft>
                      </a:pPr>
                      <a:r>
                        <a:rPr lang="en-US" sz="2000" i="1" dirty="0"/>
                        <a:t>aureus</a:t>
                      </a:r>
                      <a:r>
                        <a:rPr lang="en-US" sz="2000" dirty="0"/>
                        <a:t> TCH60</a:t>
                      </a:r>
                      <a:endParaRPr lang="en-US" sz="3200" dirty="0">
                        <a:latin typeface="Times New Roman"/>
                        <a:ea typeface="Times New Roman"/>
                      </a:endParaRPr>
                    </a:p>
                  </a:txBody>
                  <a:tcPr marL="68580" marR="68580" marT="0" marB="0"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marL="0" marR="0" algn="ctr">
                        <a:lnSpc>
                          <a:spcPts val="3200"/>
                        </a:lnSpc>
                        <a:spcBef>
                          <a:spcPts val="0"/>
                        </a:spcBef>
                        <a:spcAft>
                          <a:spcPts val="0"/>
                        </a:spcAft>
                      </a:pPr>
                      <a:r>
                        <a:rPr lang="en-US" sz="2000" i="1" dirty="0"/>
                        <a:t>Y. pestis </a:t>
                      </a:r>
                      <a:r>
                        <a:rPr lang="en-US" sz="2000" dirty="0"/>
                        <a:t>CO92</a:t>
                      </a:r>
                      <a:endParaRPr lang="en-US" sz="3200" dirty="0">
                        <a:latin typeface="Times New Roman"/>
                        <a:ea typeface="Times New Roman"/>
                      </a:endParaRPr>
                    </a:p>
                  </a:txBody>
                  <a:tcPr marL="68580" marR="68580" marT="0" marB="0" anchor="ctr">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r>
              <a:tr h="853488">
                <a:tc>
                  <a:txBody>
                    <a:bodyPr/>
                    <a:lstStyle/>
                    <a:p>
                      <a:pPr marL="0" marR="0" algn="l" defTabSz="870783" rtl="0" eaLnBrk="1" latinLnBrk="0" hangingPunct="1">
                        <a:lnSpc>
                          <a:spcPct val="100000"/>
                        </a:lnSpc>
                        <a:spcBef>
                          <a:spcPts val="0"/>
                        </a:spcBef>
                        <a:spcAft>
                          <a:spcPts val="0"/>
                        </a:spcAft>
                      </a:pPr>
                      <a:r>
                        <a:rPr lang="en-US" sz="2000" b="1" kern="1200" dirty="0" smtClean="0">
                          <a:solidFill>
                            <a:schemeClr val="accent6"/>
                          </a:solidFill>
                          <a:latin typeface="+mn-lt"/>
                          <a:ea typeface="+mn-ea"/>
                          <a:cs typeface="+mn-cs"/>
                        </a:rPr>
                        <a:t>Category</a:t>
                      </a:r>
                      <a:endParaRPr lang="en-US" sz="2000" b="1" kern="1200" dirty="0">
                        <a:solidFill>
                          <a:schemeClr val="accent6"/>
                        </a:solidFill>
                        <a:latin typeface="+mn-lt"/>
                        <a:ea typeface="+mn-ea"/>
                        <a:cs typeface="+mn-cs"/>
                      </a:endParaRPr>
                    </a:p>
                  </a:txBody>
                  <a:tcPr marL="68580" marR="68580" marT="0" marB="0" anchor="ctr">
                    <a:lnL w="3175" cap="flat" cmpd="sng" algn="ctr">
                      <a:solidFill>
                        <a:schemeClr val="bg1"/>
                      </a:solidFill>
                      <a:prstDash val="solid"/>
                      <a:round/>
                      <a:headEnd type="none" w="med" len="med"/>
                      <a:tailEnd type="none" w="med" len="med"/>
                    </a:lnL>
                    <a:lnT w="3175" cap="flat" cmpd="sng" algn="ctr">
                      <a:solidFill>
                        <a:schemeClr val="bg1"/>
                      </a:solidFill>
                      <a:prstDash val="solid"/>
                      <a:round/>
                      <a:headEnd type="none" w="med" len="med"/>
                      <a:tailEnd type="none" w="med" len="med"/>
                    </a:lnT>
                  </a:tcPr>
                </a:tc>
                <a:tc>
                  <a:txBody>
                    <a:bodyPr/>
                    <a:lstStyle/>
                    <a:p>
                      <a:pPr marL="0" marR="0" algn="ctr" defTabSz="870783" rtl="0" eaLnBrk="1" latinLnBrk="0" hangingPunct="1">
                        <a:lnSpc>
                          <a:spcPct val="100000"/>
                        </a:lnSpc>
                        <a:spcBef>
                          <a:spcPts val="0"/>
                        </a:spcBef>
                        <a:spcAft>
                          <a:spcPts val="0"/>
                        </a:spcAft>
                      </a:pPr>
                      <a:r>
                        <a:rPr lang="en-US" sz="2000" kern="1200" dirty="0">
                          <a:solidFill>
                            <a:schemeClr val="accent6"/>
                          </a:solidFill>
                          <a:latin typeface="+mn-lt"/>
                          <a:ea typeface="+mn-ea"/>
                          <a:cs typeface="+mn-cs"/>
                        </a:rPr>
                        <a:t>No. of genes</a:t>
                      </a:r>
                    </a:p>
                    <a:p>
                      <a:pPr marL="0" marR="0" algn="ctr" defTabSz="870783" rtl="0" eaLnBrk="1" latinLnBrk="0" hangingPunct="1">
                        <a:lnSpc>
                          <a:spcPct val="100000"/>
                        </a:lnSpc>
                        <a:spcBef>
                          <a:spcPts val="0"/>
                        </a:spcBef>
                        <a:spcAft>
                          <a:spcPts val="0"/>
                        </a:spcAft>
                      </a:pPr>
                      <a:r>
                        <a:rPr lang="en-US" sz="2000" kern="1200" dirty="0" smtClean="0">
                          <a:solidFill>
                            <a:schemeClr val="accent6"/>
                          </a:solidFill>
                          <a:latin typeface="+mn-lt"/>
                          <a:ea typeface="+mn-ea"/>
                          <a:cs typeface="+mn-cs"/>
                        </a:rPr>
                        <a:t>(percentage)</a:t>
                      </a:r>
                      <a:endParaRPr lang="en-US" sz="2000" kern="1200" dirty="0">
                        <a:solidFill>
                          <a:schemeClr val="accent6"/>
                        </a:solidFill>
                        <a:latin typeface="+mn-lt"/>
                        <a:ea typeface="+mn-ea"/>
                        <a:cs typeface="+mn-cs"/>
                      </a:endParaRPr>
                    </a:p>
                  </a:txBody>
                  <a:tcPr marL="68580" marR="68580" marT="0" marB="0" anchor="ctr">
                    <a:lnT w="3175" cap="flat" cmpd="sng" algn="ctr">
                      <a:solidFill>
                        <a:schemeClr val="bg1"/>
                      </a:solidFill>
                      <a:prstDash val="solid"/>
                      <a:round/>
                      <a:headEnd type="none" w="med" len="med"/>
                      <a:tailEnd type="none" w="med" len="med"/>
                    </a:lnT>
                  </a:tcPr>
                </a:tc>
                <a:tc>
                  <a:txBody>
                    <a:bodyPr/>
                    <a:lstStyle/>
                    <a:p>
                      <a:pPr marL="0" marR="0" algn="ctr" defTabSz="870783" rtl="0" eaLnBrk="1" latinLnBrk="0" hangingPunct="1">
                        <a:lnSpc>
                          <a:spcPct val="100000"/>
                        </a:lnSpc>
                        <a:spcBef>
                          <a:spcPts val="0"/>
                        </a:spcBef>
                        <a:spcAft>
                          <a:spcPts val="0"/>
                        </a:spcAft>
                      </a:pPr>
                      <a:r>
                        <a:rPr lang="en-US" sz="2000" kern="1200" dirty="0">
                          <a:solidFill>
                            <a:schemeClr val="accent6"/>
                          </a:solidFill>
                          <a:latin typeface="+mn-lt"/>
                          <a:ea typeface="+mn-ea"/>
                          <a:cs typeface="+mn-cs"/>
                        </a:rPr>
                        <a:t>No. of genes</a:t>
                      </a:r>
                    </a:p>
                    <a:p>
                      <a:pPr marL="0" marR="0" algn="ctr" defTabSz="870783" rtl="0" eaLnBrk="1" latinLnBrk="0" hangingPunct="1">
                        <a:lnSpc>
                          <a:spcPct val="100000"/>
                        </a:lnSpc>
                        <a:spcBef>
                          <a:spcPts val="0"/>
                        </a:spcBef>
                        <a:spcAft>
                          <a:spcPts val="0"/>
                        </a:spcAft>
                      </a:pPr>
                      <a:r>
                        <a:rPr lang="en-US" sz="2000" kern="1200" dirty="0" smtClean="0">
                          <a:solidFill>
                            <a:schemeClr val="accent6"/>
                          </a:solidFill>
                          <a:latin typeface="+mn-lt"/>
                          <a:ea typeface="+mn-ea"/>
                          <a:cs typeface="+mn-cs"/>
                        </a:rPr>
                        <a:t>(percentage)</a:t>
                      </a:r>
                      <a:endParaRPr lang="en-US" sz="2000" kern="1200" dirty="0">
                        <a:solidFill>
                          <a:schemeClr val="accent6"/>
                        </a:solidFill>
                        <a:latin typeface="+mn-lt"/>
                        <a:ea typeface="+mn-ea"/>
                        <a:cs typeface="+mn-cs"/>
                      </a:endParaRPr>
                    </a:p>
                  </a:txBody>
                  <a:tcPr marL="68580" marR="68580" marT="0" marB="0" anchor="ctr">
                    <a:lnT w="3175" cap="flat" cmpd="sng" algn="ctr">
                      <a:solidFill>
                        <a:schemeClr val="bg1"/>
                      </a:solidFill>
                      <a:prstDash val="solid"/>
                      <a:round/>
                      <a:headEnd type="none" w="med" len="med"/>
                      <a:tailEnd type="none" w="med" len="med"/>
                    </a:lnT>
                  </a:tcPr>
                </a:tc>
                <a:tc>
                  <a:txBody>
                    <a:bodyPr/>
                    <a:lstStyle/>
                    <a:p>
                      <a:pPr marL="0" marR="0" algn="ctr" defTabSz="870783" rtl="0" eaLnBrk="1" latinLnBrk="0" hangingPunct="1">
                        <a:lnSpc>
                          <a:spcPct val="100000"/>
                        </a:lnSpc>
                        <a:spcBef>
                          <a:spcPts val="0"/>
                        </a:spcBef>
                        <a:spcAft>
                          <a:spcPts val="0"/>
                        </a:spcAft>
                      </a:pPr>
                      <a:r>
                        <a:rPr lang="en-US" sz="2000" kern="1200" dirty="0">
                          <a:solidFill>
                            <a:schemeClr val="accent6"/>
                          </a:solidFill>
                          <a:latin typeface="+mn-lt"/>
                          <a:ea typeface="+mn-ea"/>
                          <a:cs typeface="+mn-cs"/>
                        </a:rPr>
                        <a:t>No. of genes</a:t>
                      </a:r>
                    </a:p>
                    <a:p>
                      <a:pPr marL="0" marR="0" algn="ctr" defTabSz="870783" rtl="0" eaLnBrk="1" latinLnBrk="0" hangingPunct="1">
                        <a:lnSpc>
                          <a:spcPct val="100000"/>
                        </a:lnSpc>
                        <a:spcBef>
                          <a:spcPts val="0"/>
                        </a:spcBef>
                        <a:spcAft>
                          <a:spcPts val="0"/>
                        </a:spcAft>
                      </a:pPr>
                      <a:r>
                        <a:rPr lang="en-US" sz="2000" kern="1200" dirty="0" smtClean="0">
                          <a:solidFill>
                            <a:schemeClr val="accent6"/>
                          </a:solidFill>
                          <a:latin typeface="+mn-lt"/>
                          <a:ea typeface="+mn-ea"/>
                          <a:cs typeface="+mn-cs"/>
                        </a:rPr>
                        <a:t>(percentage)</a:t>
                      </a:r>
                      <a:endParaRPr lang="en-US" sz="2000" kern="1200" dirty="0">
                        <a:solidFill>
                          <a:schemeClr val="accent6"/>
                        </a:solidFill>
                        <a:latin typeface="+mn-lt"/>
                        <a:ea typeface="+mn-ea"/>
                        <a:cs typeface="+mn-cs"/>
                      </a:endParaRPr>
                    </a:p>
                  </a:txBody>
                  <a:tcPr marL="68580" marR="68580" marT="0" marB="0" anchor="ctr">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tcPr>
                </a:tc>
              </a:tr>
              <a:tr h="601539">
                <a:tc>
                  <a:txBody>
                    <a:bodyPr/>
                    <a:lstStyle/>
                    <a:p>
                      <a:pPr marL="0" marR="0" lvl="0" indent="-342900" algn="l" defTabSz="870783" rtl="0" eaLnBrk="1" fontAlgn="b" latinLnBrk="0" hangingPunct="1">
                        <a:lnSpc>
                          <a:spcPct val="100000"/>
                        </a:lnSpc>
                        <a:spcBef>
                          <a:spcPts val="0"/>
                        </a:spcBef>
                        <a:spcAft>
                          <a:spcPts val="0"/>
                        </a:spcAft>
                        <a:buClr>
                          <a:srgbClr val="000000"/>
                        </a:buClr>
                        <a:buFont typeface="+mj-lt"/>
                        <a:buNone/>
                      </a:pPr>
                      <a:r>
                        <a:rPr lang="en-US" sz="2000" b="1" kern="1200" dirty="0" smtClean="0">
                          <a:solidFill>
                            <a:schemeClr val="accent6"/>
                          </a:solidFill>
                          <a:latin typeface="+mn-lt"/>
                          <a:ea typeface="+mn-ea"/>
                          <a:cs typeface="+mn-cs"/>
                        </a:rPr>
                        <a:t>Identical start and end</a:t>
                      </a:r>
                      <a:endParaRPr lang="en-US" sz="2000" b="1" kern="1200" dirty="0">
                        <a:solidFill>
                          <a:schemeClr val="accent6"/>
                        </a:solidFill>
                        <a:latin typeface="+mn-lt"/>
                        <a:ea typeface="+mn-ea"/>
                        <a:cs typeface="+mn-cs"/>
                      </a:endParaRPr>
                    </a:p>
                  </a:txBody>
                  <a:tcPr marL="68580" marR="68580" marT="0" marB="0" anchor="ctr">
                    <a:lnL w="3175" cap="flat" cmpd="sng" algn="ctr">
                      <a:solidFill>
                        <a:schemeClr val="bg1"/>
                      </a:solidFill>
                      <a:prstDash val="solid"/>
                      <a:round/>
                      <a:headEnd type="none" w="med" len="med"/>
                      <a:tailEnd type="none" w="med" len="med"/>
                    </a:lnL>
                  </a:tcPr>
                </a:tc>
                <a:tc>
                  <a:txBody>
                    <a:bodyPr/>
                    <a:lstStyle/>
                    <a:p>
                      <a:pPr marL="0" marR="0" algn="ctr" defTabSz="870783" rtl="0" eaLnBrk="1" fontAlgn="b" latinLnBrk="0" hangingPunct="1">
                        <a:lnSpc>
                          <a:spcPct val="200000"/>
                        </a:lnSpc>
                        <a:spcBef>
                          <a:spcPts val="0"/>
                        </a:spcBef>
                        <a:spcAft>
                          <a:spcPts val="0"/>
                        </a:spcAft>
                      </a:pPr>
                      <a:r>
                        <a:rPr lang="en-GB" sz="2000" kern="1200" dirty="0" smtClean="0">
                          <a:solidFill>
                            <a:schemeClr val="accent6"/>
                          </a:solidFill>
                          <a:latin typeface="+mn-lt"/>
                          <a:ea typeface="+mn-ea"/>
                          <a:cs typeface="+mn-cs"/>
                        </a:rPr>
                        <a:t>1753</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78.7%)</a:t>
                      </a:r>
                      <a:endParaRPr lang="en-US" sz="2000" kern="1200" dirty="0">
                        <a:solidFill>
                          <a:schemeClr val="accent6"/>
                        </a:solidFill>
                        <a:latin typeface="+mn-lt"/>
                        <a:ea typeface="+mn-ea"/>
                        <a:cs typeface="+mn-cs"/>
                      </a:endParaRPr>
                    </a:p>
                  </a:txBody>
                  <a:tcPr marL="68580" marR="68580" marT="0" marB="0"/>
                </a:tc>
                <a:tc>
                  <a:txBody>
                    <a:bodyPr/>
                    <a:lstStyle/>
                    <a:p>
                      <a:pPr marL="0" marR="0" algn="ctr" defTabSz="870783" rtl="0" eaLnBrk="1" fontAlgn="b" latinLnBrk="0" hangingPunct="1">
                        <a:lnSpc>
                          <a:spcPct val="200000"/>
                        </a:lnSpc>
                        <a:spcBef>
                          <a:spcPts val="0"/>
                        </a:spcBef>
                        <a:spcAft>
                          <a:spcPts val="0"/>
                        </a:spcAft>
                      </a:pPr>
                      <a:r>
                        <a:rPr lang="en-GB" sz="2000" kern="1200" dirty="0" smtClean="0">
                          <a:solidFill>
                            <a:schemeClr val="accent6"/>
                          </a:solidFill>
                          <a:latin typeface="+mn-lt"/>
                          <a:ea typeface="+mn-ea"/>
                          <a:cs typeface="+mn-cs"/>
                        </a:rPr>
                        <a:t>2037</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76.8%)</a:t>
                      </a:r>
                      <a:endParaRPr lang="en-US" sz="2000" kern="1200" dirty="0">
                        <a:solidFill>
                          <a:schemeClr val="accent6"/>
                        </a:solidFill>
                        <a:latin typeface="+mn-lt"/>
                        <a:ea typeface="+mn-ea"/>
                        <a:cs typeface="+mn-cs"/>
                      </a:endParaRPr>
                    </a:p>
                  </a:txBody>
                  <a:tcPr marL="68580" marR="68580" marT="0" marB="0"/>
                </a:tc>
                <a:tc>
                  <a:txBody>
                    <a:bodyPr/>
                    <a:lstStyle/>
                    <a:p>
                      <a:pPr marL="0" marR="0" algn="ctr" defTabSz="870783" rtl="0" eaLnBrk="1" latinLnBrk="0" hangingPunct="1">
                        <a:lnSpc>
                          <a:spcPct val="200000"/>
                        </a:lnSpc>
                        <a:spcBef>
                          <a:spcPts val="0"/>
                        </a:spcBef>
                        <a:spcAft>
                          <a:spcPts val="0"/>
                        </a:spcAft>
                      </a:pPr>
                      <a:r>
                        <a:rPr lang="en-GB" sz="2000" kern="1200" dirty="0" smtClean="0">
                          <a:solidFill>
                            <a:schemeClr val="accent6"/>
                          </a:solidFill>
                          <a:latin typeface="+mn-lt"/>
                          <a:ea typeface="+mn-ea"/>
                          <a:cs typeface="+mn-cs"/>
                        </a:rPr>
                        <a:t>2639</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60.9%)</a:t>
                      </a:r>
                      <a:endParaRPr lang="en-US" sz="2000" kern="1200" dirty="0">
                        <a:solidFill>
                          <a:schemeClr val="accent6"/>
                        </a:solidFill>
                        <a:latin typeface="+mn-lt"/>
                        <a:ea typeface="+mn-ea"/>
                        <a:cs typeface="+mn-cs"/>
                      </a:endParaRPr>
                    </a:p>
                  </a:txBody>
                  <a:tcPr marL="68580" marR="68580" marT="0" marB="0">
                    <a:lnR w="3175" cap="flat" cmpd="sng" algn="ctr">
                      <a:solidFill>
                        <a:schemeClr val="bg1"/>
                      </a:solidFill>
                      <a:prstDash val="solid"/>
                      <a:round/>
                      <a:headEnd type="none" w="med" len="med"/>
                      <a:tailEnd type="none" w="med" len="med"/>
                    </a:lnR>
                  </a:tcPr>
                </a:tc>
              </a:tr>
              <a:tr h="601539">
                <a:tc>
                  <a:txBody>
                    <a:bodyPr/>
                    <a:lstStyle/>
                    <a:p>
                      <a:pPr marL="0" marR="0" lvl="0" indent="-342900" algn="l" defTabSz="870783" rtl="0" eaLnBrk="1" fontAlgn="b" latinLnBrk="0" hangingPunct="1">
                        <a:lnSpc>
                          <a:spcPct val="100000"/>
                        </a:lnSpc>
                        <a:spcBef>
                          <a:spcPts val="0"/>
                        </a:spcBef>
                        <a:spcAft>
                          <a:spcPts val="0"/>
                        </a:spcAft>
                        <a:buClr>
                          <a:srgbClr val="000000"/>
                        </a:buClr>
                        <a:buFont typeface="+mj-lt"/>
                        <a:buNone/>
                      </a:pPr>
                      <a:r>
                        <a:rPr lang="en-US" sz="2000" b="1" kern="1200" dirty="0" smtClean="0">
                          <a:solidFill>
                            <a:schemeClr val="accent6"/>
                          </a:solidFill>
                          <a:latin typeface="+mn-lt"/>
                          <a:ea typeface="+mn-ea"/>
                          <a:cs typeface="+mn-cs"/>
                        </a:rPr>
                        <a:t>Identical start only</a:t>
                      </a:r>
                      <a:endParaRPr lang="en-US" sz="2000" b="1" kern="1200" dirty="0">
                        <a:solidFill>
                          <a:schemeClr val="accent6"/>
                        </a:solidFill>
                        <a:latin typeface="+mn-lt"/>
                        <a:ea typeface="+mn-ea"/>
                        <a:cs typeface="+mn-cs"/>
                      </a:endParaRPr>
                    </a:p>
                  </a:txBody>
                  <a:tcPr marL="68580" marR="68580" marT="0" marB="0" anchor="ctr">
                    <a:lnL w="3175" cap="flat" cmpd="sng" algn="ctr">
                      <a:solidFill>
                        <a:schemeClr val="bg1"/>
                      </a:solidFill>
                      <a:prstDash val="solid"/>
                      <a:round/>
                      <a:headEnd type="none" w="med" len="med"/>
                      <a:tailEnd type="none" w="med" len="med"/>
                    </a:lnL>
                  </a:tcPr>
                </a:tc>
                <a:tc>
                  <a:txBody>
                    <a:bodyPr/>
                    <a:lstStyle/>
                    <a:p>
                      <a:pPr marL="0" marR="0" algn="ctr" defTabSz="870783" rtl="0" eaLnBrk="1" fontAlgn="b" latinLnBrk="0" hangingPunct="1">
                        <a:lnSpc>
                          <a:spcPct val="200000"/>
                        </a:lnSpc>
                        <a:spcBef>
                          <a:spcPts val="0"/>
                        </a:spcBef>
                        <a:spcAft>
                          <a:spcPts val="0"/>
                        </a:spcAft>
                      </a:pPr>
                      <a:r>
                        <a:rPr lang="en-GB" sz="2000" kern="1200" dirty="0" smtClean="0">
                          <a:solidFill>
                            <a:schemeClr val="accent6"/>
                          </a:solidFill>
                          <a:latin typeface="+mn-lt"/>
                          <a:ea typeface="+mn-ea"/>
                          <a:cs typeface="+mn-cs"/>
                        </a:rPr>
                        <a:t>252 (11.3%)</a:t>
                      </a:r>
                      <a:endParaRPr lang="en-US" sz="2000" kern="1200" dirty="0">
                        <a:solidFill>
                          <a:schemeClr val="accent6"/>
                        </a:solidFill>
                        <a:latin typeface="+mn-lt"/>
                        <a:ea typeface="+mn-ea"/>
                        <a:cs typeface="+mn-cs"/>
                      </a:endParaRPr>
                    </a:p>
                  </a:txBody>
                  <a:tcPr marL="68580" marR="68580" marT="0" marB="0"/>
                </a:tc>
                <a:tc>
                  <a:txBody>
                    <a:bodyPr/>
                    <a:lstStyle/>
                    <a:p>
                      <a:pPr marL="0" marR="0" algn="ctr" defTabSz="870783" rtl="0" eaLnBrk="1" fontAlgn="b" latinLnBrk="0" hangingPunct="1">
                        <a:lnSpc>
                          <a:spcPct val="200000"/>
                        </a:lnSpc>
                        <a:spcBef>
                          <a:spcPts val="0"/>
                        </a:spcBef>
                        <a:spcAft>
                          <a:spcPts val="0"/>
                        </a:spcAft>
                      </a:pPr>
                      <a:r>
                        <a:rPr lang="en-GB" sz="2000" kern="1200" dirty="0" smtClean="0">
                          <a:solidFill>
                            <a:schemeClr val="accent6"/>
                          </a:solidFill>
                          <a:latin typeface="+mn-lt"/>
                          <a:ea typeface="+mn-ea"/>
                          <a:cs typeface="+mn-cs"/>
                        </a:rPr>
                        <a:t>286</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10.8%)</a:t>
                      </a:r>
                      <a:endParaRPr lang="en-US" sz="2000" kern="1200" dirty="0">
                        <a:solidFill>
                          <a:schemeClr val="accent6"/>
                        </a:solidFill>
                        <a:latin typeface="+mn-lt"/>
                        <a:ea typeface="+mn-ea"/>
                        <a:cs typeface="+mn-cs"/>
                      </a:endParaRPr>
                    </a:p>
                  </a:txBody>
                  <a:tcPr marL="68580" marR="68580" marT="0" marB="0"/>
                </a:tc>
                <a:tc>
                  <a:txBody>
                    <a:bodyPr/>
                    <a:lstStyle/>
                    <a:p>
                      <a:pPr marL="0" marR="0" algn="ctr" defTabSz="870783" rtl="0" eaLnBrk="1" latinLnBrk="0" hangingPunct="1">
                        <a:lnSpc>
                          <a:spcPct val="200000"/>
                        </a:lnSpc>
                        <a:spcBef>
                          <a:spcPts val="0"/>
                        </a:spcBef>
                        <a:spcAft>
                          <a:spcPts val="0"/>
                        </a:spcAft>
                      </a:pPr>
                      <a:r>
                        <a:rPr lang="en-GB" sz="2000" kern="1200" dirty="0" smtClean="0">
                          <a:solidFill>
                            <a:schemeClr val="accent6"/>
                          </a:solidFill>
                          <a:latin typeface="+mn-lt"/>
                          <a:ea typeface="+mn-ea"/>
                          <a:cs typeface="+mn-cs"/>
                        </a:rPr>
                        <a:t>634</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14.6%)</a:t>
                      </a:r>
                      <a:endParaRPr lang="en-US" sz="2000" kern="1200" dirty="0">
                        <a:solidFill>
                          <a:schemeClr val="accent6"/>
                        </a:solidFill>
                        <a:latin typeface="+mn-lt"/>
                        <a:ea typeface="+mn-ea"/>
                        <a:cs typeface="+mn-cs"/>
                      </a:endParaRPr>
                    </a:p>
                  </a:txBody>
                  <a:tcPr marL="68580" marR="68580" marT="0" marB="0">
                    <a:lnR w="3175" cap="flat" cmpd="sng" algn="ctr">
                      <a:solidFill>
                        <a:schemeClr val="bg1"/>
                      </a:solidFill>
                      <a:prstDash val="solid"/>
                      <a:round/>
                      <a:headEnd type="none" w="med" len="med"/>
                      <a:tailEnd type="none" w="med" len="med"/>
                    </a:lnR>
                  </a:tcPr>
                </a:tc>
              </a:tr>
              <a:tr h="601539">
                <a:tc>
                  <a:txBody>
                    <a:bodyPr/>
                    <a:lstStyle/>
                    <a:p>
                      <a:pPr marL="0" marR="0" lvl="0" indent="-342900" algn="l" defTabSz="870783" rtl="0" eaLnBrk="1" fontAlgn="b" latinLnBrk="0" hangingPunct="1">
                        <a:lnSpc>
                          <a:spcPct val="100000"/>
                        </a:lnSpc>
                        <a:spcBef>
                          <a:spcPts val="0"/>
                        </a:spcBef>
                        <a:spcAft>
                          <a:spcPts val="0"/>
                        </a:spcAft>
                        <a:buClr>
                          <a:srgbClr val="000000"/>
                        </a:buClr>
                        <a:buFont typeface="+mj-lt"/>
                        <a:buNone/>
                      </a:pPr>
                      <a:r>
                        <a:rPr lang="en-US" sz="2000" b="1" kern="1200" dirty="0">
                          <a:solidFill>
                            <a:schemeClr val="accent6"/>
                          </a:solidFill>
                          <a:latin typeface="+mn-lt"/>
                          <a:ea typeface="+mn-ea"/>
                          <a:cs typeface="+mn-cs"/>
                        </a:rPr>
                        <a:t>Identical </a:t>
                      </a:r>
                      <a:r>
                        <a:rPr lang="en-US" sz="2000" b="1" kern="1200" dirty="0" smtClean="0">
                          <a:solidFill>
                            <a:schemeClr val="accent6"/>
                          </a:solidFill>
                          <a:latin typeface="+mn-lt"/>
                          <a:ea typeface="+mn-ea"/>
                          <a:cs typeface="+mn-cs"/>
                        </a:rPr>
                        <a:t>end only</a:t>
                      </a:r>
                      <a:endParaRPr lang="en-US" sz="2000" b="1" kern="1200" dirty="0">
                        <a:solidFill>
                          <a:schemeClr val="accent6"/>
                        </a:solidFill>
                        <a:latin typeface="+mn-lt"/>
                        <a:ea typeface="+mn-ea"/>
                        <a:cs typeface="+mn-cs"/>
                      </a:endParaRPr>
                    </a:p>
                  </a:txBody>
                  <a:tcPr marL="68580" marR="68580" marT="0" marB="0" anchor="ctr">
                    <a:lnL w="3175" cap="flat" cmpd="sng" algn="ctr">
                      <a:solidFill>
                        <a:schemeClr val="bg1"/>
                      </a:solidFill>
                      <a:prstDash val="solid"/>
                      <a:round/>
                      <a:headEnd type="none" w="med" len="med"/>
                      <a:tailEnd type="none" w="med" len="med"/>
                    </a:lnL>
                  </a:tcPr>
                </a:tc>
                <a:tc>
                  <a:txBody>
                    <a:bodyPr/>
                    <a:lstStyle/>
                    <a:p>
                      <a:pPr marL="0" marR="0" algn="ctr" defTabSz="870783" rtl="0" eaLnBrk="1" fontAlgn="b" latinLnBrk="0" hangingPunct="1">
                        <a:lnSpc>
                          <a:spcPct val="200000"/>
                        </a:lnSpc>
                        <a:spcBef>
                          <a:spcPts val="0"/>
                        </a:spcBef>
                        <a:spcAft>
                          <a:spcPts val="0"/>
                        </a:spcAft>
                      </a:pPr>
                      <a:r>
                        <a:rPr lang="en-GB" sz="2000" kern="1200" dirty="0" smtClean="0">
                          <a:solidFill>
                            <a:schemeClr val="accent6"/>
                          </a:solidFill>
                          <a:latin typeface="+mn-lt"/>
                          <a:ea typeface="+mn-ea"/>
                          <a:cs typeface="+mn-cs"/>
                        </a:rPr>
                        <a:t>210</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9.4%)</a:t>
                      </a:r>
                      <a:endParaRPr lang="en-US" sz="2000" kern="1200" dirty="0">
                        <a:solidFill>
                          <a:schemeClr val="accent6"/>
                        </a:solidFill>
                        <a:latin typeface="+mn-lt"/>
                        <a:ea typeface="+mn-ea"/>
                        <a:cs typeface="+mn-cs"/>
                      </a:endParaRPr>
                    </a:p>
                  </a:txBody>
                  <a:tcPr marL="68580" marR="68580" marT="0" marB="0"/>
                </a:tc>
                <a:tc>
                  <a:txBody>
                    <a:bodyPr/>
                    <a:lstStyle/>
                    <a:p>
                      <a:pPr marL="0" marR="0" algn="ctr" defTabSz="870783" rtl="0" eaLnBrk="1" fontAlgn="b" latinLnBrk="0" hangingPunct="1">
                        <a:lnSpc>
                          <a:spcPct val="200000"/>
                        </a:lnSpc>
                        <a:spcBef>
                          <a:spcPts val="0"/>
                        </a:spcBef>
                        <a:spcAft>
                          <a:spcPts val="0"/>
                        </a:spcAft>
                      </a:pPr>
                      <a:r>
                        <a:rPr lang="en-GB" sz="2000" kern="1200" dirty="0" smtClean="0">
                          <a:solidFill>
                            <a:schemeClr val="accent6"/>
                          </a:solidFill>
                          <a:latin typeface="+mn-lt"/>
                          <a:ea typeface="+mn-ea"/>
                          <a:cs typeface="+mn-cs"/>
                        </a:rPr>
                        <a:t>283</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10.7%)</a:t>
                      </a:r>
                      <a:endParaRPr lang="en-US" sz="2000" kern="1200" dirty="0">
                        <a:solidFill>
                          <a:schemeClr val="accent6"/>
                        </a:solidFill>
                        <a:latin typeface="+mn-lt"/>
                        <a:ea typeface="+mn-ea"/>
                        <a:cs typeface="+mn-cs"/>
                      </a:endParaRPr>
                    </a:p>
                  </a:txBody>
                  <a:tcPr marL="68580" marR="68580" marT="0" marB="0"/>
                </a:tc>
                <a:tc>
                  <a:txBody>
                    <a:bodyPr/>
                    <a:lstStyle/>
                    <a:p>
                      <a:pPr marL="0" marR="0" algn="ctr" defTabSz="870783" rtl="0" eaLnBrk="1" latinLnBrk="0" hangingPunct="1">
                        <a:lnSpc>
                          <a:spcPct val="200000"/>
                        </a:lnSpc>
                        <a:spcBef>
                          <a:spcPts val="0"/>
                        </a:spcBef>
                        <a:spcAft>
                          <a:spcPts val="0"/>
                        </a:spcAft>
                      </a:pPr>
                      <a:r>
                        <a:rPr lang="en-GB" sz="2000" kern="1200" dirty="0" smtClean="0">
                          <a:solidFill>
                            <a:schemeClr val="accent6"/>
                          </a:solidFill>
                          <a:latin typeface="+mn-lt"/>
                          <a:ea typeface="+mn-ea"/>
                          <a:cs typeface="+mn-cs"/>
                        </a:rPr>
                        <a:t>655</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15.1%)</a:t>
                      </a:r>
                      <a:endParaRPr lang="en-US" sz="2000" kern="1200" dirty="0">
                        <a:solidFill>
                          <a:schemeClr val="accent6"/>
                        </a:solidFill>
                        <a:latin typeface="+mn-lt"/>
                        <a:ea typeface="+mn-ea"/>
                        <a:cs typeface="+mn-cs"/>
                      </a:endParaRPr>
                    </a:p>
                  </a:txBody>
                  <a:tcPr marL="68580" marR="68580" marT="0" marB="0">
                    <a:lnR w="3175" cap="flat" cmpd="sng" algn="ctr">
                      <a:solidFill>
                        <a:schemeClr val="bg1"/>
                      </a:solidFill>
                      <a:prstDash val="solid"/>
                      <a:round/>
                      <a:headEnd type="none" w="med" len="med"/>
                      <a:tailEnd type="none" w="med" len="med"/>
                    </a:lnR>
                  </a:tcPr>
                </a:tc>
              </a:tr>
              <a:tr h="601539">
                <a:tc>
                  <a:txBody>
                    <a:bodyPr/>
                    <a:lstStyle/>
                    <a:p>
                      <a:pPr marL="0" marR="0" lvl="0" indent="-342900" algn="l" defTabSz="870783" rtl="0" eaLnBrk="1" fontAlgn="b" latinLnBrk="0" hangingPunct="1">
                        <a:lnSpc>
                          <a:spcPct val="100000"/>
                        </a:lnSpc>
                        <a:spcBef>
                          <a:spcPts val="0"/>
                        </a:spcBef>
                        <a:spcAft>
                          <a:spcPts val="0"/>
                        </a:spcAft>
                        <a:buClr>
                          <a:srgbClr val="000000"/>
                        </a:buClr>
                        <a:buFont typeface="+mj-lt"/>
                        <a:buNone/>
                      </a:pPr>
                      <a:r>
                        <a:rPr lang="en-US" sz="2000" b="1" kern="1200" dirty="0">
                          <a:solidFill>
                            <a:schemeClr val="accent6"/>
                          </a:solidFill>
                          <a:latin typeface="+mn-lt"/>
                          <a:ea typeface="+mn-ea"/>
                          <a:cs typeface="+mn-cs"/>
                        </a:rPr>
                        <a:t>Overlap</a:t>
                      </a:r>
                    </a:p>
                  </a:txBody>
                  <a:tcPr marL="68580" marR="68580" marT="0" marB="0" anchor="ctr">
                    <a:lnL w="3175" cap="flat" cmpd="sng" algn="ctr">
                      <a:solidFill>
                        <a:schemeClr val="bg1"/>
                      </a:solidFill>
                      <a:prstDash val="solid"/>
                      <a:round/>
                      <a:headEnd type="none" w="med" len="med"/>
                      <a:tailEnd type="none" w="med" len="med"/>
                    </a:lnL>
                  </a:tcPr>
                </a:tc>
                <a:tc>
                  <a:txBody>
                    <a:bodyPr/>
                    <a:lstStyle/>
                    <a:p>
                      <a:pPr marL="0" marR="0" algn="ctr" defTabSz="870783" rtl="0" eaLnBrk="1" fontAlgn="b" latinLnBrk="0" hangingPunct="1">
                        <a:lnSpc>
                          <a:spcPct val="200000"/>
                        </a:lnSpc>
                        <a:spcBef>
                          <a:spcPts val="0"/>
                        </a:spcBef>
                        <a:spcAft>
                          <a:spcPts val="0"/>
                        </a:spcAft>
                      </a:pPr>
                      <a:r>
                        <a:rPr lang="en-GB" sz="2000" kern="1200" dirty="0" smtClean="0">
                          <a:solidFill>
                            <a:schemeClr val="accent6"/>
                          </a:solidFill>
                          <a:latin typeface="+mn-lt"/>
                          <a:ea typeface="+mn-ea"/>
                          <a:cs typeface="+mn-cs"/>
                        </a:rPr>
                        <a:t>10</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0.4%)</a:t>
                      </a:r>
                      <a:endParaRPr lang="en-US" sz="2000" kern="1200" dirty="0">
                        <a:solidFill>
                          <a:schemeClr val="accent6"/>
                        </a:solidFill>
                        <a:latin typeface="+mn-lt"/>
                        <a:ea typeface="+mn-ea"/>
                        <a:cs typeface="+mn-cs"/>
                      </a:endParaRPr>
                    </a:p>
                  </a:txBody>
                  <a:tcPr marL="68580" marR="68580" marT="0" marB="0"/>
                </a:tc>
                <a:tc>
                  <a:txBody>
                    <a:bodyPr/>
                    <a:lstStyle/>
                    <a:p>
                      <a:pPr marL="0" marR="0" algn="ctr" defTabSz="870783" rtl="0" eaLnBrk="1" fontAlgn="b" latinLnBrk="0" hangingPunct="1">
                        <a:lnSpc>
                          <a:spcPct val="200000"/>
                        </a:lnSpc>
                        <a:spcBef>
                          <a:spcPts val="0"/>
                        </a:spcBef>
                        <a:spcAft>
                          <a:spcPts val="0"/>
                        </a:spcAft>
                      </a:pPr>
                      <a:r>
                        <a:rPr lang="en-GB" sz="2000" kern="1200" dirty="0" smtClean="0">
                          <a:solidFill>
                            <a:schemeClr val="accent6"/>
                          </a:solidFill>
                          <a:latin typeface="+mn-lt"/>
                          <a:ea typeface="+mn-ea"/>
                          <a:cs typeface="+mn-cs"/>
                        </a:rPr>
                        <a:t>20</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0.7%)</a:t>
                      </a:r>
                      <a:endParaRPr lang="en-US" sz="2000" kern="1200" dirty="0">
                        <a:solidFill>
                          <a:schemeClr val="accent6"/>
                        </a:solidFill>
                        <a:latin typeface="+mn-lt"/>
                        <a:ea typeface="+mn-ea"/>
                        <a:cs typeface="+mn-cs"/>
                      </a:endParaRPr>
                    </a:p>
                  </a:txBody>
                  <a:tcPr marL="68580" marR="68580" marT="0" marB="0"/>
                </a:tc>
                <a:tc>
                  <a:txBody>
                    <a:bodyPr/>
                    <a:lstStyle/>
                    <a:p>
                      <a:pPr marL="0" marR="0" algn="ctr" defTabSz="870783" rtl="0" eaLnBrk="1" latinLnBrk="0" hangingPunct="1">
                        <a:lnSpc>
                          <a:spcPct val="200000"/>
                        </a:lnSpc>
                        <a:spcBef>
                          <a:spcPts val="0"/>
                        </a:spcBef>
                        <a:spcAft>
                          <a:spcPts val="0"/>
                        </a:spcAft>
                      </a:pPr>
                      <a:r>
                        <a:rPr lang="en-GB" sz="2000" kern="1200" dirty="0" smtClean="0">
                          <a:solidFill>
                            <a:schemeClr val="accent6"/>
                          </a:solidFill>
                          <a:latin typeface="+mn-lt"/>
                          <a:ea typeface="+mn-ea"/>
                          <a:cs typeface="+mn-cs"/>
                        </a:rPr>
                        <a:t>201</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4.6%)</a:t>
                      </a:r>
                      <a:endParaRPr lang="en-US" sz="2000" kern="1200" dirty="0">
                        <a:solidFill>
                          <a:schemeClr val="accent6"/>
                        </a:solidFill>
                        <a:latin typeface="+mn-lt"/>
                        <a:ea typeface="+mn-ea"/>
                        <a:cs typeface="+mn-cs"/>
                      </a:endParaRPr>
                    </a:p>
                  </a:txBody>
                  <a:tcPr marL="68580" marR="68580" marT="0" marB="0">
                    <a:lnR w="3175" cap="flat" cmpd="sng" algn="ctr">
                      <a:solidFill>
                        <a:schemeClr val="bg1"/>
                      </a:solidFill>
                      <a:prstDash val="solid"/>
                      <a:round/>
                      <a:headEnd type="none" w="med" len="med"/>
                      <a:tailEnd type="none" w="med" len="med"/>
                    </a:lnR>
                  </a:tcPr>
                </a:tc>
              </a:tr>
              <a:tr h="601539">
                <a:tc>
                  <a:txBody>
                    <a:bodyPr/>
                    <a:lstStyle/>
                    <a:p>
                      <a:pPr marL="0" marR="0" lvl="0" indent="-342900" algn="l" defTabSz="870783" rtl="0" eaLnBrk="1" fontAlgn="b" latinLnBrk="0" hangingPunct="1">
                        <a:lnSpc>
                          <a:spcPct val="100000"/>
                        </a:lnSpc>
                        <a:spcBef>
                          <a:spcPts val="0"/>
                        </a:spcBef>
                        <a:spcAft>
                          <a:spcPts val="0"/>
                        </a:spcAft>
                        <a:buClr>
                          <a:srgbClr val="000000"/>
                        </a:buClr>
                        <a:buFont typeface="+mj-lt"/>
                        <a:buNone/>
                      </a:pPr>
                      <a:r>
                        <a:rPr lang="en-US" sz="2000" b="1" kern="1200" dirty="0" smtClean="0">
                          <a:solidFill>
                            <a:schemeClr val="accent6"/>
                          </a:solidFill>
                          <a:latin typeface="+mn-lt"/>
                          <a:ea typeface="+mn-ea"/>
                          <a:cs typeface="+mn-cs"/>
                        </a:rPr>
                        <a:t>Unique to AGeS</a:t>
                      </a:r>
                      <a:endParaRPr lang="en-US" sz="2000" b="1" kern="1200" dirty="0">
                        <a:solidFill>
                          <a:schemeClr val="accent6"/>
                        </a:solidFill>
                        <a:latin typeface="+mn-lt"/>
                        <a:ea typeface="+mn-ea"/>
                        <a:cs typeface="+mn-cs"/>
                      </a:endParaRPr>
                    </a:p>
                  </a:txBody>
                  <a:tcPr marL="68580" marR="68580" marT="0" marB="0" anchor="ctr">
                    <a:lnL w="3175" cap="flat" cmpd="sng" algn="ctr">
                      <a:solidFill>
                        <a:schemeClr val="bg1"/>
                      </a:solidFill>
                      <a:prstDash val="solid"/>
                      <a:round/>
                      <a:headEnd type="none" w="med" len="med"/>
                      <a:tailEnd type="none" w="med" len="med"/>
                    </a:lnL>
                    <a:lnB w="19050" cap="flat" cmpd="sng" algn="ctr">
                      <a:solidFill>
                        <a:schemeClr val="accent2">
                          <a:lumMod val="75000"/>
                        </a:schemeClr>
                      </a:solidFill>
                      <a:prstDash val="solid"/>
                      <a:round/>
                      <a:headEnd type="none" w="med" len="med"/>
                      <a:tailEnd type="none" w="med" len="med"/>
                    </a:lnB>
                  </a:tcPr>
                </a:tc>
                <a:tc>
                  <a:txBody>
                    <a:bodyPr/>
                    <a:lstStyle/>
                    <a:p>
                      <a:pPr marL="0" marR="0" algn="ctr" defTabSz="870783" rtl="0" eaLnBrk="1" fontAlgn="b" latinLnBrk="0" hangingPunct="1">
                        <a:lnSpc>
                          <a:spcPct val="200000"/>
                        </a:lnSpc>
                        <a:spcBef>
                          <a:spcPts val="0"/>
                        </a:spcBef>
                        <a:spcAft>
                          <a:spcPts val="0"/>
                        </a:spcAft>
                      </a:pPr>
                      <a:r>
                        <a:rPr lang="en-GB" sz="2000" kern="1200" dirty="0" smtClean="0">
                          <a:solidFill>
                            <a:schemeClr val="accent6"/>
                          </a:solidFill>
                          <a:latin typeface="+mn-lt"/>
                          <a:ea typeface="+mn-ea"/>
                          <a:cs typeface="+mn-cs"/>
                        </a:rPr>
                        <a:t>4 </a:t>
                      </a:r>
                      <a:r>
                        <a:rPr lang="en-US" sz="2000" kern="1200" dirty="0" smtClean="0">
                          <a:solidFill>
                            <a:schemeClr val="accent6"/>
                          </a:solidFill>
                          <a:latin typeface="+mn-lt"/>
                          <a:ea typeface="+mn-ea"/>
                          <a:cs typeface="+mn-cs"/>
                        </a:rPr>
                        <a:t>(</a:t>
                      </a:r>
                      <a:r>
                        <a:rPr lang="en-GB" sz="2000" kern="1200" dirty="0" smtClean="0">
                          <a:solidFill>
                            <a:schemeClr val="accent6"/>
                          </a:solidFill>
                          <a:latin typeface="+mn-lt"/>
                          <a:ea typeface="+mn-ea"/>
                          <a:cs typeface="+mn-cs"/>
                        </a:rPr>
                        <a:t>0.2%)</a:t>
                      </a:r>
                      <a:endParaRPr lang="en-US" sz="2000" kern="1200" dirty="0">
                        <a:solidFill>
                          <a:schemeClr val="accent6"/>
                        </a:solidFill>
                        <a:latin typeface="+mn-lt"/>
                        <a:ea typeface="+mn-ea"/>
                        <a:cs typeface="+mn-cs"/>
                      </a:endParaRPr>
                    </a:p>
                  </a:txBody>
                  <a:tcPr marL="68580" marR="68580" marT="0" marB="0">
                    <a:lnB w="19050" cap="flat" cmpd="sng" algn="ctr">
                      <a:solidFill>
                        <a:schemeClr val="accent2">
                          <a:lumMod val="75000"/>
                        </a:schemeClr>
                      </a:solidFill>
                      <a:prstDash val="solid"/>
                      <a:round/>
                      <a:headEnd type="none" w="med" len="med"/>
                      <a:tailEnd type="none" w="med" len="med"/>
                    </a:lnB>
                  </a:tcPr>
                </a:tc>
                <a:tc>
                  <a:txBody>
                    <a:bodyPr/>
                    <a:lstStyle/>
                    <a:p>
                      <a:pPr marL="0" marR="0" algn="ctr" defTabSz="870783" rtl="0" eaLnBrk="1" fontAlgn="b" latinLnBrk="0" hangingPunct="1">
                        <a:lnSpc>
                          <a:spcPct val="200000"/>
                        </a:lnSpc>
                        <a:spcBef>
                          <a:spcPts val="0"/>
                        </a:spcBef>
                        <a:spcAft>
                          <a:spcPts val="0"/>
                        </a:spcAft>
                      </a:pPr>
                      <a:r>
                        <a:rPr lang="en-GB" sz="2000" kern="1200" dirty="0" smtClean="0">
                          <a:solidFill>
                            <a:schemeClr val="accent6"/>
                          </a:solidFill>
                          <a:latin typeface="+mn-lt"/>
                          <a:ea typeface="+mn-ea"/>
                          <a:cs typeface="+mn-cs"/>
                        </a:rPr>
                        <a:t>26</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1.0%)</a:t>
                      </a:r>
                      <a:endParaRPr lang="en-US" sz="2000" kern="1200" dirty="0">
                        <a:solidFill>
                          <a:schemeClr val="accent6"/>
                        </a:solidFill>
                        <a:latin typeface="+mn-lt"/>
                        <a:ea typeface="+mn-ea"/>
                        <a:cs typeface="+mn-cs"/>
                      </a:endParaRPr>
                    </a:p>
                  </a:txBody>
                  <a:tcPr marL="68580" marR="68580" marT="0" marB="0">
                    <a:lnB w="19050" cap="flat" cmpd="sng" algn="ctr">
                      <a:solidFill>
                        <a:schemeClr val="accent2">
                          <a:lumMod val="75000"/>
                        </a:schemeClr>
                      </a:solidFill>
                      <a:prstDash val="solid"/>
                      <a:round/>
                      <a:headEnd type="none" w="med" len="med"/>
                      <a:tailEnd type="none" w="med" len="med"/>
                    </a:lnB>
                  </a:tcPr>
                </a:tc>
                <a:tc>
                  <a:txBody>
                    <a:bodyPr/>
                    <a:lstStyle/>
                    <a:p>
                      <a:pPr marL="0" marR="0" algn="ctr" defTabSz="870783" rtl="0" eaLnBrk="1" latinLnBrk="0" hangingPunct="1">
                        <a:lnSpc>
                          <a:spcPct val="200000"/>
                        </a:lnSpc>
                        <a:spcBef>
                          <a:spcPts val="0"/>
                        </a:spcBef>
                        <a:spcAft>
                          <a:spcPts val="0"/>
                        </a:spcAft>
                      </a:pPr>
                      <a:r>
                        <a:rPr lang="en-GB" sz="2000" kern="1200" dirty="0" smtClean="0">
                          <a:solidFill>
                            <a:schemeClr val="accent6"/>
                          </a:solidFill>
                          <a:latin typeface="+mn-lt"/>
                          <a:ea typeface="+mn-ea"/>
                          <a:cs typeface="+mn-cs"/>
                        </a:rPr>
                        <a:t>207</a:t>
                      </a:r>
                      <a:r>
                        <a:rPr lang="en-US" sz="2000" kern="1200" dirty="0" smtClean="0">
                          <a:solidFill>
                            <a:schemeClr val="accent6"/>
                          </a:solidFill>
                          <a:latin typeface="+mn-lt"/>
                          <a:ea typeface="+mn-ea"/>
                          <a:cs typeface="+mn-cs"/>
                        </a:rPr>
                        <a:t> (</a:t>
                      </a:r>
                      <a:r>
                        <a:rPr lang="en-GB" sz="2000" kern="1200" dirty="0" smtClean="0">
                          <a:solidFill>
                            <a:schemeClr val="accent6"/>
                          </a:solidFill>
                          <a:latin typeface="+mn-lt"/>
                          <a:ea typeface="+mn-ea"/>
                          <a:cs typeface="+mn-cs"/>
                        </a:rPr>
                        <a:t>4.8%)</a:t>
                      </a:r>
                      <a:endParaRPr lang="en-US" sz="2000" kern="1200" dirty="0">
                        <a:solidFill>
                          <a:schemeClr val="accent6"/>
                        </a:solidFill>
                        <a:latin typeface="+mn-lt"/>
                        <a:ea typeface="+mn-ea"/>
                        <a:cs typeface="+mn-cs"/>
                      </a:endParaRPr>
                    </a:p>
                  </a:txBody>
                  <a:tcPr marL="68580" marR="68580" marT="0" marB="0">
                    <a:lnR w="3175" cap="flat" cmpd="sng" algn="ctr">
                      <a:solidFill>
                        <a:schemeClr val="bg1"/>
                      </a:solidFill>
                      <a:prstDash val="solid"/>
                      <a:round/>
                      <a:headEnd type="none" w="med" len="med"/>
                      <a:tailEnd type="none" w="med" len="med"/>
                    </a:lnR>
                    <a:lnB w="19050" cap="flat" cmpd="sng" algn="ctr">
                      <a:solidFill>
                        <a:schemeClr val="accent2">
                          <a:lumMod val="75000"/>
                        </a:schemeClr>
                      </a:solidFill>
                      <a:prstDash val="solid"/>
                      <a:round/>
                      <a:headEnd type="none" w="med" len="med"/>
                      <a:tailEnd type="none" w="med" len="med"/>
                    </a:lnB>
                  </a:tcPr>
                </a:tc>
              </a:tr>
            </a:tbl>
          </a:graphicData>
        </a:graphic>
      </p:graphicFrame>
      <p:graphicFrame>
        <p:nvGraphicFramePr>
          <p:cNvPr id="88" name="Table 87"/>
          <p:cNvGraphicFramePr>
            <a:graphicFrameLocks noGrp="1"/>
          </p:cNvGraphicFramePr>
          <p:nvPr/>
        </p:nvGraphicFramePr>
        <p:xfrm>
          <a:off x="1676400" y="28744863"/>
          <a:ext cx="15925800" cy="2863850"/>
        </p:xfrm>
        <a:graphic>
          <a:graphicData uri="http://schemas.openxmlformats.org/drawingml/2006/table">
            <a:tbl>
              <a:tblPr firstRow="1" bandRow="1">
                <a:tableStyleId>{21E4AEA4-8DFA-4A89-87EB-49C32662AFE0}</a:tableStyleId>
              </a:tblPr>
              <a:tblGrid>
                <a:gridCol w="5867400"/>
                <a:gridCol w="4114800"/>
                <a:gridCol w="2133600"/>
                <a:gridCol w="3810000"/>
              </a:tblGrid>
              <a:tr h="762000">
                <a:tc>
                  <a:txBody>
                    <a:bodyPr/>
                    <a:lstStyle/>
                    <a:p>
                      <a:pPr algn="ctr"/>
                      <a:r>
                        <a:rPr lang="en-US" sz="2000" dirty="0" smtClean="0"/>
                        <a:t>Genome</a:t>
                      </a:r>
                      <a:endParaRPr lang="en-US" sz="2000" dirty="0"/>
                    </a:p>
                  </a:txBody>
                  <a:tcPr anchor="ctr"/>
                </a:tc>
                <a:tc>
                  <a:txBody>
                    <a:bodyPr/>
                    <a:lstStyle/>
                    <a:p>
                      <a:pPr algn="ctr"/>
                      <a:r>
                        <a:rPr lang="en-US" sz="2000" dirty="0" smtClean="0"/>
                        <a:t>Previous annotation</a:t>
                      </a:r>
                      <a:r>
                        <a:rPr lang="en-US" sz="2000" baseline="0" dirty="0" smtClean="0"/>
                        <a:t> source</a:t>
                      </a:r>
                      <a:endParaRPr lang="en-US" sz="2000" dirty="0"/>
                    </a:p>
                  </a:txBody>
                  <a:tcPr anchor="ctr"/>
                </a:tc>
                <a:tc>
                  <a:txBody>
                    <a:bodyPr/>
                    <a:lstStyle/>
                    <a:p>
                      <a:pPr algn="ctr"/>
                      <a:r>
                        <a:rPr lang="en-US" sz="2000" dirty="0" smtClean="0"/>
                        <a:t>Genome</a:t>
                      </a:r>
                      <a:r>
                        <a:rPr lang="en-US" sz="2000" baseline="0" dirty="0" smtClean="0"/>
                        <a:t> status</a:t>
                      </a:r>
                      <a:endParaRPr lang="en-US" sz="2000" dirty="0"/>
                    </a:p>
                  </a:txBody>
                  <a:tcPr anchor="ctr"/>
                </a:tc>
                <a:tc>
                  <a:txBody>
                    <a:bodyPr/>
                    <a:lstStyle/>
                    <a:p>
                      <a:pPr algn="ctr"/>
                      <a:r>
                        <a:rPr lang="en-US" sz="2000" dirty="0" smtClean="0"/>
                        <a:t>Size</a:t>
                      </a:r>
                      <a:r>
                        <a:rPr lang="en-US" sz="2000" baseline="0" dirty="0" smtClean="0"/>
                        <a:t> </a:t>
                      </a:r>
                      <a:r>
                        <a:rPr lang="en-US" sz="2000" dirty="0" smtClean="0"/>
                        <a:t>(No. of contigs)</a:t>
                      </a:r>
                      <a:endParaRPr lang="en-US" sz="2000" dirty="0"/>
                    </a:p>
                  </a:txBody>
                  <a:tcPr anchor="ctr"/>
                </a:tc>
              </a:tr>
              <a:tr h="370840">
                <a:tc>
                  <a:txBody>
                    <a:bodyPr/>
                    <a:lstStyle/>
                    <a:p>
                      <a:pPr marL="0" marR="0" lvl="0" indent="-342900" algn="l" defTabSz="870783" rtl="0" eaLnBrk="1" fontAlgn="b" latinLnBrk="0" hangingPunct="1">
                        <a:lnSpc>
                          <a:spcPct val="100000"/>
                        </a:lnSpc>
                        <a:spcBef>
                          <a:spcPts val="0"/>
                        </a:spcBef>
                        <a:spcAft>
                          <a:spcPts val="0"/>
                        </a:spcAft>
                        <a:buClr>
                          <a:srgbClr val="000000"/>
                        </a:buClr>
                        <a:buFont typeface="+mj-lt"/>
                        <a:buNone/>
                      </a:pPr>
                      <a:r>
                        <a:rPr lang="en-US" sz="2000" b="1" i="1" kern="1200" dirty="0" smtClean="0">
                          <a:solidFill>
                            <a:schemeClr val="accent6"/>
                          </a:solidFill>
                          <a:latin typeface="+mn-lt"/>
                          <a:ea typeface="+mn-ea"/>
                          <a:cs typeface="+mn-cs"/>
                        </a:rPr>
                        <a:t>Staphylococcus  hominis </a:t>
                      </a:r>
                      <a:r>
                        <a:rPr lang="en-US" sz="2000" b="1" kern="1200" dirty="0" smtClean="0">
                          <a:solidFill>
                            <a:schemeClr val="accent6"/>
                          </a:solidFill>
                          <a:latin typeface="+mn-lt"/>
                          <a:ea typeface="+mn-ea"/>
                          <a:cs typeface="+mn-cs"/>
                        </a:rPr>
                        <a:t>SK119</a:t>
                      </a:r>
                      <a:endParaRPr lang="en-US" sz="2000" b="1" kern="1200" dirty="0">
                        <a:solidFill>
                          <a:schemeClr val="accent6"/>
                        </a:solidFill>
                        <a:latin typeface="+mn-lt"/>
                        <a:ea typeface="+mn-ea"/>
                        <a:cs typeface="+mn-cs"/>
                      </a:endParaRPr>
                    </a:p>
                  </a:txBody>
                  <a:tcPr anchor="ctr"/>
                </a:tc>
                <a:tc>
                  <a:txBody>
                    <a:bodyPr/>
                    <a:lstStyle/>
                    <a:p>
                      <a:pPr marL="0" marR="0" algn="ctr" defTabSz="870783" rtl="0" eaLnBrk="1" latinLnBrk="0" hangingPunct="1">
                        <a:lnSpc>
                          <a:spcPct val="200000"/>
                        </a:lnSpc>
                        <a:spcBef>
                          <a:spcPts val="0"/>
                        </a:spcBef>
                        <a:spcAft>
                          <a:spcPts val="0"/>
                        </a:spcAft>
                      </a:pPr>
                      <a:r>
                        <a:rPr lang="en-US" sz="2000" kern="1200" dirty="0" smtClean="0">
                          <a:solidFill>
                            <a:schemeClr val="accent6"/>
                          </a:solidFill>
                          <a:latin typeface="+mn-lt"/>
                          <a:ea typeface="+mn-ea"/>
                          <a:cs typeface="+mn-cs"/>
                        </a:rPr>
                        <a:t>J. Craig Venter Institute (JCVI)</a:t>
                      </a:r>
                      <a:endParaRPr lang="en-US" sz="2000" kern="1200" dirty="0">
                        <a:solidFill>
                          <a:schemeClr val="accent6"/>
                        </a:solidFill>
                        <a:latin typeface="+mn-lt"/>
                        <a:ea typeface="+mn-ea"/>
                        <a:cs typeface="+mn-cs"/>
                      </a:endParaRPr>
                    </a:p>
                  </a:txBody>
                  <a:tcPr anchor="ctr"/>
                </a:tc>
                <a:tc>
                  <a:txBody>
                    <a:bodyPr/>
                    <a:lstStyle/>
                    <a:p>
                      <a:pPr marL="0" marR="0" algn="ctr" defTabSz="870783" rtl="0" eaLnBrk="1" latinLnBrk="0" hangingPunct="1">
                        <a:lnSpc>
                          <a:spcPct val="200000"/>
                        </a:lnSpc>
                        <a:spcBef>
                          <a:spcPts val="0"/>
                        </a:spcBef>
                        <a:spcAft>
                          <a:spcPts val="0"/>
                        </a:spcAft>
                      </a:pPr>
                      <a:r>
                        <a:rPr lang="en-US" sz="2000" kern="1200" dirty="0" smtClean="0">
                          <a:solidFill>
                            <a:schemeClr val="accent6"/>
                          </a:solidFill>
                          <a:latin typeface="+mn-lt"/>
                          <a:ea typeface="+mn-ea"/>
                          <a:cs typeface="+mn-cs"/>
                        </a:rPr>
                        <a:t>Draft</a:t>
                      </a:r>
                      <a:endParaRPr lang="en-US" sz="2000" kern="1200" dirty="0">
                        <a:solidFill>
                          <a:schemeClr val="accent6"/>
                        </a:solidFill>
                        <a:latin typeface="+mn-lt"/>
                        <a:ea typeface="+mn-ea"/>
                        <a:cs typeface="+mn-cs"/>
                      </a:endParaRPr>
                    </a:p>
                  </a:txBody>
                  <a:tcPr anchor="ctr"/>
                </a:tc>
                <a:tc>
                  <a:txBody>
                    <a:bodyPr/>
                    <a:lstStyle/>
                    <a:p>
                      <a:pPr marL="0" marR="0" algn="ctr" defTabSz="870783" rtl="0" eaLnBrk="1" latinLnBrk="0" hangingPunct="1">
                        <a:lnSpc>
                          <a:spcPct val="200000"/>
                        </a:lnSpc>
                        <a:spcBef>
                          <a:spcPts val="0"/>
                        </a:spcBef>
                        <a:spcAft>
                          <a:spcPts val="0"/>
                        </a:spcAft>
                      </a:pPr>
                      <a:r>
                        <a:rPr lang="en-US" sz="2000" kern="1200" dirty="0" smtClean="0">
                          <a:solidFill>
                            <a:schemeClr val="accent6"/>
                          </a:solidFill>
                          <a:latin typeface="+mn-lt"/>
                          <a:ea typeface="+mn-ea"/>
                          <a:cs typeface="+mn-cs"/>
                        </a:rPr>
                        <a:t>2.2 Mbp (37 contigs)</a:t>
                      </a:r>
                      <a:endParaRPr lang="en-US" sz="2000" kern="1200" dirty="0">
                        <a:solidFill>
                          <a:schemeClr val="accent6"/>
                        </a:solidFill>
                        <a:latin typeface="+mn-lt"/>
                        <a:ea typeface="+mn-ea"/>
                        <a:cs typeface="+mn-cs"/>
                      </a:endParaRPr>
                    </a:p>
                  </a:txBody>
                  <a:tcPr anchor="ctr"/>
                </a:tc>
              </a:tr>
              <a:tr h="370840">
                <a:tc>
                  <a:txBody>
                    <a:bodyPr/>
                    <a:lstStyle/>
                    <a:p>
                      <a:pPr marL="0" marR="0" lvl="0" indent="-342900" algn="l" defTabSz="870783" rtl="0" eaLnBrk="1" fontAlgn="b" latinLnBrk="0" hangingPunct="1">
                        <a:lnSpc>
                          <a:spcPct val="100000"/>
                        </a:lnSpc>
                        <a:spcBef>
                          <a:spcPts val="0"/>
                        </a:spcBef>
                        <a:spcAft>
                          <a:spcPts val="0"/>
                        </a:spcAft>
                        <a:buClr>
                          <a:srgbClr val="000000"/>
                        </a:buClr>
                        <a:buFont typeface="+mj-lt"/>
                        <a:buNone/>
                      </a:pPr>
                      <a:r>
                        <a:rPr lang="en-US" sz="2000" b="1" i="1" kern="1200" dirty="0" smtClean="0">
                          <a:solidFill>
                            <a:schemeClr val="accent6"/>
                          </a:solidFill>
                          <a:latin typeface="+mn-lt"/>
                          <a:ea typeface="+mn-ea"/>
                          <a:cs typeface="+mn-cs"/>
                        </a:rPr>
                        <a:t>Staphylococcus aureus </a:t>
                      </a:r>
                      <a:r>
                        <a:rPr lang="en-US" sz="2000" b="1" kern="1200" dirty="0" smtClean="0">
                          <a:solidFill>
                            <a:schemeClr val="accent6"/>
                          </a:solidFill>
                          <a:latin typeface="+mn-lt"/>
                          <a:ea typeface="+mn-ea"/>
                          <a:cs typeface="+mn-cs"/>
                        </a:rPr>
                        <a:t>subsp. </a:t>
                      </a:r>
                      <a:r>
                        <a:rPr lang="en-US" sz="2000" b="1" i="1" kern="1200" dirty="0" smtClean="0">
                          <a:solidFill>
                            <a:schemeClr val="accent6"/>
                          </a:solidFill>
                          <a:latin typeface="+mn-lt"/>
                          <a:ea typeface="+mn-ea"/>
                          <a:cs typeface="+mn-cs"/>
                        </a:rPr>
                        <a:t>aureus </a:t>
                      </a:r>
                      <a:r>
                        <a:rPr lang="en-US" sz="2000" b="1" kern="1200" dirty="0" smtClean="0">
                          <a:solidFill>
                            <a:schemeClr val="accent6"/>
                          </a:solidFill>
                          <a:latin typeface="+mn-lt"/>
                          <a:ea typeface="+mn-ea"/>
                          <a:cs typeface="+mn-cs"/>
                        </a:rPr>
                        <a:t> TCH60</a:t>
                      </a:r>
                      <a:endParaRPr lang="en-US" sz="2000" b="1" kern="1200" dirty="0">
                        <a:solidFill>
                          <a:schemeClr val="accent6"/>
                        </a:solidFill>
                        <a:latin typeface="+mn-lt"/>
                        <a:ea typeface="+mn-ea"/>
                        <a:cs typeface="+mn-cs"/>
                      </a:endParaRPr>
                    </a:p>
                  </a:txBody>
                  <a:tcPr anchor="ctr"/>
                </a:tc>
                <a:tc>
                  <a:txBody>
                    <a:bodyPr/>
                    <a:lstStyle/>
                    <a:p>
                      <a:pPr marL="0" marR="0" algn="ctr" defTabSz="870783" rtl="0" eaLnBrk="1" latinLnBrk="0" hangingPunct="1">
                        <a:lnSpc>
                          <a:spcPct val="200000"/>
                        </a:lnSpc>
                        <a:spcBef>
                          <a:spcPts val="0"/>
                        </a:spcBef>
                        <a:spcAft>
                          <a:spcPts val="0"/>
                        </a:spcAft>
                      </a:pPr>
                      <a:r>
                        <a:rPr lang="en-US" sz="2000" kern="1200" dirty="0" smtClean="0">
                          <a:solidFill>
                            <a:schemeClr val="accent6"/>
                          </a:solidFill>
                          <a:latin typeface="+mn-lt"/>
                          <a:ea typeface="+mn-ea"/>
                          <a:cs typeface="+mn-cs"/>
                        </a:rPr>
                        <a:t>Baylor College of Medicine (BCM)</a:t>
                      </a:r>
                      <a:endParaRPr lang="en-US" sz="2000" kern="1200" dirty="0">
                        <a:solidFill>
                          <a:schemeClr val="accent6"/>
                        </a:solidFill>
                        <a:latin typeface="+mn-lt"/>
                        <a:ea typeface="+mn-ea"/>
                        <a:cs typeface="+mn-cs"/>
                      </a:endParaRPr>
                    </a:p>
                  </a:txBody>
                  <a:tcPr anchor="ctr"/>
                </a:tc>
                <a:tc>
                  <a:txBody>
                    <a:bodyPr/>
                    <a:lstStyle/>
                    <a:p>
                      <a:pPr marL="0" marR="0" algn="ctr" defTabSz="870783" rtl="0" eaLnBrk="1" latinLnBrk="0" hangingPunct="1">
                        <a:lnSpc>
                          <a:spcPct val="200000"/>
                        </a:lnSpc>
                        <a:spcBef>
                          <a:spcPts val="0"/>
                        </a:spcBef>
                        <a:spcAft>
                          <a:spcPts val="0"/>
                        </a:spcAft>
                      </a:pPr>
                      <a:r>
                        <a:rPr lang="en-US" sz="2000" kern="1200" dirty="0" smtClean="0">
                          <a:solidFill>
                            <a:schemeClr val="accent6"/>
                          </a:solidFill>
                          <a:latin typeface="+mn-lt"/>
                          <a:ea typeface="+mn-ea"/>
                          <a:cs typeface="+mn-cs"/>
                        </a:rPr>
                        <a:t>Draft</a:t>
                      </a:r>
                      <a:endParaRPr lang="en-US" sz="2000" kern="1200" dirty="0">
                        <a:solidFill>
                          <a:schemeClr val="accent6"/>
                        </a:solidFill>
                        <a:latin typeface="+mn-lt"/>
                        <a:ea typeface="+mn-ea"/>
                        <a:cs typeface="+mn-cs"/>
                      </a:endParaRPr>
                    </a:p>
                  </a:txBody>
                  <a:tcPr anchor="ctr"/>
                </a:tc>
                <a:tc>
                  <a:txBody>
                    <a:bodyPr/>
                    <a:lstStyle/>
                    <a:p>
                      <a:pPr marL="0" marR="0" algn="ctr" defTabSz="870783" rtl="0" eaLnBrk="1" latinLnBrk="0" hangingPunct="1">
                        <a:lnSpc>
                          <a:spcPct val="200000"/>
                        </a:lnSpc>
                        <a:spcBef>
                          <a:spcPts val="0"/>
                        </a:spcBef>
                        <a:spcAft>
                          <a:spcPts val="0"/>
                        </a:spcAft>
                      </a:pPr>
                      <a:r>
                        <a:rPr lang="en-US" sz="2000" kern="1200" dirty="0" smtClean="0">
                          <a:solidFill>
                            <a:schemeClr val="accent6"/>
                          </a:solidFill>
                          <a:latin typeface="+mn-lt"/>
                          <a:ea typeface="+mn-ea"/>
                          <a:cs typeface="+mn-cs"/>
                        </a:rPr>
                        <a:t>2.8 Mbp (68 contigs)</a:t>
                      </a:r>
                      <a:endParaRPr lang="en-US" sz="2000" kern="1200" dirty="0">
                        <a:solidFill>
                          <a:schemeClr val="accent6"/>
                        </a:solidFill>
                        <a:latin typeface="+mn-lt"/>
                        <a:ea typeface="+mn-ea"/>
                        <a:cs typeface="+mn-cs"/>
                      </a:endParaRPr>
                    </a:p>
                  </a:txBody>
                  <a:tcPr anchor="ctr"/>
                </a:tc>
              </a:tr>
              <a:tr h="370840">
                <a:tc>
                  <a:txBody>
                    <a:bodyPr/>
                    <a:lstStyle/>
                    <a:p>
                      <a:pPr marL="0" marR="0" lvl="0" indent="-342900" algn="l" defTabSz="870783" rtl="0" eaLnBrk="1" fontAlgn="b" latinLnBrk="0" hangingPunct="1">
                        <a:lnSpc>
                          <a:spcPct val="100000"/>
                        </a:lnSpc>
                        <a:spcBef>
                          <a:spcPts val="0"/>
                        </a:spcBef>
                        <a:spcAft>
                          <a:spcPts val="0"/>
                        </a:spcAft>
                        <a:buClr>
                          <a:srgbClr val="000000"/>
                        </a:buClr>
                        <a:buFont typeface="+mj-lt"/>
                        <a:buNone/>
                      </a:pPr>
                      <a:r>
                        <a:rPr lang="en-US" sz="2000" b="1" i="1" kern="1200" dirty="0" smtClean="0">
                          <a:solidFill>
                            <a:schemeClr val="accent6"/>
                          </a:solidFill>
                          <a:latin typeface="+mn-lt"/>
                          <a:ea typeface="+mn-ea"/>
                          <a:cs typeface="+mn-cs"/>
                        </a:rPr>
                        <a:t>Yersinia pestis </a:t>
                      </a:r>
                      <a:r>
                        <a:rPr lang="en-US" sz="2000" b="1" kern="1200" dirty="0" smtClean="0">
                          <a:solidFill>
                            <a:schemeClr val="accent6"/>
                          </a:solidFill>
                          <a:latin typeface="+mn-lt"/>
                          <a:ea typeface="+mn-ea"/>
                          <a:cs typeface="+mn-cs"/>
                        </a:rPr>
                        <a:t>CO92</a:t>
                      </a:r>
                      <a:endParaRPr lang="en-US" sz="2000" b="1" kern="1200" dirty="0">
                        <a:solidFill>
                          <a:schemeClr val="accent6"/>
                        </a:solidFill>
                        <a:latin typeface="+mn-lt"/>
                        <a:ea typeface="+mn-ea"/>
                        <a:cs typeface="+mn-cs"/>
                      </a:endParaRPr>
                    </a:p>
                  </a:txBody>
                  <a:tcPr anchor="ctr">
                    <a:lnB w="19050" cap="flat" cmpd="sng" algn="ctr">
                      <a:solidFill>
                        <a:schemeClr val="accent2">
                          <a:lumMod val="75000"/>
                        </a:schemeClr>
                      </a:solidFill>
                      <a:prstDash val="solid"/>
                      <a:round/>
                      <a:headEnd type="none" w="med" len="med"/>
                      <a:tailEnd type="none" w="med" len="med"/>
                    </a:lnB>
                  </a:tcPr>
                </a:tc>
                <a:tc>
                  <a:txBody>
                    <a:bodyPr/>
                    <a:lstStyle/>
                    <a:p>
                      <a:pPr marL="0" marR="0" algn="ctr" defTabSz="870783" rtl="0" eaLnBrk="1" latinLnBrk="0" hangingPunct="1">
                        <a:lnSpc>
                          <a:spcPct val="200000"/>
                        </a:lnSpc>
                        <a:spcBef>
                          <a:spcPts val="0"/>
                        </a:spcBef>
                        <a:spcAft>
                          <a:spcPts val="0"/>
                        </a:spcAft>
                      </a:pPr>
                      <a:r>
                        <a:rPr lang="en-US" sz="2000" kern="1200" dirty="0" smtClean="0">
                          <a:solidFill>
                            <a:schemeClr val="accent6"/>
                          </a:solidFill>
                          <a:latin typeface="+mn-lt"/>
                          <a:ea typeface="+mn-ea"/>
                          <a:cs typeface="+mn-cs"/>
                        </a:rPr>
                        <a:t>Sanger Institute</a:t>
                      </a:r>
                      <a:endParaRPr lang="en-US" sz="2000" kern="1200" dirty="0">
                        <a:solidFill>
                          <a:schemeClr val="accent6"/>
                        </a:solidFill>
                        <a:latin typeface="+mn-lt"/>
                        <a:ea typeface="+mn-ea"/>
                        <a:cs typeface="+mn-cs"/>
                      </a:endParaRPr>
                    </a:p>
                  </a:txBody>
                  <a:tcPr anchor="ctr">
                    <a:lnB w="19050" cap="flat" cmpd="sng" algn="ctr">
                      <a:solidFill>
                        <a:schemeClr val="accent2">
                          <a:lumMod val="75000"/>
                        </a:schemeClr>
                      </a:solidFill>
                      <a:prstDash val="solid"/>
                      <a:round/>
                      <a:headEnd type="none" w="med" len="med"/>
                      <a:tailEnd type="none" w="med" len="med"/>
                    </a:lnB>
                  </a:tcPr>
                </a:tc>
                <a:tc>
                  <a:txBody>
                    <a:bodyPr/>
                    <a:lstStyle/>
                    <a:p>
                      <a:pPr marL="0" marR="0" algn="ctr" defTabSz="870783" rtl="0" eaLnBrk="1" latinLnBrk="0" hangingPunct="1">
                        <a:lnSpc>
                          <a:spcPct val="200000"/>
                        </a:lnSpc>
                        <a:spcBef>
                          <a:spcPts val="0"/>
                        </a:spcBef>
                        <a:spcAft>
                          <a:spcPts val="0"/>
                        </a:spcAft>
                      </a:pPr>
                      <a:r>
                        <a:rPr lang="en-US" sz="2000" kern="1200" dirty="0" smtClean="0">
                          <a:solidFill>
                            <a:schemeClr val="accent6"/>
                          </a:solidFill>
                          <a:latin typeface="+mn-lt"/>
                          <a:ea typeface="+mn-ea"/>
                          <a:cs typeface="+mn-cs"/>
                        </a:rPr>
                        <a:t>Complete</a:t>
                      </a:r>
                      <a:endParaRPr lang="en-US" sz="2000" kern="1200" dirty="0">
                        <a:solidFill>
                          <a:schemeClr val="accent6"/>
                        </a:solidFill>
                        <a:latin typeface="+mn-lt"/>
                        <a:ea typeface="+mn-ea"/>
                        <a:cs typeface="+mn-cs"/>
                      </a:endParaRPr>
                    </a:p>
                  </a:txBody>
                  <a:tcPr anchor="ctr">
                    <a:lnB w="19050" cap="flat" cmpd="sng" algn="ctr">
                      <a:solidFill>
                        <a:schemeClr val="accent2">
                          <a:lumMod val="75000"/>
                        </a:schemeClr>
                      </a:solidFill>
                      <a:prstDash val="solid"/>
                      <a:round/>
                      <a:headEnd type="none" w="med" len="med"/>
                      <a:tailEnd type="none" w="med" len="med"/>
                    </a:lnB>
                  </a:tcPr>
                </a:tc>
                <a:tc>
                  <a:txBody>
                    <a:bodyPr/>
                    <a:lstStyle/>
                    <a:p>
                      <a:pPr marL="0" marR="0" algn="ctr" defTabSz="870783" rtl="0" eaLnBrk="1" latinLnBrk="0" hangingPunct="1">
                        <a:lnSpc>
                          <a:spcPct val="200000"/>
                        </a:lnSpc>
                        <a:spcBef>
                          <a:spcPts val="0"/>
                        </a:spcBef>
                        <a:spcAft>
                          <a:spcPts val="0"/>
                        </a:spcAft>
                      </a:pPr>
                      <a:r>
                        <a:rPr lang="en-US" sz="2000" kern="1200" dirty="0" smtClean="0">
                          <a:solidFill>
                            <a:schemeClr val="accent6"/>
                          </a:solidFill>
                          <a:latin typeface="+mn-lt"/>
                          <a:ea typeface="+mn-ea"/>
                          <a:cs typeface="+mn-cs"/>
                        </a:rPr>
                        <a:t>4.6 Mbp</a:t>
                      </a:r>
                    </a:p>
                  </a:txBody>
                  <a:tcPr anchor="ctr">
                    <a:lnB w="19050" cap="flat" cmpd="sng" algn="ctr">
                      <a:solidFill>
                        <a:schemeClr val="accent2">
                          <a:lumMod val="75000"/>
                        </a:schemeClr>
                      </a:solidFill>
                      <a:prstDash val="solid"/>
                      <a:round/>
                      <a:headEnd type="none" w="med" len="med"/>
                      <a:tailEnd type="none" w="med" len="med"/>
                    </a:lnB>
                  </a:tcPr>
                </a:tc>
              </a:tr>
            </a:tbl>
          </a:graphicData>
        </a:graphic>
      </p:graphicFrame>
      <p:sp>
        <p:nvSpPr>
          <p:cNvPr id="70" name="TextBox 69"/>
          <p:cNvSpPr txBox="1"/>
          <p:nvPr/>
        </p:nvSpPr>
        <p:spPr>
          <a:xfrm>
            <a:off x="22326600" y="24307800"/>
            <a:ext cx="8915400" cy="1200150"/>
          </a:xfrm>
          <a:prstGeom prst="rect">
            <a:avLst/>
          </a:prstGeom>
          <a:noFill/>
        </p:spPr>
        <p:txBody>
          <a:bodyPr>
            <a:spAutoFit/>
          </a:bodyPr>
          <a:lstStyle/>
          <a:p>
            <a:pPr algn="just">
              <a:defRPr/>
            </a:pPr>
            <a:r>
              <a:rPr lang="en-US" sz="2400" dirty="0">
                <a:solidFill>
                  <a:schemeClr val="accent6"/>
                </a:solidFill>
                <a:latin typeface="Arial" pitchFamily="34" charset="0"/>
                <a:ea typeface="+mn-ea"/>
                <a:cs typeface="+mn-cs"/>
              </a:rPr>
              <a:t>The annotation of an 86.5 Kbp region of </a:t>
            </a:r>
            <a:r>
              <a:rPr lang="en-US" sz="2400" i="1" dirty="0">
                <a:solidFill>
                  <a:schemeClr val="accent6"/>
                </a:solidFill>
                <a:latin typeface="Arial" pitchFamily="34" charset="0"/>
                <a:ea typeface="+mn-ea"/>
                <a:cs typeface="+mn-cs"/>
              </a:rPr>
              <a:t>S. hominis</a:t>
            </a:r>
            <a:r>
              <a:rPr lang="en-US" sz="2400" dirty="0">
                <a:solidFill>
                  <a:schemeClr val="accent6"/>
                </a:solidFill>
                <a:latin typeface="Arial" pitchFamily="34" charset="0"/>
                <a:ea typeface="+mn-ea"/>
                <a:cs typeface="+mn-cs"/>
              </a:rPr>
              <a:t> SK119 genome, showing the locations of various features. The inset shows the zoomed-in view of a 2.2 Kbp. </a:t>
            </a:r>
            <a:endParaRPr lang="en-US" sz="2400" dirty="0">
              <a:solidFill>
                <a:schemeClr val="accent6"/>
              </a:solidFill>
              <a:latin typeface="Arial" pitchFamily="34" charset="0"/>
              <a:ea typeface="+mn-ea"/>
              <a:cs typeface="+mn-cs"/>
            </a:endParaRPr>
          </a:p>
        </p:txBody>
      </p:sp>
      <p:sp>
        <p:nvSpPr>
          <p:cNvPr id="73" name="TextBox 72"/>
          <p:cNvSpPr txBox="1"/>
          <p:nvPr/>
        </p:nvSpPr>
        <p:spPr>
          <a:xfrm>
            <a:off x="6934200" y="27968575"/>
            <a:ext cx="7010400" cy="584200"/>
          </a:xfrm>
          <a:prstGeom prst="rect">
            <a:avLst/>
          </a:prstGeom>
          <a:noFill/>
        </p:spPr>
        <p:txBody>
          <a:bodyPr>
            <a:spAutoFit/>
          </a:bodyPr>
          <a:lstStyle/>
          <a:p>
            <a:pPr>
              <a:defRPr/>
            </a:pPr>
            <a:r>
              <a:rPr lang="en-US" sz="3200" b="1" dirty="0">
                <a:solidFill>
                  <a:schemeClr val="accent6"/>
                </a:solidFill>
                <a:latin typeface="Arial" pitchFamily="34" charset="0"/>
                <a:ea typeface="+mn-ea"/>
                <a:cs typeface="+mn-cs"/>
              </a:rPr>
              <a:t>Genomes selected for comparison</a:t>
            </a:r>
            <a:endParaRPr lang="en-US" sz="3200" b="1" dirty="0">
              <a:solidFill>
                <a:schemeClr val="accent6"/>
              </a:solidFill>
              <a:latin typeface="Arial" pitchFamily="34" charset="0"/>
              <a:ea typeface="+mn-ea"/>
              <a:cs typeface="+mn-cs"/>
            </a:endParaRPr>
          </a:p>
        </p:txBody>
      </p:sp>
      <p:sp>
        <p:nvSpPr>
          <p:cNvPr id="74" name="TextBox 73"/>
          <p:cNvSpPr txBox="1"/>
          <p:nvPr/>
        </p:nvSpPr>
        <p:spPr>
          <a:xfrm>
            <a:off x="1752600" y="9144000"/>
            <a:ext cx="13106400" cy="708025"/>
          </a:xfrm>
          <a:prstGeom prst="rect">
            <a:avLst/>
          </a:prstGeom>
          <a:noFill/>
        </p:spPr>
        <p:txBody>
          <a:bodyPr>
            <a:spAutoFit/>
          </a:bodyPr>
          <a:lstStyle/>
          <a:p>
            <a:pPr algn="ctr">
              <a:defRPr/>
            </a:pPr>
            <a:r>
              <a:rPr lang="en-US" sz="4000" b="1" dirty="0">
                <a:solidFill>
                  <a:schemeClr val="accent6"/>
                </a:solidFill>
                <a:latin typeface="Arial Black" pitchFamily="34" charset="0"/>
                <a:ea typeface="+mn-ea"/>
                <a:cs typeface="+mn-cs"/>
              </a:rPr>
              <a:t>Analysis of next-generation sequencing data</a:t>
            </a:r>
            <a:endParaRPr lang="en-US" sz="4000" b="1" dirty="0">
              <a:solidFill>
                <a:schemeClr val="accent6"/>
              </a:solidFill>
              <a:latin typeface="Arial Black" pitchFamily="34" charset="0"/>
              <a:ea typeface="+mn-ea"/>
              <a:cs typeface="+mn-cs"/>
            </a:endParaRPr>
          </a:p>
        </p:txBody>
      </p:sp>
      <p:sp>
        <p:nvSpPr>
          <p:cNvPr id="75" name="TextBox 74"/>
          <p:cNvSpPr txBox="1"/>
          <p:nvPr/>
        </p:nvSpPr>
        <p:spPr>
          <a:xfrm>
            <a:off x="1066800" y="32164338"/>
            <a:ext cx="7696200" cy="708025"/>
          </a:xfrm>
          <a:prstGeom prst="rect">
            <a:avLst/>
          </a:prstGeom>
          <a:noFill/>
        </p:spPr>
        <p:txBody>
          <a:bodyPr>
            <a:spAutoFit/>
          </a:bodyPr>
          <a:lstStyle/>
          <a:p>
            <a:pPr algn="ctr">
              <a:defRPr/>
            </a:pPr>
            <a:r>
              <a:rPr lang="en-US" sz="2000" b="1" dirty="0">
                <a:solidFill>
                  <a:schemeClr val="accent6"/>
                </a:solidFill>
                <a:latin typeface="Arial" pitchFamily="34" charset="0"/>
                <a:ea typeface="+mn-ea"/>
                <a:cs typeface="+mn-cs"/>
              </a:rPr>
              <a:t>Summary of genomic features predicted by AGeS and the other three annotation methods</a:t>
            </a:r>
            <a:endParaRPr lang="en-US" sz="2000" b="1" dirty="0">
              <a:solidFill>
                <a:schemeClr val="accent6"/>
              </a:solidFill>
              <a:latin typeface="Arial" pitchFamily="34" charset="0"/>
              <a:ea typeface="+mn-ea"/>
              <a:cs typeface="+mn-cs"/>
            </a:endParaRPr>
          </a:p>
        </p:txBody>
      </p:sp>
      <p:sp>
        <p:nvSpPr>
          <p:cNvPr id="76" name="TextBox 75"/>
          <p:cNvSpPr txBox="1"/>
          <p:nvPr/>
        </p:nvSpPr>
        <p:spPr>
          <a:xfrm>
            <a:off x="1600200" y="38622288"/>
            <a:ext cx="7086600" cy="400050"/>
          </a:xfrm>
          <a:prstGeom prst="rect">
            <a:avLst/>
          </a:prstGeom>
          <a:noFill/>
        </p:spPr>
        <p:txBody>
          <a:bodyPr>
            <a:spAutoFit/>
          </a:bodyPr>
          <a:lstStyle/>
          <a:p>
            <a:pPr>
              <a:defRPr/>
            </a:pPr>
            <a:r>
              <a:rPr lang="en-US" sz="2000" b="1" baseline="30000" dirty="0">
                <a:solidFill>
                  <a:schemeClr val="accent6"/>
                </a:solidFill>
                <a:latin typeface="Arial" pitchFamily="34" charset="0"/>
                <a:ea typeface="+mn-ea"/>
                <a:cs typeface="+mn-cs"/>
              </a:rPr>
              <a:t>*</a:t>
            </a:r>
            <a:r>
              <a:rPr lang="en-US" sz="2000" dirty="0">
                <a:solidFill>
                  <a:schemeClr val="accent6"/>
                </a:solidFill>
                <a:latin typeface="Arial" pitchFamily="34" charset="0"/>
                <a:ea typeface="+mn-ea"/>
                <a:cs typeface="+mn-cs"/>
              </a:rPr>
              <a:t>Annotation was not available for this feature from the source</a:t>
            </a:r>
            <a:endParaRPr lang="en-US" sz="2000" b="1" dirty="0">
              <a:solidFill>
                <a:schemeClr val="accent6"/>
              </a:solidFill>
              <a:latin typeface="Arial" pitchFamily="34" charset="0"/>
              <a:ea typeface="+mn-ea"/>
              <a:cs typeface="+mn-cs"/>
            </a:endParaRPr>
          </a:p>
        </p:txBody>
      </p:sp>
      <p:sp>
        <p:nvSpPr>
          <p:cNvPr id="77" name="TextBox 76"/>
          <p:cNvSpPr txBox="1"/>
          <p:nvPr/>
        </p:nvSpPr>
        <p:spPr>
          <a:xfrm>
            <a:off x="9372600" y="32319913"/>
            <a:ext cx="8763000" cy="400050"/>
          </a:xfrm>
          <a:prstGeom prst="rect">
            <a:avLst/>
          </a:prstGeom>
          <a:noFill/>
        </p:spPr>
        <p:txBody>
          <a:bodyPr>
            <a:spAutoFit/>
          </a:bodyPr>
          <a:lstStyle/>
          <a:p>
            <a:pPr algn="ctr">
              <a:defRPr/>
            </a:pPr>
            <a:r>
              <a:rPr lang="en-US" sz="2000" b="1" dirty="0">
                <a:solidFill>
                  <a:schemeClr val="accent6"/>
                </a:solidFill>
                <a:latin typeface="Arial" pitchFamily="34" charset="0"/>
                <a:ea typeface="+mn-ea"/>
                <a:cs typeface="+mn-cs"/>
              </a:rPr>
              <a:t>Detailed comparison of gene overlaps for the three genomes analyzed </a:t>
            </a:r>
            <a:endParaRPr lang="en-US" sz="2000" b="1" dirty="0">
              <a:solidFill>
                <a:schemeClr val="accent6"/>
              </a:solidFill>
              <a:latin typeface="Arial" pitchFamily="34" charset="0"/>
              <a:ea typeface="+mn-ea"/>
              <a:cs typeface="+mn-cs"/>
            </a:endParaRPr>
          </a:p>
        </p:txBody>
      </p:sp>
      <p:sp>
        <p:nvSpPr>
          <p:cNvPr id="78" name="TextBox 77"/>
          <p:cNvSpPr txBox="1"/>
          <p:nvPr/>
        </p:nvSpPr>
        <p:spPr>
          <a:xfrm>
            <a:off x="9220200" y="38641338"/>
            <a:ext cx="9067800" cy="1016000"/>
          </a:xfrm>
          <a:prstGeom prst="rect">
            <a:avLst/>
          </a:prstGeom>
          <a:noFill/>
        </p:spPr>
        <p:txBody>
          <a:bodyPr>
            <a:spAutoFit/>
          </a:bodyPr>
          <a:lstStyle/>
          <a:p>
            <a:pPr algn="just">
              <a:spcBef>
                <a:spcPts val="0"/>
              </a:spcBef>
              <a:spcAft>
                <a:spcPts val="0"/>
              </a:spcAft>
              <a:defRPr/>
            </a:pPr>
            <a:r>
              <a:rPr lang="en-US" sz="2000" dirty="0">
                <a:solidFill>
                  <a:schemeClr val="accent6"/>
                </a:solidFill>
                <a:latin typeface="Arial" pitchFamily="34" charset="0"/>
                <a:ea typeface="+mn-ea"/>
                <a:cs typeface="+mn-cs"/>
              </a:rPr>
              <a:t>AGeS did not annotate 1% of </a:t>
            </a:r>
            <a:r>
              <a:rPr lang="en-US" sz="2000" i="1" dirty="0">
                <a:solidFill>
                  <a:schemeClr val="accent6"/>
                </a:solidFill>
                <a:latin typeface="Arial" pitchFamily="34" charset="0"/>
                <a:ea typeface="+mn-ea"/>
                <a:cs typeface="+mn-cs"/>
              </a:rPr>
              <a:t>S. hominis </a:t>
            </a:r>
            <a:r>
              <a:rPr lang="en-US" sz="2000" dirty="0">
                <a:solidFill>
                  <a:schemeClr val="accent6"/>
                </a:solidFill>
                <a:latin typeface="Arial" pitchFamily="34" charset="0"/>
                <a:ea typeface="+mn-ea"/>
                <a:cs typeface="+mn-cs"/>
              </a:rPr>
              <a:t>SK119 genes annotated by JCVI, 5.8% of </a:t>
            </a:r>
            <a:r>
              <a:rPr lang="en-US" sz="2000" i="1" dirty="0">
                <a:solidFill>
                  <a:schemeClr val="accent6"/>
                </a:solidFill>
                <a:latin typeface="Arial" pitchFamily="34" charset="0"/>
                <a:ea typeface="+mn-ea"/>
                <a:cs typeface="+mn-cs"/>
              </a:rPr>
              <a:t>S. aureus </a:t>
            </a:r>
            <a:r>
              <a:rPr lang="en-US" sz="2000" dirty="0">
                <a:solidFill>
                  <a:schemeClr val="accent6"/>
                </a:solidFill>
                <a:latin typeface="Arial" pitchFamily="34" charset="0"/>
                <a:ea typeface="+mn-ea"/>
                <a:cs typeface="+mn-cs"/>
              </a:rPr>
              <a:t>subsp. </a:t>
            </a:r>
            <a:r>
              <a:rPr lang="en-US" sz="2000" i="1" dirty="0">
                <a:solidFill>
                  <a:schemeClr val="accent6"/>
                </a:solidFill>
                <a:latin typeface="Arial" pitchFamily="34" charset="0"/>
                <a:ea typeface="+mn-ea"/>
                <a:cs typeface="+mn-cs"/>
              </a:rPr>
              <a:t>aureus</a:t>
            </a:r>
            <a:r>
              <a:rPr lang="en-US" sz="2000" dirty="0">
                <a:solidFill>
                  <a:schemeClr val="accent6"/>
                </a:solidFill>
                <a:latin typeface="Arial" pitchFamily="34" charset="0"/>
                <a:ea typeface="+mn-ea"/>
                <a:cs typeface="+mn-cs"/>
              </a:rPr>
              <a:t> TCH60 genes annotated by BCM, and 5.6% of </a:t>
            </a:r>
            <a:r>
              <a:rPr lang="en-US" sz="2000" i="1" dirty="0">
                <a:solidFill>
                  <a:schemeClr val="accent6"/>
                </a:solidFill>
                <a:latin typeface="Arial" pitchFamily="34" charset="0"/>
                <a:ea typeface="+mn-ea"/>
                <a:cs typeface="+mn-cs"/>
              </a:rPr>
              <a:t>Y. pestis</a:t>
            </a:r>
            <a:r>
              <a:rPr lang="en-US" sz="2000" dirty="0">
                <a:solidFill>
                  <a:schemeClr val="accent6"/>
                </a:solidFill>
                <a:latin typeface="Arial" pitchFamily="34" charset="0"/>
                <a:ea typeface="+mn-ea"/>
                <a:cs typeface="+mn-cs"/>
              </a:rPr>
              <a:t> CO92 genes annotated by the Sanger Institute.</a:t>
            </a:r>
            <a:endParaRPr lang="en-US" sz="2000" b="1" dirty="0">
              <a:solidFill>
                <a:schemeClr val="accent6"/>
              </a:solidFill>
              <a:latin typeface="Arial" pitchFamily="34" charset="0"/>
              <a:ea typeface="+mn-ea"/>
              <a:cs typeface="+mn-cs"/>
            </a:endParaRPr>
          </a:p>
        </p:txBody>
      </p:sp>
      <p:sp>
        <p:nvSpPr>
          <p:cNvPr id="72" name="TextBox 71"/>
          <p:cNvSpPr txBox="1"/>
          <p:nvPr/>
        </p:nvSpPr>
        <p:spPr>
          <a:xfrm>
            <a:off x="914400" y="23880763"/>
            <a:ext cx="10439400" cy="1570037"/>
          </a:xfrm>
          <a:prstGeom prst="rect">
            <a:avLst/>
          </a:prstGeom>
          <a:noFill/>
        </p:spPr>
        <p:txBody>
          <a:bodyPr>
            <a:spAutoFit/>
          </a:bodyPr>
          <a:lstStyle/>
          <a:p>
            <a:pPr algn="just">
              <a:defRPr/>
            </a:pPr>
            <a:r>
              <a:rPr lang="en-US" sz="2400" dirty="0">
                <a:solidFill>
                  <a:schemeClr val="accent6"/>
                </a:solidFill>
                <a:latin typeface="Arial" pitchFamily="34" charset="0"/>
                <a:ea typeface="+mn-ea"/>
                <a:cs typeface="+mn-cs"/>
              </a:rPr>
              <a:t>The </a:t>
            </a:r>
            <a:r>
              <a:rPr lang="en-US" sz="2400" b="1" dirty="0">
                <a:solidFill>
                  <a:schemeClr val="accent6">
                    <a:lumMod val="75000"/>
                  </a:schemeClr>
                </a:solidFill>
                <a:latin typeface="Arial" pitchFamily="34" charset="0"/>
                <a:ea typeface="+mn-ea"/>
                <a:cs typeface="+mn-cs"/>
              </a:rPr>
              <a:t>Web server </a:t>
            </a:r>
            <a:r>
              <a:rPr lang="en-US" sz="2400" dirty="0">
                <a:solidFill>
                  <a:schemeClr val="accent6"/>
                </a:solidFill>
                <a:latin typeface="Arial" pitchFamily="34" charset="0"/>
                <a:ea typeface="+mn-ea"/>
                <a:cs typeface="+mn-cs"/>
              </a:rPr>
              <a:t>hosts the AGeS Web application. The </a:t>
            </a:r>
            <a:r>
              <a:rPr lang="en-US" sz="2400" b="1" dirty="0">
                <a:solidFill>
                  <a:schemeClr val="accent6">
                    <a:lumMod val="75000"/>
                  </a:schemeClr>
                </a:solidFill>
                <a:latin typeface="Arial" pitchFamily="34" charset="0"/>
                <a:ea typeface="+mn-ea"/>
                <a:cs typeface="+mn-cs"/>
              </a:rPr>
              <a:t>workflow manager </a:t>
            </a:r>
            <a:r>
              <a:rPr lang="en-US" sz="2400" dirty="0">
                <a:solidFill>
                  <a:schemeClr val="accent6"/>
                </a:solidFill>
                <a:latin typeface="Arial" pitchFamily="34" charset="0"/>
                <a:ea typeface="+mn-ea"/>
                <a:cs typeface="+mn-cs"/>
              </a:rPr>
              <a:t>handles </a:t>
            </a:r>
            <a:r>
              <a:rPr lang="en-US" sz="2400" b="1" dirty="0">
                <a:solidFill>
                  <a:schemeClr val="accent6">
                    <a:lumMod val="75000"/>
                  </a:schemeClr>
                </a:solidFill>
                <a:latin typeface="Arial" pitchFamily="34" charset="0"/>
                <a:ea typeface="+mn-ea"/>
                <a:cs typeface="+mn-cs"/>
              </a:rPr>
              <a:t>sequence management</a:t>
            </a:r>
            <a:r>
              <a:rPr lang="en-US" sz="2400" dirty="0">
                <a:solidFill>
                  <a:schemeClr val="accent6"/>
                </a:solidFill>
                <a:latin typeface="Arial" pitchFamily="34" charset="0"/>
                <a:ea typeface="+mn-ea"/>
                <a:cs typeface="+mn-cs"/>
              </a:rPr>
              <a:t>,</a:t>
            </a:r>
            <a:r>
              <a:rPr lang="en-US" sz="2400" dirty="0">
                <a:solidFill>
                  <a:schemeClr val="bg1"/>
                </a:solidFill>
                <a:latin typeface="Arial" pitchFamily="34" charset="0"/>
                <a:ea typeface="+mn-ea"/>
                <a:cs typeface="+mn-cs"/>
              </a:rPr>
              <a:t> </a:t>
            </a:r>
            <a:r>
              <a:rPr lang="en-US" sz="2400" b="1" dirty="0">
                <a:solidFill>
                  <a:schemeClr val="accent6">
                    <a:lumMod val="75000"/>
                  </a:schemeClr>
                </a:solidFill>
                <a:latin typeface="Arial" pitchFamily="34" charset="0"/>
                <a:ea typeface="+mn-ea"/>
                <a:cs typeface="+mn-cs"/>
              </a:rPr>
              <a:t>annotation pipeline </a:t>
            </a:r>
            <a:r>
              <a:rPr lang="en-US" sz="2400" dirty="0">
                <a:solidFill>
                  <a:schemeClr val="accent6"/>
                </a:solidFill>
                <a:latin typeface="Arial" pitchFamily="34" charset="0"/>
                <a:ea typeface="+mn-ea"/>
                <a:cs typeface="+mn-cs"/>
              </a:rPr>
              <a:t>and </a:t>
            </a:r>
            <a:r>
              <a:rPr lang="en-US" sz="2400" b="1" dirty="0">
                <a:solidFill>
                  <a:schemeClr val="accent6">
                    <a:lumMod val="75000"/>
                  </a:schemeClr>
                </a:solidFill>
                <a:latin typeface="Arial" pitchFamily="34" charset="0"/>
                <a:ea typeface="+mn-ea"/>
                <a:cs typeface="+mn-cs"/>
              </a:rPr>
              <a:t>GBrowse visualization</a:t>
            </a:r>
            <a:r>
              <a:rPr lang="en-US" sz="2400" dirty="0">
                <a:solidFill>
                  <a:schemeClr val="accent6"/>
                </a:solidFill>
                <a:latin typeface="Arial" pitchFamily="34" charset="0"/>
                <a:ea typeface="+mn-ea"/>
                <a:cs typeface="+mn-cs"/>
              </a:rPr>
              <a:t>. The </a:t>
            </a:r>
            <a:r>
              <a:rPr lang="en-US" sz="2400" b="1" dirty="0">
                <a:solidFill>
                  <a:schemeClr val="accent6">
                    <a:lumMod val="75000"/>
                  </a:schemeClr>
                </a:solidFill>
                <a:latin typeface="Arial" pitchFamily="34" charset="0"/>
                <a:ea typeface="+mn-ea"/>
                <a:cs typeface="+mn-cs"/>
              </a:rPr>
              <a:t>sequence database </a:t>
            </a:r>
            <a:r>
              <a:rPr lang="en-US" sz="2400" dirty="0">
                <a:solidFill>
                  <a:schemeClr val="accent6"/>
                </a:solidFill>
                <a:latin typeface="Arial" pitchFamily="34" charset="0"/>
                <a:ea typeface="+mn-ea"/>
                <a:cs typeface="+mn-cs"/>
              </a:rPr>
              <a:t>stores all sequence and job-related data. </a:t>
            </a:r>
            <a:endParaRPr lang="en-US" sz="2400" dirty="0">
              <a:solidFill>
                <a:schemeClr val="accent6"/>
              </a:solidFill>
              <a:latin typeface="Arial" pitchFamily="34" charset="0"/>
              <a:ea typeface="+mn-ea"/>
              <a:cs typeface="+mn-cs"/>
            </a:endParaRPr>
          </a:p>
        </p:txBody>
      </p:sp>
      <p:sp>
        <p:nvSpPr>
          <p:cNvPr id="71" name="TextBox 70"/>
          <p:cNvSpPr txBox="1"/>
          <p:nvPr/>
        </p:nvSpPr>
        <p:spPr>
          <a:xfrm>
            <a:off x="12344400" y="24250650"/>
            <a:ext cx="9067800" cy="1200150"/>
          </a:xfrm>
          <a:prstGeom prst="rect">
            <a:avLst/>
          </a:prstGeom>
          <a:noFill/>
        </p:spPr>
        <p:txBody>
          <a:bodyPr>
            <a:spAutoFit/>
          </a:bodyPr>
          <a:lstStyle/>
          <a:p>
            <a:pPr algn="just">
              <a:defRPr/>
            </a:pPr>
            <a:r>
              <a:rPr lang="en-US" sz="2400" dirty="0">
                <a:solidFill>
                  <a:schemeClr val="accent6"/>
                </a:solidFill>
                <a:latin typeface="Arial" pitchFamily="34" charset="0"/>
                <a:ea typeface="+mn-ea"/>
                <a:cs typeface="+mn-cs"/>
              </a:rPr>
              <a:t>Given assembled contigs, the pipeline starts with</a:t>
            </a:r>
            <a:r>
              <a:rPr lang="en-US" sz="2400" dirty="0">
                <a:solidFill>
                  <a:schemeClr val="bg1"/>
                </a:solidFill>
                <a:latin typeface="Arial" pitchFamily="34" charset="0"/>
                <a:ea typeface="+mn-ea"/>
                <a:cs typeface="+mn-cs"/>
              </a:rPr>
              <a:t> </a:t>
            </a:r>
            <a:r>
              <a:rPr lang="en-US" sz="2400" b="1" dirty="0">
                <a:solidFill>
                  <a:schemeClr val="accent6">
                    <a:lumMod val="75000"/>
                  </a:schemeClr>
                </a:solidFill>
                <a:latin typeface="Arial" pitchFamily="34" charset="0"/>
                <a:ea typeface="+mn-ea"/>
                <a:cs typeface="+mn-cs"/>
              </a:rPr>
              <a:t>DIYA</a:t>
            </a:r>
            <a:r>
              <a:rPr lang="en-US" sz="2400" dirty="0">
                <a:solidFill>
                  <a:schemeClr val="bg1"/>
                </a:solidFill>
                <a:latin typeface="Arial" pitchFamily="34" charset="0"/>
                <a:ea typeface="+mn-ea"/>
                <a:cs typeface="+mn-cs"/>
              </a:rPr>
              <a:t> </a:t>
            </a:r>
            <a:r>
              <a:rPr lang="en-US" sz="2400" dirty="0">
                <a:solidFill>
                  <a:schemeClr val="accent6"/>
                </a:solidFill>
                <a:latin typeface="Arial" pitchFamily="34" charset="0"/>
                <a:ea typeface="+mn-ea"/>
                <a:cs typeface="+mn-cs"/>
              </a:rPr>
              <a:t>gene annotation, followed by </a:t>
            </a:r>
            <a:r>
              <a:rPr lang="en-US" sz="2400" b="1" dirty="0">
                <a:solidFill>
                  <a:schemeClr val="accent6">
                    <a:lumMod val="75000"/>
                  </a:schemeClr>
                </a:solidFill>
                <a:latin typeface="Arial" pitchFamily="34" charset="0"/>
                <a:ea typeface="+mn-ea"/>
                <a:cs typeface="+mn-cs"/>
              </a:rPr>
              <a:t>post-processing</a:t>
            </a:r>
            <a:r>
              <a:rPr lang="en-US" sz="2400" dirty="0">
                <a:solidFill>
                  <a:schemeClr val="accent6"/>
                </a:solidFill>
                <a:latin typeface="Arial" pitchFamily="34" charset="0"/>
                <a:ea typeface="+mn-ea"/>
                <a:cs typeface="+mn-cs"/>
              </a:rPr>
              <a:t>, </a:t>
            </a:r>
            <a:r>
              <a:rPr lang="en-US" sz="2400" b="1" dirty="0">
                <a:solidFill>
                  <a:schemeClr val="accent6">
                    <a:lumMod val="75000"/>
                  </a:schemeClr>
                </a:solidFill>
                <a:latin typeface="Arial" pitchFamily="34" charset="0"/>
                <a:ea typeface="+mn-ea"/>
                <a:cs typeface="+mn-cs"/>
              </a:rPr>
              <a:t>tandem repeat annotation</a:t>
            </a:r>
            <a:r>
              <a:rPr lang="en-US" sz="2400" dirty="0">
                <a:solidFill>
                  <a:schemeClr val="accent6"/>
                </a:solidFill>
                <a:latin typeface="Arial" pitchFamily="34" charset="0"/>
                <a:ea typeface="+mn-ea"/>
                <a:cs typeface="+mn-cs"/>
              </a:rPr>
              <a:t>, and </a:t>
            </a:r>
            <a:r>
              <a:rPr lang="en-US" sz="2400" b="1" dirty="0">
                <a:solidFill>
                  <a:schemeClr val="accent6">
                    <a:lumMod val="75000"/>
                  </a:schemeClr>
                </a:solidFill>
                <a:latin typeface="Arial" pitchFamily="34" charset="0"/>
                <a:ea typeface="+mn-ea"/>
                <a:cs typeface="+mn-cs"/>
              </a:rPr>
              <a:t>protein function annotation </a:t>
            </a:r>
            <a:r>
              <a:rPr lang="en-US" sz="2400" dirty="0">
                <a:solidFill>
                  <a:schemeClr val="accent6"/>
                </a:solidFill>
                <a:latin typeface="Arial" pitchFamily="34" charset="0"/>
                <a:ea typeface="+mn-ea"/>
                <a:cs typeface="+mn-cs"/>
              </a:rPr>
              <a:t>with PIPA. </a:t>
            </a:r>
            <a:endParaRPr lang="en-US" sz="2400" dirty="0">
              <a:solidFill>
                <a:schemeClr val="accent6"/>
              </a:solidFill>
              <a:latin typeface="Arial" pitchFamily="34" charset="0"/>
              <a:ea typeface="+mn-ea"/>
              <a:cs typeface="+mn-cs"/>
            </a:endParaRPr>
          </a:p>
        </p:txBody>
      </p:sp>
      <p:pic>
        <p:nvPicPr>
          <p:cNvPr id="14514" name="Picture 2"/>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990600" y="13335000"/>
            <a:ext cx="2514600" cy="2514600"/>
          </a:xfrm>
          <a:prstGeom prst="rect">
            <a:avLst/>
          </a:prstGeom>
          <a:noFill/>
          <a:ln w="9525">
            <a:noFill/>
            <a:miter lim="800000"/>
            <a:headEnd/>
            <a:tailEnd/>
          </a:ln>
        </p:spPr>
      </p:pic>
      <p:sp>
        <p:nvSpPr>
          <p:cNvPr id="99" name="TextBox 98"/>
          <p:cNvSpPr txBox="1"/>
          <p:nvPr/>
        </p:nvSpPr>
        <p:spPr>
          <a:xfrm>
            <a:off x="2362200" y="13487400"/>
            <a:ext cx="2286000" cy="708025"/>
          </a:xfrm>
          <a:prstGeom prst="rect">
            <a:avLst/>
          </a:prstGeom>
          <a:noFill/>
        </p:spPr>
        <p:txBody>
          <a:bodyPr>
            <a:spAutoFit/>
          </a:bodyPr>
          <a:lstStyle/>
          <a:p>
            <a:pPr algn="ctr">
              <a:defRPr/>
            </a:pPr>
            <a:r>
              <a:rPr lang="en-US" sz="2000" dirty="0">
                <a:solidFill>
                  <a:schemeClr val="accent6"/>
                </a:solidFill>
                <a:latin typeface="Arial" pitchFamily="34" charset="0"/>
                <a:ea typeface="+mn-ea"/>
                <a:cs typeface="+mn-cs"/>
              </a:rPr>
              <a:t>Next-generation sequencer</a:t>
            </a:r>
            <a:endParaRPr lang="en-US" sz="2000" dirty="0">
              <a:solidFill>
                <a:schemeClr val="accent6"/>
              </a:solidFill>
              <a:latin typeface="Arial" pitchFamily="34" charset="0"/>
              <a:ea typeface="+mn-ea"/>
              <a:cs typeface="+mn-cs"/>
            </a:endParaRPr>
          </a:p>
        </p:txBody>
      </p:sp>
      <p:grpSp>
        <p:nvGrpSpPr>
          <p:cNvPr id="14516" name="Group 109"/>
          <p:cNvGrpSpPr>
            <a:grpSpLocks/>
          </p:cNvGrpSpPr>
          <p:nvPr/>
        </p:nvGrpSpPr>
        <p:grpSpPr bwMode="auto">
          <a:xfrm>
            <a:off x="4876800" y="11277600"/>
            <a:ext cx="2819400" cy="1447800"/>
            <a:chOff x="8610600" y="9677400"/>
            <a:chExt cx="2819400" cy="1447800"/>
          </a:xfrm>
        </p:grpSpPr>
        <p:cxnSp>
          <p:nvCxnSpPr>
            <p:cNvPr id="14526" name="Straight Connector 110"/>
            <p:cNvCxnSpPr>
              <a:cxnSpLocks noChangeShapeType="1"/>
            </p:cNvCxnSpPr>
            <p:nvPr/>
          </p:nvCxnSpPr>
          <p:spPr bwMode="auto">
            <a:xfrm>
              <a:off x="9144000" y="10287000"/>
              <a:ext cx="1447800" cy="0"/>
            </a:xfrm>
            <a:prstGeom prst="line">
              <a:avLst/>
            </a:prstGeom>
            <a:noFill/>
            <a:ln w="50800" cap="rnd">
              <a:solidFill>
                <a:srgbClr val="00B050"/>
              </a:solidFill>
              <a:round/>
              <a:headEnd/>
              <a:tailEnd/>
            </a:ln>
          </p:spPr>
        </p:cxnSp>
        <p:cxnSp>
          <p:nvCxnSpPr>
            <p:cNvPr id="114" name="Straight Connector 113"/>
            <p:cNvCxnSpPr/>
            <p:nvPr/>
          </p:nvCxnSpPr>
          <p:spPr bwMode="auto">
            <a:xfrm>
              <a:off x="8991600" y="10591800"/>
              <a:ext cx="1752600" cy="0"/>
            </a:xfrm>
            <a:prstGeom prst="line">
              <a:avLst/>
            </a:prstGeom>
            <a:solidFill>
              <a:schemeClr val="accent1"/>
            </a:solidFill>
            <a:ln w="50800" cap="rnd" cmpd="sng" algn="ctr">
              <a:solidFill>
                <a:schemeClr val="accent6"/>
              </a:solidFill>
              <a:prstDash val="solid"/>
              <a:round/>
              <a:headEnd type="none" w="med" len="med"/>
              <a:tailEnd type="none" w="med" len="med"/>
            </a:ln>
            <a:effectLst/>
          </p:spPr>
        </p:cxnSp>
        <p:cxnSp>
          <p:nvCxnSpPr>
            <p:cNvPr id="14528" name="Straight Connector 117"/>
            <p:cNvCxnSpPr>
              <a:cxnSpLocks noChangeShapeType="1"/>
            </p:cNvCxnSpPr>
            <p:nvPr/>
          </p:nvCxnSpPr>
          <p:spPr bwMode="auto">
            <a:xfrm>
              <a:off x="9296400" y="11125200"/>
              <a:ext cx="1295400" cy="0"/>
            </a:xfrm>
            <a:prstGeom prst="line">
              <a:avLst/>
            </a:prstGeom>
            <a:noFill/>
            <a:ln w="50800" cap="rnd">
              <a:solidFill>
                <a:srgbClr val="7030A0"/>
              </a:solidFill>
              <a:round/>
              <a:headEnd/>
              <a:tailEnd/>
            </a:ln>
          </p:spPr>
        </p:cxnSp>
        <p:cxnSp>
          <p:nvCxnSpPr>
            <p:cNvPr id="14529" name="Straight Connector 119"/>
            <p:cNvCxnSpPr>
              <a:cxnSpLocks noChangeShapeType="1"/>
            </p:cNvCxnSpPr>
            <p:nvPr/>
          </p:nvCxnSpPr>
          <p:spPr bwMode="auto">
            <a:xfrm>
              <a:off x="10210800" y="10820400"/>
              <a:ext cx="914400" cy="0"/>
            </a:xfrm>
            <a:prstGeom prst="line">
              <a:avLst/>
            </a:prstGeom>
            <a:noFill/>
            <a:ln w="50800" cap="rnd">
              <a:solidFill>
                <a:srgbClr val="FF0000"/>
              </a:solidFill>
              <a:round/>
              <a:headEnd/>
              <a:tailEnd/>
            </a:ln>
          </p:spPr>
        </p:cxnSp>
        <p:cxnSp>
          <p:nvCxnSpPr>
            <p:cNvPr id="14530" name="Straight Connector 121"/>
            <p:cNvCxnSpPr>
              <a:cxnSpLocks noChangeShapeType="1"/>
            </p:cNvCxnSpPr>
            <p:nvPr/>
          </p:nvCxnSpPr>
          <p:spPr bwMode="auto">
            <a:xfrm>
              <a:off x="8686800" y="10820400"/>
              <a:ext cx="1143000" cy="0"/>
            </a:xfrm>
            <a:prstGeom prst="line">
              <a:avLst/>
            </a:prstGeom>
            <a:noFill/>
            <a:ln w="50800" cap="rnd">
              <a:solidFill>
                <a:srgbClr val="FFC000"/>
              </a:solidFill>
              <a:round/>
              <a:headEnd/>
              <a:tailEnd/>
            </a:ln>
          </p:spPr>
        </p:cxnSp>
        <p:sp>
          <p:nvSpPr>
            <p:cNvPr id="129" name="TextBox 128"/>
            <p:cNvSpPr txBox="1"/>
            <p:nvPr/>
          </p:nvSpPr>
          <p:spPr>
            <a:xfrm>
              <a:off x="8610600" y="9677400"/>
              <a:ext cx="2819400" cy="400050"/>
            </a:xfrm>
            <a:prstGeom prst="rect">
              <a:avLst/>
            </a:prstGeom>
            <a:noFill/>
          </p:spPr>
          <p:txBody>
            <a:bodyPr>
              <a:spAutoFit/>
            </a:bodyPr>
            <a:lstStyle/>
            <a:p>
              <a:pPr algn="ctr">
                <a:defRPr/>
              </a:pPr>
              <a:r>
                <a:rPr lang="en-US" sz="2000" dirty="0">
                  <a:solidFill>
                    <a:schemeClr val="accent6"/>
                  </a:solidFill>
                  <a:latin typeface="Arial" pitchFamily="34" charset="0"/>
                  <a:ea typeface="+mn-ea"/>
                  <a:cs typeface="+mn-cs"/>
                </a:rPr>
                <a:t>Sequence contigs</a:t>
              </a:r>
              <a:endParaRPr lang="en-US" sz="2000" dirty="0">
                <a:solidFill>
                  <a:schemeClr val="accent6"/>
                </a:solidFill>
                <a:latin typeface="Arial" pitchFamily="34" charset="0"/>
                <a:ea typeface="+mn-ea"/>
                <a:cs typeface="+mn-cs"/>
              </a:endParaRPr>
            </a:p>
          </p:txBody>
        </p:sp>
      </p:grpSp>
      <p:cxnSp>
        <p:nvCxnSpPr>
          <p:cNvPr id="14517" name="Straight Arrow Connector 134"/>
          <p:cNvCxnSpPr>
            <a:cxnSpLocks noChangeShapeType="1"/>
          </p:cNvCxnSpPr>
          <p:nvPr/>
        </p:nvCxnSpPr>
        <p:spPr bwMode="auto">
          <a:xfrm rot="5400000" flipH="1" flipV="1">
            <a:off x="5753101" y="13525500"/>
            <a:ext cx="1143000" cy="3175"/>
          </a:xfrm>
          <a:prstGeom prst="straightConnector1">
            <a:avLst/>
          </a:prstGeom>
          <a:noFill/>
          <a:ln w="76200">
            <a:solidFill>
              <a:srgbClr val="0070C0"/>
            </a:solidFill>
            <a:round/>
            <a:headEnd/>
            <a:tailEnd type="arrow" w="med" len="med"/>
          </a:ln>
        </p:spPr>
      </p:cxnSp>
      <p:sp>
        <p:nvSpPr>
          <p:cNvPr id="138" name="TextBox 137"/>
          <p:cNvSpPr txBox="1"/>
          <p:nvPr/>
        </p:nvSpPr>
        <p:spPr>
          <a:xfrm>
            <a:off x="4572000" y="12877800"/>
            <a:ext cx="1828800" cy="708025"/>
          </a:xfrm>
          <a:prstGeom prst="rect">
            <a:avLst/>
          </a:prstGeom>
          <a:noFill/>
        </p:spPr>
        <p:txBody>
          <a:bodyPr>
            <a:spAutoFit/>
          </a:bodyPr>
          <a:lstStyle/>
          <a:p>
            <a:pPr algn="ctr">
              <a:defRPr/>
            </a:pPr>
            <a:r>
              <a:rPr lang="en-US" sz="2000" dirty="0">
                <a:solidFill>
                  <a:schemeClr val="accent6"/>
                </a:solidFill>
                <a:latin typeface="Arial" pitchFamily="34" charset="0"/>
                <a:ea typeface="+mn-ea"/>
                <a:cs typeface="+mn-cs"/>
              </a:rPr>
              <a:t>Sequence assembly</a:t>
            </a:r>
            <a:endParaRPr lang="en-US" sz="2000" dirty="0">
              <a:solidFill>
                <a:schemeClr val="accent6"/>
              </a:solidFill>
              <a:latin typeface="Arial" pitchFamily="34" charset="0"/>
              <a:ea typeface="+mn-ea"/>
              <a:cs typeface="+mn-cs"/>
            </a:endParaRPr>
          </a:p>
        </p:txBody>
      </p:sp>
      <p:sp>
        <p:nvSpPr>
          <p:cNvPr id="143" name="Oval 142"/>
          <p:cNvSpPr/>
          <p:nvPr/>
        </p:nvSpPr>
        <p:spPr bwMode="auto">
          <a:xfrm>
            <a:off x="7924800" y="10134600"/>
            <a:ext cx="7620000" cy="5105400"/>
          </a:xfrm>
          <a:prstGeom prst="ellipse">
            <a:avLst/>
          </a:prstGeom>
          <a:solidFill>
            <a:schemeClr val="accent1">
              <a:alpha val="50000"/>
            </a:schemeClr>
          </a:solidFill>
          <a:ln w="38100" cap="flat" cmpd="sng" algn="ctr">
            <a:solidFill>
              <a:schemeClr val="accent6">
                <a:lumMod val="75000"/>
              </a:schemeClr>
            </a:solidFill>
            <a:prstDash val="solid"/>
            <a:round/>
            <a:headEnd type="none" w="med" len="med"/>
            <a:tailEnd type="none" w="med" len="med"/>
          </a:ln>
          <a:effectLst/>
        </p:spPr>
        <p:txBody>
          <a:bodyPr>
            <a:prstTxWarp prst="textNoShape">
              <a:avLst/>
            </a:prstTxWarp>
          </a:bodyPr>
          <a:lstStyle/>
          <a:p>
            <a:pPr defTabSz="4386263">
              <a:defRPr/>
            </a:pPr>
            <a:endParaRPr lang="en-US" sz="8700" dirty="0">
              <a:latin typeface="Arial" pitchFamily="34" charset="0"/>
              <a:ea typeface="+mn-ea"/>
              <a:cs typeface="+mn-cs"/>
            </a:endParaRPr>
          </a:p>
        </p:txBody>
      </p:sp>
      <p:sp>
        <p:nvSpPr>
          <p:cNvPr id="14520" name="Rounded Rectangle 138"/>
          <p:cNvSpPr>
            <a:spLocks noChangeArrowheads="1"/>
          </p:cNvSpPr>
          <p:nvPr/>
        </p:nvSpPr>
        <p:spPr bwMode="auto">
          <a:xfrm>
            <a:off x="8382000" y="11734800"/>
            <a:ext cx="3124200" cy="1295400"/>
          </a:xfrm>
          <a:prstGeom prst="roundRect">
            <a:avLst>
              <a:gd name="adj" fmla="val 16667"/>
            </a:avLst>
          </a:prstGeom>
          <a:solidFill>
            <a:srgbClr val="0070C0"/>
          </a:solidFill>
          <a:ln w="9525">
            <a:solidFill>
              <a:schemeClr val="tx1"/>
            </a:solidFill>
            <a:round/>
            <a:headEnd/>
            <a:tailEnd/>
          </a:ln>
        </p:spPr>
        <p:txBody>
          <a:bodyPr>
            <a:prstTxWarp prst="textNoShape">
              <a:avLst/>
            </a:prstTxWarp>
          </a:bodyPr>
          <a:lstStyle/>
          <a:p>
            <a:pPr algn="ctr" defTabSz="4386263"/>
            <a:r>
              <a:rPr lang="en-US" sz="2800">
                <a:solidFill>
                  <a:schemeClr val="bg1"/>
                </a:solidFill>
              </a:rPr>
              <a:t>Annotation</a:t>
            </a:r>
          </a:p>
          <a:p>
            <a:pPr defTabSz="4386263"/>
            <a:r>
              <a:rPr lang="en-US" sz="2000">
                <a:solidFill>
                  <a:schemeClr val="bg1"/>
                </a:solidFill>
              </a:rPr>
              <a:t>  - gene locations</a:t>
            </a:r>
          </a:p>
          <a:p>
            <a:pPr defTabSz="4386263"/>
            <a:r>
              <a:rPr lang="en-US" sz="2000">
                <a:solidFill>
                  <a:schemeClr val="bg1"/>
                </a:solidFill>
              </a:rPr>
              <a:t>  - gene/protein functions</a:t>
            </a:r>
          </a:p>
        </p:txBody>
      </p:sp>
      <p:sp>
        <p:nvSpPr>
          <p:cNvPr id="14521" name="Rounded Rectangle 139"/>
          <p:cNvSpPr>
            <a:spLocks noChangeArrowheads="1"/>
          </p:cNvSpPr>
          <p:nvPr/>
        </p:nvSpPr>
        <p:spPr bwMode="auto">
          <a:xfrm>
            <a:off x="9601200" y="13335000"/>
            <a:ext cx="4343400" cy="1219200"/>
          </a:xfrm>
          <a:prstGeom prst="roundRect">
            <a:avLst>
              <a:gd name="adj" fmla="val 16667"/>
            </a:avLst>
          </a:prstGeom>
          <a:solidFill>
            <a:srgbClr val="0070C0"/>
          </a:solidFill>
          <a:ln w="9525">
            <a:solidFill>
              <a:schemeClr val="tx1"/>
            </a:solidFill>
            <a:round/>
            <a:headEnd/>
            <a:tailEnd/>
          </a:ln>
        </p:spPr>
        <p:txBody>
          <a:bodyPr>
            <a:prstTxWarp prst="textNoShape">
              <a:avLst/>
            </a:prstTxWarp>
          </a:bodyPr>
          <a:lstStyle/>
          <a:p>
            <a:pPr algn="ctr" defTabSz="4386263"/>
            <a:r>
              <a:rPr lang="en-US" sz="2800">
                <a:solidFill>
                  <a:schemeClr val="bg1"/>
                </a:solidFill>
              </a:rPr>
              <a:t>Diagnostics</a:t>
            </a:r>
          </a:p>
          <a:p>
            <a:pPr defTabSz="4386263"/>
            <a:r>
              <a:rPr lang="en-US" sz="2000">
                <a:solidFill>
                  <a:schemeClr val="bg1"/>
                </a:solidFill>
              </a:rPr>
              <a:t>  - identification of pathogens</a:t>
            </a:r>
          </a:p>
          <a:p>
            <a:pPr defTabSz="4386263"/>
            <a:r>
              <a:rPr lang="en-US" sz="2000">
                <a:solidFill>
                  <a:schemeClr val="bg1"/>
                </a:solidFill>
              </a:rPr>
              <a:t>  - differences with related genomes</a:t>
            </a:r>
          </a:p>
        </p:txBody>
      </p:sp>
      <p:sp>
        <p:nvSpPr>
          <p:cNvPr id="14522" name="Rounded Rectangle 140"/>
          <p:cNvSpPr>
            <a:spLocks noChangeArrowheads="1"/>
          </p:cNvSpPr>
          <p:nvPr/>
        </p:nvSpPr>
        <p:spPr bwMode="auto">
          <a:xfrm>
            <a:off x="11963400" y="11734800"/>
            <a:ext cx="3124200" cy="1295400"/>
          </a:xfrm>
          <a:prstGeom prst="roundRect">
            <a:avLst>
              <a:gd name="adj" fmla="val 16667"/>
            </a:avLst>
          </a:prstGeom>
          <a:solidFill>
            <a:srgbClr val="0070C0"/>
          </a:solidFill>
          <a:ln w="9525">
            <a:solidFill>
              <a:schemeClr val="tx1"/>
            </a:solidFill>
            <a:round/>
            <a:headEnd/>
            <a:tailEnd/>
          </a:ln>
        </p:spPr>
        <p:txBody>
          <a:bodyPr>
            <a:prstTxWarp prst="textNoShape">
              <a:avLst/>
            </a:prstTxWarp>
          </a:bodyPr>
          <a:lstStyle/>
          <a:p>
            <a:pPr algn="ctr" defTabSz="4386263"/>
            <a:r>
              <a:rPr lang="en-US" sz="2800">
                <a:solidFill>
                  <a:schemeClr val="bg1"/>
                </a:solidFill>
              </a:rPr>
              <a:t>Characterization</a:t>
            </a:r>
          </a:p>
          <a:p>
            <a:pPr defTabSz="4386263"/>
            <a:r>
              <a:rPr lang="en-US" sz="2000">
                <a:solidFill>
                  <a:schemeClr val="bg1"/>
                </a:solidFill>
              </a:rPr>
              <a:t>  - drug-resistance</a:t>
            </a:r>
          </a:p>
          <a:p>
            <a:pPr defTabSz="4386263"/>
            <a:r>
              <a:rPr lang="en-US" sz="2000">
                <a:solidFill>
                  <a:schemeClr val="bg1"/>
                </a:solidFill>
              </a:rPr>
              <a:t>  - pathogenicity</a:t>
            </a:r>
          </a:p>
        </p:txBody>
      </p:sp>
      <p:sp>
        <p:nvSpPr>
          <p:cNvPr id="14523" name="Rounded Rectangle 141"/>
          <p:cNvSpPr>
            <a:spLocks noChangeArrowheads="1"/>
          </p:cNvSpPr>
          <p:nvPr/>
        </p:nvSpPr>
        <p:spPr bwMode="auto">
          <a:xfrm>
            <a:off x="10515600" y="10744200"/>
            <a:ext cx="2286000" cy="533400"/>
          </a:xfrm>
          <a:prstGeom prst="roundRect">
            <a:avLst>
              <a:gd name="adj" fmla="val 16667"/>
            </a:avLst>
          </a:prstGeom>
          <a:solidFill>
            <a:srgbClr val="0070C0"/>
          </a:solidFill>
          <a:ln w="9525">
            <a:solidFill>
              <a:schemeClr val="tx1"/>
            </a:solidFill>
            <a:round/>
            <a:headEnd/>
            <a:tailEnd/>
          </a:ln>
        </p:spPr>
        <p:txBody>
          <a:bodyPr>
            <a:prstTxWarp prst="textNoShape">
              <a:avLst/>
            </a:prstTxWarp>
          </a:bodyPr>
          <a:lstStyle/>
          <a:p>
            <a:pPr algn="ctr" defTabSz="4386263"/>
            <a:r>
              <a:rPr lang="en-US" sz="2800">
                <a:solidFill>
                  <a:schemeClr val="bg1"/>
                </a:solidFill>
              </a:rPr>
              <a:t>Visualization</a:t>
            </a:r>
          </a:p>
        </p:txBody>
      </p:sp>
      <p:sp>
        <p:nvSpPr>
          <p:cNvPr id="145" name=" 3"/>
          <p:cNvSpPr/>
          <p:nvPr/>
        </p:nvSpPr>
        <p:spPr>
          <a:xfrm rot="367573">
            <a:off x="7439025" y="10440988"/>
            <a:ext cx="1477963" cy="1716087"/>
          </a:xfrm>
          <a:prstGeom prst="swooshArrow">
            <a:avLst>
              <a:gd name="adj1" fmla="val 9872"/>
              <a:gd name="adj2" fmla="val 22680"/>
            </a:avLst>
          </a:prstGeom>
          <a:solidFill>
            <a:srgbClr val="0070C0"/>
          </a:solidFill>
        </p:spPr>
        <p:style>
          <a:lnRef idx="1">
            <a:schemeClr val="accent1"/>
          </a:lnRef>
          <a:fillRef idx="3">
            <a:schemeClr val="accent1"/>
          </a:fillRef>
          <a:effectRef idx="2">
            <a:schemeClr val="accent1"/>
          </a:effectRef>
          <a:fontRef idx="minor">
            <a:schemeClr val="lt1"/>
          </a:fontRef>
        </p:style>
      </p:sp>
      <p:sp>
        <p:nvSpPr>
          <p:cNvPr id="146" name=" 3"/>
          <p:cNvSpPr/>
          <p:nvPr/>
        </p:nvSpPr>
        <p:spPr>
          <a:xfrm rot="18539896" flipV="1">
            <a:off x="8070850" y="14525625"/>
            <a:ext cx="1230313" cy="1312863"/>
          </a:xfrm>
          <a:prstGeom prst="swooshArrow">
            <a:avLst>
              <a:gd name="adj1" fmla="val 9872"/>
              <a:gd name="adj2" fmla="val 22680"/>
            </a:avLst>
          </a:prstGeom>
          <a:solidFill>
            <a:srgbClr val="0070C0"/>
          </a:solidFill>
        </p:spPr>
        <p:style>
          <a:lnRef idx="1">
            <a:schemeClr val="accent1"/>
          </a:lnRef>
          <a:fillRef idx="3">
            <a:schemeClr val="accent1"/>
          </a:fillRef>
          <a:effectRef idx="2">
            <a:schemeClr val="accent1"/>
          </a:effectRef>
          <a:fontRef idx="minor">
            <a:schemeClr val="lt1"/>
          </a:fontRef>
        </p:style>
      </p:sp>
    </p:spTree>
  </p:cSld>
  <p:clrMapOvr>
    <a:masterClrMapping/>
  </p:clrMapOvr>
  <p:timing>
    <p:tnLst>
      <p:par>
        <p:cTn id="1" dur="indefinite" restart="never" nodeType="tmRoot"/>
      </p:par>
    </p:tnLst>
  </p:timing>
</p:sld>
</file>

<file path=ppt/theme/theme1.xml><?xml version="1.0" encoding="utf-8"?>
<a:theme xmlns:a="http://schemas.openxmlformats.org/drawingml/2006/main" name="TOFI_ISMB_VIENNA">
  <a:themeElements>
    <a:clrScheme name="TOFI_ISMB_VIENN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OFI_ISMB_VIENN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6263" rtl="0" eaLnBrk="1" fontAlgn="base" latinLnBrk="0" hangingPunct="1">
          <a:lnSpc>
            <a:spcPct val="100000"/>
          </a:lnSpc>
          <a:spcBef>
            <a:spcPct val="0"/>
          </a:spcBef>
          <a:spcAft>
            <a:spcPct val="0"/>
          </a:spcAft>
          <a:buClrTx/>
          <a:buSzTx/>
          <a:buFontTx/>
          <a:buNone/>
          <a:tabLst/>
          <a:defRPr kumimoji="0" lang="en-US" sz="87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6263" rtl="0" eaLnBrk="1" fontAlgn="base" latinLnBrk="0" hangingPunct="1">
          <a:lnSpc>
            <a:spcPct val="100000"/>
          </a:lnSpc>
          <a:spcBef>
            <a:spcPct val="0"/>
          </a:spcBef>
          <a:spcAft>
            <a:spcPct val="0"/>
          </a:spcAft>
          <a:buClrTx/>
          <a:buSzTx/>
          <a:buFontTx/>
          <a:buNone/>
          <a:tabLst/>
          <a:defRPr kumimoji="0" lang="en-US" sz="87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OFI_ISMB_VIENN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OFI_ISMB_VIENN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OFI_ISMB_VIENN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OFI_ISMB_VIENN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OFI_ISMB_VIENN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OFI_ISMB_VIENN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OFI_ISMB_VIENN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OFI_ISMB_VIENN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OFI_ISMB_VIENN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OFI_ISMB_VIENN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OFI_ISMB_VIENN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OFI_ISMB_VIENN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TOFI_ISMB_VIENNA</Template>
  <TotalTime>5222</TotalTime>
  <Words>732</Words>
  <Application>Microsoft Office PowerPoint</Application>
  <PresentationFormat>Custom</PresentationFormat>
  <Paragraphs>154</Paragraphs>
  <Slides>1</Slides>
  <Notes>1</Notes>
  <HiddenSlides>0</HiddenSlides>
  <MMClips>0</MMClips>
  <ScaleCrop>false</ScaleCrop>
  <HeadingPairs>
    <vt:vector size="6" baseType="variant">
      <vt:variant>
        <vt:lpstr>Fonts Used</vt:lpstr>
      </vt:variant>
      <vt:variant>
        <vt:i4>9</vt:i4>
      </vt:variant>
      <vt:variant>
        <vt:lpstr>Design Template</vt:lpstr>
      </vt:variant>
      <vt:variant>
        <vt:i4>1</vt:i4>
      </vt:variant>
      <vt:variant>
        <vt:lpstr>Slide Titles</vt:lpstr>
      </vt:variant>
      <vt:variant>
        <vt:i4>1</vt:i4>
      </vt:variant>
    </vt:vector>
  </HeadingPairs>
  <TitlesOfParts>
    <vt:vector size="11" baseType="lpstr">
      <vt:lpstr>Arial</vt:lpstr>
      <vt:lpstr>ＭＳ Ｐゴシック</vt:lpstr>
      <vt:lpstr>Calibri</vt:lpstr>
      <vt:lpstr>Arial Black</vt:lpstr>
      <vt:lpstr>Helvetica-Light</vt:lpstr>
      <vt:lpstr>Arial Narrow</vt:lpstr>
      <vt:lpstr>Wingdings</vt:lpstr>
      <vt:lpstr>Times New Roman</vt:lpstr>
      <vt:lpstr>+mj-lt</vt:lpstr>
      <vt:lpstr>TOFI_ISMB_VIENNA</vt:lpstr>
      <vt:lpstr>PowerPoint Presentation</vt:lpstr>
    </vt:vector>
  </TitlesOfParts>
  <Company>TATRC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Ravi Vijaya Satya</dc:creator>
  <cp:lastModifiedBy>GMOD / NESCent</cp:lastModifiedBy>
  <cp:revision>554</cp:revision>
  <cp:lastPrinted>2010-07-16T23:03:57Z</cp:lastPrinted>
  <dcterms:created xsi:type="dcterms:W3CDTF">2007-06-05T14:31:37Z</dcterms:created>
  <dcterms:modified xsi:type="dcterms:W3CDTF">2010-07-16T23:04:13Z</dcterms:modified>
</cp:coreProperties>
</file>