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315" r:id="rId2"/>
    <p:sldId id="257" r:id="rId3"/>
    <p:sldId id="268" r:id="rId4"/>
    <p:sldId id="316" r:id="rId5"/>
    <p:sldId id="319" r:id="rId6"/>
    <p:sldId id="318" r:id="rId7"/>
    <p:sldId id="313" r:id="rId8"/>
    <p:sldId id="258" r:id="rId9"/>
    <p:sldId id="307" r:id="rId10"/>
    <p:sldId id="259" r:id="rId11"/>
    <p:sldId id="260" r:id="rId12"/>
    <p:sldId id="261" r:id="rId13"/>
    <p:sldId id="262" r:id="rId14"/>
    <p:sldId id="263" r:id="rId15"/>
    <p:sldId id="309" r:id="rId16"/>
    <p:sldId id="270" r:id="rId17"/>
    <p:sldId id="271" r:id="rId18"/>
    <p:sldId id="272" r:id="rId19"/>
    <p:sldId id="31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286" r:id="rId30"/>
    <p:sldId id="288" r:id="rId31"/>
    <p:sldId id="317" r:id="rId32"/>
    <p:sldId id="290" r:id="rId33"/>
    <p:sldId id="292" r:id="rId34"/>
    <p:sldId id="293" r:id="rId35"/>
    <p:sldId id="298" r:id="rId36"/>
    <p:sldId id="299" r:id="rId3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" charset="0"/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12" y="-4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 typeface="Times New Roman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591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591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93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6500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591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591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29FB257-AE53-9544-BEB9-14A42BE4D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048EB5A0-D1EB-064A-A78A-BC8DB0E74C48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741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BE6680C5-9B57-CE4F-AE37-17ED7A09EF44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15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A90E3E01-0955-264A-B56C-B56432181E73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16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608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206875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4806E848-20A1-BA45-B766-37BEDA650B0F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17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813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9A20574F-6E34-834B-8DC2-B97447A9DEA0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18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018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DA143CAE-1E78-7C4F-8B3A-B6139BDBC78F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19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88CC9996-9B41-554B-AF15-7763017DCB83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20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427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36CDFFF3-9453-D64E-819C-BE6D6931F69D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21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632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DE876BAD-7765-2142-943F-8FE3D208F4EB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22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837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F3883388-5E45-7B41-A9AD-70BACE64607F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23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042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206875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7E23A608-0C08-6843-8F3C-096A96E31EA3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24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246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21AF0668-E4E8-C44C-A40A-554FD98293BA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3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2048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E1CC04F1-D288-D747-B3E1-999C91301C64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25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451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BB849AEA-2DB2-C74C-A976-99D9EBF4E382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26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656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B6158AC1-0B8C-614B-A721-3F02932257BB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27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6861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92AB2527-6519-2143-BAD2-D060704CE16F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28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066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3F7EE768-AC85-2243-B56E-2BB2F9E8190C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29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270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7F16502D-5719-5B4D-8091-AE811E0A5874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30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475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F917DFC1-C89F-F64E-B380-C5FB3B9D9451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32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782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21216CC7-06BF-2B44-9B32-7656B1836C3B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33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987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CBE407DF-4E61-0E43-BC8F-BE70ADADE637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34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8192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4CD6B249-6510-734B-BDE6-4AE6F1654AF1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35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9011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A0CB0C70-CB8A-CF49-AA6D-21E4B43B4D4A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8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2458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D8BAEAF9-FAFA-0442-AD63-D4C2E06F252D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36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9421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99116C43-B3D3-6A42-9515-1206504D433E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9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56125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450C9A53-FDD9-1F48-96E1-64A2834C25D6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10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2867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102317A7-CA85-A345-B2D3-AC65A1678F4D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11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3072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58BADD7F-B4D9-124C-83DC-93BE080AEA26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12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32772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408A7808-B5DA-7943-BC55-119268BC54CB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13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3482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-1" charset="0"/>
              <a:buNone/>
            </a:pPr>
            <a:fld id="{D934A2E1-95EC-E541-A84D-7E2718C5D7BF}" type="slidenum"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>
                <a:buFont typeface="Times New Roman" pitchFamily="-1" charset="0"/>
                <a:buNone/>
              </a:pPr>
              <a:t>14</a:t>
            </a:fld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8088" cy="419735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61C13-A583-F44B-A937-16A9FB908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3A65C-E782-3E4E-A530-51E96098EC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463550"/>
            <a:ext cx="1939925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67375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8705-9FCF-FB41-92B7-AB86C4AC7C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59700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608BC-6564-2D47-929F-EAB82B01BF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ECB2E-A9EC-754A-851B-65C163F189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67727-A436-8D43-B330-7FCE21E310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3650" cy="410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981200"/>
            <a:ext cx="3803650" cy="410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6F2FD-D04D-5F42-9081-B3C1E765E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415F9-C428-D14E-A459-0D278BAF2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2DA12-335D-3B47-979E-683DE9932A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E2E9-3933-2A4A-A2F0-331FF37B17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C5AA2-99A8-1D49-84C7-D67A4B803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CE133-4E7D-8E45-A4FC-D1EE7D58A1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59700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59700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23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29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23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1284DECB-2861-114D-AB74-6C1A94D42F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alphaModFix amt="74000"/>
          </a:blip>
          <a:srcRect/>
          <a:stretch>
            <a:fillRect/>
          </a:stretch>
        </p:blipFill>
        <p:spPr bwMode="auto">
          <a:xfrm>
            <a:off x="-19050" y="0"/>
            <a:ext cx="9144000" cy="59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197850" y="6342063"/>
            <a:ext cx="455613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3" name="Picture 11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241300" y="6421438"/>
            <a:ext cx="12192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2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726488" y="6399213"/>
            <a:ext cx="33337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0" descr="Screen Shot 2012-01-18 at 9.43.15 AM.png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2328863" y="6427788"/>
            <a:ext cx="36195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1" descr="Screen Shot 2012-01-18 at 9.46.54 AM.png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1500188" y="6438900"/>
            <a:ext cx="650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omic Sans MS" charset="0"/>
          <a:ea typeface="ＭＳ Ｐゴシック" charset="-128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omic Sans MS" charset="0"/>
          <a:ea typeface="ＭＳ Ｐゴシック" charset="-128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omic Sans MS" charset="0"/>
          <a:ea typeface="ＭＳ Ｐゴシック" charset="-128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omic Sans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3200">
          <a:solidFill>
            <a:srgbClr val="000000"/>
          </a:solidFill>
          <a:latin typeface="Arial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2800">
          <a:solidFill>
            <a:srgbClr val="000000"/>
          </a:solidFill>
          <a:latin typeface="Arial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2400">
          <a:solidFill>
            <a:srgbClr val="000000"/>
          </a:solidFill>
          <a:latin typeface="Arial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2000">
          <a:solidFill>
            <a:srgbClr val="000000"/>
          </a:solidFill>
          <a:latin typeface="Arial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" charset="0"/>
        <a:defRPr sz="2000">
          <a:solidFill>
            <a:srgbClr val="000000"/>
          </a:solidFill>
          <a:latin typeface="Arial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30475"/>
            <a:ext cx="91440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660400" y="-38100"/>
            <a:ext cx="7759700" cy="679450"/>
          </a:xfrm>
        </p:spPr>
        <p:txBody>
          <a:bodyPr/>
          <a:lstStyle/>
          <a:p>
            <a:r>
              <a:rPr lang="en-US" sz="3600" smtClean="0">
                <a:solidFill>
                  <a:schemeClr val="tx1"/>
                </a:solidFill>
                <a:latin typeface="Arial" pitchFamily="-1" charset="0"/>
                <a:ea typeface="Arial" pitchFamily="-1" charset="0"/>
                <a:cs typeface="Arial" pitchFamily="-1" charset="0"/>
              </a:rPr>
              <a:t>GMOD/GBrowse_syn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908300" y="2503488"/>
            <a:ext cx="6743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2000">
                <a:latin typeface="Arial" pitchFamily="-1" charset="0"/>
                <a:ea typeface="Arial" pitchFamily="-1" charset="0"/>
                <a:cs typeface="Arial" pitchFamily="-1" charset="0"/>
              </a:rPr>
              <a:t>Sheldon McKay</a:t>
            </a:r>
          </a:p>
          <a:p>
            <a:r>
              <a:rPr lang="en-US" sz="2000">
                <a:latin typeface="Arial" pitchFamily="-1" charset="0"/>
                <a:ea typeface="Arial" pitchFamily="-1" charset="0"/>
                <a:cs typeface="Arial" pitchFamily="-1" charset="0"/>
              </a:rPr>
              <a:t>iPlant Collaborative</a:t>
            </a:r>
            <a:br>
              <a:rPr lang="en-US" sz="2000">
                <a:latin typeface="Arial" pitchFamily="-1" charset="0"/>
                <a:ea typeface="Arial" pitchFamily="-1" charset="0"/>
                <a:cs typeface="Arial" pitchFamily="-1" charset="0"/>
              </a:rPr>
            </a:br>
            <a:r>
              <a:rPr lang="en-US" sz="2000">
                <a:latin typeface="Arial" pitchFamily="-1" charset="0"/>
                <a:ea typeface="Arial" pitchFamily="-1" charset="0"/>
                <a:cs typeface="Arial" pitchFamily="-1" charset="0"/>
              </a:rPr>
              <a:t>DNA Learning Center</a:t>
            </a:r>
            <a:br>
              <a:rPr lang="en-US" sz="2000">
                <a:latin typeface="Arial" pitchFamily="-1" charset="0"/>
                <a:ea typeface="Arial" pitchFamily="-1" charset="0"/>
                <a:cs typeface="Arial" pitchFamily="-1" charset="0"/>
              </a:rPr>
            </a:br>
            <a:r>
              <a:rPr lang="en-US" sz="2000">
                <a:latin typeface="Arial" pitchFamily="-1" charset="0"/>
                <a:ea typeface="Arial" pitchFamily="-1" charset="0"/>
                <a:cs typeface="Arial" pitchFamily="-1" charset="0"/>
              </a:rPr>
              <a:t>Cold Spring Harbor Laboratory</a:t>
            </a:r>
            <a:endParaRPr lang="en-GB" sz="200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1849438"/>
            <a:ext cx="5924550" cy="354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938" y="5554663"/>
            <a:ext cx="2005012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22638" y="5583238"/>
            <a:ext cx="1963737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438150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562100" y="5969000"/>
            <a:ext cx="6400800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-1" charset="0"/>
              </a:rPr>
              <a:t>Wang H, Su Y, Mackey AJ, Kraemer ET and JC Kissinger . SynView: a GBrowse-compatible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-1" charset="0"/>
              </a:rPr>
              <a:t>approach to visualizing comparative genome data  Bioinformatics 2006 22:2308-2309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Arial" pitchFamily="-1" charset="0"/>
            </a:endParaRPr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3625" y="5575300"/>
            <a:ext cx="1951038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2573338" y="5746750"/>
            <a:ext cx="6205537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-1" charset="0"/>
              </a:rPr>
              <a:t>Pan, X., Stein, L. and Brendel, V. 2005. SynBrowse: a Synteny Browser for Comparative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-1" charset="0"/>
              </a:rPr>
              <a:t>Sequence Analysis. Bioinformatics 21: 3461-3468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057275"/>
            <a:ext cx="4333875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163763"/>
            <a:ext cx="5956300" cy="3094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188" y="5780088"/>
            <a:ext cx="2125662" cy="392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-519491" y="-307900"/>
            <a:ext cx="10158931" cy="7716753"/>
          </a:xfrm>
          <a:prstGeom prst="rect">
            <a:avLst/>
          </a:prstGeom>
          <a:solidFill>
            <a:schemeClr val="tx1">
              <a:alpha val="4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788988" y="5613400"/>
            <a:ext cx="662146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-1" charset="0"/>
              </a:rPr>
              <a:t>Crabtree, J., Angiuoli, S. V., Wortman, J. R., White, O. R. Sybil: methods and software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Arial" pitchFamily="-1" charset="0"/>
              </a:rPr>
              <a:t>for multiple genome comparison and visualization Methods Mol Biol. 2007 Jan 01; 408: 93-108.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82713"/>
            <a:ext cx="6010275" cy="208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325" y="3543300"/>
            <a:ext cx="7432675" cy="156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9138" y="5030788"/>
            <a:ext cx="1504950" cy="571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696913"/>
            <a:ext cx="8315325" cy="542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6350" y="673100"/>
            <a:ext cx="212725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623888"/>
            <a:ext cx="1544638" cy="154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800" y="623888"/>
            <a:ext cx="3251200" cy="279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38" y="5268913"/>
            <a:ext cx="1446212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82750" y="5237163"/>
            <a:ext cx="2579688" cy="50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97375" y="5286375"/>
            <a:ext cx="2460625" cy="42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7283450" y="5257800"/>
            <a:ext cx="163195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Arial" pitchFamily="-1" charset="0"/>
              </a:rPr>
              <a:t>+ others...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933450" y="5815013"/>
            <a:ext cx="6234113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Youens-Clark K, Faga B, Yap IV, Stein LD, Ware, D. 2009.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CMap 1.01: A comparative mapping application for the Internet.  doi:10.1093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369300" cy="342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992188" y="871538"/>
            <a:ext cx="207645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GBrowse_syn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863" y="5060950"/>
            <a:ext cx="237013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5500" y="5033963"/>
            <a:ext cx="771525" cy="66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8538" y="5519738"/>
            <a:ext cx="4371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5464175" y="5511800"/>
            <a:ext cx="1528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1" charset="0"/>
              </a:rPr>
              <a:t>+others…</a:t>
            </a:r>
          </a:p>
        </p:txBody>
      </p:sp>
      <p:pic>
        <p:nvPicPr>
          <p:cNvPr id="3584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22700" y="698500"/>
            <a:ext cx="25400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TextBox 9"/>
          <p:cNvSpPr txBox="1">
            <a:spLocks noChangeArrowheads="1"/>
          </p:cNvSpPr>
          <p:nvPr/>
        </p:nvSpPr>
        <p:spPr bwMode="auto">
          <a:xfrm>
            <a:off x="1458913" y="5954713"/>
            <a:ext cx="679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pitchFamily="-1" charset="0"/>
                <a:ea typeface="Arial" pitchFamily="-1" charset="0"/>
                <a:cs typeface="Arial" pitchFamily="-1" charset="0"/>
              </a:rPr>
              <a:t>McKay SJ, Vergara IA and Stajich, J. 2010. "Using the Generic Synteny Browser (Gbrowse_syn)" </a:t>
            </a:r>
          </a:p>
          <a:p>
            <a:r>
              <a:rPr lang="en-US" sz="1200">
                <a:latin typeface="Arial" pitchFamily="-1" charset="0"/>
                <a:ea typeface="Arial" pitchFamily="-1" charset="0"/>
                <a:cs typeface="Arial" pitchFamily="-1" charset="0"/>
              </a:rPr>
              <a:t>in Current Protocols in Bioinformatics (Wiley Interscience) doi: 10.1002/0471250953.bi0912s31</a:t>
            </a:r>
          </a:p>
        </p:txBody>
      </p:sp>
      <p:pic>
        <p:nvPicPr>
          <p:cNvPr id="35850" name="Picture 9" descr="Screen Shot 2012-01-18 at 9.58.03 A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45000" y="5070475"/>
            <a:ext cx="927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10" descr="Screen Shot 2012-01-18 at 9.55.29 AM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16600" y="5051425"/>
            <a:ext cx="1227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pitchFamily="-1" charset="0"/>
              </a:rPr>
              <a:t>How is GBrowse_syn different?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Does not rely on perfect co-linearity across the entire displayed region (no orphan alignments)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Offers “on the fly” alignment chaining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No upward limit on the number of species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Used grid lines to trace fine-scale indels (sequence insertion/deletions)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Integration with GBrowse data sources</a:t>
            </a:r>
          </a:p>
          <a:p>
            <a:pPr eaLnBrk="1" hangingPunct="1">
              <a:lnSpc>
                <a:spcPct val="90000"/>
              </a:lnSpc>
              <a:buFont typeface="Times New Roman" pitchFamily="-1" charset="0"/>
              <a:buChar char="•"/>
            </a:pPr>
            <a:r>
              <a:rPr lang="en-US" sz="2400">
                <a:latin typeface="Arial" pitchFamily="-1" charset="0"/>
              </a:rPr>
              <a:t>Ongoing support and development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2546350" y="1298575"/>
            <a:ext cx="3278188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GBrowse-like interface</a:t>
            </a:r>
          </a:p>
        </p:txBody>
      </p:sp>
      <p:pic>
        <p:nvPicPr>
          <p:cNvPr id="45059" name="Picture 3" descr="Screen Shot 2012-01-18 at 12.22.32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95500"/>
            <a:ext cx="91440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1"/>
          <p:cNvSpPr>
            <a:spLocks noChangeArrowheads="1"/>
          </p:cNvSpPr>
          <p:nvPr/>
        </p:nvSpPr>
        <p:spPr bwMode="auto">
          <a:xfrm>
            <a:off x="452438" y="4889500"/>
            <a:ext cx="1295400" cy="685800"/>
          </a:xfrm>
          <a:prstGeom prst="flowChartMagneticDisk">
            <a:avLst/>
          </a:prstGeom>
          <a:solidFill>
            <a:srgbClr val="E30507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07" name="AutoShape 2"/>
          <p:cNvSpPr>
            <a:spLocks noChangeArrowheads="1"/>
          </p:cNvSpPr>
          <p:nvPr/>
        </p:nvSpPr>
        <p:spPr bwMode="auto">
          <a:xfrm>
            <a:off x="3043238" y="4800600"/>
            <a:ext cx="1447800" cy="1600200"/>
          </a:xfrm>
          <a:prstGeom prst="flowChartMultidocumen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5329238" y="4953000"/>
            <a:ext cx="1143000" cy="1143000"/>
          </a:xfrm>
          <a:prstGeom prst="flowChartDocumen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452438" y="4127500"/>
            <a:ext cx="1295400" cy="685800"/>
          </a:xfrm>
          <a:prstGeom prst="flowChartMagneticDisk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452438" y="5651500"/>
            <a:ext cx="1295400" cy="685800"/>
          </a:xfrm>
          <a:prstGeom prst="flowChartMagneticDisk">
            <a:avLst/>
          </a:prstGeom>
          <a:solidFill>
            <a:srgbClr val="1537E3">
              <a:alpha val="76077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1" name="AutoShape 6"/>
          <p:cNvSpPr>
            <a:spLocks noChangeArrowheads="1"/>
          </p:cNvSpPr>
          <p:nvPr/>
        </p:nvSpPr>
        <p:spPr bwMode="auto">
          <a:xfrm>
            <a:off x="7462838" y="5029200"/>
            <a:ext cx="1524000" cy="685800"/>
          </a:xfrm>
          <a:prstGeom prst="flowChartMagneticDisk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350838" y="3276600"/>
            <a:ext cx="1558925" cy="70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GBrowse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Databases*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3187700" y="5181600"/>
            <a:ext cx="784225" cy="92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*.syn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or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*.conf</a:t>
            </a:r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319713" y="5257800"/>
            <a:ext cx="114458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*.synconf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7372350" y="3429000"/>
            <a:ext cx="1779588" cy="1017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GBrowse_syn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alignment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-1" charset="0"/>
              </a:rPr>
              <a:t>database</a:t>
            </a:r>
          </a:p>
        </p:txBody>
      </p:sp>
      <p:sp>
        <p:nvSpPr>
          <p:cNvPr id="47116" name="AutoShape 11"/>
          <p:cNvSpPr>
            <a:spLocks noChangeArrowheads="1"/>
          </p:cNvSpPr>
          <p:nvPr/>
        </p:nvSpPr>
        <p:spPr bwMode="auto">
          <a:xfrm>
            <a:off x="3505200" y="3505200"/>
            <a:ext cx="533400" cy="990600"/>
          </a:xfrm>
          <a:prstGeom prst="upArrow">
            <a:avLst>
              <a:gd name="adj1" fmla="val 50000"/>
              <a:gd name="adj2" fmla="val 46429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7" name="AutoShape 12"/>
          <p:cNvSpPr>
            <a:spLocks noChangeArrowheads="1"/>
          </p:cNvSpPr>
          <p:nvPr/>
        </p:nvSpPr>
        <p:spPr bwMode="auto">
          <a:xfrm>
            <a:off x="5481638" y="3581400"/>
            <a:ext cx="533400" cy="990600"/>
          </a:xfrm>
          <a:prstGeom prst="upArrow">
            <a:avLst>
              <a:gd name="adj1" fmla="val 50000"/>
              <a:gd name="adj2" fmla="val 46429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8" name="AutoShape 13"/>
          <p:cNvSpPr>
            <a:spLocks noChangeArrowheads="1"/>
          </p:cNvSpPr>
          <p:nvPr/>
        </p:nvSpPr>
        <p:spPr bwMode="auto">
          <a:xfrm rot="3120000">
            <a:off x="2222500" y="3222626"/>
            <a:ext cx="587375" cy="1524000"/>
          </a:xfrm>
          <a:prstGeom prst="upDownArrow">
            <a:avLst>
              <a:gd name="adj1" fmla="val 50000"/>
              <a:gd name="adj2" fmla="val 51652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19" name="AutoShape 14"/>
          <p:cNvSpPr>
            <a:spLocks noChangeArrowheads="1"/>
          </p:cNvSpPr>
          <p:nvPr/>
        </p:nvSpPr>
        <p:spPr bwMode="auto">
          <a:xfrm>
            <a:off x="3048000" y="2465388"/>
            <a:ext cx="3505200" cy="914400"/>
          </a:xfrm>
          <a:prstGeom prst="flowChartProcess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GBrowse_syn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47120" name="AutoShape 15"/>
          <p:cNvSpPr>
            <a:spLocks noChangeArrowheads="1"/>
          </p:cNvSpPr>
          <p:nvPr/>
        </p:nvSpPr>
        <p:spPr bwMode="auto">
          <a:xfrm>
            <a:off x="4348163" y="1665288"/>
            <a:ext cx="533400" cy="685800"/>
          </a:xfrm>
          <a:prstGeom prst="upArrow">
            <a:avLst>
              <a:gd name="adj1" fmla="val 41667"/>
              <a:gd name="adj2" fmla="val 59310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21" name="AutoShape 16"/>
          <p:cNvSpPr>
            <a:spLocks noChangeArrowheads="1"/>
          </p:cNvSpPr>
          <p:nvPr/>
        </p:nvSpPr>
        <p:spPr bwMode="auto">
          <a:xfrm rot="18480000" flipH="1">
            <a:off x="6718300" y="3224213"/>
            <a:ext cx="587375" cy="1524000"/>
          </a:xfrm>
          <a:prstGeom prst="upDownArrow">
            <a:avLst>
              <a:gd name="adj1" fmla="val 50000"/>
              <a:gd name="adj2" fmla="val 51652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47122" name="Text Box 17"/>
          <p:cNvSpPr txBox="1">
            <a:spLocks noChangeArrowheads="1"/>
          </p:cNvSpPr>
          <p:nvPr/>
        </p:nvSpPr>
        <p:spPr bwMode="auto">
          <a:xfrm>
            <a:off x="3033713" y="6496050"/>
            <a:ext cx="3575050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Species config.                     Master config.</a:t>
            </a:r>
          </a:p>
        </p:txBody>
      </p:sp>
      <p:pic>
        <p:nvPicPr>
          <p:cNvPr id="47123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596900"/>
            <a:ext cx="2771775" cy="98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952500"/>
            <a:ext cx="6954838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441575" y="696913"/>
            <a:ext cx="41211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Arial" pitchFamily="-1" charset="0"/>
              </a:rPr>
              <a:t>GBrowse_syn Architecture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7625" y="914400"/>
            <a:ext cx="12588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[GBrowse]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84175" y="5956300"/>
            <a:ext cx="12588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[GBrowse]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7667625" y="5970588"/>
            <a:ext cx="12588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[GBrowse]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7699375" y="914400"/>
            <a:ext cx="12588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[GBrowse]</a:t>
            </a:r>
          </a:p>
        </p:txBody>
      </p:sp>
      <p:pic>
        <p:nvPicPr>
          <p:cNvPr id="49160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50963"/>
            <a:ext cx="2867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6975" y="1350963"/>
            <a:ext cx="2867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33938"/>
            <a:ext cx="2867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8875" y="4833938"/>
            <a:ext cx="2867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876300"/>
            <a:ext cx="7759700" cy="41021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-1" charset="0"/>
              </a:rPr>
              <a:t>Getting Data into GBrowse_syn	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1300" y="3149600"/>
            <a:ext cx="28448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3213100" y="2463800"/>
            <a:ext cx="2095500" cy="1739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1970272">
            <a:off x="1841500" y="4495800"/>
            <a:ext cx="93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 Box 9"/>
          <p:cNvSpPr txBox="1">
            <a:spLocks noChangeArrowheads="1"/>
          </p:cNvSpPr>
          <p:nvPr/>
        </p:nvSpPr>
        <p:spPr bwMode="auto">
          <a:xfrm>
            <a:off x="3082925" y="2166938"/>
            <a:ext cx="411956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1" charset="0"/>
              </a:rPr>
              <a:t>CLUSTALW      PECAN</a:t>
            </a:r>
          </a:p>
          <a:p>
            <a:r>
              <a:rPr lang="en-US">
                <a:latin typeface="Arial" pitchFamily="-1" charset="0"/>
              </a:rPr>
              <a:t>MSF      </a:t>
            </a:r>
            <a:r>
              <a:rPr lang="en-US" i="1">
                <a:latin typeface="Arial" pitchFamily="-1" charset="0"/>
              </a:rPr>
              <a:t>ad hoc</a:t>
            </a:r>
            <a:r>
              <a:rPr lang="en-US">
                <a:latin typeface="Arial" pitchFamily="-1" charset="0"/>
              </a:rPr>
              <a:t> tab-delimited</a:t>
            </a:r>
          </a:p>
          <a:p>
            <a:r>
              <a:rPr lang="en-US">
                <a:latin typeface="Arial" pitchFamily="-1" charset="0"/>
              </a:rPr>
              <a:t>FASTA       STOCKHOLM</a:t>
            </a:r>
          </a:p>
          <a:p>
            <a:r>
              <a:rPr lang="en-US">
                <a:latin typeface="Arial" pitchFamily="-1" charset="0"/>
              </a:rPr>
              <a:t>    GFF3    etc…</a:t>
            </a:r>
          </a:p>
        </p:txBody>
      </p:sp>
      <p:sp>
        <p:nvSpPr>
          <p:cNvPr id="51207" name="Freeform 12"/>
          <p:cNvSpPr>
            <a:spLocks/>
          </p:cNvSpPr>
          <p:nvPr/>
        </p:nvSpPr>
        <p:spPr bwMode="auto">
          <a:xfrm>
            <a:off x="2235200" y="1930400"/>
            <a:ext cx="6324600" cy="2235200"/>
          </a:xfrm>
          <a:custGeom>
            <a:avLst/>
            <a:gdLst>
              <a:gd name="T0" fmla="*/ 0 w 3984"/>
              <a:gd name="T1" fmla="*/ 2147483647 h 1408"/>
              <a:gd name="T2" fmla="*/ 2147483647 w 3984"/>
              <a:gd name="T3" fmla="*/ 2147483647 h 1408"/>
              <a:gd name="T4" fmla="*/ 2147483647 w 3984"/>
              <a:gd name="T5" fmla="*/ 2147483647 h 1408"/>
              <a:gd name="T6" fmla="*/ 2147483647 w 3984"/>
              <a:gd name="T7" fmla="*/ 2147483647 h 1408"/>
              <a:gd name="T8" fmla="*/ 2147483647 w 3984"/>
              <a:gd name="T9" fmla="*/ 0 h 1408"/>
              <a:gd name="T10" fmla="*/ 0 w 3984"/>
              <a:gd name="T11" fmla="*/ 2147483647 h 14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4"/>
              <a:gd name="T19" fmla="*/ 0 h 1408"/>
              <a:gd name="T20" fmla="*/ 3984 w 3984"/>
              <a:gd name="T21" fmla="*/ 1408 h 14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4" h="1408">
                <a:moveTo>
                  <a:pt x="0" y="208"/>
                </a:moveTo>
                <a:lnTo>
                  <a:pt x="1128" y="1408"/>
                </a:lnTo>
                <a:lnTo>
                  <a:pt x="1608" y="1400"/>
                </a:lnTo>
                <a:lnTo>
                  <a:pt x="3984" y="384"/>
                </a:lnTo>
                <a:lnTo>
                  <a:pt x="3112" y="0"/>
                </a:lnTo>
                <a:lnTo>
                  <a:pt x="0" y="208"/>
                </a:lnTo>
                <a:close/>
              </a:path>
            </a:pathLst>
          </a:custGeom>
          <a:solidFill>
            <a:srgbClr val="C0C0C0">
              <a:alpha val="52156"/>
            </a:srgb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51208" name="Text Box 13"/>
          <p:cNvSpPr txBox="1">
            <a:spLocks noChangeArrowheads="1"/>
          </p:cNvSpPr>
          <p:nvPr/>
        </p:nvSpPr>
        <p:spPr bwMode="auto">
          <a:xfrm rot="-1066483">
            <a:off x="3451225" y="4973638"/>
            <a:ext cx="1522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CC1016"/>
                </a:solidFill>
                <a:latin typeface="Arial" pitchFamily="-1" charset="0"/>
              </a:rPr>
              <a:t>Loading scripts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939800" y="1866900"/>
            <a:ext cx="7772400" cy="549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A few words on whole genome alignment</a:t>
            </a:r>
          </a:p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A brief survey of synteny browsers</a:t>
            </a: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A few challenges of rendering comparative data</a:t>
            </a: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Font typeface="Comic Sans MS" pitchFamily="-1" charset="0"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Comparative genome browsing with GBrowse_syn </a:t>
            </a: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 marL="330200" indent="-330200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98525" y="973138"/>
            <a:ext cx="1244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 pitchFamily="-1" charset="0"/>
              </a:rP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" y="641350"/>
            <a:ext cx="8928100" cy="572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04875"/>
            <a:ext cx="8497888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088" y="585788"/>
            <a:ext cx="8255000" cy="612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87463"/>
            <a:ext cx="7899400" cy="5187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2298700" y="693738"/>
            <a:ext cx="41687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Optional “All in one” view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146300"/>
            <a:ext cx="5257800" cy="334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752600" y="762000"/>
            <a:ext cx="5562600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spcBef>
                <a:spcPts val="1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>
                <a:solidFill>
                  <a:srgbClr val="000000"/>
                </a:solidFill>
                <a:latin typeface="Arial" pitchFamily="-1" charset="0"/>
              </a:rPr>
              <a:t>Adding markup to the annotations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9198" y="1333888"/>
            <a:ext cx="6846888" cy="519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136650" y="712788"/>
            <a:ext cx="64436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Problem : How to use Insertions/Deletion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2089150" y="820738"/>
            <a:ext cx="42084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Tracking Indels with grid lines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3" y="1619250"/>
            <a:ext cx="8191500" cy="4229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2133600" y="990600"/>
            <a:ext cx="60737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Evolution of  Gene Structure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90725"/>
            <a:ext cx="8191500" cy="395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7747000" cy="416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2628900" y="990600"/>
            <a:ext cx="314166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Putative gene or  loss </a:t>
            </a:r>
          </a:p>
        </p:txBody>
      </p:sp>
      <p:sp>
        <p:nvSpPr>
          <p:cNvPr id="69636" name="AutoShape 3"/>
          <p:cNvSpPr>
            <a:spLocks noChangeArrowheads="1"/>
          </p:cNvSpPr>
          <p:nvPr/>
        </p:nvSpPr>
        <p:spPr bwMode="auto">
          <a:xfrm>
            <a:off x="3886200" y="3200400"/>
            <a:ext cx="1828800" cy="228600"/>
          </a:xfrm>
          <a:prstGeom prst="roundRect">
            <a:avLst>
              <a:gd name="adj" fmla="val 694"/>
            </a:avLst>
          </a:prstGeom>
          <a:noFill/>
          <a:ln w="1836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108075"/>
            <a:ext cx="4833938" cy="5453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683" name="AutoShape 2"/>
          <p:cNvSpPr>
            <a:spLocks noChangeArrowheads="1"/>
          </p:cNvSpPr>
          <p:nvPr/>
        </p:nvSpPr>
        <p:spPr bwMode="auto">
          <a:xfrm>
            <a:off x="5715000" y="38100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E3050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1684" name="AutoShape 3"/>
          <p:cNvSpPr>
            <a:spLocks noChangeArrowheads="1"/>
          </p:cNvSpPr>
          <p:nvPr/>
        </p:nvSpPr>
        <p:spPr bwMode="auto">
          <a:xfrm>
            <a:off x="4876800" y="28194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E3050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1685" name="AutoShape 4"/>
          <p:cNvSpPr>
            <a:spLocks noChangeArrowheads="1"/>
          </p:cNvSpPr>
          <p:nvPr/>
        </p:nvSpPr>
        <p:spPr bwMode="auto">
          <a:xfrm>
            <a:off x="6019800" y="60198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E3050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4064000" y="1358900"/>
            <a:ext cx="11176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71687" name="Text Box 6"/>
          <p:cNvSpPr txBox="1">
            <a:spLocks noChangeArrowheads="1"/>
          </p:cNvSpPr>
          <p:nvPr/>
        </p:nvSpPr>
        <p:spPr bwMode="auto">
          <a:xfrm>
            <a:off x="3095625" y="1316038"/>
            <a:ext cx="3538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itchFamily="-1" charset="0"/>
              </a:rPr>
              <a:t>Comparing gene models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latin typeface="Arial" pitchFamily="-1" charset="0"/>
              </a:rPr>
              <a:t>Hierarchical Genome Alignment Strategy</a:t>
            </a:r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1981200" y="29972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1981200" y="3606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1981200" y="49022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1981200" y="42926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322513" y="2860675"/>
            <a:ext cx="4616450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Mask repeats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(RepeatMasker, Tandem Repeats Finder, nmerge, etc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327275" y="3562350"/>
            <a:ext cx="3546475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Identify orthologous regions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(ENREDO, MERCATOR, orthocluster, etc) 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2295525" y="4216400"/>
            <a:ext cx="2287588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Nucleotide-level alignment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(PECAN, MAVID, etc) 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2381250" y="4902200"/>
            <a:ext cx="1679575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Further processing </a:t>
            </a:r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5943600" y="43688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202488" y="4306888"/>
            <a:ext cx="1298575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GBrowse_syn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5991225" y="3592513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250113" y="3530600"/>
            <a:ext cx="1298575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GBrowse_syn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1625600" y="5435600"/>
            <a:ext cx="920750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GBrowse</a:t>
            </a: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1262063" y="2387600"/>
            <a:ext cx="2189162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-1" charset="0"/>
              </a:rPr>
              <a:t>Raw genomic sequences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6518275" cy="374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2489200" y="914400"/>
            <a:ext cx="331311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Comparing assemblies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7048500" y="1981200"/>
            <a:ext cx="1874838" cy="3417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Not bad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Needs work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Arial" pitchFamily="-1" charset="0"/>
              </a:rPr>
              <a:t>Example Mercator Alignment</a:t>
            </a:r>
          </a:p>
        </p:txBody>
      </p:sp>
      <p:pic>
        <p:nvPicPr>
          <p:cNvPr id="75779" name="Picture 3" descr="d85cdb7d6e12b99d9821d4300197884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854200"/>
            <a:ext cx="8027988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139506" y="2718664"/>
            <a:ext cx="7516813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latin typeface="Arial" pitchFamily="-1" charset="0"/>
              </a:rPr>
              <a:t>Getting the most out of small aligned regions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latin typeface="Arial" pitchFamily="-1" charset="0"/>
              </a:rPr>
              <a:t>               or </a:t>
            </a:r>
            <a:r>
              <a:rPr lang="en-US" sz="2800" dirty="0" err="1">
                <a:solidFill>
                  <a:srgbClr val="000000"/>
                </a:solidFill>
                <a:latin typeface="Arial" pitchFamily="-1" charset="0"/>
              </a:rPr>
              <a:t>orthology</a:t>
            </a:r>
            <a:r>
              <a:rPr lang="en-US" sz="2800" dirty="0">
                <a:solidFill>
                  <a:srgbClr val="000000"/>
                </a:solidFill>
                <a:latin typeface="Arial" pitchFamily="-1" charset="0"/>
              </a:rPr>
              <a:t>-only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6550"/>
            <a:ext cx="6826250" cy="182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572000"/>
            <a:ext cx="6826250" cy="174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2286000" y="914400"/>
            <a:ext cx="23320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Gene Orthology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2286000" y="4114800"/>
            <a:ext cx="271938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Chained Orthologs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4133850"/>
            <a:ext cx="8191500" cy="226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371600"/>
            <a:ext cx="6400800" cy="136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0900" name="AutoShape 3"/>
          <p:cNvSpPr>
            <a:spLocks noChangeArrowheads="1"/>
          </p:cNvSpPr>
          <p:nvPr/>
        </p:nvSpPr>
        <p:spPr bwMode="auto">
          <a:xfrm>
            <a:off x="5221288" y="1347788"/>
            <a:ext cx="228600" cy="685800"/>
          </a:xfrm>
          <a:prstGeom prst="roundRect">
            <a:avLst>
              <a:gd name="adj" fmla="val 694"/>
            </a:avLst>
          </a:prstGeom>
          <a:noFill/>
          <a:ln w="1836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80901" name="Line 4"/>
          <p:cNvSpPr>
            <a:spLocks noChangeShapeType="1"/>
          </p:cNvSpPr>
          <p:nvPr/>
        </p:nvSpPr>
        <p:spPr bwMode="auto">
          <a:xfrm flipH="1">
            <a:off x="5016500" y="2057400"/>
            <a:ext cx="254000" cy="2057400"/>
          </a:xfrm>
          <a:prstGeom prst="line">
            <a:avLst/>
          </a:prstGeom>
          <a:noFill/>
          <a:ln w="18360">
            <a:solidFill>
              <a:srgbClr val="8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5332413" y="2927350"/>
            <a:ext cx="24495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2 panels merged</a:t>
            </a:r>
          </a:p>
        </p:txBody>
      </p:sp>
      <p:sp>
        <p:nvSpPr>
          <p:cNvPr id="80903" name="AutoShape 6"/>
          <p:cNvSpPr>
            <a:spLocks noChangeArrowheads="1"/>
          </p:cNvSpPr>
          <p:nvPr/>
        </p:nvSpPr>
        <p:spPr bwMode="auto">
          <a:xfrm>
            <a:off x="1371600" y="4572000"/>
            <a:ext cx="2057400" cy="457200"/>
          </a:xfrm>
          <a:prstGeom prst="roundRect">
            <a:avLst>
              <a:gd name="adj" fmla="val 347"/>
            </a:avLst>
          </a:prstGeom>
          <a:noFill/>
          <a:ln w="1836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>
            <a:off x="3657600" y="4572000"/>
            <a:ext cx="4800600" cy="457200"/>
          </a:xfrm>
          <a:prstGeom prst="roundRect">
            <a:avLst>
              <a:gd name="adj" fmla="val 347"/>
            </a:avLst>
          </a:prstGeom>
          <a:noFill/>
          <a:ln w="1836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 pitchFamily="-1" charset="0"/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933450" y="3257550"/>
            <a:ext cx="366077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Inversion + translocation?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38" y="1316038"/>
            <a:ext cx="6480175" cy="197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4475" y="4286250"/>
            <a:ext cx="6480175" cy="2112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3429000" y="687388"/>
            <a:ext cx="260032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Pecan alignments</a:t>
            </a: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2413000" y="3781425"/>
            <a:ext cx="39751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Protein orthology based Synteny blocks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" y="1536700"/>
            <a:ext cx="8191500" cy="418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461884" y="768112"/>
            <a:ext cx="3695546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-1" charset="0"/>
              </a:rPr>
              <a:t>Duplications</a:t>
            </a:r>
            <a:endParaRPr lang="en-US" dirty="0">
              <a:solidFill>
                <a:srgbClr val="000000"/>
              </a:solidFill>
              <a:latin typeface="Arial" pitchFamily="-1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1104900"/>
            <a:ext cx="69977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0" y="4064000"/>
            <a:ext cx="660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22 at 10.3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6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22 at 10.36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smtClean="0">
                <a:latin typeface="Arial" pitchFamily="-1" charset="0"/>
              </a:rPr>
              <a:t>A Few Use Cases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927100" y="2070100"/>
            <a:ext cx="7747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Multiple sequence alignment data from whole genomes</a:t>
            </a: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endParaRPr lang="en-US">
              <a:latin typeface="Arial" pitchFamily="-1" charset="0"/>
            </a:endParaRP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Synteny or co-linearity data without alignments</a:t>
            </a: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endParaRPr lang="en-US">
              <a:latin typeface="Arial" pitchFamily="-1" charset="0"/>
            </a:endParaRP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Gene orthology assignments based on proteins</a:t>
            </a: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endParaRPr lang="en-US">
              <a:latin typeface="Arial" pitchFamily="-1" charset="0"/>
            </a:endParaRP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Self vs. Self comparison of duplications, homeologous regions, etc </a:t>
            </a: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endParaRPr lang="en-US">
              <a:latin typeface="Arial" pitchFamily="-1" charset="0"/>
            </a:endParaRPr>
          </a:p>
          <a:p>
            <a:pPr marL="457200" indent="-457200">
              <a:buClr>
                <a:srgbClr val="FF0000"/>
              </a:buClr>
              <a:buFont typeface="Wingdings" pitchFamily="-1" charset="2"/>
              <a:buChar char="§"/>
            </a:pPr>
            <a:r>
              <a:rPr lang="en-US">
                <a:latin typeface="Arial" pitchFamily="-1" charset="0"/>
              </a:rPr>
              <a:t>Others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631825" y="1828800"/>
            <a:ext cx="6308725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Arial" pitchFamily="-1" charset="0"/>
              </a:rPr>
              <a:t>What is a Synteny Browser</a:t>
            </a:r>
            <a:r>
              <a:rPr lang="en-US">
                <a:solidFill>
                  <a:srgbClr val="000000"/>
                </a:solidFill>
                <a:latin typeface="Arial" pitchFamily="-1" charset="0"/>
              </a:rPr>
              <a:t>?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- Has display elements in common with genome browsers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buFontTx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Uses sequence alignments, orthology or co-linearity data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 to highlight different genomes, strains, etc.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Arial" pitchFamily="-1" charset="0"/>
            </a:endParaRPr>
          </a:p>
          <a:p>
            <a:pPr>
              <a:buFontTx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Usually displays co-linearity relative to a reference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-1" charset="0"/>
              </a:rPr>
              <a:t> genome.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endParaRPr lang="en-US" smtClean="0">
              <a:latin typeface="Arial" pitchFamily="-1" charset="0"/>
            </a:endParaRPr>
          </a:p>
          <a:p>
            <a:pPr algn="ctr" eaLnBrk="1" hangingPunct="1"/>
            <a:r>
              <a:rPr lang="en-US" sz="2400" smtClean="0">
                <a:latin typeface="Arial" pitchFamily="-1" charset="0"/>
              </a:rPr>
              <a:t>A Brief Survey of GMOD-friendly Synteny Browsers</a:t>
            </a:r>
            <a:endParaRPr lang="en-US" smtClean="0">
              <a:latin typeface="Arial" pitchFamily="-1" charset="0"/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7258050" y="2643188"/>
            <a:ext cx="274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pitchFamily="-1" charset="0"/>
              </a:rPr>
              <a:t>*</a:t>
            </a:r>
            <a:endParaRPr lang="en-US">
              <a:latin typeface="Arial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ＭＳ Ｐゴシック"/>
        <a:cs typeface="ＭＳ Ｐゴシック"/>
      </a:majorFont>
      <a:minorFont>
        <a:latin typeface="Comic Sans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608</Words>
  <Application>Microsoft Macintosh PowerPoint</Application>
  <PresentationFormat>On-screen Show (4:3)</PresentationFormat>
  <Paragraphs>148</Paragraphs>
  <Slides>36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Blank Presentation</vt:lpstr>
      <vt:lpstr>GMOD/GBrowse_syn</vt:lpstr>
      <vt:lpstr>PowerPoint Presentation</vt:lpstr>
      <vt:lpstr>Hierarchical Genome Alignment Strategy</vt:lpstr>
      <vt:lpstr>PowerPoint Presentation</vt:lpstr>
      <vt:lpstr>PowerPoint Presentation</vt:lpstr>
      <vt:lpstr>PowerPoint Presentation</vt:lpstr>
      <vt:lpstr>A Few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is GBrowse_syn different?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Mercator Alignment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 Mckay</dc:creator>
  <cp:lastModifiedBy>Sheldon McKay</cp:lastModifiedBy>
  <cp:revision>43</cp:revision>
  <cp:lastPrinted>2009-08-07T07:43:01Z</cp:lastPrinted>
  <dcterms:created xsi:type="dcterms:W3CDTF">2012-08-28T21:22:30Z</dcterms:created>
  <dcterms:modified xsi:type="dcterms:W3CDTF">2013-07-22T15:42:15Z</dcterms:modified>
</cp:coreProperties>
</file>