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16.xml" ContentType="application/vnd.openxmlformats-officedocument.presentationml.notes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notesSlides/notesSlide12.xml" ContentType="application/vnd.openxmlformats-officedocument.presentationml.notesSlide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notesSlides/notesSlide24.xml" ContentType="application/vnd.openxmlformats-officedocument.presentationml.notesSlide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20.xml" ContentType="application/vnd.openxmlformats-officedocument.presentationml.notesSlide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notesSlides/notesSlide6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8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22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19.xml" ContentType="application/vnd.openxmlformats-officedocument.presentationml.notes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notesSlides/notesSlide2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48" r:id="rId1"/>
  </p:sldMasterIdLst>
  <p:notesMasterIdLst>
    <p:notesMasterId r:id="rId32"/>
  </p:notesMasterIdLst>
  <p:sldIdLst>
    <p:sldId id="315" r:id="rId2"/>
    <p:sldId id="257" r:id="rId3"/>
    <p:sldId id="268" r:id="rId4"/>
    <p:sldId id="316" r:id="rId5"/>
    <p:sldId id="319" r:id="rId6"/>
    <p:sldId id="318" r:id="rId7"/>
    <p:sldId id="313" r:id="rId8"/>
    <p:sldId id="258" r:id="rId9"/>
    <p:sldId id="309" r:id="rId10"/>
    <p:sldId id="270" r:id="rId11"/>
    <p:sldId id="271" r:id="rId12"/>
    <p:sldId id="272" r:id="rId13"/>
    <p:sldId id="310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9" r:id="rId23"/>
    <p:sldId id="286" r:id="rId24"/>
    <p:sldId id="288" r:id="rId25"/>
    <p:sldId id="317" r:id="rId26"/>
    <p:sldId id="290" r:id="rId27"/>
    <p:sldId id="292" r:id="rId28"/>
    <p:sldId id="293" r:id="rId29"/>
    <p:sldId id="298" r:id="rId30"/>
    <p:sldId id="299" r:id="rId31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-1" charset="0"/>
      <a:defRPr sz="2400" kern="1200">
        <a:solidFill>
          <a:schemeClr val="tx1"/>
        </a:solidFill>
        <a:latin typeface="Comic Sans MS" pitchFamily="-1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-1" charset="0"/>
      <a:defRPr sz="2400" kern="1200">
        <a:solidFill>
          <a:schemeClr val="tx1"/>
        </a:solidFill>
        <a:latin typeface="Comic Sans MS" pitchFamily="-1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-1" charset="0"/>
      <a:defRPr sz="2400" kern="1200">
        <a:solidFill>
          <a:schemeClr val="tx1"/>
        </a:solidFill>
        <a:latin typeface="Comic Sans MS" pitchFamily="-1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-1" charset="0"/>
      <a:defRPr sz="2400" kern="1200">
        <a:solidFill>
          <a:schemeClr val="tx1"/>
        </a:solidFill>
        <a:latin typeface="Comic Sans MS" pitchFamily="-1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-1" charset="0"/>
      <a:defRPr sz="2400" kern="1200">
        <a:solidFill>
          <a:schemeClr val="tx1"/>
        </a:solidFill>
        <a:latin typeface="Comic Sans MS" pitchFamily="-1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omic Sans MS" pitchFamily="-1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omic Sans MS" pitchFamily="-1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omic Sans MS" pitchFamily="-1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omic Sans MS" pitchFamily="-1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schemeClr val="tx1"/>
    </p:penClr>
    <p:extLst>
      <p:ext uri="{EC167BDD-8182-4AB7-AECC-EB403E3ABB37}">
        <p14:laserClr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>
          <a:srgbClr val="FF0000"/>
        </p14:laserClr>
      </p:ext>
      <p:ext uri="{2FDB2607-1784-4EEB-B798-7EB5836EED8A}">
        <p14:showMediaCtrls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"/>
      </p:ext>
    </p:extLst>
  </p:showPr>
  <p:clrMru>
    <a:srgbClr val="CC1016"/>
  </p:clrMru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1552" y="-53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4" y="-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buFont typeface="Times New Roman" charset="0"/>
              <a:buNone/>
              <a:defRPr/>
            </a:pPr>
            <a:endParaRPr lang="en-US" dirty="0">
              <a:latin typeface="Arial"/>
            </a:endParaRPr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buFont typeface="Times New Roman" charset="0"/>
              <a:buNone/>
              <a:defRPr/>
            </a:pPr>
            <a:endParaRPr lang="en-US" dirty="0">
              <a:latin typeface="Arial"/>
            </a:endParaRPr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buFont typeface="Times New Roman" charset="0"/>
              <a:buNone/>
              <a:defRPr/>
            </a:pPr>
            <a:endParaRPr lang="en-US" dirty="0">
              <a:latin typeface="Arial"/>
            </a:endParaRP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buFont typeface="Times New Roman" charset="0"/>
              <a:buNone/>
              <a:defRPr/>
            </a:pPr>
            <a:endParaRPr lang="en-US" dirty="0">
              <a:latin typeface="Arial"/>
            </a:endParaRPr>
          </a:p>
        </p:txBody>
      </p:sp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buFont typeface="Times New Roman" charset="0"/>
              <a:buNone/>
              <a:defRPr/>
            </a:pPr>
            <a:endParaRPr lang="en-US" dirty="0">
              <a:latin typeface="Arial"/>
            </a:endParaRPr>
          </a:p>
        </p:txBody>
      </p:sp>
      <p:sp>
        <p:nvSpPr>
          <p:cNvPr id="2054" name="AutoShape 6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buFont typeface="Times New Roman" charset="0"/>
              <a:buNone/>
              <a:defRPr/>
            </a:pPr>
            <a:endParaRPr lang="en-US" dirty="0">
              <a:latin typeface="Arial"/>
            </a:endParaRPr>
          </a:p>
        </p:txBody>
      </p:sp>
      <p:sp>
        <p:nvSpPr>
          <p:cNvPr id="2055" name="AutoShape 7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buFont typeface="Times New Roman" charset="0"/>
              <a:buNone/>
              <a:defRPr/>
            </a:pPr>
            <a:endParaRPr lang="en-US" dirty="0">
              <a:latin typeface="Arial"/>
            </a:endParaRPr>
          </a:p>
        </p:txBody>
      </p:sp>
      <p:sp>
        <p:nvSpPr>
          <p:cNvPr id="2056" name="AutoShape 8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buFont typeface="Times New Roman" charset="0"/>
              <a:buNone/>
              <a:defRPr/>
            </a:pPr>
            <a:endParaRPr lang="en-US" dirty="0">
              <a:latin typeface="Arial"/>
            </a:endParaRP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59100" cy="444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Arial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dt"/>
          </p:nvPr>
        </p:nvSpPr>
        <p:spPr bwMode="auto">
          <a:xfrm>
            <a:off x="3886200" y="0"/>
            <a:ext cx="2959100" cy="444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Arial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8" name="Rectangle 1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59300" cy="34163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60" name="Rectangle 12"/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16500" cy="4102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ftr"/>
          </p:nvPr>
        </p:nvSpPr>
        <p:spPr bwMode="auto">
          <a:xfrm>
            <a:off x="0" y="8686800"/>
            <a:ext cx="2959100" cy="444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Arial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686800"/>
            <a:ext cx="2959100" cy="444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Arial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829FB257-AE53-9544-BEB9-14A42BE4D4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126549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1pPr>
    <a:lvl2pPr marL="37931725" indent="-37474525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-1" charset="0"/>
              <a:buNone/>
            </a:pPr>
            <a:fld id="{048EB5A0-D1EB-064A-A78A-BC8DB0E74C48}" type="slidenum">
              <a:rPr lang="en-US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pPr>
                <a:buFont typeface="Times New Roman" pitchFamily="-1" charset="0"/>
                <a:buNone/>
              </a:pPr>
              <a:t>2</a:t>
            </a:fld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1741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-1" charset="0"/>
            </a:endParaRPr>
          </a:p>
        </p:txBody>
      </p:sp>
      <p:sp>
        <p:nvSpPr>
          <p:cNvPr id="17412" name="Text Box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18088" cy="4197350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-1" charset="0"/>
              <a:buNone/>
            </a:pPr>
            <a:fld id="{36CDFFF3-9453-D64E-819C-BE6D6931F69D}" type="slidenum">
              <a:rPr lang="en-US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pPr>
                <a:buFont typeface="Times New Roman" pitchFamily="-1" charset="0"/>
                <a:buNone/>
              </a:pPr>
              <a:t>15</a:t>
            </a:fld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-1" charset="0"/>
            </a:endParaRPr>
          </a:p>
        </p:txBody>
      </p:sp>
      <p:sp>
        <p:nvSpPr>
          <p:cNvPr id="56324" name="Text Box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18088" cy="4197350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-1" charset="0"/>
              <a:buNone/>
            </a:pPr>
            <a:fld id="{DE876BAD-7765-2142-943F-8FE3D208F4EB}" type="slidenum">
              <a:rPr lang="en-US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pPr>
                <a:buFont typeface="Times New Roman" pitchFamily="-1" charset="0"/>
                <a:buNone/>
              </a:pPr>
              <a:t>16</a:t>
            </a:fld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5837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-1" charset="0"/>
            </a:endParaRPr>
          </a:p>
        </p:txBody>
      </p:sp>
      <p:sp>
        <p:nvSpPr>
          <p:cNvPr id="58372" name="Text Box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18088" cy="4197350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-1" charset="0"/>
              <a:buNone/>
            </a:pPr>
            <a:fld id="{F3883388-5E45-7B41-A9AD-70BACE64607F}" type="slidenum">
              <a:rPr lang="en-US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pPr>
                <a:buFont typeface="Times New Roman" pitchFamily="-1" charset="0"/>
                <a:buNone/>
              </a:pPr>
              <a:t>17</a:t>
            </a:fld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6041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-1" charset="0"/>
            </a:endParaRPr>
          </a:p>
        </p:txBody>
      </p:sp>
      <p:sp>
        <p:nvSpPr>
          <p:cNvPr id="60420" name="Text Box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18088" cy="4206875"/>
          </a:xfrm>
          <a:solidFill>
            <a:srgbClr val="FFFFFF"/>
          </a:solidFill>
          <a:ln w="936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-1" charset="0"/>
              <a:buNone/>
            </a:pPr>
            <a:fld id="{7E23A608-0C08-6843-8F3C-096A96E31EA3}" type="slidenum">
              <a:rPr lang="en-US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pPr>
                <a:buFont typeface="Times New Roman" pitchFamily="-1" charset="0"/>
                <a:buNone/>
              </a:pPr>
              <a:t>18</a:t>
            </a:fld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-1" charset="0"/>
            </a:endParaRPr>
          </a:p>
        </p:txBody>
      </p:sp>
      <p:sp>
        <p:nvSpPr>
          <p:cNvPr id="62468" name="Text Box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18088" cy="4197350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-1" charset="0"/>
              <a:buNone/>
            </a:pPr>
            <a:fld id="{E1CC04F1-D288-D747-B3E1-999C91301C64}" type="slidenum">
              <a:rPr lang="en-US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pPr>
                <a:buFont typeface="Times New Roman" pitchFamily="-1" charset="0"/>
                <a:buNone/>
              </a:pPr>
              <a:t>19</a:t>
            </a:fld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6451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-1" charset="0"/>
            </a:endParaRPr>
          </a:p>
        </p:txBody>
      </p:sp>
      <p:sp>
        <p:nvSpPr>
          <p:cNvPr id="64516" name="Text Box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18088" cy="4197350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-1" charset="0"/>
              <a:buNone/>
            </a:pPr>
            <a:fld id="{BB849AEA-2DB2-C74C-A976-99D9EBF4E382}" type="slidenum">
              <a:rPr lang="en-US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pPr>
                <a:buFont typeface="Times New Roman" pitchFamily="-1" charset="0"/>
                <a:buNone/>
              </a:pPr>
              <a:t>20</a:t>
            </a:fld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6656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-1" charset="0"/>
            </a:endParaRPr>
          </a:p>
        </p:txBody>
      </p:sp>
      <p:sp>
        <p:nvSpPr>
          <p:cNvPr id="66564" name="Text Box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18088" cy="4197350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-1" charset="0"/>
              <a:buNone/>
            </a:pPr>
            <a:fld id="{B6158AC1-0B8C-614B-A721-3F02932257BB}" type="slidenum">
              <a:rPr lang="en-US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pPr>
                <a:buFont typeface="Times New Roman" pitchFamily="-1" charset="0"/>
                <a:buNone/>
              </a:pPr>
              <a:t>21</a:t>
            </a:fld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6861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-1" charset="0"/>
            </a:endParaRPr>
          </a:p>
        </p:txBody>
      </p:sp>
      <p:sp>
        <p:nvSpPr>
          <p:cNvPr id="68612" name="Text Box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18088" cy="4197350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-1" charset="0"/>
              <a:buNone/>
            </a:pPr>
            <a:fld id="{92AB2527-6519-2143-BAD2-D060704CE16F}" type="slidenum">
              <a:rPr lang="en-US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pPr>
                <a:buFont typeface="Times New Roman" pitchFamily="-1" charset="0"/>
                <a:buNone/>
              </a:pPr>
              <a:t>22</a:t>
            </a:fld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7065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-1" charset="0"/>
            </a:endParaRPr>
          </a:p>
        </p:txBody>
      </p:sp>
      <p:sp>
        <p:nvSpPr>
          <p:cNvPr id="70660" name="Text Box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18088" cy="4197350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-1" charset="0"/>
              <a:buNone/>
            </a:pPr>
            <a:fld id="{3F7EE768-AC85-2243-B56E-2BB2F9E8190C}" type="slidenum">
              <a:rPr lang="en-US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pPr>
                <a:buFont typeface="Times New Roman" pitchFamily="-1" charset="0"/>
                <a:buNone/>
              </a:pPr>
              <a:t>23</a:t>
            </a:fld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7270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-1" charset="0"/>
            </a:endParaRPr>
          </a:p>
        </p:txBody>
      </p:sp>
      <p:sp>
        <p:nvSpPr>
          <p:cNvPr id="72708" name="Text Box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18088" cy="4197350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-1" charset="0"/>
              <a:buNone/>
            </a:pPr>
            <a:fld id="{7F16502D-5719-5B4D-8091-AE811E0A5874}" type="slidenum">
              <a:rPr lang="en-US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pPr>
                <a:buFont typeface="Times New Roman" pitchFamily="-1" charset="0"/>
                <a:buNone/>
              </a:pPr>
              <a:t>24</a:t>
            </a:fld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7475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-1" charset="0"/>
            </a:endParaRPr>
          </a:p>
        </p:txBody>
      </p:sp>
      <p:sp>
        <p:nvSpPr>
          <p:cNvPr id="74756" name="Text Box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18088" cy="4197350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-1" charset="0"/>
              <a:buNone/>
            </a:pPr>
            <a:fld id="{21AF0668-E4E8-C44C-A40A-554FD98293BA}" type="slidenum">
              <a:rPr lang="en-US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pPr>
                <a:buFont typeface="Times New Roman" pitchFamily="-1" charset="0"/>
                <a:buNone/>
              </a:pPr>
              <a:t>3</a:t>
            </a:fld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2048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-1" charset="0"/>
            </a:endParaRPr>
          </a:p>
        </p:txBody>
      </p:sp>
      <p:sp>
        <p:nvSpPr>
          <p:cNvPr id="20484" name="Text Box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18088" cy="4197350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-1" charset="0"/>
              <a:buNone/>
            </a:pPr>
            <a:fld id="{F917DFC1-C89F-F64E-B380-C5FB3B9D9451}" type="slidenum">
              <a:rPr lang="en-US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pPr>
                <a:buFont typeface="Times New Roman" pitchFamily="-1" charset="0"/>
                <a:buNone/>
              </a:pPr>
              <a:t>26</a:t>
            </a:fld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7782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-1" charset="0"/>
            </a:endParaRPr>
          </a:p>
        </p:txBody>
      </p:sp>
      <p:sp>
        <p:nvSpPr>
          <p:cNvPr id="77828" name="Text Box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18088" cy="4197350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-1" charset="0"/>
              <a:buNone/>
            </a:pPr>
            <a:fld id="{21216CC7-06BF-2B44-9B32-7656B1836C3B}" type="slidenum">
              <a:rPr lang="en-US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pPr>
                <a:buFont typeface="Times New Roman" pitchFamily="-1" charset="0"/>
                <a:buNone/>
              </a:pPr>
              <a:t>27</a:t>
            </a:fld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7987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-1" charset="0"/>
            </a:endParaRPr>
          </a:p>
        </p:txBody>
      </p:sp>
      <p:sp>
        <p:nvSpPr>
          <p:cNvPr id="79876" name="Text Box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18088" cy="4197350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-1" charset="0"/>
              <a:buNone/>
            </a:pPr>
            <a:fld id="{CBE407DF-4E61-0E43-BC8F-BE70ADADE637}" type="slidenum">
              <a:rPr lang="en-US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pPr>
                <a:buFont typeface="Times New Roman" pitchFamily="-1" charset="0"/>
                <a:buNone/>
              </a:pPr>
              <a:t>28</a:t>
            </a:fld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8192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-1" charset="0"/>
            </a:endParaRPr>
          </a:p>
        </p:txBody>
      </p:sp>
      <p:sp>
        <p:nvSpPr>
          <p:cNvPr id="81924" name="Text Box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18088" cy="4197350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-1" charset="0"/>
              <a:buNone/>
            </a:pPr>
            <a:fld id="{4CD6B249-6510-734B-BDE6-4AE6F1654AF1}" type="slidenum">
              <a:rPr lang="en-US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pPr>
                <a:buFont typeface="Times New Roman" pitchFamily="-1" charset="0"/>
                <a:buNone/>
              </a:pPr>
              <a:t>29</a:t>
            </a:fld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9011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-1" charset="0"/>
            </a:endParaRPr>
          </a:p>
        </p:txBody>
      </p:sp>
      <p:sp>
        <p:nvSpPr>
          <p:cNvPr id="90116" name="Text Box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18088" cy="4197350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-1" charset="0"/>
              <a:buNone/>
            </a:pPr>
            <a:fld id="{D8BAEAF9-FAFA-0442-AD63-D4C2E06F252D}" type="slidenum">
              <a:rPr lang="en-US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pPr>
                <a:buFont typeface="Times New Roman" pitchFamily="-1" charset="0"/>
                <a:buNone/>
              </a:pPr>
              <a:t>30</a:t>
            </a:fld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9421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-1" charset="0"/>
            </a:endParaRPr>
          </a:p>
        </p:txBody>
      </p:sp>
      <p:sp>
        <p:nvSpPr>
          <p:cNvPr id="94212" name="Text Box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18088" cy="4197350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-1" charset="0"/>
              <a:buNone/>
            </a:pPr>
            <a:fld id="{A0CB0C70-CB8A-CF49-AA6D-21E4B43B4D4A}" type="slidenum">
              <a:rPr lang="en-US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pPr>
                <a:buFont typeface="Times New Roman" pitchFamily="-1" charset="0"/>
                <a:buNone/>
              </a:pPr>
              <a:t>8</a:t>
            </a:fld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2457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-1" charset="0"/>
            </a:endParaRPr>
          </a:p>
        </p:txBody>
      </p:sp>
      <p:sp>
        <p:nvSpPr>
          <p:cNvPr id="24580" name="Text Box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18088" cy="4197350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-1" charset="0"/>
              <a:buNone/>
            </a:pPr>
            <a:fld id="{BE6680C5-9B57-CE4F-AE37-17ED7A09EF44}" type="slidenum">
              <a:rPr lang="en-US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pPr>
                <a:buFont typeface="Times New Roman" pitchFamily="-1" charset="0"/>
                <a:buNone/>
              </a:pPr>
              <a:t>9</a:t>
            </a:fld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40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4588" y="685800"/>
            <a:ext cx="4556125" cy="341630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-1" charset="0"/>
              <a:buNone/>
            </a:pPr>
            <a:fld id="{A90E3E01-0955-264A-B56C-B56432181E73}" type="slidenum">
              <a:rPr lang="en-US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pPr>
                <a:buFont typeface="Times New Roman" pitchFamily="-1" charset="0"/>
                <a:buNone/>
              </a:pPr>
              <a:t>10</a:t>
            </a:fld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608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-1" charset="0"/>
            </a:endParaRPr>
          </a:p>
        </p:txBody>
      </p:sp>
      <p:sp>
        <p:nvSpPr>
          <p:cNvPr id="46084" name="Text Box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18088" cy="4206875"/>
          </a:xfrm>
          <a:solidFill>
            <a:srgbClr val="FFFFFF"/>
          </a:solidFill>
          <a:ln w="936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-1" charset="0"/>
              <a:buNone/>
            </a:pPr>
            <a:fld id="{4806E848-20A1-BA45-B766-37BEDA650B0F}" type="slidenum">
              <a:rPr lang="en-US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pPr>
                <a:buFont typeface="Times New Roman" pitchFamily="-1" charset="0"/>
                <a:buNone/>
              </a:pPr>
              <a:t>11</a:t>
            </a:fld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813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-1" charset="0"/>
            </a:endParaRPr>
          </a:p>
        </p:txBody>
      </p:sp>
      <p:sp>
        <p:nvSpPr>
          <p:cNvPr id="48132" name="Text Box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18088" cy="4197350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-1" charset="0"/>
              <a:buNone/>
            </a:pPr>
            <a:fld id="{9A20574F-6E34-834B-8DC2-B97447A9DEA0}" type="slidenum">
              <a:rPr lang="en-US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pPr>
                <a:buFont typeface="Times New Roman" pitchFamily="-1" charset="0"/>
                <a:buNone/>
              </a:pPr>
              <a:t>12</a:t>
            </a:fld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5017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-1" charset="0"/>
            </a:endParaRPr>
          </a:p>
        </p:txBody>
      </p:sp>
      <p:sp>
        <p:nvSpPr>
          <p:cNvPr id="50180" name="Text Box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18088" cy="4197350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-1" charset="0"/>
              <a:buNone/>
            </a:pPr>
            <a:fld id="{DA143CAE-1E78-7C4F-8B3A-B6139BDBC78F}" type="slidenum">
              <a:rPr lang="en-US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pPr>
                <a:buFont typeface="Times New Roman" pitchFamily="-1" charset="0"/>
                <a:buNone/>
              </a:pPr>
              <a:t>13</a:t>
            </a:fld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522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4588" y="685800"/>
            <a:ext cx="4556125" cy="34163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-1" charset="0"/>
              <a:buNone/>
            </a:pPr>
            <a:fld id="{88CC9996-9B41-554B-AF15-7763017DCB83}" type="slidenum">
              <a:rPr lang="en-US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pPr>
                <a:buFont typeface="Times New Roman" pitchFamily="-1" charset="0"/>
                <a:buNone/>
              </a:pPr>
              <a:t>14</a:t>
            </a:fld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5427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-1" charset="0"/>
            </a:endParaRPr>
          </a:p>
        </p:txBody>
      </p:sp>
      <p:sp>
        <p:nvSpPr>
          <p:cNvPr id="54276" name="Text Box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18088" cy="4197350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861C13-A583-F44B-A937-16A9FB9085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D3A65C-E782-3E4E-A530-51E96098EC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05575" y="463550"/>
            <a:ext cx="1939925" cy="5619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63550"/>
            <a:ext cx="5667375" cy="5619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568705-9FCF-FB41-92B7-AB86C4AC7C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3550"/>
            <a:ext cx="7759700" cy="14335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6608BC-6564-2D47-929F-EAB82B01BF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9ECB2E-A9EC-754A-851B-65C163F189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567727-A436-8D43-B330-7FCE21E310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3650" cy="4102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1981200"/>
            <a:ext cx="3803650" cy="4102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F6F2FD-D04D-5F42-9081-B3C1E765EC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2415F9-C428-D14E-A459-0D278BAF2F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82DA12-335D-3B47-979E-683DE9932A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5E2E9-3933-2A4A-A2F0-331FF37B17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0C5AA2-99A8-1D49-84C7-D67A4B803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3CE133-4E7D-8E45-A4FC-D1EE7D58A1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3550"/>
            <a:ext cx="7759700" cy="1433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59700" cy="4102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685800" y="6248400"/>
            <a:ext cx="1892300" cy="444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82900" cy="444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892300" cy="444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1284DECB-2861-114D-AB74-6C1A94D42F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1" name="Picture 6"/>
          <p:cNvPicPr>
            <a:picLocks noChangeAspect="1" noChangeArrowheads="1"/>
          </p:cNvPicPr>
          <p:nvPr/>
        </p:nvPicPr>
        <p:blipFill>
          <a:blip r:embed="rId14">
            <a:alphaModFix amt="74000"/>
          </a:blip>
          <a:srcRect/>
          <a:stretch>
            <a:fillRect/>
          </a:stretch>
        </p:blipFill>
        <p:spPr bwMode="auto">
          <a:xfrm>
            <a:off x="-19050" y="0"/>
            <a:ext cx="9144000" cy="593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34" name="Picture 12"/>
          <p:cNvPicPr>
            <a:picLocks noChangeAspect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8726488" y="6399213"/>
            <a:ext cx="333375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1" charset="0"/>
        <a:defRPr sz="4400">
          <a:solidFill>
            <a:srgbClr val="000000"/>
          </a:solidFill>
          <a:latin typeface="Arial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1" charset="0"/>
        <a:defRPr sz="4400">
          <a:solidFill>
            <a:srgbClr val="000000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1" charset="0"/>
        <a:defRPr sz="4400">
          <a:solidFill>
            <a:srgbClr val="000000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1" charset="0"/>
        <a:defRPr sz="4400">
          <a:solidFill>
            <a:srgbClr val="000000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1" charset="0"/>
        <a:defRPr sz="4400">
          <a:solidFill>
            <a:srgbClr val="000000"/>
          </a:solidFill>
          <a:latin typeface="Arial" charset="0"/>
          <a:ea typeface="ＭＳ Ｐゴシック" charset="-128"/>
          <a:cs typeface="ＭＳ Ｐゴシック" charset="-128"/>
        </a:defRPr>
      </a:lvl5pPr>
      <a:lvl6pPr marL="25146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omic Sans MS" charset="0"/>
          <a:ea typeface="ＭＳ Ｐゴシック" charset="-128"/>
        </a:defRPr>
      </a:lvl6pPr>
      <a:lvl7pPr marL="29718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omic Sans MS" charset="0"/>
          <a:ea typeface="ＭＳ Ｐゴシック" charset="-128"/>
        </a:defRPr>
      </a:lvl7pPr>
      <a:lvl8pPr marL="34290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omic Sans MS" charset="0"/>
          <a:ea typeface="ＭＳ Ｐゴシック" charset="-128"/>
        </a:defRPr>
      </a:lvl8pPr>
      <a:lvl9pPr marL="38862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omic Sans MS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-1" charset="0"/>
        <a:defRPr sz="3200">
          <a:solidFill>
            <a:srgbClr val="000000"/>
          </a:solidFill>
          <a:latin typeface="Arial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-1" charset="0"/>
        <a:defRPr sz="2800">
          <a:solidFill>
            <a:srgbClr val="000000"/>
          </a:solidFill>
          <a:latin typeface="Arial"/>
          <a:ea typeface="+mn-ea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-1" charset="0"/>
        <a:defRPr sz="2400">
          <a:solidFill>
            <a:srgbClr val="000000"/>
          </a:solidFill>
          <a:latin typeface="Arial"/>
          <a:ea typeface="+mn-ea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-1" charset="0"/>
        <a:defRPr sz="2000">
          <a:solidFill>
            <a:srgbClr val="000000"/>
          </a:solidFill>
          <a:latin typeface="Arial"/>
          <a:ea typeface="+mn-ea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-1" charset="0"/>
        <a:defRPr sz="2000">
          <a:solidFill>
            <a:srgbClr val="000000"/>
          </a:solidFill>
          <a:latin typeface="Arial"/>
          <a:ea typeface="+mn-ea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>
            <a:spLocks noGrp="1"/>
          </p:cNvSpPr>
          <p:nvPr>
            <p:ph type="title"/>
          </p:nvPr>
        </p:nvSpPr>
        <p:spPr>
          <a:xfrm>
            <a:off x="660400" y="-38100"/>
            <a:ext cx="7759700" cy="679450"/>
          </a:xfrm>
        </p:spPr>
        <p:txBody>
          <a:bodyPr/>
          <a:lstStyle/>
          <a:p>
            <a:r>
              <a:rPr lang="en-US" sz="3600" smtClean="0">
                <a:solidFill>
                  <a:schemeClr val="tx1"/>
                </a:solidFill>
                <a:latin typeface="Arial" pitchFamily="-1" charset="0"/>
                <a:ea typeface="Arial" pitchFamily="-1" charset="0"/>
                <a:cs typeface="Arial" pitchFamily="-1" charset="0"/>
              </a:rPr>
              <a:t>GMOD/GBrowse_syn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2400300" y="2921168"/>
            <a:ext cx="67437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latin typeface="Arial" pitchFamily="-1" charset="0"/>
                <a:ea typeface="Arial" pitchFamily="-1" charset="0"/>
                <a:cs typeface="Arial" pitchFamily="-1" charset="0"/>
              </a:rPr>
              <a:t>Sheldon McKay</a:t>
            </a:r>
            <a:endParaRPr lang="en-GB" sz="2000" dirty="0" smtClean="0">
              <a:latin typeface="Arial" pitchFamily="-1" charset="0"/>
              <a:ea typeface="Arial" pitchFamily="-1" charset="0"/>
              <a:cs typeface="Arial" pitchFamily="-1" charset="0"/>
            </a:endParaRPr>
          </a:p>
          <a:p>
            <a:r>
              <a:rPr lang="en-US" sz="2000" dirty="0" err="1" smtClean="0">
                <a:latin typeface="Arial" pitchFamily="-1" charset="0"/>
                <a:ea typeface="Arial" pitchFamily="-1" charset="0"/>
                <a:cs typeface="Arial" pitchFamily="-1" charset="0"/>
              </a:rPr>
              <a:t>Reactome</a:t>
            </a:r>
            <a:r>
              <a:rPr lang="en-US" sz="2000" dirty="0" smtClean="0">
                <a:latin typeface="Arial" pitchFamily="-1" charset="0"/>
                <a:ea typeface="Arial" pitchFamily="-1" charset="0"/>
                <a:cs typeface="Arial" pitchFamily="-1" charset="0"/>
              </a:rPr>
              <a:t/>
            </a:r>
            <a:br>
              <a:rPr lang="en-US" sz="2000" dirty="0" smtClean="0">
                <a:latin typeface="Arial" pitchFamily="-1" charset="0"/>
                <a:ea typeface="Arial" pitchFamily="-1" charset="0"/>
                <a:cs typeface="Arial" pitchFamily="-1" charset="0"/>
              </a:rPr>
            </a:br>
            <a:r>
              <a:rPr lang="en-US" sz="2000" dirty="0" smtClean="0">
                <a:latin typeface="Arial" pitchFamily="-1" charset="0"/>
                <a:ea typeface="Arial" pitchFamily="-1" charset="0"/>
                <a:cs typeface="Arial" pitchFamily="-1" charset="0"/>
              </a:rPr>
              <a:t>Ontario Institute for Cancer Research</a:t>
            </a:r>
            <a:endParaRPr lang="en-GB" sz="2000" dirty="0">
              <a:latin typeface="Arial" pitchFamily="-1" charset="0"/>
              <a:ea typeface="Arial" pitchFamily="-1" charset="0"/>
              <a:cs typeface="Arial" pitchFamily="-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"/>
          <p:cNvSpPr txBox="1">
            <a:spLocks noChangeArrowheads="1"/>
          </p:cNvSpPr>
          <p:nvPr/>
        </p:nvSpPr>
        <p:spPr bwMode="auto">
          <a:xfrm>
            <a:off x="2546350" y="1298575"/>
            <a:ext cx="3278188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Arial" pitchFamily="-1" charset="0"/>
              </a:rPr>
              <a:t>GBrowse-like interface</a:t>
            </a:r>
          </a:p>
        </p:txBody>
      </p:sp>
      <p:pic>
        <p:nvPicPr>
          <p:cNvPr id="45059" name="Picture 3" descr="Screen Shot 2012-01-18 at 12.22.32 PM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095500"/>
            <a:ext cx="9144000" cy="300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AutoShape 1"/>
          <p:cNvSpPr>
            <a:spLocks noChangeArrowheads="1"/>
          </p:cNvSpPr>
          <p:nvPr/>
        </p:nvSpPr>
        <p:spPr bwMode="auto">
          <a:xfrm>
            <a:off x="452438" y="4889500"/>
            <a:ext cx="1295400" cy="685800"/>
          </a:xfrm>
          <a:prstGeom prst="flowChartMagneticDisk">
            <a:avLst/>
          </a:prstGeom>
          <a:solidFill>
            <a:srgbClr val="E30507">
              <a:alpha val="47058"/>
            </a:srgbClr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-1" charset="0"/>
            </a:endParaRPr>
          </a:p>
        </p:txBody>
      </p:sp>
      <p:sp>
        <p:nvSpPr>
          <p:cNvPr id="47107" name="AutoShape 2"/>
          <p:cNvSpPr>
            <a:spLocks noChangeArrowheads="1"/>
          </p:cNvSpPr>
          <p:nvPr/>
        </p:nvSpPr>
        <p:spPr bwMode="auto">
          <a:xfrm>
            <a:off x="3043238" y="4800600"/>
            <a:ext cx="1447800" cy="1600200"/>
          </a:xfrm>
          <a:prstGeom prst="flowChartMultidocumen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-1" charset="0"/>
            </a:endParaRPr>
          </a:p>
        </p:txBody>
      </p:sp>
      <p:sp>
        <p:nvSpPr>
          <p:cNvPr id="47108" name="AutoShape 3"/>
          <p:cNvSpPr>
            <a:spLocks noChangeArrowheads="1"/>
          </p:cNvSpPr>
          <p:nvPr/>
        </p:nvSpPr>
        <p:spPr bwMode="auto">
          <a:xfrm>
            <a:off x="5329238" y="4953000"/>
            <a:ext cx="1143000" cy="1143000"/>
          </a:xfrm>
          <a:prstGeom prst="flowChartDocumen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-1" charset="0"/>
            </a:endParaRPr>
          </a:p>
        </p:txBody>
      </p:sp>
      <p:sp>
        <p:nvSpPr>
          <p:cNvPr id="47109" name="AutoShape 4"/>
          <p:cNvSpPr>
            <a:spLocks noChangeArrowheads="1"/>
          </p:cNvSpPr>
          <p:nvPr/>
        </p:nvSpPr>
        <p:spPr bwMode="auto">
          <a:xfrm>
            <a:off x="452438" y="4127500"/>
            <a:ext cx="1295400" cy="685800"/>
          </a:xfrm>
          <a:prstGeom prst="flowChartMagneticDisk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-1" charset="0"/>
            </a:endParaRPr>
          </a:p>
        </p:txBody>
      </p:sp>
      <p:sp>
        <p:nvSpPr>
          <p:cNvPr id="47110" name="AutoShape 5"/>
          <p:cNvSpPr>
            <a:spLocks noChangeArrowheads="1"/>
          </p:cNvSpPr>
          <p:nvPr/>
        </p:nvSpPr>
        <p:spPr bwMode="auto">
          <a:xfrm>
            <a:off x="452438" y="5651500"/>
            <a:ext cx="1295400" cy="685800"/>
          </a:xfrm>
          <a:prstGeom prst="flowChartMagneticDisk">
            <a:avLst/>
          </a:prstGeom>
          <a:solidFill>
            <a:srgbClr val="1537E3">
              <a:alpha val="76077"/>
            </a:srgbClr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-1" charset="0"/>
            </a:endParaRPr>
          </a:p>
        </p:txBody>
      </p:sp>
      <p:sp>
        <p:nvSpPr>
          <p:cNvPr id="47111" name="AutoShape 6"/>
          <p:cNvSpPr>
            <a:spLocks noChangeArrowheads="1"/>
          </p:cNvSpPr>
          <p:nvPr/>
        </p:nvSpPr>
        <p:spPr bwMode="auto">
          <a:xfrm>
            <a:off x="7462838" y="5029200"/>
            <a:ext cx="1524000" cy="685800"/>
          </a:xfrm>
          <a:prstGeom prst="flowChartMagneticDisk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-1" charset="0"/>
            </a:endParaRPr>
          </a:p>
        </p:txBody>
      </p:sp>
      <p:sp>
        <p:nvSpPr>
          <p:cNvPr id="47112" name="Text Box 7"/>
          <p:cNvSpPr txBox="1">
            <a:spLocks noChangeArrowheads="1"/>
          </p:cNvSpPr>
          <p:nvPr/>
        </p:nvSpPr>
        <p:spPr bwMode="auto">
          <a:xfrm>
            <a:off x="350838" y="3276600"/>
            <a:ext cx="1558925" cy="709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>
                <a:solidFill>
                  <a:srgbClr val="000000"/>
                </a:solidFill>
                <a:latin typeface="Arial" pitchFamily="-1" charset="0"/>
              </a:rPr>
              <a:t>GBrowse </a:t>
            </a: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>
                <a:solidFill>
                  <a:srgbClr val="000000"/>
                </a:solidFill>
                <a:latin typeface="Arial" pitchFamily="-1" charset="0"/>
              </a:rPr>
              <a:t>Databases*</a:t>
            </a:r>
          </a:p>
        </p:txBody>
      </p:sp>
      <p:sp>
        <p:nvSpPr>
          <p:cNvPr id="47113" name="Text Box 8"/>
          <p:cNvSpPr txBox="1">
            <a:spLocks noChangeArrowheads="1"/>
          </p:cNvSpPr>
          <p:nvPr/>
        </p:nvSpPr>
        <p:spPr bwMode="auto">
          <a:xfrm>
            <a:off x="3187700" y="5181600"/>
            <a:ext cx="784225" cy="925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*.syn</a:t>
            </a: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or </a:t>
            </a: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*.conf</a:t>
            </a:r>
          </a:p>
        </p:txBody>
      </p:sp>
      <p:sp>
        <p:nvSpPr>
          <p:cNvPr id="47114" name="Text Box 9"/>
          <p:cNvSpPr txBox="1">
            <a:spLocks noChangeArrowheads="1"/>
          </p:cNvSpPr>
          <p:nvPr/>
        </p:nvSpPr>
        <p:spPr bwMode="auto">
          <a:xfrm>
            <a:off x="5319713" y="5257800"/>
            <a:ext cx="1144587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*.synconf</a:t>
            </a:r>
          </a:p>
        </p:txBody>
      </p:sp>
      <p:sp>
        <p:nvSpPr>
          <p:cNvPr id="47115" name="Text Box 10"/>
          <p:cNvSpPr txBox="1">
            <a:spLocks noChangeArrowheads="1"/>
          </p:cNvSpPr>
          <p:nvPr/>
        </p:nvSpPr>
        <p:spPr bwMode="auto">
          <a:xfrm>
            <a:off x="7372350" y="3429000"/>
            <a:ext cx="1779588" cy="1017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>
                <a:solidFill>
                  <a:srgbClr val="000000"/>
                </a:solidFill>
                <a:latin typeface="Arial" pitchFamily="-1" charset="0"/>
              </a:rPr>
              <a:t>GBrowse_syn</a:t>
            </a: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>
                <a:solidFill>
                  <a:srgbClr val="000000"/>
                </a:solidFill>
                <a:latin typeface="Arial" pitchFamily="-1" charset="0"/>
              </a:rPr>
              <a:t>alignment </a:t>
            </a: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>
                <a:solidFill>
                  <a:srgbClr val="000000"/>
                </a:solidFill>
                <a:latin typeface="Arial" pitchFamily="-1" charset="0"/>
              </a:rPr>
              <a:t>database</a:t>
            </a:r>
          </a:p>
        </p:txBody>
      </p:sp>
      <p:sp>
        <p:nvSpPr>
          <p:cNvPr id="47116" name="AutoShape 11"/>
          <p:cNvSpPr>
            <a:spLocks noChangeArrowheads="1"/>
          </p:cNvSpPr>
          <p:nvPr/>
        </p:nvSpPr>
        <p:spPr bwMode="auto">
          <a:xfrm>
            <a:off x="3505200" y="3505200"/>
            <a:ext cx="533400" cy="990600"/>
          </a:xfrm>
          <a:prstGeom prst="upArrow">
            <a:avLst>
              <a:gd name="adj1" fmla="val 50000"/>
              <a:gd name="adj2" fmla="val 46429"/>
            </a:avLst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-1" charset="0"/>
            </a:endParaRPr>
          </a:p>
        </p:txBody>
      </p:sp>
      <p:sp>
        <p:nvSpPr>
          <p:cNvPr id="47117" name="AutoShape 12"/>
          <p:cNvSpPr>
            <a:spLocks noChangeArrowheads="1"/>
          </p:cNvSpPr>
          <p:nvPr/>
        </p:nvSpPr>
        <p:spPr bwMode="auto">
          <a:xfrm>
            <a:off x="5481638" y="3581400"/>
            <a:ext cx="533400" cy="990600"/>
          </a:xfrm>
          <a:prstGeom prst="upArrow">
            <a:avLst>
              <a:gd name="adj1" fmla="val 50000"/>
              <a:gd name="adj2" fmla="val 46429"/>
            </a:avLst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-1" charset="0"/>
            </a:endParaRPr>
          </a:p>
        </p:txBody>
      </p:sp>
      <p:sp>
        <p:nvSpPr>
          <p:cNvPr id="47118" name="AutoShape 13"/>
          <p:cNvSpPr>
            <a:spLocks noChangeArrowheads="1"/>
          </p:cNvSpPr>
          <p:nvPr/>
        </p:nvSpPr>
        <p:spPr bwMode="auto">
          <a:xfrm rot="3120000">
            <a:off x="2222500" y="3222626"/>
            <a:ext cx="587375" cy="1524000"/>
          </a:xfrm>
          <a:prstGeom prst="upDownArrow">
            <a:avLst>
              <a:gd name="adj1" fmla="val 50000"/>
              <a:gd name="adj2" fmla="val 51652"/>
            </a:avLst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-1" charset="0"/>
            </a:endParaRPr>
          </a:p>
        </p:txBody>
      </p:sp>
      <p:sp>
        <p:nvSpPr>
          <p:cNvPr id="47119" name="AutoShape 14"/>
          <p:cNvSpPr>
            <a:spLocks noChangeArrowheads="1"/>
          </p:cNvSpPr>
          <p:nvPr/>
        </p:nvSpPr>
        <p:spPr bwMode="auto">
          <a:xfrm>
            <a:off x="3048000" y="2465388"/>
            <a:ext cx="3505200" cy="914400"/>
          </a:xfrm>
          <a:prstGeom prst="flowChartProcess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prstTxWarp prst="textNoShape">
              <a:avLst/>
            </a:prstTxWarp>
          </a:bodyPr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>
              <a:solidFill>
                <a:srgbClr val="000000"/>
              </a:solidFill>
              <a:latin typeface="Arial" pitchFamily="-1" charset="0"/>
            </a:endParaRP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Arial" pitchFamily="-1" charset="0"/>
              </a:rPr>
              <a:t>GBrowse_syn</a:t>
            </a: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>
              <a:solidFill>
                <a:srgbClr val="000000"/>
              </a:solidFill>
              <a:latin typeface="Arial" pitchFamily="-1" charset="0"/>
            </a:endParaRPr>
          </a:p>
        </p:txBody>
      </p:sp>
      <p:sp>
        <p:nvSpPr>
          <p:cNvPr id="47120" name="AutoShape 15"/>
          <p:cNvSpPr>
            <a:spLocks noChangeArrowheads="1"/>
          </p:cNvSpPr>
          <p:nvPr/>
        </p:nvSpPr>
        <p:spPr bwMode="auto">
          <a:xfrm>
            <a:off x="4348163" y="1665288"/>
            <a:ext cx="533400" cy="685800"/>
          </a:xfrm>
          <a:prstGeom prst="upArrow">
            <a:avLst>
              <a:gd name="adj1" fmla="val 41667"/>
              <a:gd name="adj2" fmla="val 59310"/>
            </a:avLst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-1" charset="0"/>
            </a:endParaRPr>
          </a:p>
        </p:txBody>
      </p:sp>
      <p:sp>
        <p:nvSpPr>
          <p:cNvPr id="47121" name="AutoShape 16"/>
          <p:cNvSpPr>
            <a:spLocks noChangeArrowheads="1"/>
          </p:cNvSpPr>
          <p:nvPr/>
        </p:nvSpPr>
        <p:spPr bwMode="auto">
          <a:xfrm rot="18480000" flipH="1">
            <a:off x="6718300" y="3224213"/>
            <a:ext cx="587375" cy="1524000"/>
          </a:xfrm>
          <a:prstGeom prst="upDownArrow">
            <a:avLst>
              <a:gd name="adj1" fmla="val 50000"/>
              <a:gd name="adj2" fmla="val 51652"/>
            </a:avLst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-1" charset="0"/>
            </a:endParaRPr>
          </a:p>
        </p:txBody>
      </p:sp>
      <p:sp>
        <p:nvSpPr>
          <p:cNvPr id="47122" name="Text Box 17"/>
          <p:cNvSpPr txBox="1">
            <a:spLocks noChangeArrowheads="1"/>
          </p:cNvSpPr>
          <p:nvPr/>
        </p:nvSpPr>
        <p:spPr bwMode="auto">
          <a:xfrm>
            <a:off x="3033713" y="6496050"/>
            <a:ext cx="3575050" cy="309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-1" charset="0"/>
              </a:rPr>
              <a:t>Species config.                     Master config.</a:t>
            </a:r>
          </a:p>
        </p:txBody>
      </p:sp>
      <p:pic>
        <p:nvPicPr>
          <p:cNvPr id="47123" name="Picture 1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3575" y="596900"/>
            <a:ext cx="2771775" cy="987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7100" y="952500"/>
            <a:ext cx="6954838" cy="5181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2441575" y="696913"/>
            <a:ext cx="4121150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  <a:latin typeface="Arial" pitchFamily="-1" charset="0"/>
              </a:rPr>
              <a:t>GBrowse_syn Architecture</a:t>
            </a:r>
          </a:p>
        </p:txBody>
      </p:sp>
      <p:sp>
        <p:nvSpPr>
          <p:cNvPr id="49156" name="Text Box 3"/>
          <p:cNvSpPr txBox="1">
            <a:spLocks noChangeArrowheads="1"/>
          </p:cNvSpPr>
          <p:nvPr/>
        </p:nvSpPr>
        <p:spPr bwMode="auto">
          <a:xfrm>
            <a:off x="47625" y="914400"/>
            <a:ext cx="1258888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[GBrowse]</a:t>
            </a:r>
          </a:p>
        </p:txBody>
      </p:sp>
      <p:sp>
        <p:nvSpPr>
          <p:cNvPr id="49157" name="Text Box 4"/>
          <p:cNvSpPr txBox="1">
            <a:spLocks noChangeArrowheads="1"/>
          </p:cNvSpPr>
          <p:nvPr/>
        </p:nvSpPr>
        <p:spPr bwMode="auto">
          <a:xfrm>
            <a:off x="384175" y="5956300"/>
            <a:ext cx="1258888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[GBrowse]</a:t>
            </a:r>
          </a:p>
        </p:txBody>
      </p:sp>
      <p:sp>
        <p:nvSpPr>
          <p:cNvPr id="49158" name="Text Box 5"/>
          <p:cNvSpPr txBox="1">
            <a:spLocks noChangeArrowheads="1"/>
          </p:cNvSpPr>
          <p:nvPr/>
        </p:nvSpPr>
        <p:spPr bwMode="auto">
          <a:xfrm>
            <a:off x="7667625" y="5970588"/>
            <a:ext cx="1258888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[GBrowse]</a:t>
            </a:r>
          </a:p>
        </p:txBody>
      </p:sp>
      <p:sp>
        <p:nvSpPr>
          <p:cNvPr id="49159" name="Text Box 6"/>
          <p:cNvSpPr txBox="1">
            <a:spLocks noChangeArrowheads="1"/>
          </p:cNvSpPr>
          <p:nvPr/>
        </p:nvSpPr>
        <p:spPr bwMode="auto">
          <a:xfrm>
            <a:off x="7699375" y="914400"/>
            <a:ext cx="1258888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[GBrowse]</a:t>
            </a:r>
          </a:p>
        </p:txBody>
      </p:sp>
      <p:pic>
        <p:nvPicPr>
          <p:cNvPr id="49160" name="Picture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350963"/>
            <a:ext cx="28670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1" name="Picture 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76975" y="1350963"/>
            <a:ext cx="28670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2" name="Picture 1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833938"/>
            <a:ext cx="28670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3" name="Picture 1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38875" y="4833938"/>
            <a:ext cx="28670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3300" y="876300"/>
            <a:ext cx="7759700" cy="4102100"/>
          </a:xfrm>
        </p:spPr>
        <p:txBody>
          <a:bodyPr/>
          <a:lstStyle/>
          <a:p>
            <a:pPr eaLnBrk="1" hangingPunct="1"/>
            <a:r>
              <a:rPr lang="en-US">
                <a:latin typeface="Arial" pitchFamily="-1" charset="0"/>
              </a:rPr>
              <a:t>Getting Data into GBrowse_syn	</a:t>
            </a:r>
          </a:p>
        </p:txBody>
      </p:sp>
      <p:pic>
        <p:nvPicPr>
          <p:cNvPr id="5120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1300" y="3149600"/>
            <a:ext cx="2844800" cy="284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4" name="Rectangle 5"/>
          <p:cNvSpPr>
            <a:spLocks noChangeArrowheads="1"/>
          </p:cNvSpPr>
          <p:nvPr/>
        </p:nvSpPr>
        <p:spPr bwMode="auto">
          <a:xfrm>
            <a:off x="3213100" y="2463800"/>
            <a:ext cx="2095500" cy="1739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-1" charset="0"/>
            </a:endParaRPr>
          </a:p>
        </p:txBody>
      </p:sp>
      <p:pic>
        <p:nvPicPr>
          <p:cNvPr id="51205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-1970272">
            <a:off x="1841500" y="4495800"/>
            <a:ext cx="9398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6" name="Text Box 9"/>
          <p:cNvSpPr txBox="1">
            <a:spLocks noChangeArrowheads="1"/>
          </p:cNvSpPr>
          <p:nvPr/>
        </p:nvSpPr>
        <p:spPr bwMode="auto">
          <a:xfrm>
            <a:off x="3082925" y="2166938"/>
            <a:ext cx="4119563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 pitchFamily="-1" charset="0"/>
              </a:rPr>
              <a:t>CLUSTALW      PECAN</a:t>
            </a:r>
          </a:p>
          <a:p>
            <a:r>
              <a:rPr lang="en-US">
                <a:latin typeface="Arial" pitchFamily="-1" charset="0"/>
              </a:rPr>
              <a:t>MSF      </a:t>
            </a:r>
            <a:r>
              <a:rPr lang="en-US" i="1">
                <a:latin typeface="Arial" pitchFamily="-1" charset="0"/>
              </a:rPr>
              <a:t>ad hoc</a:t>
            </a:r>
            <a:r>
              <a:rPr lang="en-US">
                <a:latin typeface="Arial" pitchFamily="-1" charset="0"/>
              </a:rPr>
              <a:t> tab-delimited</a:t>
            </a:r>
          </a:p>
          <a:p>
            <a:r>
              <a:rPr lang="en-US">
                <a:latin typeface="Arial" pitchFamily="-1" charset="0"/>
              </a:rPr>
              <a:t>FASTA       STOCKHOLM</a:t>
            </a:r>
          </a:p>
          <a:p>
            <a:r>
              <a:rPr lang="en-US">
                <a:latin typeface="Arial" pitchFamily="-1" charset="0"/>
              </a:rPr>
              <a:t>    GFF3    etc…</a:t>
            </a:r>
          </a:p>
        </p:txBody>
      </p:sp>
      <p:sp>
        <p:nvSpPr>
          <p:cNvPr id="51207" name="Freeform 12"/>
          <p:cNvSpPr>
            <a:spLocks/>
          </p:cNvSpPr>
          <p:nvPr/>
        </p:nvSpPr>
        <p:spPr bwMode="auto">
          <a:xfrm>
            <a:off x="2235200" y="1930400"/>
            <a:ext cx="6324600" cy="2235200"/>
          </a:xfrm>
          <a:custGeom>
            <a:avLst/>
            <a:gdLst>
              <a:gd name="T0" fmla="*/ 0 w 3984"/>
              <a:gd name="T1" fmla="*/ 2147483647 h 1408"/>
              <a:gd name="T2" fmla="*/ 2147483647 w 3984"/>
              <a:gd name="T3" fmla="*/ 2147483647 h 1408"/>
              <a:gd name="T4" fmla="*/ 2147483647 w 3984"/>
              <a:gd name="T5" fmla="*/ 2147483647 h 1408"/>
              <a:gd name="T6" fmla="*/ 2147483647 w 3984"/>
              <a:gd name="T7" fmla="*/ 2147483647 h 1408"/>
              <a:gd name="T8" fmla="*/ 2147483647 w 3984"/>
              <a:gd name="T9" fmla="*/ 0 h 1408"/>
              <a:gd name="T10" fmla="*/ 0 w 3984"/>
              <a:gd name="T11" fmla="*/ 2147483647 h 14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984"/>
              <a:gd name="T19" fmla="*/ 0 h 1408"/>
              <a:gd name="T20" fmla="*/ 3984 w 3984"/>
              <a:gd name="T21" fmla="*/ 1408 h 140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984" h="1408">
                <a:moveTo>
                  <a:pt x="0" y="208"/>
                </a:moveTo>
                <a:lnTo>
                  <a:pt x="1128" y="1408"/>
                </a:lnTo>
                <a:lnTo>
                  <a:pt x="1608" y="1400"/>
                </a:lnTo>
                <a:lnTo>
                  <a:pt x="3984" y="384"/>
                </a:lnTo>
                <a:lnTo>
                  <a:pt x="3112" y="0"/>
                </a:lnTo>
                <a:lnTo>
                  <a:pt x="0" y="208"/>
                </a:lnTo>
                <a:close/>
              </a:path>
            </a:pathLst>
          </a:custGeom>
          <a:solidFill>
            <a:srgbClr val="C0C0C0">
              <a:alpha val="52156"/>
            </a:srgbClr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-1" charset="0"/>
            </a:endParaRPr>
          </a:p>
        </p:txBody>
      </p:sp>
      <p:sp>
        <p:nvSpPr>
          <p:cNvPr id="51208" name="Text Box 13"/>
          <p:cNvSpPr txBox="1">
            <a:spLocks noChangeArrowheads="1"/>
          </p:cNvSpPr>
          <p:nvPr/>
        </p:nvSpPr>
        <p:spPr bwMode="auto">
          <a:xfrm rot="-1066483">
            <a:off x="3451225" y="4973638"/>
            <a:ext cx="15224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rgbClr val="CC1016"/>
                </a:solidFill>
                <a:latin typeface="Arial" pitchFamily="-1" charset="0"/>
              </a:rPr>
              <a:t>Loading scripts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700" y="641350"/>
            <a:ext cx="8928100" cy="5724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904875"/>
            <a:ext cx="8497888" cy="5414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6088" y="585788"/>
            <a:ext cx="8255000" cy="6121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287463"/>
            <a:ext cx="7899400" cy="5187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9395" name="Text Box 2"/>
          <p:cNvSpPr txBox="1">
            <a:spLocks noChangeArrowheads="1"/>
          </p:cNvSpPr>
          <p:nvPr/>
        </p:nvSpPr>
        <p:spPr bwMode="auto">
          <a:xfrm>
            <a:off x="2298700" y="693738"/>
            <a:ext cx="4168775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algn="ctr">
              <a:spcBef>
                <a:spcPts val="1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Arial" pitchFamily="-1" charset="0"/>
              </a:rPr>
              <a:t>Optional “All in one” view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2146300"/>
            <a:ext cx="5257800" cy="334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1443" name="Text Box 2"/>
          <p:cNvSpPr txBox="1">
            <a:spLocks noChangeArrowheads="1"/>
          </p:cNvSpPr>
          <p:nvPr/>
        </p:nvSpPr>
        <p:spPr bwMode="auto">
          <a:xfrm>
            <a:off x="1752600" y="762000"/>
            <a:ext cx="5562600" cy="525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algn="ctr">
              <a:spcBef>
                <a:spcPts val="17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000000"/>
                </a:solidFill>
                <a:latin typeface="Arial" pitchFamily="-1" charset="0"/>
              </a:rPr>
              <a:t>Adding markup to the annotations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99198" y="1333888"/>
            <a:ext cx="6846888" cy="5194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3491" name="Text Box 2"/>
          <p:cNvSpPr txBox="1">
            <a:spLocks noChangeArrowheads="1"/>
          </p:cNvSpPr>
          <p:nvPr/>
        </p:nvSpPr>
        <p:spPr bwMode="auto">
          <a:xfrm>
            <a:off x="1136650" y="712788"/>
            <a:ext cx="6443663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Arial" pitchFamily="-1" charset="0"/>
              </a:rPr>
              <a:t>Problem : How to use Insertions/Deletion data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939800" y="1866900"/>
            <a:ext cx="7772400" cy="5494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</a:bodyPr>
          <a:lstStyle/>
          <a:p>
            <a:pPr marL="330200" indent="-330200" eaLnBrk="1" hangingPunct="1">
              <a:spcBef>
                <a:spcPts val="700"/>
              </a:spcBef>
              <a:buFont typeface="Comic Sans MS" pitchFamily="-1" charset="0"/>
              <a:buNone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</a:pPr>
            <a:r>
              <a:rPr lang="en-US">
                <a:solidFill>
                  <a:srgbClr val="000000"/>
                </a:solidFill>
                <a:latin typeface="Arial" pitchFamily="-1" charset="0"/>
              </a:rPr>
              <a:t>A few words on whole genome alignment</a:t>
            </a:r>
          </a:p>
          <a:p>
            <a:pPr marL="330200" indent="-330200" eaLnBrk="1" hangingPunct="1">
              <a:spcBef>
                <a:spcPts val="700"/>
              </a:spcBef>
              <a:buFont typeface="Comic Sans MS" pitchFamily="-1" charset="0"/>
              <a:buNone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</a:pPr>
            <a:endParaRPr lang="en-US">
              <a:solidFill>
                <a:srgbClr val="000000"/>
              </a:solidFill>
              <a:latin typeface="Arial" pitchFamily="-1" charset="0"/>
            </a:endParaRPr>
          </a:p>
          <a:p>
            <a:pPr marL="330200" indent="-330200" eaLnBrk="1" hangingPunct="1">
              <a:spcBef>
                <a:spcPts val="700"/>
              </a:spcBef>
              <a:buFont typeface="Comic Sans MS" pitchFamily="-1" charset="0"/>
              <a:buNone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</a:pPr>
            <a:r>
              <a:rPr lang="en-US">
                <a:solidFill>
                  <a:srgbClr val="000000"/>
                </a:solidFill>
                <a:latin typeface="Arial" pitchFamily="-1" charset="0"/>
              </a:rPr>
              <a:t>A brief survey of synteny browsers</a:t>
            </a:r>
          </a:p>
          <a:p>
            <a:pPr marL="330200" indent="-330200" eaLnBrk="1" hangingPunct="1">
              <a:spcBef>
                <a:spcPts val="700"/>
              </a:spcBef>
              <a:buClrTx/>
              <a:buSzTx/>
              <a:buFontTx/>
              <a:buNone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</a:pPr>
            <a:endParaRPr lang="en-US">
              <a:solidFill>
                <a:srgbClr val="000000"/>
              </a:solidFill>
              <a:latin typeface="Arial" pitchFamily="-1" charset="0"/>
            </a:endParaRPr>
          </a:p>
          <a:p>
            <a:pPr marL="330200" indent="-330200" eaLnBrk="1" hangingPunct="1">
              <a:spcBef>
                <a:spcPts val="700"/>
              </a:spcBef>
              <a:buFont typeface="Comic Sans MS" pitchFamily="-1" charset="0"/>
              <a:buNone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</a:pPr>
            <a:r>
              <a:rPr lang="en-US">
                <a:solidFill>
                  <a:srgbClr val="000000"/>
                </a:solidFill>
                <a:latin typeface="Arial" pitchFamily="-1" charset="0"/>
              </a:rPr>
              <a:t>A few challenges of rendering comparative data</a:t>
            </a:r>
          </a:p>
          <a:p>
            <a:pPr marL="330200" indent="-330200" eaLnBrk="1" hangingPunct="1">
              <a:spcBef>
                <a:spcPts val="700"/>
              </a:spcBef>
              <a:buClrTx/>
              <a:buSzTx/>
              <a:buFontTx/>
              <a:buNone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</a:pPr>
            <a:endParaRPr lang="en-US">
              <a:solidFill>
                <a:srgbClr val="000000"/>
              </a:solidFill>
              <a:latin typeface="Arial" pitchFamily="-1" charset="0"/>
            </a:endParaRPr>
          </a:p>
          <a:p>
            <a:pPr marL="330200" indent="-330200" eaLnBrk="1" hangingPunct="1">
              <a:spcBef>
                <a:spcPts val="700"/>
              </a:spcBef>
              <a:buFont typeface="Comic Sans MS" pitchFamily="-1" charset="0"/>
              <a:buNone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</a:pPr>
            <a:r>
              <a:rPr lang="en-US">
                <a:solidFill>
                  <a:srgbClr val="000000"/>
                </a:solidFill>
                <a:latin typeface="Arial" pitchFamily="-1" charset="0"/>
              </a:rPr>
              <a:t>Comparative genome browsing with GBrowse_syn </a:t>
            </a:r>
          </a:p>
          <a:p>
            <a:pPr marL="330200" indent="-330200" eaLnBrk="1" hangingPunct="1">
              <a:spcBef>
                <a:spcPts val="700"/>
              </a:spcBef>
              <a:buClrTx/>
              <a:buSzTx/>
              <a:buFontTx/>
              <a:buNone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</a:pPr>
            <a:endParaRPr lang="en-US">
              <a:solidFill>
                <a:srgbClr val="000000"/>
              </a:solidFill>
              <a:latin typeface="Arial" pitchFamily="-1" charset="0"/>
            </a:endParaRPr>
          </a:p>
          <a:p>
            <a:pPr marL="330200" indent="-330200" eaLnBrk="1" hangingPunct="1">
              <a:spcBef>
                <a:spcPts val="700"/>
              </a:spcBef>
              <a:buClrTx/>
              <a:buSzTx/>
              <a:buFontTx/>
              <a:buNone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</a:pPr>
            <a:endParaRPr lang="en-US">
              <a:solidFill>
                <a:srgbClr val="000000"/>
              </a:solidFill>
              <a:latin typeface="Arial" pitchFamily="-1" charset="0"/>
            </a:endParaRPr>
          </a:p>
          <a:p>
            <a:pPr marL="330200" indent="-330200" eaLnBrk="1" hangingPunct="1">
              <a:spcBef>
                <a:spcPts val="700"/>
              </a:spcBef>
              <a:buClrTx/>
              <a:buSzTx/>
              <a:buFontTx/>
              <a:buNone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</a:pPr>
            <a:endParaRPr lang="en-US">
              <a:solidFill>
                <a:srgbClr val="000000"/>
              </a:solidFill>
              <a:latin typeface="Arial" pitchFamily="-1" charset="0"/>
            </a:endParaRPr>
          </a:p>
          <a:p>
            <a:pPr marL="330200" indent="-330200" eaLnBrk="1" hangingPunct="1">
              <a:spcBef>
                <a:spcPts val="700"/>
              </a:spcBef>
              <a:buClrTx/>
              <a:buSzTx/>
              <a:buFontTx/>
              <a:buNone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</a:pPr>
            <a:endParaRPr lang="en-US">
              <a:solidFill>
                <a:srgbClr val="000000"/>
              </a:solidFill>
              <a:latin typeface="Arial" pitchFamily="-1" charset="0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898525" y="973138"/>
            <a:ext cx="1244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Arial" pitchFamily="-1" charset="0"/>
              </a:rPr>
              <a:t>Outline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1"/>
          <p:cNvSpPr txBox="1">
            <a:spLocks noChangeArrowheads="1"/>
          </p:cNvSpPr>
          <p:nvPr/>
        </p:nvSpPr>
        <p:spPr bwMode="auto">
          <a:xfrm>
            <a:off x="2089150" y="820738"/>
            <a:ext cx="4208463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Arial" pitchFamily="-1" charset="0"/>
              </a:rPr>
              <a:t>Tracking Indels with grid lines</a:t>
            </a:r>
          </a:p>
        </p:txBody>
      </p:sp>
      <p:pic>
        <p:nvPicPr>
          <p:cNvPr id="6553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263" y="1619250"/>
            <a:ext cx="8191500" cy="4229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1"/>
          <p:cNvSpPr txBox="1">
            <a:spLocks noChangeArrowheads="1"/>
          </p:cNvSpPr>
          <p:nvPr/>
        </p:nvSpPr>
        <p:spPr bwMode="auto">
          <a:xfrm>
            <a:off x="2133600" y="990600"/>
            <a:ext cx="6073775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spcBef>
                <a:spcPts val="1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Arial" pitchFamily="-1" charset="0"/>
              </a:rPr>
              <a:t>Evolution of  Gene Structure</a:t>
            </a:r>
          </a:p>
        </p:txBody>
      </p:sp>
      <p:pic>
        <p:nvPicPr>
          <p:cNvPr id="6758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990725"/>
            <a:ext cx="8191500" cy="3952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752600"/>
            <a:ext cx="7747000" cy="4168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9635" name="Text Box 2"/>
          <p:cNvSpPr txBox="1">
            <a:spLocks noChangeArrowheads="1"/>
          </p:cNvSpPr>
          <p:nvPr/>
        </p:nvSpPr>
        <p:spPr bwMode="auto">
          <a:xfrm>
            <a:off x="2628900" y="990600"/>
            <a:ext cx="3141663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Arial" pitchFamily="-1" charset="0"/>
              </a:rPr>
              <a:t>Putative gene or  loss </a:t>
            </a:r>
          </a:p>
        </p:txBody>
      </p:sp>
      <p:sp>
        <p:nvSpPr>
          <p:cNvPr id="69636" name="AutoShape 3"/>
          <p:cNvSpPr>
            <a:spLocks noChangeArrowheads="1"/>
          </p:cNvSpPr>
          <p:nvPr/>
        </p:nvSpPr>
        <p:spPr bwMode="auto">
          <a:xfrm>
            <a:off x="3886200" y="3200400"/>
            <a:ext cx="1828800" cy="228600"/>
          </a:xfrm>
          <a:prstGeom prst="roundRect">
            <a:avLst>
              <a:gd name="adj" fmla="val 694"/>
            </a:avLst>
          </a:prstGeom>
          <a:noFill/>
          <a:ln w="18360">
            <a:solidFill>
              <a:srgbClr val="8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-1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1108075"/>
            <a:ext cx="4833938" cy="5453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1683" name="AutoShape 2"/>
          <p:cNvSpPr>
            <a:spLocks noChangeArrowheads="1"/>
          </p:cNvSpPr>
          <p:nvPr/>
        </p:nvSpPr>
        <p:spPr bwMode="auto">
          <a:xfrm>
            <a:off x="5715000" y="3810000"/>
            <a:ext cx="228600" cy="304800"/>
          </a:xfrm>
          <a:prstGeom prst="upArrow">
            <a:avLst>
              <a:gd name="adj1" fmla="val 50000"/>
              <a:gd name="adj2" fmla="val 33333"/>
            </a:avLst>
          </a:prstGeom>
          <a:solidFill>
            <a:srgbClr val="E30507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-1" charset="0"/>
            </a:endParaRPr>
          </a:p>
        </p:txBody>
      </p:sp>
      <p:sp>
        <p:nvSpPr>
          <p:cNvPr id="71684" name="AutoShape 3"/>
          <p:cNvSpPr>
            <a:spLocks noChangeArrowheads="1"/>
          </p:cNvSpPr>
          <p:nvPr/>
        </p:nvSpPr>
        <p:spPr bwMode="auto">
          <a:xfrm>
            <a:off x="4876800" y="2819400"/>
            <a:ext cx="228600" cy="304800"/>
          </a:xfrm>
          <a:prstGeom prst="upArrow">
            <a:avLst>
              <a:gd name="adj1" fmla="val 50000"/>
              <a:gd name="adj2" fmla="val 33333"/>
            </a:avLst>
          </a:prstGeom>
          <a:solidFill>
            <a:srgbClr val="E30507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-1" charset="0"/>
            </a:endParaRPr>
          </a:p>
        </p:txBody>
      </p:sp>
      <p:sp>
        <p:nvSpPr>
          <p:cNvPr id="71685" name="AutoShape 4"/>
          <p:cNvSpPr>
            <a:spLocks noChangeArrowheads="1"/>
          </p:cNvSpPr>
          <p:nvPr/>
        </p:nvSpPr>
        <p:spPr bwMode="auto">
          <a:xfrm>
            <a:off x="6019800" y="6019800"/>
            <a:ext cx="228600" cy="304800"/>
          </a:xfrm>
          <a:prstGeom prst="upArrow">
            <a:avLst>
              <a:gd name="adj1" fmla="val 50000"/>
              <a:gd name="adj2" fmla="val 33333"/>
            </a:avLst>
          </a:prstGeom>
          <a:solidFill>
            <a:srgbClr val="E30507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-1" charset="0"/>
            </a:endParaRPr>
          </a:p>
        </p:txBody>
      </p:sp>
      <p:sp>
        <p:nvSpPr>
          <p:cNvPr id="71686" name="Rectangle 7"/>
          <p:cNvSpPr>
            <a:spLocks noChangeArrowheads="1"/>
          </p:cNvSpPr>
          <p:nvPr/>
        </p:nvSpPr>
        <p:spPr bwMode="auto">
          <a:xfrm>
            <a:off x="4064000" y="1358900"/>
            <a:ext cx="1117600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-1" charset="0"/>
            </a:endParaRPr>
          </a:p>
        </p:txBody>
      </p:sp>
      <p:sp>
        <p:nvSpPr>
          <p:cNvPr id="71687" name="Text Box 6"/>
          <p:cNvSpPr txBox="1">
            <a:spLocks noChangeArrowheads="1"/>
          </p:cNvSpPr>
          <p:nvPr/>
        </p:nvSpPr>
        <p:spPr bwMode="auto">
          <a:xfrm>
            <a:off x="3095625" y="1316038"/>
            <a:ext cx="35385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 pitchFamily="-1" charset="0"/>
              </a:rPr>
              <a:t>Comparing gene models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828800"/>
            <a:ext cx="6518275" cy="3741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3731" name="Text Box 2"/>
          <p:cNvSpPr txBox="1">
            <a:spLocks noChangeArrowheads="1"/>
          </p:cNvSpPr>
          <p:nvPr/>
        </p:nvSpPr>
        <p:spPr bwMode="auto">
          <a:xfrm>
            <a:off x="2489200" y="914400"/>
            <a:ext cx="3313113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Arial" pitchFamily="-1" charset="0"/>
              </a:rPr>
              <a:t>Comparing assemblies</a:t>
            </a:r>
          </a:p>
        </p:txBody>
      </p:sp>
      <p:sp>
        <p:nvSpPr>
          <p:cNvPr id="73732" name="Text Box 3"/>
          <p:cNvSpPr txBox="1">
            <a:spLocks noChangeArrowheads="1"/>
          </p:cNvSpPr>
          <p:nvPr/>
        </p:nvSpPr>
        <p:spPr bwMode="auto">
          <a:xfrm>
            <a:off x="7048500" y="1981200"/>
            <a:ext cx="1874838" cy="3417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Arial" pitchFamily="-1" charset="0"/>
              </a:rPr>
              <a:t>Not bad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>
              <a:solidFill>
                <a:srgbClr val="000000"/>
              </a:solidFill>
              <a:latin typeface="Arial" pitchFamily="-1" charset="0"/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>
              <a:solidFill>
                <a:srgbClr val="000000"/>
              </a:solidFill>
              <a:latin typeface="Arial" pitchFamily="-1" charset="0"/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>
              <a:solidFill>
                <a:srgbClr val="000000"/>
              </a:solidFill>
              <a:latin typeface="Arial" pitchFamily="-1" charset="0"/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Arial" pitchFamily="-1" charset="0"/>
              </a:rPr>
              <a:t> 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>
              <a:solidFill>
                <a:srgbClr val="000000"/>
              </a:solidFill>
              <a:latin typeface="Arial" pitchFamily="-1" charset="0"/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>
              <a:solidFill>
                <a:srgbClr val="000000"/>
              </a:solidFill>
              <a:latin typeface="Arial" pitchFamily="-1" charset="0"/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>
              <a:solidFill>
                <a:srgbClr val="000000"/>
              </a:solidFill>
              <a:latin typeface="Arial" pitchFamily="-1" charset="0"/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Arial" pitchFamily="-1" charset="0"/>
              </a:rPr>
              <a:t>Needs work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>
                <a:latin typeface="Arial" pitchFamily="-1" charset="0"/>
              </a:rPr>
              <a:t>Example Mercator Alignment</a:t>
            </a:r>
          </a:p>
        </p:txBody>
      </p:sp>
      <p:pic>
        <p:nvPicPr>
          <p:cNvPr id="75779" name="Picture 3" descr="d85cdb7d6e12b99d9821d4300197884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5950" y="1854200"/>
            <a:ext cx="8027988" cy="365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1"/>
          <p:cNvSpPr txBox="1">
            <a:spLocks noChangeArrowheads="1"/>
          </p:cNvSpPr>
          <p:nvPr/>
        </p:nvSpPr>
        <p:spPr bwMode="auto">
          <a:xfrm>
            <a:off x="1139506" y="2718664"/>
            <a:ext cx="7516813" cy="822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>
                <a:solidFill>
                  <a:srgbClr val="000000"/>
                </a:solidFill>
                <a:latin typeface="Arial" pitchFamily="-1" charset="0"/>
              </a:rPr>
              <a:t>Getting the most out of small aligned regions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>
                <a:solidFill>
                  <a:srgbClr val="000000"/>
                </a:solidFill>
                <a:latin typeface="Arial" pitchFamily="-1" charset="0"/>
              </a:rPr>
              <a:t>               or </a:t>
            </a:r>
            <a:r>
              <a:rPr lang="en-US" sz="2800" dirty="0" err="1">
                <a:solidFill>
                  <a:srgbClr val="000000"/>
                </a:solidFill>
                <a:latin typeface="Arial" pitchFamily="-1" charset="0"/>
              </a:rPr>
              <a:t>orthology</a:t>
            </a:r>
            <a:r>
              <a:rPr lang="en-US" sz="2800" dirty="0">
                <a:solidFill>
                  <a:srgbClr val="000000"/>
                </a:solidFill>
                <a:latin typeface="Arial" pitchFamily="-1" charset="0"/>
              </a:rPr>
              <a:t>-only data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606550"/>
            <a:ext cx="6826250" cy="1822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885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4572000"/>
            <a:ext cx="6826250" cy="174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8852" name="Text Box 3"/>
          <p:cNvSpPr txBox="1">
            <a:spLocks noChangeArrowheads="1"/>
          </p:cNvSpPr>
          <p:nvPr/>
        </p:nvSpPr>
        <p:spPr bwMode="auto">
          <a:xfrm>
            <a:off x="2286000" y="914400"/>
            <a:ext cx="2332038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Arial" pitchFamily="-1" charset="0"/>
              </a:rPr>
              <a:t>Gene Orthology</a:t>
            </a:r>
          </a:p>
        </p:txBody>
      </p:sp>
      <p:sp>
        <p:nvSpPr>
          <p:cNvPr id="78853" name="Text Box 4"/>
          <p:cNvSpPr txBox="1">
            <a:spLocks noChangeArrowheads="1"/>
          </p:cNvSpPr>
          <p:nvPr/>
        </p:nvSpPr>
        <p:spPr bwMode="auto">
          <a:xfrm>
            <a:off x="2286000" y="4114800"/>
            <a:ext cx="2719388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Arial" pitchFamily="-1" charset="0"/>
              </a:rPr>
              <a:t>Chained Orthologs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4133850"/>
            <a:ext cx="8191500" cy="2266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8089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1371600"/>
            <a:ext cx="6400800" cy="1365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0900" name="AutoShape 3"/>
          <p:cNvSpPr>
            <a:spLocks noChangeArrowheads="1"/>
          </p:cNvSpPr>
          <p:nvPr/>
        </p:nvSpPr>
        <p:spPr bwMode="auto">
          <a:xfrm>
            <a:off x="5221288" y="1347788"/>
            <a:ext cx="228600" cy="685800"/>
          </a:xfrm>
          <a:prstGeom prst="roundRect">
            <a:avLst>
              <a:gd name="adj" fmla="val 694"/>
            </a:avLst>
          </a:prstGeom>
          <a:noFill/>
          <a:ln w="18360">
            <a:solidFill>
              <a:srgbClr val="8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-1" charset="0"/>
            </a:endParaRPr>
          </a:p>
        </p:txBody>
      </p:sp>
      <p:sp>
        <p:nvSpPr>
          <p:cNvPr id="80901" name="Line 4"/>
          <p:cNvSpPr>
            <a:spLocks noChangeShapeType="1"/>
          </p:cNvSpPr>
          <p:nvPr/>
        </p:nvSpPr>
        <p:spPr bwMode="auto">
          <a:xfrm flipH="1">
            <a:off x="5016500" y="2057400"/>
            <a:ext cx="254000" cy="2057400"/>
          </a:xfrm>
          <a:prstGeom prst="line">
            <a:avLst/>
          </a:prstGeom>
          <a:noFill/>
          <a:ln w="18360">
            <a:solidFill>
              <a:srgbClr val="8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02" name="Text Box 5"/>
          <p:cNvSpPr txBox="1">
            <a:spLocks noChangeArrowheads="1"/>
          </p:cNvSpPr>
          <p:nvPr/>
        </p:nvSpPr>
        <p:spPr bwMode="auto">
          <a:xfrm>
            <a:off x="5332413" y="2927350"/>
            <a:ext cx="2449512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Arial" pitchFamily="-1" charset="0"/>
              </a:rPr>
              <a:t>2 panels merged</a:t>
            </a:r>
          </a:p>
        </p:txBody>
      </p:sp>
      <p:sp>
        <p:nvSpPr>
          <p:cNvPr id="80903" name="AutoShape 6"/>
          <p:cNvSpPr>
            <a:spLocks noChangeArrowheads="1"/>
          </p:cNvSpPr>
          <p:nvPr/>
        </p:nvSpPr>
        <p:spPr bwMode="auto">
          <a:xfrm>
            <a:off x="1371600" y="4572000"/>
            <a:ext cx="2057400" cy="457200"/>
          </a:xfrm>
          <a:prstGeom prst="roundRect">
            <a:avLst>
              <a:gd name="adj" fmla="val 347"/>
            </a:avLst>
          </a:prstGeom>
          <a:noFill/>
          <a:ln w="18360">
            <a:solidFill>
              <a:srgbClr val="8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-1" charset="0"/>
            </a:endParaRPr>
          </a:p>
        </p:txBody>
      </p:sp>
      <p:sp>
        <p:nvSpPr>
          <p:cNvPr id="80904" name="AutoShape 8"/>
          <p:cNvSpPr>
            <a:spLocks noChangeArrowheads="1"/>
          </p:cNvSpPr>
          <p:nvPr/>
        </p:nvSpPr>
        <p:spPr bwMode="auto">
          <a:xfrm>
            <a:off x="3657600" y="4572000"/>
            <a:ext cx="4800600" cy="457200"/>
          </a:xfrm>
          <a:prstGeom prst="roundRect">
            <a:avLst>
              <a:gd name="adj" fmla="val 347"/>
            </a:avLst>
          </a:prstGeom>
          <a:noFill/>
          <a:ln w="18360">
            <a:solidFill>
              <a:srgbClr val="8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-1" charset="0"/>
            </a:endParaRPr>
          </a:p>
        </p:txBody>
      </p:sp>
      <p:sp>
        <p:nvSpPr>
          <p:cNvPr id="80905" name="Text Box 9"/>
          <p:cNvSpPr txBox="1">
            <a:spLocks noChangeArrowheads="1"/>
          </p:cNvSpPr>
          <p:nvPr/>
        </p:nvSpPr>
        <p:spPr bwMode="auto">
          <a:xfrm>
            <a:off x="933450" y="3257550"/>
            <a:ext cx="3660775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Arial" pitchFamily="-1" charset="0"/>
              </a:rPr>
              <a:t>Inversion + translocation?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81138" y="1316038"/>
            <a:ext cx="6480175" cy="197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8909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14475" y="4286250"/>
            <a:ext cx="6480175" cy="2112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9092" name="Text Box 3"/>
          <p:cNvSpPr txBox="1">
            <a:spLocks noChangeArrowheads="1"/>
          </p:cNvSpPr>
          <p:nvPr/>
        </p:nvSpPr>
        <p:spPr bwMode="auto">
          <a:xfrm>
            <a:off x="3429000" y="687388"/>
            <a:ext cx="2600325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Arial" pitchFamily="-1" charset="0"/>
              </a:rPr>
              <a:t>Pecan alignments</a:t>
            </a:r>
          </a:p>
        </p:txBody>
      </p:sp>
      <p:sp>
        <p:nvSpPr>
          <p:cNvPr id="89093" name="Text Box 4"/>
          <p:cNvSpPr txBox="1">
            <a:spLocks noChangeArrowheads="1"/>
          </p:cNvSpPr>
          <p:nvPr/>
        </p:nvSpPr>
        <p:spPr bwMode="auto">
          <a:xfrm>
            <a:off x="2413000" y="3781425"/>
            <a:ext cx="3975100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Arial" pitchFamily="-1" charset="0"/>
              </a:rPr>
              <a:t>Protein orthology based Synteny blocks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>
                <a:latin typeface="Arial" pitchFamily="-1" charset="0"/>
              </a:rPr>
              <a:t>Hierarchical Genome Alignment Strategy</a:t>
            </a:r>
          </a:p>
        </p:txBody>
      </p:sp>
      <p:sp>
        <p:nvSpPr>
          <p:cNvPr id="19459" name="AutoShape 2"/>
          <p:cNvSpPr>
            <a:spLocks noChangeArrowheads="1"/>
          </p:cNvSpPr>
          <p:nvPr/>
        </p:nvSpPr>
        <p:spPr bwMode="auto">
          <a:xfrm>
            <a:off x="1981200" y="2997200"/>
            <a:ext cx="152400" cy="381000"/>
          </a:xfrm>
          <a:prstGeom prst="downArrow">
            <a:avLst>
              <a:gd name="adj1" fmla="val 50000"/>
              <a:gd name="adj2" fmla="val 62500"/>
            </a:avLst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-1" charset="0"/>
            </a:endParaRPr>
          </a:p>
        </p:txBody>
      </p:sp>
      <p:sp>
        <p:nvSpPr>
          <p:cNvPr id="19460" name="AutoShape 3"/>
          <p:cNvSpPr>
            <a:spLocks noChangeArrowheads="1"/>
          </p:cNvSpPr>
          <p:nvPr/>
        </p:nvSpPr>
        <p:spPr bwMode="auto">
          <a:xfrm>
            <a:off x="1981200" y="3606800"/>
            <a:ext cx="152400" cy="381000"/>
          </a:xfrm>
          <a:prstGeom prst="downArrow">
            <a:avLst>
              <a:gd name="adj1" fmla="val 50000"/>
              <a:gd name="adj2" fmla="val 62500"/>
            </a:avLst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-1" charset="0"/>
            </a:endParaRPr>
          </a:p>
        </p:txBody>
      </p:sp>
      <p:sp>
        <p:nvSpPr>
          <p:cNvPr id="19461" name="AutoShape 4"/>
          <p:cNvSpPr>
            <a:spLocks noChangeArrowheads="1"/>
          </p:cNvSpPr>
          <p:nvPr/>
        </p:nvSpPr>
        <p:spPr bwMode="auto">
          <a:xfrm>
            <a:off x="1981200" y="4902200"/>
            <a:ext cx="152400" cy="381000"/>
          </a:xfrm>
          <a:prstGeom prst="downArrow">
            <a:avLst>
              <a:gd name="adj1" fmla="val 50000"/>
              <a:gd name="adj2" fmla="val 62500"/>
            </a:avLst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-1" charset="0"/>
            </a:endParaRPr>
          </a:p>
        </p:txBody>
      </p:sp>
      <p:sp>
        <p:nvSpPr>
          <p:cNvPr id="19462" name="AutoShape 5"/>
          <p:cNvSpPr>
            <a:spLocks noChangeArrowheads="1"/>
          </p:cNvSpPr>
          <p:nvPr/>
        </p:nvSpPr>
        <p:spPr bwMode="auto">
          <a:xfrm>
            <a:off x="1981200" y="4292600"/>
            <a:ext cx="152400" cy="381000"/>
          </a:xfrm>
          <a:prstGeom prst="downArrow">
            <a:avLst>
              <a:gd name="adj1" fmla="val 50000"/>
              <a:gd name="adj2" fmla="val 62500"/>
            </a:avLst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-1" charset="0"/>
            </a:endParaRPr>
          </a:p>
        </p:txBody>
      </p:sp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2322513" y="2860675"/>
            <a:ext cx="4616450" cy="525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-1" charset="0"/>
              </a:rPr>
              <a:t>Mask repeats 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-1" charset="0"/>
              </a:rPr>
              <a:t>(RepeatMasker, Tandem Repeats Finder, nmerge, etc</a:t>
            </a:r>
          </a:p>
        </p:txBody>
      </p:sp>
      <p:sp>
        <p:nvSpPr>
          <p:cNvPr id="19464" name="Text Box 7"/>
          <p:cNvSpPr txBox="1">
            <a:spLocks noChangeArrowheads="1"/>
          </p:cNvSpPr>
          <p:nvPr/>
        </p:nvSpPr>
        <p:spPr bwMode="auto">
          <a:xfrm>
            <a:off x="2327275" y="3562350"/>
            <a:ext cx="3546475" cy="525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-1" charset="0"/>
              </a:rPr>
              <a:t>Identify orthologous regions 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-1" charset="0"/>
              </a:rPr>
              <a:t>(ENREDO, MERCATOR, orthocluster, etc) </a:t>
            </a:r>
          </a:p>
        </p:txBody>
      </p:sp>
      <p:sp>
        <p:nvSpPr>
          <p:cNvPr id="19465" name="Text Box 8"/>
          <p:cNvSpPr txBox="1">
            <a:spLocks noChangeArrowheads="1"/>
          </p:cNvSpPr>
          <p:nvPr/>
        </p:nvSpPr>
        <p:spPr bwMode="auto">
          <a:xfrm>
            <a:off x="2295525" y="4216400"/>
            <a:ext cx="2287588" cy="525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-1" charset="0"/>
              </a:rPr>
              <a:t>Nucleotide-level alignment 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-1" charset="0"/>
              </a:rPr>
              <a:t>(PECAN, MAVID, etc) </a:t>
            </a:r>
          </a:p>
        </p:txBody>
      </p:sp>
      <p:sp>
        <p:nvSpPr>
          <p:cNvPr id="19466" name="Text Box 9"/>
          <p:cNvSpPr txBox="1">
            <a:spLocks noChangeArrowheads="1"/>
          </p:cNvSpPr>
          <p:nvPr/>
        </p:nvSpPr>
        <p:spPr bwMode="auto">
          <a:xfrm>
            <a:off x="2381250" y="4902200"/>
            <a:ext cx="1679575" cy="309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-1" charset="0"/>
              </a:rPr>
              <a:t>Further processing </a:t>
            </a:r>
          </a:p>
        </p:txBody>
      </p:sp>
      <p:sp>
        <p:nvSpPr>
          <p:cNvPr id="19467" name="AutoShape 10"/>
          <p:cNvSpPr>
            <a:spLocks noChangeArrowheads="1"/>
          </p:cNvSpPr>
          <p:nvPr/>
        </p:nvSpPr>
        <p:spPr bwMode="auto">
          <a:xfrm>
            <a:off x="5943600" y="4368800"/>
            <a:ext cx="1219200" cy="228600"/>
          </a:xfrm>
          <a:prstGeom prst="rightArrow">
            <a:avLst>
              <a:gd name="adj1" fmla="val 50000"/>
              <a:gd name="adj2" fmla="val 133333"/>
            </a:avLst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-1" charset="0"/>
            </a:endParaRPr>
          </a:p>
        </p:txBody>
      </p:sp>
      <p:sp>
        <p:nvSpPr>
          <p:cNvPr id="19468" name="Text Box 11"/>
          <p:cNvSpPr txBox="1">
            <a:spLocks noChangeArrowheads="1"/>
          </p:cNvSpPr>
          <p:nvPr/>
        </p:nvSpPr>
        <p:spPr bwMode="auto">
          <a:xfrm>
            <a:off x="7202488" y="4306888"/>
            <a:ext cx="1298575" cy="309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-1" charset="0"/>
              </a:rPr>
              <a:t>GBrowse_syn</a:t>
            </a:r>
          </a:p>
        </p:txBody>
      </p:sp>
      <p:sp>
        <p:nvSpPr>
          <p:cNvPr id="19469" name="AutoShape 12"/>
          <p:cNvSpPr>
            <a:spLocks noChangeArrowheads="1"/>
          </p:cNvSpPr>
          <p:nvPr/>
        </p:nvSpPr>
        <p:spPr bwMode="auto">
          <a:xfrm>
            <a:off x="5991225" y="3592513"/>
            <a:ext cx="1219200" cy="228600"/>
          </a:xfrm>
          <a:prstGeom prst="rightArrow">
            <a:avLst>
              <a:gd name="adj1" fmla="val 50000"/>
              <a:gd name="adj2" fmla="val 133333"/>
            </a:avLst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-1" charset="0"/>
            </a:endParaRPr>
          </a:p>
        </p:txBody>
      </p:sp>
      <p:sp>
        <p:nvSpPr>
          <p:cNvPr id="19470" name="Text Box 13"/>
          <p:cNvSpPr txBox="1">
            <a:spLocks noChangeArrowheads="1"/>
          </p:cNvSpPr>
          <p:nvPr/>
        </p:nvSpPr>
        <p:spPr bwMode="auto">
          <a:xfrm>
            <a:off x="7250113" y="3530600"/>
            <a:ext cx="1298575" cy="309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-1" charset="0"/>
              </a:rPr>
              <a:t>GBrowse_syn</a:t>
            </a:r>
          </a:p>
        </p:txBody>
      </p:sp>
      <p:sp>
        <p:nvSpPr>
          <p:cNvPr id="19471" name="Text Box 14"/>
          <p:cNvSpPr txBox="1">
            <a:spLocks noChangeArrowheads="1"/>
          </p:cNvSpPr>
          <p:nvPr/>
        </p:nvSpPr>
        <p:spPr bwMode="auto">
          <a:xfrm>
            <a:off x="1625600" y="5435600"/>
            <a:ext cx="920750" cy="309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-1" charset="0"/>
              </a:rPr>
              <a:t>GBrowse</a:t>
            </a:r>
          </a:p>
        </p:txBody>
      </p:sp>
      <p:sp>
        <p:nvSpPr>
          <p:cNvPr id="19472" name="Text Box 15"/>
          <p:cNvSpPr txBox="1">
            <a:spLocks noChangeArrowheads="1"/>
          </p:cNvSpPr>
          <p:nvPr/>
        </p:nvSpPr>
        <p:spPr bwMode="auto">
          <a:xfrm>
            <a:off x="1262063" y="2387600"/>
            <a:ext cx="2189162" cy="309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-1" charset="0"/>
              </a:rPr>
              <a:t>Raw genomic sequences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5150" y="1536700"/>
            <a:ext cx="8191500" cy="418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461884" y="768112"/>
            <a:ext cx="3695546" cy="822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  <a:latin typeface="Arial" pitchFamily="-1" charset="0"/>
              </a:rPr>
              <a:t>Duplications</a:t>
            </a:r>
            <a:endParaRPr lang="en-US" dirty="0">
              <a:solidFill>
                <a:srgbClr val="000000"/>
              </a:solidFill>
              <a:latin typeface="Arial" pitchFamily="-1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4250" y="1104900"/>
            <a:ext cx="6997700" cy="238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6000" y="4064000"/>
            <a:ext cx="660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7-22 at 10.35.1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73969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7-22 at 10.36.0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584120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smtClean="0">
                <a:latin typeface="Arial" pitchFamily="-1" charset="0"/>
              </a:rPr>
              <a:t>A Few Use Cases</a:t>
            </a:r>
          </a:p>
        </p:txBody>
      </p:sp>
      <p:sp>
        <p:nvSpPr>
          <p:cNvPr id="22531" name="TextBox 4"/>
          <p:cNvSpPr txBox="1">
            <a:spLocks noChangeArrowheads="1"/>
          </p:cNvSpPr>
          <p:nvPr/>
        </p:nvSpPr>
        <p:spPr bwMode="auto">
          <a:xfrm>
            <a:off x="927100" y="2070100"/>
            <a:ext cx="7747000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>
              <a:buClr>
                <a:srgbClr val="FF0000"/>
              </a:buClr>
              <a:buFont typeface="Wingdings" pitchFamily="-1" charset="2"/>
              <a:buChar char="§"/>
            </a:pPr>
            <a:r>
              <a:rPr lang="en-US">
                <a:latin typeface="Arial" pitchFamily="-1" charset="0"/>
              </a:rPr>
              <a:t>Multiple sequence alignment data from whole genomes</a:t>
            </a:r>
          </a:p>
          <a:p>
            <a:pPr marL="457200" indent="-457200">
              <a:buClr>
                <a:srgbClr val="FF0000"/>
              </a:buClr>
              <a:buFont typeface="Wingdings" pitchFamily="-1" charset="2"/>
              <a:buChar char="§"/>
            </a:pPr>
            <a:endParaRPr lang="en-US">
              <a:latin typeface="Arial" pitchFamily="-1" charset="0"/>
            </a:endParaRPr>
          </a:p>
          <a:p>
            <a:pPr marL="457200" indent="-457200">
              <a:buClr>
                <a:srgbClr val="FF0000"/>
              </a:buClr>
              <a:buFont typeface="Wingdings" pitchFamily="-1" charset="2"/>
              <a:buChar char="§"/>
            </a:pPr>
            <a:r>
              <a:rPr lang="en-US">
                <a:latin typeface="Arial" pitchFamily="-1" charset="0"/>
              </a:rPr>
              <a:t>Synteny or co-linearity data without alignments</a:t>
            </a:r>
          </a:p>
          <a:p>
            <a:pPr marL="457200" indent="-457200">
              <a:buClr>
                <a:srgbClr val="FF0000"/>
              </a:buClr>
              <a:buFont typeface="Wingdings" pitchFamily="-1" charset="2"/>
              <a:buChar char="§"/>
            </a:pPr>
            <a:endParaRPr lang="en-US">
              <a:latin typeface="Arial" pitchFamily="-1" charset="0"/>
            </a:endParaRPr>
          </a:p>
          <a:p>
            <a:pPr marL="457200" indent="-457200">
              <a:buClr>
                <a:srgbClr val="FF0000"/>
              </a:buClr>
              <a:buFont typeface="Wingdings" pitchFamily="-1" charset="2"/>
              <a:buChar char="§"/>
            </a:pPr>
            <a:r>
              <a:rPr lang="en-US">
                <a:latin typeface="Arial" pitchFamily="-1" charset="0"/>
              </a:rPr>
              <a:t>Gene orthology assignments based on proteins</a:t>
            </a:r>
          </a:p>
          <a:p>
            <a:pPr marL="457200" indent="-457200">
              <a:buClr>
                <a:srgbClr val="FF0000"/>
              </a:buClr>
              <a:buFont typeface="Wingdings" pitchFamily="-1" charset="2"/>
              <a:buChar char="§"/>
            </a:pPr>
            <a:endParaRPr lang="en-US">
              <a:latin typeface="Arial" pitchFamily="-1" charset="0"/>
            </a:endParaRPr>
          </a:p>
          <a:p>
            <a:pPr marL="457200" indent="-457200">
              <a:buClr>
                <a:srgbClr val="FF0000"/>
              </a:buClr>
              <a:buFont typeface="Wingdings" pitchFamily="-1" charset="2"/>
              <a:buChar char="§"/>
            </a:pPr>
            <a:r>
              <a:rPr lang="en-US">
                <a:latin typeface="Arial" pitchFamily="-1" charset="0"/>
              </a:rPr>
              <a:t>Self vs. Self comparison of duplications, homeologous regions, etc </a:t>
            </a:r>
          </a:p>
          <a:p>
            <a:pPr marL="457200" indent="-457200">
              <a:buClr>
                <a:srgbClr val="FF0000"/>
              </a:buClr>
              <a:buFont typeface="Wingdings" pitchFamily="-1" charset="2"/>
              <a:buChar char="§"/>
            </a:pPr>
            <a:endParaRPr lang="en-US">
              <a:latin typeface="Arial" pitchFamily="-1" charset="0"/>
            </a:endParaRPr>
          </a:p>
          <a:p>
            <a:pPr marL="457200" indent="-457200">
              <a:buClr>
                <a:srgbClr val="FF0000"/>
              </a:buClr>
              <a:buFont typeface="Wingdings" pitchFamily="-1" charset="2"/>
              <a:buChar char="§"/>
            </a:pPr>
            <a:r>
              <a:rPr lang="en-US">
                <a:latin typeface="Arial" pitchFamily="-1" charset="0"/>
              </a:rPr>
              <a:t>Others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631825" y="1828800"/>
            <a:ext cx="6308725" cy="2895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  <a:latin typeface="Arial" pitchFamily="-1" charset="0"/>
              </a:rPr>
              <a:t>What is a Synteny Browser</a:t>
            </a:r>
            <a:r>
              <a:rPr lang="en-US">
                <a:solidFill>
                  <a:srgbClr val="000000"/>
                </a:solidFill>
                <a:latin typeface="Arial" pitchFamily="-1" charset="0"/>
              </a:rPr>
              <a:t>?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>
              <a:solidFill>
                <a:srgbClr val="000000"/>
              </a:solidFill>
              <a:latin typeface="Arial" pitchFamily="-1" charset="0"/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Arial" pitchFamily="-1" charset="0"/>
              </a:rPr>
              <a:t>- Has display elements in common with genome browsers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>
              <a:solidFill>
                <a:srgbClr val="000000"/>
              </a:solidFill>
              <a:latin typeface="Arial" pitchFamily="-1" charset="0"/>
            </a:endParaRPr>
          </a:p>
          <a:p>
            <a:pPr>
              <a:buFontTx/>
              <a:buChar char="-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Arial" pitchFamily="-1" charset="0"/>
              </a:rPr>
              <a:t> Uses sequence alignments, orthology or co-linearity data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Arial" pitchFamily="-1" charset="0"/>
              </a:rPr>
              <a:t>  to highlight different genomes, strains, etc.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>
              <a:solidFill>
                <a:srgbClr val="000000"/>
              </a:solidFill>
              <a:latin typeface="Arial" pitchFamily="-1" charset="0"/>
            </a:endParaRPr>
          </a:p>
          <a:p>
            <a:pPr>
              <a:buFontTx/>
              <a:buChar char="-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Arial" pitchFamily="-1" charset="0"/>
              </a:rPr>
              <a:t> Usually displays co-linearity relative to a reference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Arial" pitchFamily="-1" charset="0"/>
              </a:rPr>
              <a:t> genome.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>
                <a:latin typeface="Arial" pitchFamily="-1" charset="0"/>
              </a:rPr>
              <a:t>GBrowse_syn</a:t>
            </a:r>
            <a:endParaRPr lang="en-US" sz="2800" dirty="0">
              <a:latin typeface="Arial" pitchFamily="-1" charset="0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Times New Roman" pitchFamily="-1" charset="0"/>
              <a:buChar char="•"/>
            </a:pPr>
            <a:r>
              <a:rPr lang="en-US" sz="2400">
                <a:latin typeface="Arial" pitchFamily="-1" charset="0"/>
              </a:rPr>
              <a:t>Does not rely on perfect co-linearity across the entire displayed region (no orphan alignments)</a:t>
            </a:r>
          </a:p>
          <a:p>
            <a:pPr eaLnBrk="1" hangingPunct="1">
              <a:lnSpc>
                <a:spcPct val="90000"/>
              </a:lnSpc>
              <a:buFont typeface="Times New Roman" pitchFamily="-1" charset="0"/>
              <a:buChar char="•"/>
            </a:pPr>
            <a:r>
              <a:rPr lang="en-US" sz="2400">
                <a:latin typeface="Arial" pitchFamily="-1" charset="0"/>
              </a:rPr>
              <a:t>Offers “on the fly” alignment chaining</a:t>
            </a:r>
          </a:p>
          <a:p>
            <a:pPr eaLnBrk="1" hangingPunct="1">
              <a:lnSpc>
                <a:spcPct val="90000"/>
              </a:lnSpc>
              <a:buFont typeface="Times New Roman" pitchFamily="-1" charset="0"/>
              <a:buChar char="•"/>
            </a:pPr>
            <a:r>
              <a:rPr lang="en-US" sz="2400">
                <a:latin typeface="Arial" pitchFamily="-1" charset="0"/>
              </a:rPr>
              <a:t>No upward limit on the number of species</a:t>
            </a:r>
          </a:p>
          <a:p>
            <a:pPr eaLnBrk="1" hangingPunct="1">
              <a:lnSpc>
                <a:spcPct val="90000"/>
              </a:lnSpc>
              <a:buFont typeface="Times New Roman" pitchFamily="-1" charset="0"/>
              <a:buChar char="•"/>
            </a:pPr>
            <a:r>
              <a:rPr lang="en-US" sz="2400">
                <a:latin typeface="Arial" pitchFamily="-1" charset="0"/>
              </a:rPr>
              <a:t>Used grid lines to trace fine-scale indels (sequence insertion/deletions)</a:t>
            </a:r>
          </a:p>
          <a:p>
            <a:pPr eaLnBrk="1" hangingPunct="1">
              <a:lnSpc>
                <a:spcPct val="90000"/>
              </a:lnSpc>
              <a:buFont typeface="Times New Roman" pitchFamily="-1" charset="0"/>
              <a:buChar char="•"/>
            </a:pPr>
            <a:r>
              <a:rPr lang="en-US" sz="2400">
                <a:latin typeface="Arial" pitchFamily="-1" charset="0"/>
              </a:rPr>
              <a:t>Integration with GBrowse data sources</a:t>
            </a:r>
          </a:p>
          <a:p>
            <a:pPr eaLnBrk="1" hangingPunct="1">
              <a:lnSpc>
                <a:spcPct val="90000"/>
              </a:lnSpc>
              <a:buFont typeface="Times New Roman" pitchFamily="-1" charset="0"/>
              <a:buChar char="•"/>
            </a:pPr>
            <a:r>
              <a:rPr lang="en-US" sz="2400">
                <a:latin typeface="Arial" pitchFamily="-1" charset="0"/>
              </a:rPr>
              <a:t>Ongoing support and development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Arial" pitchFamily="-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Comic Sans MS"/>
        <a:ea typeface="ＭＳ Ｐゴシック"/>
        <a:cs typeface="ＭＳ Ｐゴシック"/>
      </a:majorFont>
      <a:minorFont>
        <a:latin typeface="Comic Sans MS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mic Sans M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1520</TotalTime>
  <Words>397</Words>
  <Application>Microsoft Macintosh PowerPoint</Application>
  <PresentationFormat>On-screen Show (4:3)</PresentationFormat>
  <Paragraphs>126</Paragraphs>
  <Slides>30</Slides>
  <Notes>24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Blank Presentation</vt:lpstr>
      <vt:lpstr>GMOD/GBrowse_syn</vt:lpstr>
      <vt:lpstr>Slide 2</vt:lpstr>
      <vt:lpstr>Hierarchical Genome Alignment Strategy</vt:lpstr>
      <vt:lpstr>Slide 4</vt:lpstr>
      <vt:lpstr>Slide 5</vt:lpstr>
      <vt:lpstr>Slide 6</vt:lpstr>
      <vt:lpstr>A Few Use Cases</vt:lpstr>
      <vt:lpstr>Slide 8</vt:lpstr>
      <vt:lpstr>GBrowse_syn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Example Mercator Alignment</vt:lpstr>
      <vt:lpstr>Slide 26</vt:lpstr>
      <vt:lpstr>Slide 27</vt:lpstr>
      <vt:lpstr>Slide 28</vt:lpstr>
      <vt:lpstr>Slide 29</vt:lpstr>
      <vt:lpstr>Slide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Sheldon  Mckay</dc:creator>
  <cp:lastModifiedBy>Sheldon McKay</cp:lastModifiedBy>
  <cp:revision>45</cp:revision>
  <cp:lastPrinted>2009-08-07T07:43:01Z</cp:lastPrinted>
  <dcterms:created xsi:type="dcterms:W3CDTF">2014-05-22T13:44:41Z</dcterms:created>
  <dcterms:modified xsi:type="dcterms:W3CDTF">2014-05-22T14:02:19Z</dcterms:modified>
</cp:coreProperties>
</file>