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Override2.xml" ContentType="application/vnd.openxmlformats-officedocument.themeOverr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theme/themeOverride1.xml" ContentType="application/vnd.openxmlformats-officedocument.themeOverr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7" r:id="rId1"/>
  </p:sldMasterIdLst>
  <p:notesMasterIdLst>
    <p:notesMasterId r:id="rId34"/>
  </p:notesMasterIdLst>
  <p:sldIdLst>
    <p:sldId id="256" r:id="rId2"/>
    <p:sldId id="266" r:id="rId3"/>
    <p:sldId id="261" r:id="rId4"/>
    <p:sldId id="258" r:id="rId5"/>
    <p:sldId id="267" r:id="rId6"/>
    <p:sldId id="268" r:id="rId7"/>
    <p:sldId id="270" r:id="rId8"/>
    <p:sldId id="271" r:id="rId9"/>
    <p:sldId id="272" r:id="rId10"/>
    <p:sldId id="273" r:id="rId11"/>
    <p:sldId id="275" r:id="rId12"/>
    <p:sldId id="263" r:id="rId13"/>
    <p:sldId id="269" r:id="rId14"/>
    <p:sldId id="292" r:id="rId15"/>
    <p:sldId id="296" r:id="rId16"/>
    <p:sldId id="293" r:id="rId17"/>
    <p:sldId id="288" r:id="rId18"/>
    <p:sldId id="289" r:id="rId19"/>
    <p:sldId id="290" r:id="rId20"/>
    <p:sldId id="262" r:id="rId21"/>
    <p:sldId id="294" r:id="rId22"/>
    <p:sldId id="295" r:id="rId23"/>
    <p:sldId id="279" r:id="rId24"/>
    <p:sldId id="286" r:id="rId25"/>
    <p:sldId id="291" r:id="rId26"/>
    <p:sldId id="280" r:id="rId27"/>
    <p:sldId id="276" r:id="rId28"/>
    <p:sldId id="278" r:id="rId29"/>
    <p:sldId id="283" r:id="rId30"/>
    <p:sldId id="265" r:id="rId31"/>
    <p:sldId id="284" r:id="rId32"/>
    <p:sldId id="264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3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interSettings" Target="printerSettings/printerSettings1.bin"/><Relationship Id="rId31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7" Type="http://schemas.openxmlformats.org/officeDocument/2006/relationships/slide" Target="slides/slide6.xml"/><Relationship Id="rId3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heme" Target="theme/theme1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83B3D6-EEEB-4D30-957B-5FE9A4F8E7FC}" type="datetimeFigureOut">
              <a:rPr lang="en-US"/>
              <a:pPr>
                <a:defRPr/>
              </a:pPr>
              <a:t>9/23/10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B11935-3FA7-4851-9BF3-B0B0D935C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ＭＳ Ｐゴシック" pitchFamily="84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BB50EA-205D-43A6-BAE8-278EDF4CB9A2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28675" name="Text Box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84F048C8-D9CC-4CC0-AFDB-7AE3948E28CF}" type="datetimeFigureOut">
              <a:rPr lang="en-US"/>
              <a:pPr>
                <a:defRPr/>
              </a:pPr>
              <a:t>9/23/10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069E6-7855-4AA7-8A8E-CB5FB31A6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E70F-3C2F-4E2B-BE86-587D0E37D824}" type="datetimeFigureOut">
              <a:rPr lang="en-US"/>
              <a:pPr>
                <a:defRPr/>
              </a:pPr>
              <a:t>9/23/10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24A62-B0D0-4884-9EF2-8E5431420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0ABEB-4062-4F7E-B873-CE84F10000AC}" type="datetimeFigureOut">
              <a:rPr lang="en-US"/>
              <a:pPr>
                <a:defRPr/>
              </a:pPr>
              <a:t>9/23/10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C971D-183C-4F31-BA21-3AC49E3E8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66199-FE00-454F-9AFC-89CAB14C4916}" type="datetimeFigureOut">
              <a:rPr lang="en-US"/>
              <a:pPr>
                <a:defRPr/>
              </a:pPr>
              <a:t>9/23/10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A260B-D92A-4E08-9AB4-DB9275428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FCA6D-17C0-49C0-B036-FE4A3B841BF2}" type="datetimeFigureOut">
              <a:rPr lang="en-US"/>
              <a:pPr>
                <a:defRPr/>
              </a:pPr>
              <a:t>9/23/10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2DD48-9BCC-4958-9A9D-E29B65672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42884-644A-4FCB-A04C-E2EB6EF7DCD3}" type="datetimeFigureOut">
              <a:rPr lang="en-US"/>
              <a:pPr>
                <a:defRPr/>
              </a:pPr>
              <a:t>9/23/10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C3ACB-D97D-4C46-A16B-7B48598F9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F50D7-8699-4385-B766-6384450B1BF3}" type="datetimeFigureOut">
              <a:rPr lang="en-US"/>
              <a:pPr>
                <a:defRPr/>
              </a:pPr>
              <a:t>9/23/10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3F56-A115-4338-B681-4CA8788AB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58446-3741-4B7C-929B-82BC255834AB}" type="datetimeFigureOut">
              <a:rPr lang="en-US"/>
              <a:pPr>
                <a:defRPr/>
              </a:pPr>
              <a:t>9/23/10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49555-5711-4062-8010-B40FA4E2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302E-E7AB-471D-A6B8-26600CD84292}" type="datetimeFigureOut">
              <a:rPr lang="en-US"/>
              <a:pPr>
                <a:defRPr/>
              </a:pPr>
              <a:t>9/23/10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3836-269A-46FD-8D7B-5C7D2BC5C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760A-4561-4B06-A6A7-D46AD596BAFC}" type="datetimeFigureOut">
              <a:rPr lang="en-US"/>
              <a:pPr>
                <a:defRPr/>
              </a:pPr>
              <a:t>9/23/10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F208D-DBBE-4748-BAC5-016FF780E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D9039-D55A-48D8-A247-73A98BF25E42}" type="datetimeFigureOut">
              <a:rPr lang="en-US"/>
              <a:pPr>
                <a:defRPr/>
              </a:pPr>
              <a:t>9/23/10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CCFC8-5976-466B-820F-8C4974807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C727263-F247-4DFC-A794-11E3E079722A}" type="datetimeFigureOut">
              <a:rPr lang="en-US"/>
              <a:pPr>
                <a:defRPr/>
              </a:pPr>
              <a:t>9/23/10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C56AB9-8D0F-4B91-A348-7C0EDC924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78" r:id="rId2"/>
    <p:sldLayoutId id="2147483780" r:id="rId3"/>
    <p:sldLayoutId id="2147483777" r:id="rId4"/>
    <p:sldLayoutId id="2147483776" r:id="rId5"/>
    <p:sldLayoutId id="2147483781" r:id="rId6"/>
    <p:sldLayoutId id="2147483782" r:id="rId7"/>
    <p:sldLayoutId id="2147483783" r:id="rId8"/>
    <p:sldLayoutId id="2147483784" r:id="rId9"/>
    <p:sldLayoutId id="2147483775" r:id="rId10"/>
    <p:sldLayoutId id="214748378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pitchFamily="84" charset="-128"/>
          <a:cs typeface="ＭＳ Ｐゴシック" pitchFamily="84" charset="-128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84" charset="0"/>
          <a:ea typeface="ＭＳ Ｐゴシック" pitchFamily="84" charset="-128"/>
          <a:cs typeface="ＭＳ Ｐゴシック" pitchFamily="84" charset="-128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84" charset="0"/>
          <a:ea typeface="ＭＳ Ｐゴシック" pitchFamily="84" charset="-128"/>
          <a:cs typeface="ＭＳ Ｐゴシック" pitchFamily="84" charset="-128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84" charset="0"/>
          <a:ea typeface="ＭＳ Ｐゴシック" pitchFamily="84" charset="-128"/>
          <a:cs typeface="ＭＳ Ｐゴシック" pitchFamily="84" charset="-128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84" charset="0"/>
          <a:ea typeface="ＭＳ Ｐゴシック" pitchFamily="84" charset="-128"/>
          <a:cs typeface="ＭＳ Ｐゴシック" pitchFamily="8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84" charset="0"/>
          <a:ea typeface="ＭＳ Ｐゴシック" pitchFamily="84" charset="-128"/>
          <a:cs typeface="ＭＳ Ｐゴシック" pitchFamily="8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84" charset="0"/>
          <a:ea typeface="ＭＳ Ｐゴシック" pitchFamily="84" charset="-128"/>
          <a:cs typeface="ＭＳ Ｐゴシック" pitchFamily="8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84" charset="0"/>
          <a:ea typeface="ＭＳ Ｐゴシック" pitchFamily="84" charset="-128"/>
          <a:cs typeface="ＭＳ Ｐゴシック" pitchFamily="8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84" charset="0"/>
          <a:ea typeface="ＭＳ Ｐゴシック" pitchFamily="84" charset="-128"/>
          <a:cs typeface="ＭＳ Ｐゴシック" pitchFamily="84" charset="-128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84" charset="2"/>
        <a:buChar char=""/>
        <a:defRPr sz="2600" kern="1200">
          <a:solidFill>
            <a:schemeClr val="tx1"/>
          </a:solidFill>
          <a:latin typeface="+mn-lt"/>
          <a:ea typeface="ＭＳ Ｐゴシック" pitchFamily="84" charset="-128"/>
          <a:cs typeface="ＭＳ Ｐゴシック" pitchFamily="84" charset="-128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84" charset="2"/>
        <a:buChar char=""/>
        <a:defRPr sz="2300" kern="1200">
          <a:solidFill>
            <a:schemeClr val="tx2"/>
          </a:solidFill>
          <a:latin typeface="+mn-lt"/>
          <a:ea typeface="ＭＳ Ｐゴシック" pitchFamily="84" charset="-128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84" charset="2"/>
        <a:buChar char=""/>
        <a:defRPr sz="2000" kern="1200">
          <a:solidFill>
            <a:schemeClr val="tx1"/>
          </a:solidFill>
          <a:latin typeface="+mn-lt"/>
          <a:ea typeface="ＭＳ Ｐゴシック" pitchFamily="84" charset="-128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84" charset="2"/>
        <a:buChar char=""/>
        <a:defRPr kern="1200">
          <a:solidFill>
            <a:schemeClr val="tx1"/>
          </a:solidFill>
          <a:latin typeface="+mn-lt"/>
          <a:ea typeface="ＭＳ Ｐゴシック" pitchFamily="84" charset="-128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84" charset="2"/>
        <a:buChar char=""/>
        <a:defRPr sz="1600" kern="1200">
          <a:solidFill>
            <a:schemeClr val="tx1"/>
          </a:solidFill>
          <a:latin typeface="+mn-lt"/>
          <a:ea typeface="ＭＳ Ｐゴシック" pitchFamily="84" charset="-128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gmod-webgbrowse@lists.sourceforge.n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rgatis.sourceforge.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0" y="3827463"/>
            <a:ext cx="8269288" cy="1038225"/>
          </a:xfrm>
        </p:spPr>
        <p:txBody>
          <a:bodyPr/>
          <a:lstStyle/>
          <a:p>
            <a:r>
              <a:rPr lang="en-US" sz="2800" smtClean="0"/>
              <a:t>GMOD Projects at the </a:t>
            </a:r>
            <a:br>
              <a:rPr lang="en-US" sz="2800" smtClean="0"/>
            </a:br>
            <a:r>
              <a:rPr lang="en-US" sz="2800" smtClean="0"/>
              <a:t>Center for Genomics and Bioinformatics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288" y="5097463"/>
            <a:ext cx="8001000" cy="9556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Chris Hemmerich - Indiana University, Bloomington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Ergatis: Pipeline Monitor</a:t>
            </a:r>
          </a:p>
        </p:txBody>
      </p:sp>
      <p:pic>
        <p:nvPicPr>
          <p:cNvPr id="23554" name="Picture 4" descr="erg-monit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00" y="1143000"/>
            <a:ext cx="61468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Ergatis: Configure Component</a:t>
            </a:r>
          </a:p>
        </p:txBody>
      </p:sp>
      <p:pic>
        <p:nvPicPr>
          <p:cNvPr id="24578" name="Picture 2" descr="erg-config.jpg"/>
          <p:cNvPicPr>
            <a:picLocks noChangeAspect="1"/>
          </p:cNvPicPr>
          <p:nvPr/>
        </p:nvPicPr>
        <p:blipFill>
          <a:blip r:embed="rId2"/>
          <a:srcRect t="6178"/>
          <a:stretch>
            <a:fillRect/>
          </a:stretch>
        </p:blipFill>
        <p:spPr bwMode="auto">
          <a:xfrm>
            <a:off x="1238250" y="1143000"/>
            <a:ext cx="66675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Ergatis Architecture</a:t>
            </a:r>
          </a:p>
        </p:txBody>
      </p:sp>
      <p:pic>
        <p:nvPicPr>
          <p:cNvPr id="25602" name="Content Placeholder 4" descr="ergatis-dia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44691" t="-16385" b="-16385"/>
              <a:stretch>
                <a:fillRect/>
              </a:stretch>
            </p:blipFill>
          </mc:Choice>
          <mc:Fallback>
            <p:blipFill>
              <a:blip r:embed="rId3"/>
              <a:srcRect l="44691" t="-16385" b="-16385"/>
              <a:stretch>
                <a:fillRect/>
              </a:stretch>
            </p:blipFill>
          </mc:Fallback>
        </mc:AlternateContent>
        <p:spPr bwMode="auto">
          <a:xfrm>
            <a:off x="2260600" y="1600200"/>
            <a:ext cx="413067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Biologist Interface Requirements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Support single-lab biologists</a:t>
            </a:r>
          </a:p>
          <a:p>
            <a:pPr lvl="1"/>
            <a:r>
              <a:rPr lang="en-US" smtClean="0"/>
              <a:t>Self-sufficient but have limited bioinformatics resources</a:t>
            </a:r>
          </a:p>
          <a:p>
            <a:pPr lvl="1"/>
            <a:r>
              <a:rPr lang="en-US" smtClean="0"/>
              <a:t>Embrace tools that don’t require extensive training</a:t>
            </a:r>
          </a:p>
          <a:p>
            <a:r>
              <a:rPr lang="en-US" smtClean="0"/>
              <a:t>Ability to run pre-configured pipelines quickly</a:t>
            </a:r>
          </a:p>
          <a:p>
            <a:r>
              <a:rPr lang="en-US" smtClean="0"/>
              <a:t>Option to customizing specific tools in a pipeline</a:t>
            </a:r>
          </a:p>
          <a:p>
            <a:r>
              <a:rPr lang="en-US" smtClean="0"/>
              <a:t>Interface that encourages exploration</a:t>
            </a:r>
          </a:p>
          <a:p>
            <a:pPr lvl="1"/>
            <a:r>
              <a:rPr lang="en-US" smtClean="0"/>
              <a:t>Remove complexity and information they don’t need</a:t>
            </a:r>
          </a:p>
          <a:p>
            <a:pPr lvl="1"/>
            <a:r>
              <a:rPr lang="en-US" smtClean="0"/>
              <a:t>Inline help</a:t>
            </a:r>
          </a:p>
          <a:p>
            <a:pPr lvl="1"/>
            <a:r>
              <a:rPr lang="en-US" smtClean="0"/>
              <a:t>Immediately detect errors and allow them to correct them</a:t>
            </a:r>
          </a:p>
          <a:p>
            <a:pPr lvl="1"/>
            <a:r>
              <a:rPr lang="en-US" smtClean="0"/>
              <a:t>Return output in useful formats</a:t>
            </a:r>
          </a:p>
          <a:p>
            <a:pPr lvl="1"/>
            <a:r>
              <a:rPr lang="en-US" smtClean="0"/>
              <a:t>Simple tools for visualizing and searching large result sets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449763"/>
          </a:xfrm>
        </p:spPr>
        <p:txBody>
          <a:bodyPr lIns="0" tIns="0" rIns="0" bIns="0"/>
          <a:lstStyle/>
          <a:p>
            <a:pPr marL="431800" indent="-323850" defTabSz="457200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Simplify pipelines</a:t>
            </a:r>
          </a:p>
          <a:p>
            <a:pPr marL="704850" lvl="1" indent="-323850" defTabSz="457200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Hide housekeeping components</a:t>
            </a:r>
          </a:p>
          <a:p>
            <a:pPr marL="704850" lvl="1" indent="-323850" defTabSz="457200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Group components into clusters representing processes</a:t>
            </a:r>
          </a:p>
          <a:p>
            <a:pPr marL="431800" indent="-323850" defTabSz="457200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Support customization</a:t>
            </a:r>
          </a:p>
          <a:p>
            <a:pPr marL="704850" lvl="1" indent="-323850" defTabSz="457200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Disable components where possible</a:t>
            </a:r>
          </a:p>
          <a:p>
            <a:pPr marL="704850" lvl="1" indent="-323850" defTabSz="457200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Replace components with pre-computed data where possible</a:t>
            </a:r>
          </a:p>
          <a:p>
            <a:pPr marL="704850" lvl="1" indent="-323850" defTabSz="457200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Edit scientifically-active program parameters</a:t>
            </a:r>
          </a:p>
          <a:p>
            <a:pPr marL="431800" indent="-323850" defTabSz="457200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Help and validation for all forms</a:t>
            </a:r>
          </a:p>
          <a:p>
            <a:pPr marL="431800" indent="-323850" defTabSz="457200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Users and data privacy</a:t>
            </a:r>
          </a:p>
          <a:p>
            <a:pPr marL="431800" indent="-323850" defTabSz="457200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Provide download and upload</a:t>
            </a:r>
          </a:p>
          <a:p>
            <a:pPr marL="431800" indent="-323850" defTabSz="457200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Incorporate visualization &amp; analysis tools </a:t>
            </a:r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ISGA Design</a:t>
            </a:r>
          </a:p>
        </p:txBody>
      </p:sp>
    </p:spTree>
  </p:cSld>
  <p:clrMapOvr>
    <a:masterClrMapping/>
  </p:clrMapOvr>
  <p:transition spd="med" advTm="281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Why develop ISGA as a separate package?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ISGA only re-implements the web interface of Ergatis</a:t>
            </a:r>
          </a:p>
          <a:p>
            <a:pPr lvl="1"/>
            <a:r>
              <a:rPr lang="en-US" smtClean="0"/>
              <a:t>Ergatis libraries, component definitions,  and method of running and monitoring pipelines is used by ISGA as-is</a:t>
            </a:r>
          </a:p>
          <a:p>
            <a:r>
              <a:rPr lang="en-US" smtClean="0"/>
              <a:t>ISGA adds and removes Ergatis features</a:t>
            </a:r>
          </a:p>
          <a:p>
            <a:pPr lvl="1"/>
            <a:r>
              <a:rPr lang="en-US" smtClean="0"/>
              <a:t>Accessing component information</a:t>
            </a:r>
          </a:p>
          <a:p>
            <a:pPr lvl="1"/>
            <a:r>
              <a:rPr lang="en-US" smtClean="0"/>
              <a:t>Building pipelines from components</a:t>
            </a:r>
          </a:p>
          <a:p>
            <a:r>
              <a:rPr lang="en-US" smtClean="0"/>
              <a:t>A hybrid ISGA/Ergatis interface wouldn’t serve anyone</a:t>
            </a:r>
          </a:p>
          <a:p>
            <a:pPr lvl="1"/>
            <a:r>
              <a:rPr lang="en-US" smtClean="0"/>
              <a:t>ISGA biologist users need to be given limited functionality for simplicity and security</a:t>
            </a:r>
          </a:p>
          <a:p>
            <a:pPr lvl="1"/>
            <a:r>
              <a:rPr lang="en-US" smtClean="0"/>
              <a:t>Ergatis bioinformatician users need full functionality and a complex interface to work efficiently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grpSp>
        <p:nvGrpSpPr>
          <p:cNvPr id="30722" name="Group 8"/>
          <p:cNvGrpSpPr>
            <a:grpSpLocks/>
          </p:cNvGrpSpPr>
          <p:nvPr/>
        </p:nvGrpSpPr>
        <p:grpSpPr bwMode="auto">
          <a:xfrm>
            <a:off x="1371600" y="1533525"/>
            <a:ext cx="5619750" cy="5324475"/>
            <a:chOff x="528" y="966"/>
            <a:chExt cx="3540" cy="3354"/>
          </a:xfrm>
        </p:grpSpPr>
        <p:pic>
          <p:nvPicPr>
            <p:cNvPr id="30723" name="Picture 7" descr="sysmicro-workflo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966"/>
              <a:ext cx="3540" cy="3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4" name="Line 5"/>
            <p:cNvSpPr>
              <a:spLocks noChangeShapeType="1"/>
            </p:cNvSpPr>
            <p:nvPr/>
          </p:nvSpPr>
          <p:spPr bwMode="auto">
            <a:xfrm flipH="1" flipV="1">
              <a:off x="2256" y="1440"/>
              <a:ext cx="76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advTm="328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0"/>
            <a:ext cx="8039100" cy="681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1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Builder</a:t>
            </a:r>
          </a:p>
        </p:txBody>
      </p:sp>
      <p:pic>
        <p:nvPicPr>
          <p:cNvPr id="32770" name="Picture 4" descr="Screen shot 2010-01-14 at 10.01.40 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7638"/>
            <a:ext cx="9144000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/>
              <a:t>Run Status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pic>
        <p:nvPicPr>
          <p:cNvPr id="33795" name="Picture 6" descr="Screen shot 2010-01-14 at 10.03.31 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90043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 Simple Web Interface for Configuring </a:t>
            </a:r>
            <a:r>
              <a:rPr lang="en-US" dirty="0" err="1" smtClean="0">
                <a:ea typeface="+mj-ea"/>
                <a:cs typeface="+mj-cs"/>
              </a:rPr>
              <a:t>GBrowse</a:t>
            </a:r>
            <a:r>
              <a:rPr lang="en-US" dirty="0" smtClean="0">
                <a:ea typeface="+mj-ea"/>
                <a:cs typeface="+mj-cs"/>
              </a:rPr>
              <a:t>: </a:t>
            </a:r>
            <a:r>
              <a:rPr lang="en-US" dirty="0" err="1" smtClean="0">
                <a:ea typeface="+mj-ea"/>
                <a:cs typeface="+mj-cs"/>
              </a:rPr>
              <a:t>WebGBrowse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Ram </a:t>
            </a:r>
            <a:r>
              <a:rPr lang="en-US" dirty="0" err="1" smtClean="0">
                <a:ea typeface="+mn-ea"/>
                <a:cs typeface="+mn-cs"/>
              </a:rPr>
              <a:t>Podicheti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ISGA Architecture</a:t>
            </a:r>
          </a:p>
        </p:txBody>
      </p:sp>
      <p:pic>
        <p:nvPicPr>
          <p:cNvPr id="34818" name="Content Placeholder 3" descr="new-usag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t="-574" b="-574"/>
              <a:stretch>
                <a:fillRect/>
              </a:stretch>
            </p:blipFill>
          </mc:Choice>
          <mc:Fallback>
            <p:blipFill>
              <a:blip r:embed="rId3"/>
              <a:srcRect t="-574" b="-574"/>
              <a:stretch>
                <a:fillRect/>
              </a:stretch>
            </p:blipFill>
          </mc:Fallback>
        </mc:AlternateContent>
        <p:spPr bwMode="auto">
          <a:xfrm>
            <a:off x="838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 the Hood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255713" y="3633788"/>
            <a:ext cx="5791200" cy="2895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 MT" charset="0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255713" y="1423988"/>
            <a:ext cx="5718175" cy="19145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Gill Sans MT" charset="0"/>
            </a:endParaRPr>
          </a:p>
          <a:p>
            <a:pPr algn="ctr"/>
            <a:endParaRPr lang="en-US">
              <a:latin typeface="Gill Sans MT" charset="0"/>
            </a:endParaRPr>
          </a:p>
          <a:p>
            <a:pPr algn="ctr"/>
            <a:endParaRPr lang="en-US">
              <a:latin typeface="Gill Sans MT" charset="0"/>
            </a:endParaRPr>
          </a:p>
          <a:p>
            <a:pPr algn="ctr"/>
            <a:endParaRPr lang="en-US">
              <a:latin typeface="Gill Sans MT" charset="0"/>
            </a:endParaRPr>
          </a:p>
          <a:p>
            <a:pPr algn="ctr"/>
            <a:endParaRPr lang="en-US">
              <a:latin typeface="Gill Sans MT" charset="0"/>
            </a:endParaRPr>
          </a:p>
        </p:txBody>
      </p:sp>
      <p:sp>
        <p:nvSpPr>
          <p:cNvPr id="35845" name="Line 8"/>
          <p:cNvSpPr>
            <a:spLocks noChangeShapeType="1"/>
          </p:cNvSpPr>
          <p:nvPr/>
        </p:nvSpPr>
        <p:spPr bwMode="auto">
          <a:xfrm flipH="1" flipV="1">
            <a:off x="4760913" y="4776788"/>
            <a:ext cx="2222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Line 9"/>
          <p:cNvSpPr>
            <a:spLocks noChangeShapeType="1"/>
          </p:cNvSpPr>
          <p:nvPr/>
        </p:nvSpPr>
        <p:spPr bwMode="auto">
          <a:xfrm>
            <a:off x="3998913" y="3328988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Line 10"/>
          <p:cNvSpPr>
            <a:spLocks noChangeShapeType="1"/>
          </p:cNvSpPr>
          <p:nvPr/>
        </p:nvSpPr>
        <p:spPr bwMode="auto">
          <a:xfrm>
            <a:off x="3922713" y="5310188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8" name="Text Box 12"/>
          <p:cNvSpPr txBox="1">
            <a:spLocks noChangeArrowheads="1"/>
          </p:cNvSpPr>
          <p:nvPr/>
        </p:nvSpPr>
        <p:spPr bwMode="auto">
          <a:xfrm>
            <a:off x="1636713" y="1881188"/>
            <a:ext cx="18827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1600">
                <a:latin typeface="Gill Sans MT" charset="0"/>
              </a:rPr>
              <a:t> pipeline builder  </a:t>
            </a:r>
          </a:p>
          <a:p>
            <a:pPr>
              <a:buFontTx/>
              <a:buChar char="•"/>
            </a:pPr>
            <a:r>
              <a:rPr lang="en-US" sz="1600">
                <a:latin typeface="Gill Sans MT" charset="0"/>
              </a:rPr>
              <a:t> genome browser </a:t>
            </a:r>
          </a:p>
          <a:p>
            <a:pPr>
              <a:buFontTx/>
              <a:buChar char="•"/>
            </a:pPr>
            <a:r>
              <a:rPr lang="en-US" sz="1600">
                <a:latin typeface="Gill Sans MT" charset="0"/>
              </a:rPr>
              <a:t> monitor pipelines</a:t>
            </a:r>
          </a:p>
          <a:p>
            <a:pPr>
              <a:buFontTx/>
              <a:buChar char="•"/>
            </a:pPr>
            <a:r>
              <a:rPr lang="en-US" sz="1600">
                <a:latin typeface="Gill Sans MT" charset="0"/>
              </a:rPr>
              <a:t> download results</a:t>
            </a:r>
          </a:p>
          <a:p>
            <a:pPr>
              <a:buFontTx/>
              <a:buChar char="•"/>
            </a:pPr>
            <a:r>
              <a:rPr lang="en-US" sz="1600">
                <a:latin typeface="Gill Sans MT" charset="0"/>
              </a:rPr>
              <a:t> blast search</a:t>
            </a:r>
          </a:p>
        </p:txBody>
      </p:sp>
      <p:sp>
        <p:nvSpPr>
          <p:cNvPr id="35849" name="Text Box 13"/>
          <p:cNvSpPr txBox="1">
            <a:spLocks noChangeArrowheads="1"/>
          </p:cNvSpPr>
          <p:nvPr/>
        </p:nvSpPr>
        <p:spPr bwMode="auto">
          <a:xfrm>
            <a:off x="5710238" y="1995488"/>
            <a:ext cx="64135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Char char="•"/>
            </a:pPr>
            <a:endParaRPr lang="en-US">
              <a:latin typeface="Gill Sans MT" charset="0"/>
            </a:endParaRPr>
          </a:p>
          <a:p>
            <a:pPr marL="457200" indent="-457200">
              <a:buFontTx/>
              <a:buChar char="•"/>
            </a:pPr>
            <a:endParaRPr lang="en-US">
              <a:latin typeface="Gill Sans MT" charset="0"/>
            </a:endParaRPr>
          </a:p>
          <a:p>
            <a:pPr marL="457200" indent="-457200">
              <a:buFontTx/>
              <a:buChar char="•"/>
            </a:pPr>
            <a:endParaRPr lang="en-US">
              <a:latin typeface="Gill Sans MT" charset="0"/>
            </a:endParaRPr>
          </a:p>
        </p:txBody>
      </p:sp>
      <p:sp>
        <p:nvSpPr>
          <p:cNvPr id="35850" name="Text Box 16"/>
          <p:cNvSpPr txBox="1">
            <a:spLocks noChangeArrowheads="1"/>
          </p:cNvSpPr>
          <p:nvPr/>
        </p:nvSpPr>
        <p:spPr bwMode="auto">
          <a:xfrm>
            <a:off x="2668588" y="1493838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u="sng">
                <a:latin typeface="Gill Sans MT" charset="0"/>
              </a:rPr>
              <a:t>ISGA Web Interface</a:t>
            </a:r>
            <a:endParaRPr lang="en-US" sz="2000">
              <a:latin typeface="Gill Sans MT" charset="0"/>
            </a:endParaRPr>
          </a:p>
        </p:txBody>
      </p:sp>
      <p:grpSp>
        <p:nvGrpSpPr>
          <p:cNvPr id="35851" name="Group 26"/>
          <p:cNvGrpSpPr>
            <a:grpSpLocks/>
          </p:cNvGrpSpPr>
          <p:nvPr/>
        </p:nvGrpSpPr>
        <p:grpSpPr bwMode="auto">
          <a:xfrm>
            <a:off x="1484313" y="5005388"/>
            <a:ext cx="2597150" cy="984250"/>
            <a:chOff x="1006" y="1455"/>
            <a:chExt cx="1636" cy="619"/>
          </a:xfrm>
        </p:grpSpPr>
        <p:sp>
          <p:nvSpPr>
            <p:cNvPr id="35864" name="Rectangle 5"/>
            <p:cNvSpPr>
              <a:spLocks noChangeArrowheads="1"/>
            </p:cNvSpPr>
            <p:nvPr/>
          </p:nvSpPr>
          <p:spPr bwMode="auto">
            <a:xfrm>
              <a:off x="1006" y="1455"/>
              <a:ext cx="1636" cy="6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Gill Sans MT" charset="0"/>
              </a:endParaRPr>
            </a:p>
            <a:p>
              <a:endParaRPr lang="en-US">
                <a:latin typeface="Gill Sans MT" charset="0"/>
              </a:endParaRPr>
            </a:p>
          </p:txBody>
        </p:sp>
        <p:sp>
          <p:nvSpPr>
            <p:cNvPr id="35865" name="Text Box 15"/>
            <p:cNvSpPr txBox="1">
              <a:spLocks noChangeArrowheads="1"/>
            </p:cNvSpPr>
            <p:nvPr/>
          </p:nvSpPr>
          <p:spPr bwMode="auto">
            <a:xfrm>
              <a:off x="1031" y="1689"/>
              <a:ext cx="130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>
                  <a:latin typeface="Gill Sans MT" charset="0"/>
                </a:rPr>
                <a:t> </a:t>
              </a:r>
              <a:r>
                <a:rPr lang="en-US" sz="1600">
                  <a:latin typeface="Gill Sans MT" charset="0"/>
                </a:rPr>
                <a:t>bioinformatics tools</a:t>
              </a:r>
            </a:p>
            <a:p>
              <a:pPr>
                <a:buFontTx/>
                <a:buChar char="•"/>
              </a:pPr>
              <a:r>
                <a:rPr lang="en-US" sz="1600">
                  <a:latin typeface="Gill Sans MT" charset="0"/>
                </a:rPr>
                <a:t> input and results</a:t>
              </a:r>
            </a:p>
          </p:txBody>
        </p:sp>
        <p:sp>
          <p:nvSpPr>
            <p:cNvPr id="35866" name="Text Box 17"/>
            <p:cNvSpPr txBox="1">
              <a:spLocks noChangeArrowheads="1"/>
            </p:cNvSpPr>
            <p:nvPr/>
          </p:nvSpPr>
          <p:spPr bwMode="auto">
            <a:xfrm>
              <a:off x="1032" y="1473"/>
              <a:ext cx="1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Gill Sans MT" charset="0"/>
                </a:rPr>
                <a:t>Shared Storage</a:t>
              </a:r>
            </a:p>
          </p:txBody>
        </p:sp>
      </p:grpSp>
      <p:sp>
        <p:nvSpPr>
          <p:cNvPr id="35852" name="Rectangle 4"/>
          <p:cNvSpPr>
            <a:spLocks noChangeArrowheads="1"/>
          </p:cNvSpPr>
          <p:nvPr/>
        </p:nvSpPr>
        <p:spPr bwMode="auto">
          <a:xfrm>
            <a:off x="3983038" y="1944688"/>
            <a:ext cx="2746375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 MT" charset="0"/>
            </a:endParaRPr>
          </a:p>
        </p:txBody>
      </p:sp>
      <p:sp>
        <p:nvSpPr>
          <p:cNvPr id="35853" name="Text Box 18"/>
          <p:cNvSpPr txBox="1">
            <a:spLocks noChangeArrowheads="1"/>
          </p:cNvSpPr>
          <p:nvPr/>
        </p:nvSpPr>
        <p:spPr bwMode="auto">
          <a:xfrm>
            <a:off x="4075113" y="1944688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Gill Sans MT" charset="0"/>
              </a:rPr>
              <a:t>PostgreSQL Database</a:t>
            </a:r>
          </a:p>
        </p:txBody>
      </p:sp>
      <p:sp>
        <p:nvSpPr>
          <p:cNvPr id="35854" name="Text Box 19"/>
          <p:cNvSpPr txBox="1">
            <a:spLocks noChangeArrowheads="1"/>
          </p:cNvSpPr>
          <p:nvPr/>
        </p:nvSpPr>
        <p:spPr bwMode="auto">
          <a:xfrm>
            <a:off x="4075113" y="2338388"/>
            <a:ext cx="2184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1600">
                <a:latin typeface="Gill Sans MT" charset="0"/>
              </a:rPr>
              <a:t> pipeline specification</a:t>
            </a:r>
          </a:p>
          <a:p>
            <a:pPr>
              <a:buFontTx/>
              <a:buChar char="•"/>
            </a:pPr>
            <a:r>
              <a:rPr lang="en-US" sz="1600">
                <a:latin typeface="Gill Sans MT" charset="0"/>
              </a:rPr>
              <a:t> user account</a:t>
            </a:r>
          </a:p>
          <a:p>
            <a:pPr>
              <a:buFontTx/>
              <a:buChar char="•"/>
            </a:pPr>
            <a:r>
              <a:rPr lang="en-US" sz="1600">
                <a:latin typeface="Gill Sans MT" charset="0"/>
              </a:rPr>
              <a:t> annotation results</a:t>
            </a:r>
          </a:p>
        </p:txBody>
      </p:sp>
      <p:grpSp>
        <p:nvGrpSpPr>
          <p:cNvPr id="35855" name="Group 29"/>
          <p:cNvGrpSpPr>
            <a:grpSpLocks/>
          </p:cNvGrpSpPr>
          <p:nvPr/>
        </p:nvGrpSpPr>
        <p:grpSpPr bwMode="auto">
          <a:xfrm>
            <a:off x="2855913" y="3786188"/>
            <a:ext cx="2451100" cy="965200"/>
            <a:chOff x="1801" y="2297"/>
            <a:chExt cx="1543" cy="608"/>
          </a:xfrm>
        </p:grpSpPr>
        <p:sp>
          <p:nvSpPr>
            <p:cNvPr id="35861" name="Rectangle 7"/>
            <p:cNvSpPr>
              <a:spLocks noChangeArrowheads="1"/>
            </p:cNvSpPr>
            <p:nvPr/>
          </p:nvSpPr>
          <p:spPr bwMode="auto">
            <a:xfrm>
              <a:off x="1801" y="2297"/>
              <a:ext cx="1543" cy="6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Gill Sans MT" charset="0"/>
              </a:endParaRPr>
            </a:p>
            <a:p>
              <a:pPr algn="ctr"/>
              <a:endParaRPr lang="en-US">
                <a:latin typeface="Gill Sans MT" charset="0"/>
              </a:endParaRPr>
            </a:p>
          </p:txBody>
        </p:sp>
        <p:sp>
          <p:nvSpPr>
            <p:cNvPr id="35862" name="Text Box 20"/>
            <p:cNvSpPr txBox="1">
              <a:spLocks noChangeArrowheads="1"/>
            </p:cNvSpPr>
            <p:nvPr/>
          </p:nvSpPr>
          <p:spPr bwMode="auto">
            <a:xfrm>
              <a:off x="2023" y="2501"/>
              <a:ext cx="12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1600">
                  <a:latin typeface="Gill Sans MT" charset="0"/>
                </a:rPr>
                <a:t> XML configuration</a:t>
              </a:r>
            </a:p>
            <a:p>
              <a:pPr>
                <a:buFontTx/>
                <a:buChar char="•"/>
              </a:pPr>
              <a:r>
                <a:rPr lang="en-US" sz="1600">
                  <a:latin typeface="Gill Sans MT" charset="0"/>
                </a:rPr>
                <a:t> workflow engine</a:t>
              </a:r>
            </a:p>
          </p:txBody>
        </p:sp>
        <p:sp>
          <p:nvSpPr>
            <p:cNvPr id="35863" name="Text Box 21"/>
            <p:cNvSpPr txBox="1">
              <a:spLocks noChangeArrowheads="1"/>
            </p:cNvSpPr>
            <p:nvPr/>
          </p:nvSpPr>
          <p:spPr bwMode="auto">
            <a:xfrm>
              <a:off x="2268" y="2297"/>
              <a:ext cx="6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Gill Sans MT" charset="0"/>
                </a:rPr>
                <a:t>Ergatis</a:t>
              </a:r>
            </a:p>
          </p:txBody>
        </p:sp>
      </p:grpSp>
      <p:sp>
        <p:nvSpPr>
          <p:cNvPr id="35856" name="Rectangle 6"/>
          <p:cNvSpPr>
            <a:spLocks noChangeArrowheads="1"/>
          </p:cNvSpPr>
          <p:nvPr/>
        </p:nvSpPr>
        <p:spPr bwMode="auto">
          <a:xfrm>
            <a:off x="4379913" y="5005388"/>
            <a:ext cx="2451100" cy="96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 MT" charset="0"/>
            </a:endParaRPr>
          </a:p>
        </p:txBody>
      </p:sp>
      <p:sp>
        <p:nvSpPr>
          <p:cNvPr id="35857" name="Text Box 22"/>
          <p:cNvSpPr txBox="1">
            <a:spLocks noChangeArrowheads="1"/>
          </p:cNvSpPr>
          <p:nvPr/>
        </p:nvSpPr>
        <p:spPr bwMode="auto">
          <a:xfrm>
            <a:off x="4602163" y="5018088"/>
            <a:ext cx="204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Gill Sans MT" charset="0"/>
              </a:rPr>
              <a:t>Sun Grid Engine</a:t>
            </a:r>
          </a:p>
        </p:txBody>
      </p:sp>
      <p:sp>
        <p:nvSpPr>
          <p:cNvPr id="35858" name="Text Box 23"/>
          <p:cNvSpPr txBox="1">
            <a:spLocks noChangeArrowheads="1"/>
          </p:cNvSpPr>
          <p:nvPr/>
        </p:nvSpPr>
        <p:spPr bwMode="auto">
          <a:xfrm>
            <a:off x="4608513" y="5386388"/>
            <a:ext cx="2028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1600">
                <a:latin typeface="Gill Sans MT" charset="0"/>
              </a:rPr>
              <a:t> computation nodes</a:t>
            </a:r>
          </a:p>
          <a:p>
            <a:pPr>
              <a:buFontTx/>
              <a:buChar char="•"/>
            </a:pPr>
            <a:r>
              <a:rPr lang="en-US" sz="1600">
                <a:latin typeface="Gill Sans MT" charset="0"/>
              </a:rPr>
              <a:t> job scheduler</a:t>
            </a:r>
          </a:p>
        </p:txBody>
      </p:sp>
      <p:sp>
        <p:nvSpPr>
          <p:cNvPr id="35859" name="Text Box 24"/>
          <p:cNvSpPr txBox="1">
            <a:spLocks noChangeArrowheads="1"/>
          </p:cNvSpPr>
          <p:nvPr/>
        </p:nvSpPr>
        <p:spPr bwMode="auto">
          <a:xfrm>
            <a:off x="3160713" y="6072188"/>
            <a:ext cx="1851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u="sng">
                <a:latin typeface="Gill Sans MT" charset="0"/>
              </a:rPr>
              <a:t>ISGA Backend</a:t>
            </a:r>
            <a:endParaRPr lang="en-US" sz="2000">
              <a:latin typeface="Gill Sans MT" charset="0"/>
            </a:endParaRPr>
          </a:p>
        </p:txBody>
      </p:sp>
      <p:sp>
        <p:nvSpPr>
          <p:cNvPr id="35860" name="Line 30"/>
          <p:cNvSpPr>
            <a:spLocks noChangeShapeType="1"/>
          </p:cNvSpPr>
          <p:nvPr/>
        </p:nvSpPr>
        <p:spPr bwMode="auto">
          <a:xfrm rot="5400000" flipH="1" flipV="1">
            <a:off x="3160713" y="4776788"/>
            <a:ext cx="2222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Usage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&gt; 100 pipelines run</a:t>
            </a:r>
          </a:p>
          <a:p>
            <a:r>
              <a:rPr lang="en-US" smtClean="0"/>
              <a:t>&gt; 60 users</a:t>
            </a:r>
          </a:p>
          <a:p>
            <a:r>
              <a:rPr lang="en-US" smtClean="0"/>
              <a:t>Two external sites evaluating local ISGA installations that we know of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new? 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Celera assembly pipeline</a:t>
            </a:r>
          </a:p>
          <a:p>
            <a:pPr lvl="1"/>
            <a:r>
              <a:rPr lang="en-US" smtClean="0"/>
              <a:t>Ability to accept parameters with pipeline inputs</a:t>
            </a:r>
          </a:p>
          <a:p>
            <a:pPr lvl="1"/>
            <a:r>
              <a:rPr lang="en-US" smtClean="0"/>
              <a:t>Ability to iterate components over a list of pipeline inputs</a:t>
            </a:r>
          </a:p>
          <a:p>
            <a:pPr lvl="1"/>
            <a:r>
              <a:rPr lang="en-US" smtClean="0"/>
              <a:t>Conversion scripts for Hawkeye visualization</a:t>
            </a:r>
          </a:p>
          <a:p>
            <a:r>
              <a:rPr lang="en-US" smtClean="0"/>
              <a:t>Installation instructions :shame</a:t>
            </a:r>
          </a:p>
          <a:p>
            <a:r>
              <a:rPr lang="en-US" smtClean="0"/>
              <a:t>isga-users@lists.sourceforge.net</a:t>
            </a:r>
          </a:p>
          <a:p>
            <a:r>
              <a:rPr lang="en-US" smtClean="0"/>
              <a:t>Administration improvements</a:t>
            </a:r>
          </a:p>
          <a:p>
            <a:pPr lvl="1"/>
            <a:r>
              <a:rPr lang="en-US" smtClean="0"/>
              <a:t>Online configuration</a:t>
            </a:r>
          </a:p>
          <a:p>
            <a:pPr lvl="1"/>
            <a:r>
              <a:rPr lang="en-US" smtClean="0"/>
              <a:t>User classes and pipeline quotas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Parameterized Inputs</a:t>
            </a:r>
          </a:p>
        </p:txBody>
      </p:sp>
      <p:pic>
        <p:nvPicPr>
          <p:cNvPr id="38914" name="Picture 2" descr="input parameters.jpg"/>
          <p:cNvPicPr>
            <a:picLocks noChangeAspect="1"/>
          </p:cNvPicPr>
          <p:nvPr/>
        </p:nvPicPr>
        <p:blipFill>
          <a:blip r:embed="rId2"/>
          <a:srcRect t="18124"/>
          <a:stretch>
            <a:fillRect/>
          </a:stretch>
        </p:blipFill>
        <p:spPr bwMode="auto">
          <a:xfrm>
            <a:off x="1404938" y="1243013"/>
            <a:ext cx="6870700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Iterator</a:t>
            </a:r>
          </a:p>
        </p:txBody>
      </p:sp>
      <p:pic>
        <p:nvPicPr>
          <p:cNvPr id="39938" name="Picture 2" descr="input-iterator.jpg"/>
          <p:cNvPicPr>
            <a:picLocks noChangeAspect="1"/>
          </p:cNvPicPr>
          <p:nvPr/>
        </p:nvPicPr>
        <p:blipFill>
          <a:blip r:embed="rId2"/>
          <a:srcRect t="21042"/>
          <a:stretch>
            <a:fillRect/>
          </a:stretch>
        </p:blipFill>
        <p:spPr bwMode="auto">
          <a:xfrm>
            <a:off x="819150" y="1143000"/>
            <a:ext cx="69342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 the works?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Pipelines</a:t>
            </a:r>
          </a:p>
          <a:p>
            <a:pPr lvl="1"/>
            <a:r>
              <a:rPr lang="en-US" smtClean="0"/>
              <a:t>SHORE SNP Calling (ISGA)</a:t>
            </a:r>
          </a:p>
          <a:p>
            <a:pPr lvl="1"/>
            <a:r>
              <a:rPr lang="en-US" smtClean="0"/>
              <a:t>Gene clustering over Microbial phylogenies (Ergatis)</a:t>
            </a:r>
          </a:p>
          <a:p>
            <a:pPr lvl="1"/>
            <a:r>
              <a:rPr lang="en-US" smtClean="0"/>
              <a:t>Transcriptome annotation pipeline (Ergatis)</a:t>
            </a:r>
          </a:p>
          <a:p>
            <a:pPr lvl="1"/>
            <a:r>
              <a:rPr lang="en-US" smtClean="0"/>
              <a:t>Methyl-seq (Ergatis)</a:t>
            </a:r>
          </a:p>
          <a:p>
            <a:r>
              <a:rPr lang="en-US" smtClean="0"/>
              <a:t>Features</a:t>
            </a:r>
          </a:p>
          <a:p>
            <a:pPr lvl="1"/>
            <a:r>
              <a:rPr lang="en-US" smtClean="0"/>
              <a:t>Pipeline reproducibility and provenance</a:t>
            </a:r>
          </a:p>
          <a:p>
            <a:pPr lvl="1"/>
            <a:r>
              <a:rPr lang="en-US" smtClean="0"/>
              <a:t>User groups and sharing</a:t>
            </a:r>
          </a:p>
          <a:p>
            <a:pPr lvl="1"/>
            <a:r>
              <a:rPr lang="en-US" smtClean="0"/>
              <a:t>Modular pipeline and toolbox installation</a:t>
            </a:r>
          </a:p>
          <a:p>
            <a:pPr lvl="2"/>
            <a:r>
              <a:rPr lang="en-US" smtClean="0"/>
              <a:t>ISGA pipelines as standalone Ergatis templates</a:t>
            </a:r>
          </a:p>
          <a:p>
            <a:pPr lvl="1"/>
            <a:r>
              <a:rPr lang="en-US" smtClean="0"/>
              <a:t>ISGA pipeline over Amazon EC2 via CLoVR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Resources through CloVR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Execute Ergatis Pipelines over an SGE instance hosted on Amazon EC2 machine images</a:t>
            </a:r>
          </a:p>
          <a:p>
            <a:r>
              <a:rPr lang="en-US" smtClean="0"/>
              <a:t>CloVR manages creation and shutdown of cloud images as part of pipeline</a:t>
            </a:r>
          </a:p>
          <a:p>
            <a:r>
              <a:rPr lang="en-US" smtClean="0"/>
              <a:t>Upload input as part of pipeline or access data hosted at Amazon</a:t>
            </a:r>
          </a:p>
          <a:p>
            <a:r>
              <a:rPr lang="en-US" smtClean="0"/>
              <a:t>Results are retrieved to local machine</a:t>
            </a:r>
          </a:p>
          <a:p>
            <a:r>
              <a:rPr lang="en-US" smtClean="0"/>
              <a:t>Ergatis assumes a shared filesystem, so some modification is required to manage file transfers</a:t>
            </a:r>
          </a:p>
          <a:p>
            <a:pPr>
              <a:buFont typeface="Wingdings 3" pitchFamily="84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CloVR Architecture</a:t>
            </a:r>
          </a:p>
        </p:txBody>
      </p:sp>
      <p:pic>
        <p:nvPicPr>
          <p:cNvPr id="43010" name="Content Placeholder 5" descr="clov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3432" r="-13432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CloVR with ISGA</a:t>
            </a:r>
          </a:p>
        </p:txBody>
      </p:sp>
      <p:sp>
        <p:nvSpPr>
          <p:cNvPr id="44034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ISGA/Ergatis pipelines can be ported to ISGA/CloVR</a:t>
            </a:r>
          </a:p>
          <a:p>
            <a:r>
              <a:rPr lang="en-US" smtClean="0"/>
              <a:t>ISGA installation communicates with local Ergatis and CloVR</a:t>
            </a:r>
          </a:p>
          <a:p>
            <a:r>
              <a:rPr lang="en-US" smtClean="0"/>
              <a:t>EC2 presents challenges for billing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WebGBrowse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A web interface for configuring GBrowse installations</a:t>
            </a:r>
          </a:p>
          <a:p>
            <a:pPr lvl="1"/>
            <a:r>
              <a:rPr lang="en-US" smtClean="0"/>
              <a:t>Upload GFF file</a:t>
            </a:r>
          </a:p>
          <a:p>
            <a:pPr lvl="1"/>
            <a:r>
              <a:rPr lang="en-US" smtClean="0"/>
              <a:t>Upload optional config file to use as starting point</a:t>
            </a:r>
          </a:p>
          <a:p>
            <a:r>
              <a:rPr lang="en-US" smtClean="0"/>
              <a:t>Add, edit, and remove new tracks using web forms</a:t>
            </a:r>
          </a:p>
          <a:p>
            <a:pPr lvl="1"/>
            <a:r>
              <a:rPr lang="en-US" smtClean="0"/>
              <a:t>Extensive help embedded in forms and includes tutorial</a:t>
            </a:r>
          </a:p>
          <a:p>
            <a:pPr lvl="1"/>
            <a:r>
              <a:rPr lang="en-US" smtClean="0"/>
              <a:t>Preview your changes at any point in GBrowse</a:t>
            </a:r>
          </a:p>
          <a:p>
            <a:r>
              <a:rPr lang="en-US" smtClean="0"/>
              <a:t>Makes GBrowse more feasible for small projects</a:t>
            </a:r>
          </a:p>
          <a:p>
            <a:pPr lvl="1"/>
            <a:r>
              <a:rPr lang="en-US" smtClean="0"/>
              <a:t>We host the GBrowse server, so no installation is required</a:t>
            </a:r>
          </a:p>
          <a:p>
            <a:pPr lvl="1"/>
            <a:r>
              <a:rPr lang="en-US" smtClean="0"/>
              <a:t>Configuration is done online through form</a:t>
            </a:r>
          </a:p>
          <a:p>
            <a:pPr lvl="1"/>
            <a:r>
              <a:rPr lang="en-US" smtClean="0"/>
              <a:t>Use one configuration for multiple GFF files</a:t>
            </a:r>
          </a:p>
          <a:p>
            <a:endParaRPr lang="en-US" smtClean="0"/>
          </a:p>
        </p:txBody>
      </p:sp>
    </p:spTree>
  </p:cSld>
  <p:clrMapOvr>
    <a:masterClrMapping/>
  </p:clrMapOvr>
  <p:transition advTm="141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ISGA with CloVR Architecture</a:t>
            </a:r>
          </a:p>
        </p:txBody>
      </p:sp>
      <p:pic>
        <p:nvPicPr>
          <p:cNvPr id="45058" name="Content Placeholder 7" descr="isga-wf copy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4471" r="-14471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46082" name="TextBox 4"/>
          <p:cNvSpPr txBox="1">
            <a:spLocks noChangeArrowheads="1"/>
          </p:cNvSpPr>
          <p:nvPr/>
        </p:nvSpPr>
        <p:spPr bwMode="auto">
          <a:xfrm>
            <a:off x="457200" y="1406525"/>
            <a:ext cx="8229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 charset="0"/>
              </a:rPr>
              <a:t>Funding</a:t>
            </a:r>
          </a:p>
          <a:p>
            <a:pPr>
              <a:buFont typeface="Arial" pitchFamily="84" charset="0"/>
              <a:buChar char="•"/>
            </a:pPr>
            <a:r>
              <a:rPr lang="en-US">
                <a:latin typeface="Gill Sans MT" charset="0"/>
              </a:rPr>
              <a:t>Indiana Metabolomics and Cytomics Initiative(METACyt) – Lilly Endowment, Inc.</a:t>
            </a:r>
          </a:p>
          <a:p>
            <a:pPr>
              <a:buFont typeface="Arial" pitchFamily="84" charset="0"/>
              <a:buChar char="•"/>
            </a:pPr>
            <a:r>
              <a:rPr lang="en-US">
                <a:latin typeface="Gill Sans MT" charset="0"/>
              </a:rPr>
              <a:t>National Institutes of Health under grant 5 RC2 HG005806-02.</a:t>
            </a:r>
          </a:p>
          <a:p>
            <a:endParaRPr lang="en-US">
              <a:latin typeface="Gill Sans MT" charset="0"/>
            </a:endParaRPr>
          </a:p>
        </p:txBody>
      </p:sp>
      <p:sp>
        <p:nvSpPr>
          <p:cNvPr id="46083" name="TextBox 6"/>
          <p:cNvSpPr txBox="1">
            <a:spLocks noChangeArrowheads="1"/>
          </p:cNvSpPr>
          <p:nvPr/>
        </p:nvSpPr>
        <p:spPr bwMode="auto">
          <a:xfrm>
            <a:off x="457200" y="2809875"/>
            <a:ext cx="360362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 charset="0"/>
              </a:rPr>
              <a:t>CGB</a:t>
            </a:r>
          </a:p>
          <a:p>
            <a:r>
              <a:rPr lang="en-US" i="1">
                <a:latin typeface="Gill Sans MT" charset="0"/>
              </a:rPr>
              <a:t>Genomics</a:t>
            </a:r>
          </a:p>
          <a:p>
            <a:r>
              <a:rPr lang="en-US">
                <a:latin typeface="Gill Sans MT" charset="0"/>
              </a:rPr>
              <a:t>John Colbourne</a:t>
            </a:r>
          </a:p>
          <a:p>
            <a:r>
              <a:rPr lang="en-US">
                <a:latin typeface="Gill Sans MT" charset="0"/>
              </a:rPr>
              <a:t>Keithanne Mockaitis</a:t>
            </a:r>
          </a:p>
          <a:p>
            <a:endParaRPr lang="en-US">
              <a:latin typeface="Gill Sans MT" charset="0"/>
            </a:endParaRPr>
          </a:p>
          <a:p>
            <a:r>
              <a:rPr lang="en-US" i="1">
                <a:latin typeface="Gill Sans MT" charset="0"/>
              </a:rPr>
              <a:t>Bioinformatics</a:t>
            </a:r>
          </a:p>
          <a:p>
            <a:r>
              <a:rPr lang="en-US">
                <a:latin typeface="Gill Sans MT" charset="0"/>
              </a:rPr>
              <a:t>Haixu Tang</a:t>
            </a:r>
          </a:p>
          <a:p>
            <a:r>
              <a:rPr lang="en-US">
                <a:latin typeface="Gill Sans MT" charset="0"/>
              </a:rPr>
              <a:t>Jeong-Hyeon Choi</a:t>
            </a:r>
          </a:p>
          <a:p>
            <a:r>
              <a:rPr lang="en-US">
                <a:latin typeface="Gill Sans MT" charset="0"/>
              </a:rPr>
              <a:t>Aaron Buechlein</a:t>
            </a:r>
          </a:p>
          <a:p>
            <a:r>
              <a:rPr lang="en-US">
                <a:latin typeface="Gill Sans MT" charset="0"/>
              </a:rPr>
              <a:t>Ram Podicheti</a:t>
            </a:r>
          </a:p>
          <a:p>
            <a:endParaRPr lang="en-US">
              <a:latin typeface="Gill Sans MT" charset="0"/>
            </a:endParaRPr>
          </a:p>
          <a:p>
            <a:r>
              <a:rPr lang="en-US" i="1">
                <a:latin typeface="Gill Sans MT" charset="0"/>
              </a:rPr>
              <a:t>Computing</a:t>
            </a:r>
          </a:p>
          <a:p>
            <a:r>
              <a:rPr lang="en-US">
                <a:latin typeface="Gill Sans MT" charset="0"/>
              </a:rPr>
              <a:t>Phillip Steinbachs</a:t>
            </a:r>
          </a:p>
          <a:p>
            <a:r>
              <a:rPr lang="en-US">
                <a:latin typeface="Gill Sans MT" charset="0"/>
              </a:rPr>
              <a:t>Jon Burgoyne</a:t>
            </a:r>
          </a:p>
        </p:txBody>
      </p:sp>
      <p:sp>
        <p:nvSpPr>
          <p:cNvPr id="46084" name="TextBox 7"/>
          <p:cNvSpPr txBox="1">
            <a:spLocks noChangeArrowheads="1"/>
          </p:cNvSpPr>
          <p:nvPr/>
        </p:nvSpPr>
        <p:spPr bwMode="auto">
          <a:xfrm>
            <a:off x="4572000" y="2809875"/>
            <a:ext cx="36036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 charset="0"/>
              </a:rPr>
              <a:t>ISGA Aumni</a:t>
            </a:r>
          </a:p>
          <a:p>
            <a:r>
              <a:rPr lang="en-US">
                <a:latin typeface="Gill Sans MT" charset="0"/>
              </a:rPr>
              <a:t>Qunfeng Dong</a:t>
            </a:r>
          </a:p>
          <a:p>
            <a:r>
              <a:rPr lang="en-US">
                <a:latin typeface="Gill Sans MT" charset="0"/>
              </a:rPr>
              <a:t>Kashi Revanna</a:t>
            </a:r>
          </a:p>
          <a:p>
            <a:endParaRPr lang="en-US" b="1">
              <a:latin typeface="Gill Sans MT" charset="0"/>
            </a:endParaRPr>
          </a:p>
          <a:p>
            <a:r>
              <a:rPr lang="en-US" b="1">
                <a:latin typeface="Gill Sans MT" charset="0"/>
              </a:rPr>
              <a:t>External Projects</a:t>
            </a:r>
          </a:p>
          <a:p>
            <a:r>
              <a:rPr lang="en-US">
                <a:latin typeface="Gill Sans MT" charset="0"/>
              </a:rPr>
              <a:t>Joshua Orvis &amp; Ergatis team</a:t>
            </a:r>
          </a:p>
          <a:p>
            <a:r>
              <a:rPr lang="en-US">
                <a:latin typeface="Gill Sans MT" charset="0"/>
              </a:rPr>
              <a:t>Sam Angiuoli &amp; CLoVR team</a:t>
            </a:r>
          </a:p>
          <a:p>
            <a:r>
              <a:rPr lang="en-US">
                <a:latin typeface="Gill Sans MT" charset="0"/>
              </a:rPr>
              <a:t>Anup Mahurkar &amp; Workflow team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6" descr="britishPint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8250" y="1644650"/>
            <a:ext cx="15875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WebGBrowse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http://webgbrowse.cgb.indiana.edu/</a:t>
            </a:r>
          </a:p>
          <a:p>
            <a:endParaRPr lang="en-US" smtClean="0"/>
          </a:p>
          <a:p>
            <a:r>
              <a:rPr lang="en-US" smtClean="0"/>
              <a:t>Available for download and local installation</a:t>
            </a:r>
          </a:p>
          <a:p>
            <a:r>
              <a:rPr lang="en-US" smtClean="0">
                <a:hlinkClick r:id="rId2"/>
              </a:rPr>
              <a:t>gmod-webgbrowse@lists.sourceforge.net</a:t>
            </a:r>
            <a:endParaRPr lang="en-US" smtClean="0"/>
          </a:p>
          <a:p>
            <a:pPr lvl="1"/>
            <a:r>
              <a:rPr lang="en-US" smtClean="0"/>
              <a:t>Support, make feature requests, contribute</a:t>
            </a:r>
          </a:p>
          <a:p>
            <a:pPr lvl="1"/>
            <a:r>
              <a:rPr lang="en-US" smtClean="0"/>
              <a:t>We want to help you help us add support for more features</a:t>
            </a:r>
          </a:p>
          <a:p>
            <a:r>
              <a:rPr lang="en-US" smtClean="0"/>
              <a:t>Pending GMOD component</a:t>
            </a:r>
          </a:p>
          <a:p>
            <a:pPr lvl="1"/>
            <a:r>
              <a:rPr lang="en-US" smtClean="0"/>
              <a:t>Migration of development environment</a:t>
            </a:r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5262563"/>
            <a:ext cx="8229600" cy="8302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Podicheti</a:t>
            </a:r>
            <a:r>
              <a:rPr lang="en-US" sz="2400" dirty="0"/>
              <a:t>, R., </a:t>
            </a:r>
            <a:r>
              <a:rPr lang="en-US" sz="2400" dirty="0" err="1"/>
              <a:t>Gollapudi</a:t>
            </a:r>
            <a:r>
              <a:rPr lang="en-US" sz="2400" dirty="0"/>
              <a:t>, R. &amp; Dong, Q*. </a:t>
            </a:r>
            <a:br>
              <a:rPr lang="en-US" sz="2400" dirty="0"/>
            </a:br>
            <a:r>
              <a:rPr lang="en-US" sz="2400" dirty="0" err="1"/>
              <a:t>WebGbrowse</a:t>
            </a:r>
            <a:r>
              <a:rPr lang="en-US" sz="2400" dirty="0"/>
              <a:t> – a web server for </a:t>
            </a:r>
            <a:r>
              <a:rPr lang="en-US" sz="2400" dirty="0" err="1"/>
              <a:t>GBrowse</a:t>
            </a:r>
            <a:r>
              <a:rPr lang="en-US" sz="2400" dirty="0"/>
              <a:t> </a:t>
            </a:r>
            <a:r>
              <a:rPr lang="en-US" sz="2400" i="1" dirty="0"/>
              <a:t>Bioinformatics</a:t>
            </a:r>
            <a:r>
              <a:rPr lang="en-US" sz="2400" dirty="0"/>
              <a:t>, 2009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Web-based Bioinformatics Pipelines for Biologists: ISGA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Chris Hemmerich, Aaron Buechlein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Ram </a:t>
            </a:r>
            <a:r>
              <a:rPr lang="en-US" dirty="0" err="1" smtClean="0">
                <a:ea typeface="+mn-ea"/>
                <a:cs typeface="+mn-cs"/>
              </a:rPr>
              <a:t>Podicheti</a:t>
            </a:r>
            <a:r>
              <a:rPr lang="en-US" dirty="0" smtClean="0">
                <a:ea typeface="+mn-ea"/>
                <a:cs typeface="+mn-cs"/>
              </a:rPr>
              <a:t>, Jeong-Hyeon Choi, </a:t>
            </a:r>
            <a:r>
              <a:rPr lang="en-US" dirty="0" err="1" smtClean="0">
                <a:ea typeface="+mn-ea"/>
                <a:cs typeface="+mn-cs"/>
              </a:rPr>
              <a:t>Boshu</a:t>
            </a:r>
            <a:r>
              <a:rPr lang="en-US" dirty="0" smtClean="0">
                <a:ea typeface="+mn-ea"/>
                <a:cs typeface="+mn-cs"/>
              </a:rPr>
              <a:t> Liu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ISGA: Driving Forces</a:t>
            </a:r>
          </a:p>
        </p:txBody>
      </p:sp>
      <p:sp>
        <p:nvSpPr>
          <p:cNvPr id="19458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Workflow Management system that can meet the needs of a small sequencing center.</a:t>
            </a:r>
          </a:p>
          <a:p>
            <a:endParaRPr lang="en-US" smtClean="0"/>
          </a:p>
          <a:p>
            <a:r>
              <a:rPr lang="en-US" smtClean="0"/>
              <a:t>Flexible pipeline definition</a:t>
            </a:r>
          </a:p>
          <a:p>
            <a:pPr lvl="1"/>
            <a:r>
              <a:rPr lang="en-US" smtClean="0"/>
              <a:t>Design new pipelines</a:t>
            </a:r>
          </a:p>
          <a:p>
            <a:pPr lvl="1"/>
            <a:r>
              <a:rPr lang="en-US" smtClean="0"/>
              <a:t>Incorporate new programs as components</a:t>
            </a:r>
          </a:p>
          <a:p>
            <a:r>
              <a:rPr lang="en-US" smtClean="0"/>
              <a:t>Support distributed computing environments</a:t>
            </a:r>
          </a:p>
          <a:p>
            <a:pPr lvl="1"/>
            <a:r>
              <a:rPr lang="en-US" smtClean="0"/>
              <a:t>Potential need to grow beyond local computing resources</a:t>
            </a:r>
          </a:p>
          <a:p>
            <a:r>
              <a:rPr lang="en-US" smtClean="0"/>
              <a:t>Minimize CGB staff involvement in pipeline running</a:t>
            </a:r>
          </a:p>
          <a:p>
            <a:pPr lvl="1"/>
            <a:r>
              <a:rPr lang="en-US" smtClean="0"/>
              <a:t>Free resources for building new pipelines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Management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Ergatis </a:t>
            </a:r>
            <a:r>
              <a:rPr lang="en-US" sz="2800" smtClean="0"/>
              <a:t>(</a:t>
            </a:r>
            <a:r>
              <a:rPr lang="en-US" sz="2800" smtClean="0">
                <a:hlinkClick r:id="rId2"/>
              </a:rPr>
              <a:t>http://ergatis.sourceforge.net</a:t>
            </a:r>
            <a:r>
              <a:rPr lang="en-US" sz="2800" smtClean="0"/>
              <a:t>)</a:t>
            </a:r>
          </a:p>
          <a:p>
            <a:r>
              <a:rPr lang="en-US" smtClean="0"/>
              <a:t>Institute for Genome Sciences, U. Maryland</a:t>
            </a:r>
          </a:p>
          <a:p>
            <a:r>
              <a:rPr lang="en-US" smtClean="0"/>
              <a:t>Build pipelines from existing programs</a:t>
            </a:r>
          </a:p>
          <a:p>
            <a:r>
              <a:rPr lang="en-US" smtClean="0"/>
              <a:t>Supports distributed computing environments</a:t>
            </a:r>
          </a:p>
          <a:p>
            <a:r>
              <a:rPr lang="en-US" smtClean="0"/>
              <a:t>Robust monitoring of pipeline execution</a:t>
            </a:r>
          </a:p>
          <a:p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11188" y="4956175"/>
            <a:ext cx="7921625" cy="1200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Orvis J, Crabtree J, </a:t>
            </a:r>
            <a:r>
              <a:rPr lang="en-US" dirty="0" err="1"/>
              <a:t>Galens</a:t>
            </a:r>
            <a:r>
              <a:rPr lang="en-US" dirty="0"/>
              <a:t> K, </a:t>
            </a:r>
            <a:r>
              <a:rPr lang="en-US" dirty="0" err="1"/>
              <a:t>Gussman</a:t>
            </a:r>
            <a:r>
              <a:rPr lang="en-US" dirty="0"/>
              <a:t> A, Inman JM, Lee E, </a:t>
            </a:r>
            <a:r>
              <a:rPr lang="en-US" dirty="0" err="1"/>
              <a:t>Nampally</a:t>
            </a:r>
            <a:r>
              <a:rPr lang="en-US" dirty="0"/>
              <a:t> S, Riley D, </a:t>
            </a:r>
            <a:r>
              <a:rPr lang="en-US" dirty="0" err="1"/>
              <a:t>Sundaram</a:t>
            </a:r>
            <a:r>
              <a:rPr lang="en-US" dirty="0"/>
              <a:t> JP, Felix V, </a:t>
            </a:r>
            <a:r>
              <a:rPr lang="en-US" dirty="0" err="1"/>
              <a:t>Whitty</a:t>
            </a:r>
            <a:r>
              <a:rPr lang="en-US" dirty="0"/>
              <a:t> B, </a:t>
            </a:r>
            <a:r>
              <a:rPr lang="en-US" dirty="0" err="1"/>
              <a:t>Mahurkar</a:t>
            </a:r>
            <a:r>
              <a:rPr lang="en-US" dirty="0"/>
              <a:t> A, </a:t>
            </a:r>
            <a:r>
              <a:rPr lang="en-US" dirty="0" err="1"/>
              <a:t>Wortman</a:t>
            </a:r>
            <a:r>
              <a:rPr lang="en-US" dirty="0"/>
              <a:t> J, White O, </a:t>
            </a:r>
            <a:r>
              <a:rPr lang="en-US" dirty="0" err="1"/>
              <a:t>Angiuoli</a:t>
            </a:r>
            <a:r>
              <a:rPr lang="en-US" dirty="0"/>
              <a:t> SV. Ergatis: A web interface and scalable software system for bioinformatics workflows. </a:t>
            </a:r>
            <a:r>
              <a:rPr lang="en-US" i="1" dirty="0"/>
              <a:t>Bioinformatics</a:t>
            </a:r>
            <a:r>
              <a:rPr lang="en-US" dirty="0"/>
              <a:t>. 2010 Jun 15;26(12).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Ergatis Workflow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10+ readily available pipelines, more in the community</a:t>
            </a:r>
          </a:p>
          <a:p>
            <a:r>
              <a:rPr lang="en-US" smtClean="0"/>
              <a:t>220 components in svn, more in the community</a:t>
            </a:r>
          </a:p>
          <a:p>
            <a:r>
              <a:rPr lang="en-US" smtClean="0"/>
              <a:t>XML component and pipeline definition</a:t>
            </a:r>
          </a:p>
          <a:p>
            <a:r>
              <a:rPr lang="en-GB" smtClean="0"/>
              <a:t>XML/BSML common data exchange format</a:t>
            </a:r>
          </a:p>
          <a:p>
            <a:pPr lvl="1"/>
            <a:r>
              <a:rPr lang="en-GB" smtClean="0"/>
              <a:t>Optional, but recommended for reusable components</a:t>
            </a:r>
          </a:p>
          <a:p>
            <a:pPr lvl="1"/>
            <a:r>
              <a:rPr lang="en-GB" smtClean="0"/>
              <a:t>Conversion tools for FASTA, GFF, Chado, etc…</a:t>
            </a:r>
          </a:p>
          <a:p>
            <a:pPr lvl="1"/>
            <a:r>
              <a:rPr lang="en-GB" smtClean="0"/>
              <a:t>Isolates format changes from other programs</a:t>
            </a:r>
            <a:endParaRPr lang="en-US" smtClean="0"/>
          </a:p>
          <a:p>
            <a:pPr>
              <a:buFont typeface="Wingdings 3" pitchFamily="84" charset="2"/>
              <a:buNone/>
            </a:pPr>
            <a:endParaRPr lang="en-US" smtClean="0"/>
          </a:p>
        </p:txBody>
      </p:sp>
      <p:pic>
        <p:nvPicPr>
          <p:cNvPr id="21507" name="Picture 3" descr="bsm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0" y="4632325"/>
            <a:ext cx="4597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Ergatis: Pipeline List</a:t>
            </a:r>
          </a:p>
        </p:txBody>
      </p:sp>
      <p:pic>
        <p:nvPicPr>
          <p:cNvPr id="22530" name="Picture 2" descr="erg-pipeline-lis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92238"/>
            <a:ext cx="91440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1277</TotalTime>
  <Words>865</Words>
  <Application>Microsoft Macintosh PowerPoint</Application>
  <PresentationFormat>On-screen Show (4:3)</PresentationFormat>
  <Paragraphs>186</Paragraphs>
  <Slides>32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Gill Sans MT</vt:lpstr>
      <vt:lpstr>ＭＳ Ｐゴシック</vt:lpstr>
      <vt:lpstr>Arial</vt:lpstr>
      <vt:lpstr>Bookman Old Style</vt:lpstr>
      <vt:lpstr>Wingdings 3</vt:lpstr>
      <vt:lpstr>Wingdings</vt:lpstr>
      <vt:lpstr>Calibri</vt:lpstr>
      <vt:lpstr>Origin</vt:lpstr>
      <vt:lpstr>GMOD Projects at the  Center for Genomics and Bioinformatics</vt:lpstr>
      <vt:lpstr>A Simple Web Interface for Configuring GBrowse: WebGBrowse</vt:lpstr>
      <vt:lpstr>WebGBrowse</vt:lpstr>
      <vt:lpstr>WebGBrowse</vt:lpstr>
      <vt:lpstr>Web-based Bioinformatics Pipelines for Biologists: ISGA</vt:lpstr>
      <vt:lpstr>ISGA: Driving Forces</vt:lpstr>
      <vt:lpstr>Workflow Management</vt:lpstr>
      <vt:lpstr>Ergatis Workflow</vt:lpstr>
      <vt:lpstr>Ergatis: Pipeline List</vt:lpstr>
      <vt:lpstr>Ergatis: Pipeline Monitor</vt:lpstr>
      <vt:lpstr>Ergatis: Configure Component</vt:lpstr>
      <vt:lpstr>Ergatis Architecture</vt:lpstr>
      <vt:lpstr>Biologist Interface Requirements</vt:lpstr>
      <vt:lpstr>ISGA Design</vt:lpstr>
      <vt:lpstr>Why develop ISGA as a separate package?</vt:lpstr>
      <vt:lpstr>Workflow</vt:lpstr>
      <vt:lpstr>PowerPoint Presentation</vt:lpstr>
      <vt:lpstr>Pipeline Builder</vt:lpstr>
      <vt:lpstr>Run Status</vt:lpstr>
      <vt:lpstr>ISGA Architecture</vt:lpstr>
      <vt:lpstr>Under the Hood</vt:lpstr>
      <vt:lpstr>Usage</vt:lpstr>
      <vt:lpstr>What’s new? </vt:lpstr>
      <vt:lpstr>Parameterized Inputs</vt:lpstr>
      <vt:lpstr>Input Iterator</vt:lpstr>
      <vt:lpstr>What’s in the works?</vt:lpstr>
      <vt:lpstr>Cloud Resources through CloVR</vt:lpstr>
      <vt:lpstr> CloVR Architecture</vt:lpstr>
      <vt:lpstr>Using CloVR with ISGA</vt:lpstr>
      <vt:lpstr>ISGA with CloVR Architecture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GMOD Projects at the  Center for Genomics and Bioinformatics</dc:title>
  <dc:creator>Chris</dc:creator>
  <cp:lastModifiedBy>GMOD / NESCent</cp:lastModifiedBy>
  <cp:revision>13</cp:revision>
  <dcterms:created xsi:type="dcterms:W3CDTF">2010-09-22T18:08:44Z</dcterms:created>
  <dcterms:modified xsi:type="dcterms:W3CDTF">2010-09-23T08:10:26Z</dcterms:modified>
</cp:coreProperties>
</file>