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09" r:id="rId2"/>
    <p:sldId id="469" r:id="rId3"/>
    <p:sldId id="470" r:id="rId4"/>
    <p:sldId id="472" r:id="rId5"/>
    <p:sldId id="324" r:id="rId6"/>
    <p:sldId id="310" r:id="rId7"/>
    <p:sldId id="311" r:id="rId8"/>
    <p:sldId id="312" r:id="rId9"/>
    <p:sldId id="420" r:id="rId10"/>
    <p:sldId id="465" r:id="rId11"/>
    <p:sldId id="320" r:id="rId12"/>
    <p:sldId id="401" r:id="rId13"/>
    <p:sldId id="322" r:id="rId14"/>
    <p:sldId id="452" r:id="rId15"/>
    <p:sldId id="416" r:id="rId16"/>
    <p:sldId id="417" r:id="rId17"/>
    <p:sldId id="448" r:id="rId18"/>
    <p:sldId id="449" r:id="rId19"/>
    <p:sldId id="451" r:id="rId20"/>
    <p:sldId id="421" r:id="rId21"/>
    <p:sldId id="415" r:id="rId22"/>
    <p:sldId id="419" r:id="rId23"/>
    <p:sldId id="435" r:id="rId24"/>
    <p:sldId id="466" r:id="rId25"/>
    <p:sldId id="467" r:id="rId26"/>
    <p:sldId id="418" r:id="rId27"/>
    <p:sldId id="427" r:id="rId28"/>
    <p:sldId id="429" r:id="rId29"/>
    <p:sldId id="428" r:id="rId30"/>
    <p:sldId id="430" r:id="rId31"/>
    <p:sldId id="431" r:id="rId32"/>
    <p:sldId id="432" r:id="rId33"/>
    <p:sldId id="433" r:id="rId34"/>
    <p:sldId id="434" r:id="rId35"/>
    <p:sldId id="423" r:id="rId36"/>
    <p:sldId id="424" r:id="rId37"/>
    <p:sldId id="422" r:id="rId38"/>
    <p:sldId id="437" r:id="rId39"/>
    <p:sldId id="468" r:id="rId40"/>
    <p:sldId id="299" r:id="rId41"/>
    <p:sldId id="463" r:id="rId42"/>
    <p:sldId id="464" r:id="rId43"/>
    <p:sldId id="460" r:id="rId44"/>
    <p:sldId id="461" r:id="rId45"/>
    <p:sldId id="462" r:id="rId46"/>
    <p:sldId id="455" r:id="rId47"/>
    <p:sldId id="456" r:id="rId48"/>
    <p:sldId id="457" r:id="rId49"/>
    <p:sldId id="458" r:id="rId50"/>
    <p:sldId id="308" r:id="rId5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3" autoAdjust="0"/>
    <p:restoredTop sz="94660"/>
  </p:normalViewPr>
  <p:slideViewPr>
    <p:cSldViewPr>
      <p:cViewPr>
        <p:scale>
          <a:sx n="85" d="100"/>
          <a:sy n="85" d="100"/>
        </p:scale>
        <p:origin x="-7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Documents%20and%20Settings\Scott\Desktop\Readsfromeachlibrar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Scott\Local%20Settings\Temp\transabyssquality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Scott\Local%20Settings\Temp\transabyssquality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Scott\Local%20Settings\Temp\transabyssquality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Scott\Local%20Settings\Temp\transabyssquality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Scott\Desktop\Readsfromeachlibrary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Scott\Desktop\Readsfromeachlibrar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lnSpc>
                <a:spcPts val="3600"/>
              </a:lnSpc>
              <a:defRPr/>
            </a:pPr>
            <a:r>
              <a:rPr lang="en-US" sz="4000" dirty="0" smtClean="0"/>
              <a:t>Actual</a:t>
            </a:r>
            <a:r>
              <a:rPr lang="en-US" sz="4000" baseline="0" dirty="0" smtClean="0"/>
              <a:t> </a:t>
            </a:r>
            <a:r>
              <a:rPr lang="en-US" sz="4000" dirty="0" smtClean="0"/>
              <a:t>Genome</a:t>
            </a:r>
            <a:r>
              <a:rPr lang="en-US" sz="4000" baseline="0" dirty="0" smtClean="0"/>
              <a:t> </a:t>
            </a:r>
            <a:r>
              <a:rPr lang="en-US" sz="4000" baseline="0" dirty="0"/>
              <a:t>Coverage</a:t>
            </a:r>
            <a:r>
              <a:rPr lang="en-US" sz="3600" baseline="0" dirty="0"/>
              <a:t/>
            </a:r>
            <a:br>
              <a:rPr lang="en-US" sz="3600" baseline="0" dirty="0"/>
            </a:br>
            <a:r>
              <a:rPr lang="en-US" sz="2000" baseline="0" dirty="0"/>
              <a:t>(assuming 400 Mb genome size)</a:t>
            </a:r>
            <a:endParaRPr lang="en-US" sz="2000" dirty="0"/>
          </a:p>
        </c:rich>
      </c:tx>
      <c:layout>
        <c:manualLayout>
          <c:xMode val="edge"/>
          <c:yMode val="edge"/>
          <c:x val="0.20121872265966753"/>
          <c:y val="0"/>
        </c:manualLayout>
      </c:layout>
    </c:title>
    <c:plotArea>
      <c:layout>
        <c:manualLayout>
          <c:layoutTarget val="inner"/>
          <c:xMode val="edge"/>
          <c:yMode val="edge"/>
          <c:x val="0.1235080927384077"/>
          <c:y val="0.13539355497229524"/>
          <c:w val="0.64114118547681564"/>
          <c:h val="0.717058617672794"/>
        </c:manualLayout>
      </c:layout>
      <c:barChart>
        <c:barDir val="col"/>
        <c:grouping val="clustered"/>
        <c:ser>
          <c:idx val="0"/>
          <c:order val="0"/>
          <c:tx>
            <c:strRef>
              <c:f>Sheet1!$O$45</c:f>
              <c:strCache>
                <c:ptCount val="1"/>
                <c:pt idx="0">
                  <c:v>Suggested (by 454)</c:v>
                </c:pt>
              </c:strCache>
            </c:strRef>
          </c:tx>
          <c:cat>
            <c:strRef>
              <c:f>Sheet1!$N$46:$N$50</c:f>
              <c:strCache>
                <c:ptCount val="5"/>
                <c:pt idx="0">
                  <c:v>20kb </c:v>
                </c:pt>
                <c:pt idx="1">
                  <c:v>8kb </c:v>
                </c:pt>
                <c:pt idx="2">
                  <c:v>3kb </c:v>
                </c:pt>
                <c:pt idx="3">
                  <c:v>WGS</c:v>
                </c:pt>
                <c:pt idx="4">
                  <c:v>Total </c:v>
                </c:pt>
              </c:strCache>
            </c:strRef>
          </c:cat>
          <c:val>
            <c:numRef>
              <c:f>Sheet1!$O$46:$O$50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15</c:v>
                </c:pt>
                <c:pt idx="4">
                  <c:v>22</c:v>
                </c:pt>
              </c:numCache>
            </c:numRef>
          </c:val>
        </c:ser>
        <c:ser>
          <c:idx val="1"/>
          <c:order val="1"/>
          <c:tx>
            <c:strRef>
              <c:f>Sheet1!$P$45</c:f>
              <c:strCache>
                <c:ptCount val="1"/>
                <c:pt idx="0">
                  <c:v>Our sequence</c:v>
                </c:pt>
              </c:strCache>
            </c:strRef>
          </c:tx>
          <c:cat>
            <c:strRef>
              <c:f>Sheet1!$N$46:$N$50</c:f>
              <c:strCache>
                <c:ptCount val="5"/>
                <c:pt idx="0">
                  <c:v>20kb </c:v>
                </c:pt>
                <c:pt idx="1">
                  <c:v>8kb </c:v>
                </c:pt>
                <c:pt idx="2">
                  <c:v>3kb </c:v>
                </c:pt>
                <c:pt idx="3">
                  <c:v>WGS</c:v>
                </c:pt>
                <c:pt idx="4">
                  <c:v>Total </c:v>
                </c:pt>
              </c:strCache>
            </c:strRef>
          </c:cat>
          <c:val>
            <c:numRef>
              <c:f>Sheet1!$P$46:$P$50</c:f>
              <c:numCache>
                <c:formatCode>General</c:formatCode>
                <c:ptCount val="5"/>
                <c:pt idx="0">
                  <c:v>0.15733741567200063</c:v>
                </c:pt>
                <c:pt idx="1">
                  <c:v>2.7007978351075081</c:v>
                </c:pt>
                <c:pt idx="2">
                  <c:v>0</c:v>
                </c:pt>
                <c:pt idx="3">
                  <c:v>11.359408739220529</c:v>
                </c:pt>
                <c:pt idx="4">
                  <c:v>14.217543989999999</c:v>
                </c:pt>
              </c:numCache>
            </c:numRef>
          </c:val>
        </c:ser>
        <c:axId val="67474560"/>
        <c:axId val="67476096"/>
      </c:barChart>
      <c:catAx>
        <c:axId val="67474560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7476096"/>
        <c:crosses val="autoZero"/>
        <c:auto val="1"/>
        <c:lblAlgn val="ctr"/>
        <c:lblOffset val="100"/>
      </c:catAx>
      <c:valAx>
        <c:axId val="6747609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Coverage (x)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747456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800"/>
          </a:pPr>
          <a:endParaRPr lang="en-US"/>
        </a:p>
      </c:txPr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3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Number of contigs &gt;= 100 bp</a:t>
            </a:r>
          </a:p>
        </c:rich>
      </c:tx>
      <c:layout>
        <c:manualLayout>
          <c:xMode val="edge"/>
          <c:yMode val="edge"/>
          <c:x val="0.36843721215842795"/>
          <c:y val="2.9480580252690687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9.0267116978814857E-2"/>
          <c:y val="0.13336452971455268"/>
          <c:w val="0.75990175007675775"/>
          <c:h val="0.76228357510528788"/>
        </c:manualLayout>
      </c:layout>
      <c:lineChart>
        <c:grouping val="standard"/>
        <c:ser>
          <c:idx val="0"/>
          <c:order val="0"/>
          <c:tx>
            <c:strRef>
              <c:f>'N100'!$B$1</c:f>
              <c:strCache>
                <c:ptCount val="1"/>
                <c:pt idx="0">
                  <c:v>taiwan</c:v>
                </c:pt>
              </c:strCache>
            </c:strRef>
          </c:tx>
          <c:spPr>
            <a:ln w="38100">
              <a:solidFill>
                <a:srgbClr val="004586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4586"/>
              </a:solidFill>
              <a:ln>
                <a:solidFill>
                  <a:srgbClr val="004586"/>
                </a:solidFill>
                <a:prstDash val="solid"/>
              </a:ln>
            </c:spPr>
          </c:marker>
          <c:cat>
            <c:numRef>
              <c:f>'N100'!$A$2:$A$28</c:f>
              <c:numCache>
                <c:formatCode>General</c:formatCode>
                <c:ptCount val="27"/>
                <c:pt idx="0">
                  <c:v>44</c:v>
                </c:pt>
                <c:pt idx="1">
                  <c:v>46</c:v>
                </c:pt>
                <c:pt idx="2">
                  <c:v>48</c:v>
                </c:pt>
                <c:pt idx="3">
                  <c:v>50</c:v>
                </c:pt>
                <c:pt idx="4">
                  <c:v>52</c:v>
                </c:pt>
                <c:pt idx="5">
                  <c:v>54</c:v>
                </c:pt>
                <c:pt idx="6">
                  <c:v>56</c:v>
                </c:pt>
                <c:pt idx="7">
                  <c:v>58</c:v>
                </c:pt>
                <c:pt idx="8">
                  <c:v>60</c:v>
                </c:pt>
                <c:pt idx="9">
                  <c:v>62</c:v>
                </c:pt>
                <c:pt idx="10">
                  <c:v>64</c:v>
                </c:pt>
                <c:pt idx="11">
                  <c:v>66</c:v>
                </c:pt>
                <c:pt idx="12">
                  <c:v>68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76</c:v>
                </c:pt>
                <c:pt idx="17">
                  <c:v>78</c:v>
                </c:pt>
                <c:pt idx="18">
                  <c:v>80</c:v>
                </c:pt>
                <c:pt idx="19">
                  <c:v>82</c:v>
                </c:pt>
                <c:pt idx="20">
                  <c:v>84</c:v>
                </c:pt>
                <c:pt idx="21">
                  <c:v>86</c:v>
                </c:pt>
                <c:pt idx="22">
                  <c:v>88</c:v>
                </c:pt>
                <c:pt idx="23">
                  <c:v>90</c:v>
                </c:pt>
                <c:pt idx="24">
                  <c:v>92</c:v>
                </c:pt>
                <c:pt idx="25">
                  <c:v>94</c:v>
                </c:pt>
                <c:pt idx="26">
                  <c:v>96</c:v>
                </c:pt>
              </c:numCache>
            </c:numRef>
          </c:cat>
          <c:val>
            <c:numRef>
              <c:f>'N100'!$B$2:$B$28</c:f>
              <c:numCache>
                <c:formatCode>General</c:formatCode>
                <c:ptCount val="27"/>
                <c:pt idx="0">
                  <c:v>49619</c:v>
                </c:pt>
                <c:pt idx="1">
                  <c:v>50234</c:v>
                </c:pt>
                <c:pt idx="2">
                  <c:v>77330</c:v>
                </c:pt>
                <c:pt idx="3">
                  <c:v>78289</c:v>
                </c:pt>
                <c:pt idx="4">
                  <c:v>103572</c:v>
                </c:pt>
                <c:pt idx="5">
                  <c:v>97309</c:v>
                </c:pt>
                <c:pt idx="6">
                  <c:v>88524</c:v>
                </c:pt>
                <c:pt idx="7">
                  <c:v>81664</c:v>
                </c:pt>
                <c:pt idx="8">
                  <c:v>75870</c:v>
                </c:pt>
                <c:pt idx="9">
                  <c:v>68424</c:v>
                </c:pt>
                <c:pt idx="10">
                  <c:v>62261</c:v>
                </c:pt>
                <c:pt idx="11">
                  <c:v>57318</c:v>
                </c:pt>
                <c:pt idx="12">
                  <c:v>51226</c:v>
                </c:pt>
                <c:pt idx="13">
                  <c:v>46031</c:v>
                </c:pt>
                <c:pt idx="14">
                  <c:v>41132</c:v>
                </c:pt>
                <c:pt idx="15">
                  <c:v>35669</c:v>
                </c:pt>
                <c:pt idx="16">
                  <c:v>29953</c:v>
                </c:pt>
                <c:pt idx="17">
                  <c:v>23184</c:v>
                </c:pt>
                <c:pt idx="18">
                  <c:v>16884</c:v>
                </c:pt>
                <c:pt idx="19">
                  <c:v>11098</c:v>
                </c:pt>
                <c:pt idx="20">
                  <c:v>6762</c:v>
                </c:pt>
                <c:pt idx="21">
                  <c:v>3303</c:v>
                </c:pt>
                <c:pt idx="22">
                  <c:v>1191</c:v>
                </c:pt>
                <c:pt idx="23">
                  <c:v>110</c:v>
                </c:pt>
              </c:numCache>
            </c:numRef>
          </c:val>
        </c:ser>
        <c:ser>
          <c:idx val="1"/>
          <c:order val="1"/>
          <c:tx>
            <c:strRef>
              <c:f>'N100'!$C$1</c:f>
              <c:strCache>
                <c:ptCount val="1"/>
                <c:pt idx="0">
                  <c:v>taiwan_q20</c:v>
                </c:pt>
              </c:strCache>
            </c:strRef>
          </c:tx>
          <c:spPr>
            <a:ln w="38100">
              <a:solidFill>
                <a:srgbClr val="FF420E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420E"/>
              </a:solidFill>
              <a:ln>
                <a:solidFill>
                  <a:srgbClr val="FF420E"/>
                </a:solidFill>
                <a:prstDash val="solid"/>
              </a:ln>
            </c:spPr>
          </c:marker>
          <c:cat>
            <c:numRef>
              <c:f>'N100'!$A$2:$A$28</c:f>
              <c:numCache>
                <c:formatCode>General</c:formatCode>
                <c:ptCount val="27"/>
                <c:pt idx="0">
                  <c:v>44</c:v>
                </c:pt>
                <c:pt idx="1">
                  <c:v>46</c:v>
                </c:pt>
                <c:pt idx="2">
                  <c:v>48</c:v>
                </c:pt>
                <c:pt idx="3">
                  <c:v>50</c:v>
                </c:pt>
                <c:pt idx="4">
                  <c:v>52</c:v>
                </c:pt>
                <c:pt idx="5">
                  <c:v>54</c:v>
                </c:pt>
                <c:pt idx="6">
                  <c:v>56</c:v>
                </c:pt>
                <c:pt idx="7">
                  <c:v>58</c:v>
                </c:pt>
                <c:pt idx="8">
                  <c:v>60</c:v>
                </c:pt>
                <c:pt idx="9">
                  <c:v>62</c:v>
                </c:pt>
                <c:pt idx="10">
                  <c:v>64</c:v>
                </c:pt>
                <c:pt idx="11">
                  <c:v>66</c:v>
                </c:pt>
                <c:pt idx="12">
                  <c:v>68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76</c:v>
                </c:pt>
                <c:pt idx="17">
                  <c:v>78</c:v>
                </c:pt>
                <c:pt idx="18">
                  <c:v>80</c:v>
                </c:pt>
                <c:pt idx="19">
                  <c:v>82</c:v>
                </c:pt>
                <c:pt idx="20">
                  <c:v>84</c:v>
                </c:pt>
                <c:pt idx="21">
                  <c:v>86</c:v>
                </c:pt>
                <c:pt idx="22">
                  <c:v>88</c:v>
                </c:pt>
                <c:pt idx="23">
                  <c:v>90</c:v>
                </c:pt>
                <c:pt idx="24">
                  <c:v>92</c:v>
                </c:pt>
                <c:pt idx="25">
                  <c:v>94</c:v>
                </c:pt>
                <c:pt idx="26">
                  <c:v>96</c:v>
                </c:pt>
              </c:numCache>
            </c:numRef>
          </c:cat>
          <c:val>
            <c:numRef>
              <c:f>'N100'!$C$2:$C$28</c:f>
              <c:numCache>
                <c:formatCode>General</c:formatCode>
                <c:ptCount val="27"/>
                <c:pt idx="0">
                  <c:v>46685</c:v>
                </c:pt>
                <c:pt idx="1">
                  <c:v>47071</c:v>
                </c:pt>
                <c:pt idx="2">
                  <c:v>47030</c:v>
                </c:pt>
                <c:pt idx="3">
                  <c:v>73853</c:v>
                </c:pt>
                <c:pt idx="4">
                  <c:v>91481</c:v>
                </c:pt>
                <c:pt idx="5">
                  <c:v>86337</c:v>
                </c:pt>
                <c:pt idx="6">
                  <c:v>78968</c:v>
                </c:pt>
                <c:pt idx="7">
                  <c:v>73209</c:v>
                </c:pt>
                <c:pt idx="8">
                  <c:v>68432</c:v>
                </c:pt>
                <c:pt idx="9">
                  <c:v>61969</c:v>
                </c:pt>
                <c:pt idx="10">
                  <c:v>56573</c:v>
                </c:pt>
                <c:pt idx="11">
                  <c:v>52239</c:v>
                </c:pt>
                <c:pt idx="12">
                  <c:v>46842</c:v>
                </c:pt>
                <c:pt idx="13">
                  <c:v>42342</c:v>
                </c:pt>
                <c:pt idx="14">
                  <c:v>38081</c:v>
                </c:pt>
                <c:pt idx="15">
                  <c:v>32988</c:v>
                </c:pt>
                <c:pt idx="16">
                  <c:v>27828</c:v>
                </c:pt>
                <c:pt idx="17">
                  <c:v>21478</c:v>
                </c:pt>
                <c:pt idx="18">
                  <c:v>15570</c:v>
                </c:pt>
                <c:pt idx="19">
                  <c:v>10288</c:v>
                </c:pt>
                <c:pt idx="20">
                  <c:v>6247</c:v>
                </c:pt>
                <c:pt idx="21">
                  <c:v>3023</c:v>
                </c:pt>
                <c:pt idx="22">
                  <c:v>1089</c:v>
                </c:pt>
                <c:pt idx="23">
                  <c:v>119</c:v>
                </c:pt>
              </c:numCache>
            </c:numRef>
          </c:val>
        </c:ser>
        <c:ser>
          <c:idx val="2"/>
          <c:order val="2"/>
          <c:tx>
            <c:strRef>
              <c:f>'N100'!$D$1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>
              <a:solidFill>
                <a:srgbClr val="FFD320"/>
              </a:solidFill>
              <a:prstDash val="solid"/>
            </a:ln>
          </c:spPr>
          <c:marker>
            <c:symbol val="dash"/>
            <c:size val="7"/>
            <c:spPr>
              <a:noFill/>
              <a:ln>
                <a:solidFill>
                  <a:srgbClr val="FFD320"/>
                </a:solidFill>
                <a:prstDash val="solid"/>
              </a:ln>
            </c:spPr>
          </c:marker>
          <c:cat>
            <c:numRef>
              <c:f>'N100'!$A$2:$A$28</c:f>
              <c:numCache>
                <c:formatCode>General</c:formatCode>
                <c:ptCount val="27"/>
                <c:pt idx="0">
                  <c:v>44</c:v>
                </c:pt>
                <c:pt idx="1">
                  <c:v>46</c:v>
                </c:pt>
                <c:pt idx="2">
                  <c:v>48</c:v>
                </c:pt>
                <c:pt idx="3">
                  <c:v>50</c:v>
                </c:pt>
                <c:pt idx="4">
                  <c:v>52</c:v>
                </c:pt>
                <c:pt idx="5">
                  <c:v>54</c:v>
                </c:pt>
                <c:pt idx="6">
                  <c:v>56</c:v>
                </c:pt>
                <c:pt idx="7">
                  <c:v>58</c:v>
                </c:pt>
                <c:pt idx="8">
                  <c:v>60</c:v>
                </c:pt>
                <c:pt idx="9">
                  <c:v>62</c:v>
                </c:pt>
                <c:pt idx="10">
                  <c:v>64</c:v>
                </c:pt>
                <c:pt idx="11">
                  <c:v>66</c:v>
                </c:pt>
                <c:pt idx="12">
                  <c:v>68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76</c:v>
                </c:pt>
                <c:pt idx="17">
                  <c:v>78</c:v>
                </c:pt>
                <c:pt idx="18">
                  <c:v>80</c:v>
                </c:pt>
                <c:pt idx="19">
                  <c:v>82</c:v>
                </c:pt>
                <c:pt idx="20">
                  <c:v>84</c:v>
                </c:pt>
                <c:pt idx="21">
                  <c:v>86</c:v>
                </c:pt>
                <c:pt idx="22">
                  <c:v>88</c:v>
                </c:pt>
                <c:pt idx="23">
                  <c:v>90</c:v>
                </c:pt>
                <c:pt idx="24">
                  <c:v>92</c:v>
                </c:pt>
                <c:pt idx="25">
                  <c:v>94</c:v>
                </c:pt>
                <c:pt idx="26">
                  <c:v>96</c:v>
                </c:pt>
              </c:numCache>
            </c:numRef>
          </c:cat>
          <c:val>
            <c:numRef>
              <c:f>'N100'!$D$2:$D$28</c:f>
              <c:numCache>
                <c:formatCode>General</c:formatCode>
                <c:ptCount val="27"/>
                <c:pt idx="3">
                  <c:v>68594</c:v>
                </c:pt>
                <c:pt idx="4">
                  <c:v>152340</c:v>
                </c:pt>
                <c:pt idx="5">
                  <c:v>200106</c:v>
                </c:pt>
                <c:pt idx="6">
                  <c:v>185741</c:v>
                </c:pt>
                <c:pt idx="7">
                  <c:v>173572</c:v>
                </c:pt>
                <c:pt idx="8">
                  <c:v>163107</c:v>
                </c:pt>
                <c:pt idx="9">
                  <c:v>149914</c:v>
                </c:pt>
                <c:pt idx="10">
                  <c:v>139514</c:v>
                </c:pt>
                <c:pt idx="11">
                  <c:v>129823</c:v>
                </c:pt>
                <c:pt idx="12">
                  <c:v>119011</c:v>
                </c:pt>
                <c:pt idx="13">
                  <c:v>109954</c:v>
                </c:pt>
                <c:pt idx="14">
                  <c:v>101638</c:v>
                </c:pt>
                <c:pt idx="15">
                  <c:v>93654</c:v>
                </c:pt>
                <c:pt idx="16">
                  <c:v>86522</c:v>
                </c:pt>
                <c:pt idx="17">
                  <c:v>80835</c:v>
                </c:pt>
                <c:pt idx="18">
                  <c:v>73431</c:v>
                </c:pt>
                <c:pt idx="19">
                  <c:v>65634</c:v>
                </c:pt>
                <c:pt idx="20">
                  <c:v>57748</c:v>
                </c:pt>
                <c:pt idx="21">
                  <c:v>48475</c:v>
                </c:pt>
                <c:pt idx="22">
                  <c:v>39213</c:v>
                </c:pt>
                <c:pt idx="23">
                  <c:v>30291</c:v>
                </c:pt>
                <c:pt idx="24">
                  <c:v>21825</c:v>
                </c:pt>
                <c:pt idx="25">
                  <c:v>14684</c:v>
                </c:pt>
                <c:pt idx="26">
                  <c:v>8598</c:v>
                </c:pt>
              </c:numCache>
            </c:numRef>
          </c:val>
        </c:ser>
        <c:ser>
          <c:idx val="3"/>
          <c:order val="3"/>
          <c:tx>
            <c:strRef>
              <c:f>'N100'!$E$1</c:f>
              <c:strCache>
                <c:ptCount val="1"/>
                <c:pt idx="0">
                  <c:v>female_q20</c:v>
                </c:pt>
              </c:strCache>
            </c:strRef>
          </c:tx>
          <c:spPr>
            <a:ln w="38100">
              <a:solidFill>
                <a:srgbClr val="579D1C"/>
              </a:solidFill>
              <a:prstDash val="solid"/>
            </a:ln>
          </c:spPr>
          <c:marker>
            <c:symbol val="triangle"/>
            <c:size val="7"/>
            <c:spPr>
              <a:solidFill>
                <a:srgbClr val="579D1C"/>
              </a:solidFill>
              <a:ln>
                <a:solidFill>
                  <a:srgbClr val="579D1C"/>
                </a:solidFill>
                <a:prstDash val="solid"/>
              </a:ln>
            </c:spPr>
          </c:marker>
          <c:cat>
            <c:numRef>
              <c:f>'N100'!$A$2:$A$28</c:f>
              <c:numCache>
                <c:formatCode>General</c:formatCode>
                <c:ptCount val="27"/>
                <c:pt idx="0">
                  <c:v>44</c:v>
                </c:pt>
                <c:pt idx="1">
                  <c:v>46</c:v>
                </c:pt>
                <c:pt idx="2">
                  <c:v>48</c:v>
                </c:pt>
                <c:pt idx="3">
                  <c:v>50</c:v>
                </c:pt>
                <c:pt idx="4">
                  <c:v>52</c:v>
                </c:pt>
                <c:pt idx="5">
                  <c:v>54</c:v>
                </c:pt>
                <c:pt idx="6">
                  <c:v>56</c:v>
                </c:pt>
                <c:pt idx="7">
                  <c:v>58</c:v>
                </c:pt>
                <c:pt idx="8">
                  <c:v>60</c:v>
                </c:pt>
                <c:pt idx="9">
                  <c:v>62</c:v>
                </c:pt>
                <c:pt idx="10">
                  <c:v>64</c:v>
                </c:pt>
                <c:pt idx="11">
                  <c:v>66</c:v>
                </c:pt>
                <c:pt idx="12">
                  <c:v>68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76</c:v>
                </c:pt>
                <c:pt idx="17">
                  <c:v>78</c:v>
                </c:pt>
                <c:pt idx="18">
                  <c:v>80</c:v>
                </c:pt>
                <c:pt idx="19">
                  <c:v>82</c:v>
                </c:pt>
                <c:pt idx="20">
                  <c:v>84</c:v>
                </c:pt>
                <c:pt idx="21">
                  <c:v>86</c:v>
                </c:pt>
                <c:pt idx="22">
                  <c:v>88</c:v>
                </c:pt>
                <c:pt idx="23">
                  <c:v>90</c:v>
                </c:pt>
                <c:pt idx="24">
                  <c:v>92</c:v>
                </c:pt>
                <c:pt idx="25">
                  <c:v>94</c:v>
                </c:pt>
                <c:pt idx="26">
                  <c:v>96</c:v>
                </c:pt>
              </c:numCache>
            </c:numRef>
          </c:cat>
          <c:val>
            <c:numRef>
              <c:f>'N100'!$E$2:$E$28</c:f>
              <c:numCache>
                <c:formatCode>General</c:formatCode>
                <c:ptCount val="27"/>
                <c:pt idx="3">
                  <c:v>63625</c:v>
                </c:pt>
                <c:pt idx="4">
                  <c:v>101303</c:v>
                </c:pt>
                <c:pt idx="5">
                  <c:v>96624</c:v>
                </c:pt>
                <c:pt idx="6">
                  <c:v>90624</c:v>
                </c:pt>
                <c:pt idx="7">
                  <c:v>86615</c:v>
                </c:pt>
                <c:pt idx="8">
                  <c:v>117393</c:v>
                </c:pt>
                <c:pt idx="9">
                  <c:v>109748</c:v>
                </c:pt>
                <c:pt idx="10">
                  <c:v>103897</c:v>
                </c:pt>
                <c:pt idx="11">
                  <c:v>98849</c:v>
                </c:pt>
                <c:pt idx="12">
                  <c:v>92837</c:v>
                </c:pt>
                <c:pt idx="13">
                  <c:v>87776</c:v>
                </c:pt>
                <c:pt idx="14">
                  <c:v>83435</c:v>
                </c:pt>
                <c:pt idx="15">
                  <c:v>78337</c:v>
                </c:pt>
                <c:pt idx="16">
                  <c:v>73779</c:v>
                </c:pt>
                <c:pt idx="17">
                  <c:v>69724</c:v>
                </c:pt>
                <c:pt idx="18">
                  <c:v>63554</c:v>
                </c:pt>
                <c:pt idx="19">
                  <c:v>57295</c:v>
                </c:pt>
                <c:pt idx="20">
                  <c:v>50484</c:v>
                </c:pt>
                <c:pt idx="21">
                  <c:v>42623</c:v>
                </c:pt>
                <c:pt idx="22">
                  <c:v>34542</c:v>
                </c:pt>
                <c:pt idx="23">
                  <c:v>26868</c:v>
                </c:pt>
                <c:pt idx="24">
                  <c:v>19226</c:v>
                </c:pt>
                <c:pt idx="25">
                  <c:v>12857</c:v>
                </c:pt>
                <c:pt idx="26">
                  <c:v>7485</c:v>
                </c:pt>
              </c:numCache>
            </c:numRef>
          </c:val>
        </c:ser>
        <c:ser>
          <c:idx val="4"/>
          <c:order val="4"/>
          <c:tx>
            <c:strRef>
              <c:f>'N100'!$F$1</c:f>
              <c:strCache>
                <c:ptCount val="1"/>
                <c:pt idx="0">
                  <c:v>female_q20_90</c:v>
                </c:pt>
              </c:strCache>
            </c:strRef>
          </c:tx>
          <c:spPr>
            <a:ln w="38100">
              <a:solidFill>
                <a:srgbClr val="7E0021"/>
              </a:solidFill>
              <a:prstDash val="solid"/>
            </a:ln>
          </c:spPr>
          <c:marker>
            <c:symbol val="circle"/>
            <c:size val="7"/>
            <c:spPr>
              <a:solidFill>
                <a:srgbClr val="7E0021"/>
              </a:solidFill>
              <a:ln>
                <a:solidFill>
                  <a:srgbClr val="7E0021"/>
                </a:solidFill>
                <a:prstDash val="solid"/>
              </a:ln>
            </c:spPr>
          </c:marker>
          <c:cat>
            <c:numRef>
              <c:f>'N100'!$A$2:$A$28</c:f>
              <c:numCache>
                <c:formatCode>General</c:formatCode>
                <c:ptCount val="27"/>
                <c:pt idx="0">
                  <c:v>44</c:v>
                </c:pt>
                <c:pt idx="1">
                  <c:v>46</c:v>
                </c:pt>
                <c:pt idx="2">
                  <c:v>48</c:v>
                </c:pt>
                <c:pt idx="3">
                  <c:v>50</c:v>
                </c:pt>
                <c:pt idx="4">
                  <c:v>52</c:v>
                </c:pt>
                <c:pt idx="5">
                  <c:v>54</c:v>
                </c:pt>
                <c:pt idx="6">
                  <c:v>56</c:v>
                </c:pt>
                <c:pt idx="7">
                  <c:v>58</c:v>
                </c:pt>
                <c:pt idx="8">
                  <c:v>60</c:v>
                </c:pt>
                <c:pt idx="9">
                  <c:v>62</c:v>
                </c:pt>
                <c:pt idx="10">
                  <c:v>64</c:v>
                </c:pt>
                <c:pt idx="11">
                  <c:v>66</c:v>
                </c:pt>
                <c:pt idx="12">
                  <c:v>68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76</c:v>
                </c:pt>
                <c:pt idx="17">
                  <c:v>78</c:v>
                </c:pt>
                <c:pt idx="18">
                  <c:v>80</c:v>
                </c:pt>
                <c:pt idx="19">
                  <c:v>82</c:v>
                </c:pt>
                <c:pt idx="20">
                  <c:v>84</c:v>
                </c:pt>
                <c:pt idx="21">
                  <c:v>86</c:v>
                </c:pt>
                <c:pt idx="22">
                  <c:v>88</c:v>
                </c:pt>
                <c:pt idx="23">
                  <c:v>90</c:v>
                </c:pt>
                <c:pt idx="24">
                  <c:v>92</c:v>
                </c:pt>
                <c:pt idx="25">
                  <c:v>94</c:v>
                </c:pt>
                <c:pt idx="26">
                  <c:v>96</c:v>
                </c:pt>
              </c:numCache>
            </c:numRef>
          </c:cat>
          <c:val>
            <c:numRef>
              <c:f>'N100'!$F$2:$F$28</c:f>
              <c:numCache>
                <c:formatCode>General</c:formatCode>
                <c:ptCount val="27"/>
                <c:pt idx="0">
                  <c:v>58604</c:v>
                </c:pt>
                <c:pt idx="1">
                  <c:v>59390</c:v>
                </c:pt>
                <c:pt idx="2">
                  <c:v>59677</c:v>
                </c:pt>
                <c:pt idx="3">
                  <c:v>59454</c:v>
                </c:pt>
                <c:pt idx="4">
                  <c:v>86729</c:v>
                </c:pt>
                <c:pt idx="5">
                  <c:v>114828</c:v>
                </c:pt>
                <c:pt idx="6">
                  <c:v>107046</c:v>
                </c:pt>
                <c:pt idx="7">
                  <c:v>100848</c:v>
                </c:pt>
                <c:pt idx="8">
                  <c:v>95184</c:v>
                </c:pt>
                <c:pt idx="9">
                  <c:v>88157</c:v>
                </c:pt>
                <c:pt idx="10">
                  <c:v>82187</c:v>
                </c:pt>
                <c:pt idx="11">
                  <c:v>77981</c:v>
                </c:pt>
                <c:pt idx="12">
                  <c:v>72174</c:v>
                </c:pt>
                <c:pt idx="13">
                  <c:v>67230</c:v>
                </c:pt>
                <c:pt idx="14">
                  <c:v>62447</c:v>
                </c:pt>
                <c:pt idx="15">
                  <c:v>56953</c:v>
                </c:pt>
                <c:pt idx="16">
                  <c:v>50702</c:v>
                </c:pt>
                <c:pt idx="17">
                  <c:v>43394</c:v>
                </c:pt>
                <c:pt idx="18">
                  <c:v>34972</c:v>
                </c:pt>
                <c:pt idx="19">
                  <c:v>26323</c:v>
                </c:pt>
                <c:pt idx="20">
                  <c:v>18288</c:v>
                </c:pt>
                <c:pt idx="21">
                  <c:v>11076</c:v>
                </c:pt>
                <c:pt idx="22">
                  <c:v>5278</c:v>
                </c:pt>
                <c:pt idx="23">
                  <c:v>1649</c:v>
                </c:pt>
              </c:numCache>
            </c:numRef>
          </c:val>
        </c:ser>
        <c:marker val="1"/>
        <c:axId val="66955904"/>
        <c:axId val="67601536"/>
      </c:lineChart>
      <c:catAx>
        <c:axId val="669559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9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kmer length </a:t>
                </a:r>
              </a:p>
            </c:rich>
          </c:tx>
          <c:layout>
            <c:manualLayout>
              <c:xMode val="edge"/>
              <c:yMode val="edge"/>
              <c:x val="0.43291372428615332"/>
              <c:y val="0.93916705662143263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B3B3B3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7601536"/>
        <c:crossesAt val="0"/>
        <c:auto val="1"/>
        <c:lblAlgn val="ctr"/>
        <c:lblOffset val="100"/>
        <c:tickLblSkip val="1"/>
        <c:tickMarkSkip val="1"/>
      </c:catAx>
      <c:valAx>
        <c:axId val="67601536"/>
        <c:scaling>
          <c:orientation val="minMax"/>
        </c:scaling>
        <c:axPos val="l"/>
        <c:majorGridlines>
          <c:spPr>
            <a:ln w="3175">
              <a:solidFill>
                <a:srgbClr val="B3B3B3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number contigs</a:t>
                </a:r>
              </a:p>
            </c:rich>
          </c:tx>
          <c:layout>
            <c:manualLayout>
              <c:xMode val="edge"/>
              <c:yMode val="edge"/>
              <c:x val="1.750076757752533E-2"/>
              <c:y val="0.4408048666354709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B3B3B3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6955904"/>
        <c:crosses val="autoZero"/>
        <c:crossBetween val="midCat"/>
      </c:valAx>
      <c:spPr>
        <a:noFill/>
        <a:ln w="3175">
          <a:solidFill>
            <a:srgbClr val="B3B3B3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7043291372428622"/>
          <c:y val="0.44080486663547097"/>
          <c:w val="0.1215842800122815"/>
          <c:h val="0.14880673841834346"/>
        </c:manualLayout>
      </c:layout>
      <c:spPr>
        <a:noFill/>
        <a:ln w="25400">
          <a:noFill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3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# contigs&gt;100 merged</a:t>
            </a:r>
          </a:p>
        </c:rich>
      </c:tx>
      <c:layout>
        <c:manualLayout>
          <c:xMode val="edge"/>
          <c:yMode val="edge"/>
          <c:x val="0.20936395759717358"/>
          <c:y val="3.951367781155022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081272084805637"/>
          <c:y val="0.24316109422492421"/>
          <c:w val="0.76325088339222602"/>
          <c:h val="0.61094224924012164"/>
        </c:manualLayout>
      </c:layout>
      <c:barChart>
        <c:barDir val="col"/>
        <c:grouping val="clustered"/>
        <c:ser>
          <c:idx val="0"/>
          <c:order val="0"/>
          <c:tx>
            <c:strRef>
              <c:f>'N100'!$A$29</c:f>
              <c:strCache>
                <c:ptCount val="1"/>
                <c:pt idx="0">
                  <c:v>merged</c:v>
                </c:pt>
              </c:strCache>
            </c:strRef>
          </c:tx>
          <c:spPr>
            <a:solidFill>
              <a:srgbClr val="004586"/>
            </a:solidFill>
            <a:ln w="3175">
              <a:solidFill>
                <a:srgbClr val="000000"/>
              </a:solidFill>
              <a:prstDash val="solid"/>
            </a:ln>
          </c:spPr>
          <c:cat>
            <c:strRef>
              <c:f>'N100'!$B$1:$F$1</c:f>
              <c:strCache>
                <c:ptCount val="5"/>
                <c:pt idx="0">
                  <c:v>taiwan</c:v>
                </c:pt>
                <c:pt idx="1">
                  <c:v>taiwan_q20</c:v>
                </c:pt>
                <c:pt idx="2">
                  <c:v>female</c:v>
                </c:pt>
                <c:pt idx="3">
                  <c:v>female_q20</c:v>
                </c:pt>
                <c:pt idx="4">
                  <c:v>female_q20_90</c:v>
                </c:pt>
              </c:strCache>
            </c:strRef>
          </c:cat>
          <c:val>
            <c:numRef>
              <c:f>'N100'!$B$29:$F$29</c:f>
              <c:numCache>
                <c:formatCode>General</c:formatCode>
                <c:ptCount val="5"/>
                <c:pt idx="0">
                  <c:v>213724</c:v>
                </c:pt>
                <c:pt idx="1">
                  <c:v>179796</c:v>
                </c:pt>
                <c:pt idx="2">
                  <c:v>313232</c:v>
                </c:pt>
                <c:pt idx="3">
                  <c:v>198789</c:v>
                </c:pt>
                <c:pt idx="4">
                  <c:v>184155</c:v>
                </c:pt>
              </c:numCache>
            </c:numRef>
          </c:val>
        </c:ser>
        <c:gapWidth val="100"/>
        <c:axId val="68764800"/>
        <c:axId val="68766336"/>
      </c:barChart>
      <c:catAx>
        <c:axId val="68764800"/>
        <c:scaling>
          <c:orientation val="minMax"/>
        </c:scaling>
        <c:axPos val="b"/>
        <c:numFmt formatCode="General" sourceLinked="1"/>
        <c:tickLblPos val="nextTo"/>
        <c:spPr>
          <a:ln w="3175">
            <a:solidFill>
              <a:srgbClr val="B3B3B3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8766336"/>
        <c:crossesAt val="0"/>
        <c:auto val="1"/>
        <c:lblAlgn val="ctr"/>
        <c:lblOffset val="100"/>
        <c:tickLblSkip val="2"/>
        <c:tickMarkSkip val="1"/>
      </c:catAx>
      <c:valAx>
        <c:axId val="68766336"/>
        <c:scaling>
          <c:orientation val="minMax"/>
        </c:scaling>
        <c:axPos val="l"/>
        <c:majorGridlines>
          <c:spPr>
            <a:ln w="3175">
              <a:solidFill>
                <a:srgbClr val="B3B3B3"/>
              </a:solidFill>
              <a:prstDash val="solid"/>
            </a:ln>
          </c:spPr>
        </c:majorGridlines>
        <c:numFmt formatCode="General" sourceLinked="1"/>
        <c:tickLblPos val="nextTo"/>
        <c:spPr>
          <a:ln w="3175">
            <a:solidFill>
              <a:srgbClr val="B3B3B3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8764800"/>
        <c:crosses val="autoZero"/>
        <c:crossBetween val="between"/>
      </c:valAx>
      <c:spPr>
        <a:noFill/>
        <a:ln w="3175">
          <a:solidFill>
            <a:srgbClr val="B3B3B3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3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N50 contig length </a:t>
            </a:r>
          </a:p>
        </c:rich>
      </c:tx>
      <c:layout>
        <c:manualLayout>
          <c:xMode val="edge"/>
          <c:yMode val="edge"/>
          <c:x val="0.432933194154489"/>
          <c:y val="2.6862464183381087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6.0281837160751556E-2"/>
          <c:y val="0.11174785100286516"/>
          <c:w val="0.78836116910229526"/>
          <c:h val="0.80909742120343864"/>
        </c:manualLayout>
      </c:layout>
      <c:lineChart>
        <c:grouping val="standard"/>
        <c:ser>
          <c:idx val="0"/>
          <c:order val="0"/>
          <c:tx>
            <c:strRef>
              <c:f>'n50'!$B$1</c:f>
              <c:strCache>
                <c:ptCount val="1"/>
                <c:pt idx="0">
                  <c:v>taiwan_N50</c:v>
                </c:pt>
              </c:strCache>
            </c:strRef>
          </c:tx>
          <c:spPr>
            <a:ln w="38100">
              <a:solidFill>
                <a:srgbClr val="004586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4586"/>
              </a:solidFill>
              <a:ln>
                <a:solidFill>
                  <a:srgbClr val="004586"/>
                </a:solidFill>
                <a:prstDash val="solid"/>
              </a:ln>
            </c:spPr>
          </c:marker>
          <c:cat>
            <c:numRef>
              <c:f>'n50'!$A$2:$A$28</c:f>
              <c:numCache>
                <c:formatCode>General</c:formatCode>
                <c:ptCount val="27"/>
                <c:pt idx="0">
                  <c:v>44</c:v>
                </c:pt>
                <c:pt idx="1">
                  <c:v>46</c:v>
                </c:pt>
                <c:pt idx="2">
                  <c:v>48</c:v>
                </c:pt>
                <c:pt idx="3">
                  <c:v>50</c:v>
                </c:pt>
                <c:pt idx="4">
                  <c:v>52</c:v>
                </c:pt>
                <c:pt idx="5">
                  <c:v>54</c:v>
                </c:pt>
                <c:pt idx="6">
                  <c:v>56</c:v>
                </c:pt>
                <c:pt idx="7">
                  <c:v>58</c:v>
                </c:pt>
                <c:pt idx="8">
                  <c:v>60</c:v>
                </c:pt>
                <c:pt idx="9">
                  <c:v>62</c:v>
                </c:pt>
                <c:pt idx="10">
                  <c:v>64</c:v>
                </c:pt>
                <c:pt idx="11">
                  <c:v>66</c:v>
                </c:pt>
                <c:pt idx="12">
                  <c:v>68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76</c:v>
                </c:pt>
                <c:pt idx="17">
                  <c:v>78</c:v>
                </c:pt>
                <c:pt idx="18">
                  <c:v>80</c:v>
                </c:pt>
                <c:pt idx="19">
                  <c:v>82</c:v>
                </c:pt>
                <c:pt idx="20">
                  <c:v>84</c:v>
                </c:pt>
                <c:pt idx="21">
                  <c:v>86</c:v>
                </c:pt>
                <c:pt idx="22">
                  <c:v>88</c:v>
                </c:pt>
                <c:pt idx="23">
                  <c:v>90</c:v>
                </c:pt>
                <c:pt idx="24">
                  <c:v>92</c:v>
                </c:pt>
                <c:pt idx="25">
                  <c:v>94</c:v>
                </c:pt>
                <c:pt idx="26">
                  <c:v>96</c:v>
                </c:pt>
              </c:numCache>
            </c:numRef>
          </c:cat>
          <c:val>
            <c:numRef>
              <c:f>'n50'!$B$2:$B$28</c:f>
              <c:numCache>
                <c:formatCode>General</c:formatCode>
                <c:ptCount val="27"/>
                <c:pt idx="0">
                  <c:v>474</c:v>
                </c:pt>
                <c:pt idx="1">
                  <c:v>454</c:v>
                </c:pt>
                <c:pt idx="2">
                  <c:v>348</c:v>
                </c:pt>
                <c:pt idx="3">
                  <c:v>336</c:v>
                </c:pt>
                <c:pt idx="4">
                  <c:v>273</c:v>
                </c:pt>
                <c:pt idx="5">
                  <c:v>267</c:v>
                </c:pt>
                <c:pt idx="6">
                  <c:v>274</c:v>
                </c:pt>
                <c:pt idx="7">
                  <c:v>274</c:v>
                </c:pt>
                <c:pt idx="8">
                  <c:v>269</c:v>
                </c:pt>
                <c:pt idx="9">
                  <c:v>273</c:v>
                </c:pt>
                <c:pt idx="10">
                  <c:v>272</c:v>
                </c:pt>
                <c:pt idx="11">
                  <c:v>263</c:v>
                </c:pt>
                <c:pt idx="12">
                  <c:v>261</c:v>
                </c:pt>
                <c:pt idx="13">
                  <c:v>253</c:v>
                </c:pt>
                <c:pt idx="14">
                  <c:v>241</c:v>
                </c:pt>
                <c:pt idx="15">
                  <c:v>233</c:v>
                </c:pt>
                <c:pt idx="16">
                  <c:v>227</c:v>
                </c:pt>
                <c:pt idx="17">
                  <c:v>224</c:v>
                </c:pt>
                <c:pt idx="18">
                  <c:v>227</c:v>
                </c:pt>
                <c:pt idx="19">
                  <c:v>224</c:v>
                </c:pt>
                <c:pt idx="20">
                  <c:v>220</c:v>
                </c:pt>
                <c:pt idx="21">
                  <c:v>216</c:v>
                </c:pt>
                <c:pt idx="22">
                  <c:v>207</c:v>
                </c:pt>
                <c:pt idx="23">
                  <c:v>180</c:v>
                </c:pt>
              </c:numCache>
            </c:numRef>
          </c:val>
        </c:ser>
        <c:ser>
          <c:idx val="1"/>
          <c:order val="1"/>
          <c:tx>
            <c:strRef>
              <c:f>'n50'!$C$1</c:f>
              <c:strCache>
                <c:ptCount val="1"/>
                <c:pt idx="0">
                  <c:v>taiwan_q20_N50</c:v>
                </c:pt>
              </c:strCache>
            </c:strRef>
          </c:tx>
          <c:spPr>
            <a:ln w="38100">
              <a:solidFill>
                <a:srgbClr val="FF420E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420E"/>
              </a:solidFill>
              <a:ln>
                <a:solidFill>
                  <a:srgbClr val="FF420E"/>
                </a:solidFill>
                <a:prstDash val="solid"/>
              </a:ln>
            </c:spPr>
          </c:marker>
          <c:cat>
            <c:numRef>
              <c:f>'n50'!$A$2:$A$28</c:f>
              <c:numCache>
                <c:formatCode>General</c:formatCode>
                <c:ptCount val="27"/>
                <c:pt idx="0">
                  <c:v>44</c:v>
                </c:pt>
                <c:pt idx="1">
                  <c:v>46</c:v>
                </c:pt>
                <c:pt idx="2">
                  <c:v>48</c:v>
                </c:pt>
                <c:pt idx="3">
                  <c:v>50</c:v>
                </c:pt>
                <c:pt idx="4">
                  <c:v>52</c:v>
                </c:pt>
                <c:pt idx="5">
                  <c:v>54</c:v>
                </c:pt>
                <c:pt idx="6">
                  <c:v>56</c:v>
                </c:pt>
                <c:pt idx="7">
                  <c:v>58</c:v>
                </c:pt>
                <c:pt idx="8">
                  <c:v>60</c:v>
                </c:pt>
                <c:pt idx="9">
                  <c:v>62</c:v>
                </c:pt>
                <c:pt idx="10">
                  <c:v>64</c:v>
                </c:pt>
                <c:pt idx="11">
                  <c:v>66</c:v>
                </c:pt>
                <c:pt idx="12">
                  <c:v>68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76</c:v>
                </c:pt>
                <c:pt idx="17">
                  <c:v>78</c:v>
                </c:pt>
                <c:pt idx="18">
                  <c:v>80</c:v>
                </c:pt>
                <c:pt idx="19">
                  <c:v>82</c:v>
                </c:pt>
                <c:pt idx="20">
                  <c:v>84</c:v>
                </c:pt>
                <c:pt idx="21">
                  <c:v>86</c:v>
                </c:pt>
                <c:pt idx="22">
                  <c:v>88</c:v>
                </c:pt>
                <c:pt idx="23">
                  <c:v>90</c:v>
                </c:pt>
                <c:pt idx="24">
                  <c:v>92</c:v>
                </c:pt>
                <c:pt idx="25">
                  <c:v>94</c:v>
                </c:pt>
                <c:pt idx="26">
                  <c:v>96</c:v>
                </c:pt>
              </c:numCache>
            </c:numRef>
          </c:cat>
          <c:val>
            <c:numRef>
              <c:f>'n50'!$C$2:$C$28</c:f>
              <c:numCache>
                <c:formatCode>General</c:formatCode>
                <c:ptCount val="27"/>
                <c:pt idx="0">
                  <c:v>444</c:v>
                </c:pt>
                <c:pt idx="1">
                  <c:v>427</c:v>
                </c:pt>
                <c:pt idx="2">
                  <c:v>408</c:v>
                </c:pt>
                <c:pt idx="3">
                  <c:v>325</c:v>
                </c:pt>
                <c:pt idx="4">
                  <c:v>278</c:v>
                </c:pt>
                <c:pt idx="5">
                  <c:v>273</c:v>
                </c:pt>
                <c:pt idx="6">
                  <c:v>277</c:v>
                </c:pt>
                <c:pt idx="7">
                  <c:v>276</c:v>
                </c:pt>
                <c:pt idx="8">
                  <c:v>270</c:v>
                </c:pt>
                <c:pt idx="9">
                  <c:v>274</c:v>
                </c:pt>
                <c:pt idx="10">
                  <c:v>272</c:v>
                </c:pt>
                <c:pt idx="11">
                  <c:v>265</c:v>
                </c:pt>
                <c:pt idx="12">
                  <c:v>262</c:v>
                </c:pt>
                <c:pt idx="13">
                  <c:v>254</c:v>
                </c:pt>
                <c:pt idx="14">
                  <c:v>241</c:v>
                </c:pt>
                <c:pt idx="15">
                  <c:v>234</c:v>
                </c:pt>
                <c:pt idx="16">
                  <c:v>227</c:v>
                </c:pt>
                <c:pt idx="17">
                  <c:v>225</c:v>
                </c:pt>
                <c:pt idx="18">
                  <c:v>229</c:v>
                </c:pt>
                <c:pt idx="19">
                  <c:v>226</c:v>
                </c:pt>
                <c:pt idx="20">
                  <c:v>223</c:v>
                </c:pt>
                <c:pt idx="21">
                  <c:v>224</c:v>
                </c:pt>
                <c:pt idx="22">
                  <c:v>212</c:v>
                </c:pt>
                <c:pt idx="23">
                  <c:v>183</c:v>
                </c:pt>
              </c:numCache>
            </c:numRef>
          </c:val>
        </c:ser>
        <c:ser>
          <c:idx val="2"/>
          <c:order val="2"/>
          <c:tx>
            <c:strRef>
              <c:f>'n50'!$D$1</c:f>
              <c:strCache>
                <c:ptCount val="1"/>
                <c:pt idx="0">
                  <c:v>female_N50</c:v>
                </c:pt>
              </c:strCache>
            </c:strRef>
          </c:tx>
          <c:spPr>
            <a:ln w="38100">
              <a:solidFill>
                <a:srgbClr val="FFD320"/>
              </a:solidFill>
              <a:prstDash val="solid"/>
            </a:ln>
          </c:spPr>
          <c:marker>
            <c:symbol val="dash"/>
            <c:size val="7"/>
            <c:spPr>
              <a:noFill/>
              <a:ln>
                <a:solidFill>
                  <a:srgbClr val="FFD320"/>
                </a:solidFill>
                <a:prstDash val="solid"/>
              </a:ln>
            </c:spPr>
          </c:marker>
          <c:cat>
            <c:numRef>
              <c:f>'n50'!$A$2:$A$28</c:f>
              <c:numCache>
                <c:formatCode>General</c:formatCode>
                <c:ptCount val="27"/>
                <c:pt idx="0">
                  <c:v>44</c:v>
                </c:pt>
                <c:pt idx="1">
                  <c:v>46</c:v>
                </c:pt>
                <c:pt idx="2">
                  <c:v>48</c:v>
                </c:pt>
                <c:pt idx="3">
                  <c:v>50</c:v>
                </c:pt>
                <c:pt idx="4">
                  <c:v>52</c:v>
                </c:pt>
                <c:pt idx="5">
                  <c:v>54</c:v>
                </c:pt>
                <c:pt idx="6">
                  <c:v>56</c:v>
                </c:pt>
                <c:pt idx="7">
                  <c:v>58</c:v>
                </c:pt>
                <c:pt idx="8">
                  <c:v>60</c:v>
                </c:pt>
                <c:pt idx="9">
                  <c:v>62</c:v>
                </c:pt>
                <c:pt idx="10">
                  <c:v>64</c:v>
                </c:pt>
                <c:pt idx="11">
                  <c:v>66</c:v>
                </c:pt>
                <c:pt idx="12">
                  <c:v>68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76</c:v>
                </c:pt>
                <c:pt idx="17">
                  <c:v>78</c:v>
                </c:pt>
                <c:pt idx="18">
                  <c:v>80</c:v>
                </c:pt>
                <c:pt idx="19">
                  <c:v>82</c:v>
                </c:pt>
                <c:pt idx="20">
                  <c:v>84</c:v>
                </c:pt>
                <c:pt idx="21">
                  <c:v>86</c:v>
                </c:pt>
                <c:pt idx="22">
                  <c:v>88</c:v>
                </c:pt>
                <c:pt idx="23">
                  <c:v>90</c:v>
                </c:pt>
                <c:pt idx="24">
                  <c:v>92</c:v>
                </c:pt>
                <c:pt idx="25">
                  <c:v>94</c:v>
                </c:pt>
                <c:pt idx="26">
                  <c:v>96</c:v>
                </c:pt>
              </c:numCache>
            </c:numRef>
          </c:cat>
          <c:val>
            <c:numRef>
              <c:f>'n50'!$D$2:$D$28</c:f>
              <c:numCache>
                <c:formatCode>General</c:formatCode>
                <c:ptCount val="27"/>
                <c:pt idx="3">
                  <c:v>676</c:v>
                </c:pt>
                <c:pt idx="4">
                  <c:v>378</c:v>
                </c:pt>
                <c:pt idx="5">
                  <c:v>255</c:v>
                </c:pt>
                <c:pt idx="6">
                  <c:v>268</c:v>
                </c:pt>
                <c:pt idx="7">
                  <c:v>279</c:v>
                </c:pt>
                <c:pt idx="8">
                  <c:v>286</c:v>
                </c:pt>
                <c:pt idx="9">
                  <c:v>299</c:v>
                </c:pt>
                <c:pt idx="10">
                  <c:v>307</c:v>
                </c:pt>
                <c:pt idx="11">
                  <c:v>313</c:v>
                </c:pt>
                <c:pt idx="12">
                  <c:v>324</c:v>
                </c:pt>
                <c:pt idx="13">
                  <c:v>330</c:v>
                </c:pt>
                <c:pt idx="14">
                  <c:v>333</c:v>
                </c:pt>
                <c:pt idx="15">
                  <c:v>337</c:v>
                </c:pt>
                <c:pt idx="16">
                  <c:v>334</c:v>
                </c:pt>
                <c:pt idx="17">
                  <c:v>328</c:v>
                </c:pt>
                <c:pt idx="18">
                  <c:v>325</c:v>
                </c:pt>
                <c:pt idx="19">
                  <c:v>322</c:v>
                </c:pt>
                <c:pt idx="20">
                  <c:v>318</c:v>
                </c:pt>
                <c:pt idx="21">
                  <c:v>322</c:v>
                </c:pt>
                <c:pt idx="22">
                  <c:v>329</c:v>
                </c:pt>
                <c:pt idx="23">
                  <c:v>337</c:v>
                </c:pt>
                <c:pt idx="24">
                  <c:v>346</c:v>
                </c:pt>
                <c:pt idx="25">
                  <c:v>349</c:v>
                </c:pt>
                <c:pt idx="26">
                  <c:v>328</c:v>
                </c:pt>
              </c:numCache>
            </c:numRef>
          </c:val>
        </c:ser>
        <c:ser>
          <c:idx val="3"/>
          <c:order val="3"/>
          <c:tx>
            <c:strRef>
              <c:f>'n50'!$E$1</c:f>
              <c:strCache>
                <c:ptCount val="1"/>
                <c:pt idx="0">
                  <c:v>female_q20_N50</c:v>
                </c:pt>
              </c:strCache>
            </c:strRef>
          </c:tx>
          <c:spPr>
            <a:ln w="38100">
              <a:solidFill>
                <a:srgbClr val="579D1C"/>
              </a:solidFill>
              <a:prstDash val="solid"/>
            </a:ln>
          </c:spPr>
          <c:marker>
            <c:symbol val="triangle"/>
            <c:size val="7"/>
            <c:spPr>
              <a:solidFill>
                <a:srgbClr val="579D1C"/>
              </a:solidFill>
              <a:ln>
                <a:solidFill>
                  <a:srgbClr val="579D1C"/>
                </a:solidFill>
                <a:prstDash val="solid"/>
              </a:ln>
            </c:spPr>
          </c:marker>
          <c:cat>
            <c:numRef>
              <c:f>'n50'!$A$2:$A$28</c:f>
              <c:numCache>
                <c:formatCode>General</c:formatCode>
                <c:ptCount val="27"/>
                <c:pt idx="0">
                  <c:v>44</c:v>
                </c:pt>
                <c:pt idx="1">
                  <c:v>46</c:v>
                </c:pt>
                <c:pt idx="2">
                  <c:v>48</c:v>
                </c:pt>
                <c:pt idx="3">
                  <c:v>50</c:v>
                </c:pt>
                <c:pt idx="4">
                  <c:v>52</c:v>
                </c:pt>
                <c:pt idx="5">
                  <c:v>54</c:v>
                </c:pt>
                <c:pt idx="6">
                  <c:v>56</c:v>
                </c:pt>
                <c:pt idx="7">
                  <c:v>58</c:v>
                </c:pt>
                <c:pt idx="8">
                  <c:v>60</c:v>
                </c:pt>
                <c:pt idx="9">
                  <c:v>62</c:v>
                </c:pt>
                <c:pt idx="10">
                  <c:v>64</c:v>
                </c:pt>
                <c:pt idx="11">
                  <c:v>66</c:v>
                </c:pt>
                <c:pt idx="12">
                  <c:v>68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76</c:v>
                </c:pt>
                <c:pt idx="17">
                  <c:v>78</c:v>
                </c:pt>
                <c:pt idx="18">
                  <c:v>80</c:v>
                </c:pt>
                <c:pt idx="19">
                  <c:v>82</c:v>
                </c:pt>
                <c:pt idx="20">
                  <c:v>84</c:v>
                </c:pt>
                <c:pt idx="21">
                  <c:v>86</c:v>
                </c:pt>
                <c:pt idx="22">
                  <c:v>88</c:v>
                </c:pt>
                <c:pt idx="23">
                  <c:v>90</c:v>
                </c:pt>
                <c:pt idx="24">
                  <c:v>92</c:v>
                </c:pt>
                <c:pt idx="25">
                  <c:v>94</c:v>
                </c:pt>
                <c:pt idx="26">
                  <c:v>96</c:v>
                </c:pt>
              </c:numCache>
            </c:numRef>
          </c:cat>
          <c:val>
            <c:numRef>
              <c:f>'n50'!$E$2:$E$28</c:f>
              <c:numCache>
                <c:formatCode>General</c:formatCode>
                <c:ptCount val="27"/>
                <c:pt idx="3">
                  <c:v>629</c:v>
                </c:pt>
                <c:pt idx="4">
                  <c:v>477</c:v>
                </c:pt>
                <c:pt idx="5">
                  <c:v>475</c:v>
                </c:pt>
                <c:pt idx="6">
                  <c:v>480</c:v>
                </c:pt>
                <c:pt idx="7">
                  <c:v>479</c:v>
                </c:pt>
                <c:pt idx="8">
                  <c:v>348</c:v>
                </c:pt>
                <c:pt idx="9">
                  <c:v>355</c:v>
                </c:pt>
                <c:pt idx="10">
                  <c:v>355</c:v>
                </c:pt>
                <c:pt idx="11">
                  <c:v>353</c:v>
                </c:pt>
                <c:pt idx="12">
                  <c:v>355</c:v>
                </c:pt>
                <c:pt idx="13">
                  <c:v>353</c:v>
                </c:pt>
                <c:pt idx="14">
                  <c:v>346</c:v>
                </c:pt>
                <c:pt idx="15">
                  <c:v>345</c:v>
                </c:pt>
                <c:pt idx="16">
                  <c:v>338</c:v>
                </c:pt>
                <c:pt idx="17">
                  <c:v>330</c:v>
                </c:pt>
                <c:pt idx="18">
                  <c:v>326</c:v>
                </c:pt>
                <c:pt idx="19">
                  <c:v>322</c:v>
                </c:pt>
                <c:pt idx="20">
                  <c:v>320</c:v>
                </c:pt>
                <c:pt idx="21">
                  <c:v>323</c:v>
                </c:pt>
                <c:pt idx="22">
                  <c:v>326</c:v>
                </c:pt>
                <c:pt idx="23">
                  <c:v>334</c:v>
                </c:pt>
                <c:pt idx="24">
                  <c:v>346</c:v>
                </c:pt>
                <c:pt idx="25">
                  <c:v>352</c:v>
                </c:pt>
                <c:pt idx="26">
                  <c:v>340</c:v>
                </c:pt>
              </c:numCache>
            </c:numRef>
          </c:val>
        </c:ser>
        <c:ser>
          <c:idx val="4"/>
          <c:order val="4"/>
          <c:tx>
            <c:strRef>
              <c:f>'n50'!$F$1</c:f>
              <c:strCache>
                <c:ptCount val="1"/>
                <c:pt idx="0">
                  <c:v>female_q20_90_N50</c:v>
                </c:pt>
              </c:strCache>
            </c:strRef>
          </c:tx>
          <c:spPr>
            <a:ln w="38100">
              <a:solidFill>
                <a:srgbClr val="7E0021"/>
              </a:solidFill>
              <a:prstDash val="solid"/>
            </a:ln>
          </c:spPr>
          <c:marker>
            <c:symbol val="circle"/>
            <c:size val="7"/>
            <c:spPr>
              <a:solidFill>
                <a:srgbClr val="7E0021"/>
              </a:solidFill>
              <a:ln>
                <a:solidFill>
                  <a:srgbClr val="7E0021"/>
                </a:solidFill>
                <a:prstDash val="solid"/>
              </a:ln>
            </c:spPr>
          </c:marker>
          <c:cat>
            <c:numRef>
              <c:f>'n50'!$A$2:$A$28</c:f>
              <c:numCache>
                <c:formatCode>General</c:formatCode>
                <c:ptCount val="27"/>
                <c:pt idx="0">
                  <c:v>44</c:v>
                </c:pt>
                <c:pt idx="1">
                  <c:v>46</c:v>
                </c:pt>
                <c:pt idx="2">
                  <c:v>48</c:v>
                </c:pt>
                <c:pt idx="3">
                  <c:v>50</c:v>
                </c:pt>
                <c:pt idx="4">
                  <c:v>52</c:v>
                </c:pt>
                <c:pt idx="5">
                  <c:v>54</c:v>
                </c:pt>
                <c:pt idx="6">
                  <c:v>56</c:v>
                </c:pt>
                <c:pt idx="7">
                  <c:v>58</c:v>
                </c:pt>
                <c:pt idx="8">
                  <c:v>60</c:v>
                </c:pt>
                <c:pt idx="9">
                  <c:v>62</c:v>
                </c:pt>
                <c:pt idx="10">
                  <c:v>64</c:v>
                </c:pt>
                <c:pt idx="11">
                  <c:v>66</c:v>
                </c:pt>
                <c:pt idx="12">
                  <c:v>68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76</c:v>
                </c:pt>
                <c:pt idx="17">
                  <c:v>78</c:v>
                </c:pt>
                <c:pt idx="18">
                  <c:v>80</c:v>
                </c:pt>
                <c:pt idx="19">
                  <c:v>82</c:v>
                </c:pt>
                <c:pt idx="20">
                  <c:v>84</c:v>
                </c:pt>
                <c:pt idx="21">
                  <c:v>86</c:v>
                </c:pt>
                <c:pt idx="22">
                  <c:v>88</c:v>
                </c:pt>
                <c:pt idx="23">
                  <c:v>90</c:v>
                </c:pt>
                <c:pt idx="24">
                  <c:v>92</c:v>
                </c:pt>
                <c:pt idx="25">
                  <c:v>94</c:v>
                </c:pt>
                <c:pt idx="26">
                  <c:v>96</c:v>
                </c:pt>
              </c:numCache>
            </c:numRef>
          </c:cat>
          <c:val>
            <c:numRef>
              <c:f>'n50'!$F$2:$F$28</c:f>
              <c:numCache>
                <c:formatCode>General</c:formatCode>
                <c:ptCount val="27"/>
                <c:pt idx="0">
                  <c:v>627</c:v>
                </c:pt>
                <c:pt idx="1">
                  <c:v>604</c:v>
                </c:pt>
                <c:pt idx="2">
                  <c:v>583</c:v>
                </c:pt>
                <c:pt idx="3">
                  <c:v>570</c:v>
                </c:pt>
                <c:pt idx="4">
                  <c:v>458</c:v>
                </c:pt>
                <c:pt idx="5">
                  <c:v>336</c:v>
                </c:pt>
                <c:pt idx="6">
                  <c:v>340</c:v>
                </c:pt>
                <c:pt idx="7">
                  <c:v>339</c:v>
                </c:pt>
                <c:pt idx="8">
                  <c:v>336</c:v>
                </c:pt>
                <c:pt idx="9">
                  <c:v>338</c:v>
                </c:pt>
                <c:pt idx="10">
                  <c:v>336</c:v>
                </c:pt>
                <c:pt idx="11">
                  <c:v>328</c:v>
                </c:pt>
                <c:pt idx="12">
                  <c:v>324</c:v>
                </c:pt>
                <c:pt idx="13">
                  <c:v>317</c:v>
                </c:pt>
                <c:pt idx="14">
                  <c:v>308</c:v>
                </c:pt>
                <c:pt idx="15">
                  <c:v>301</c:v>
                </c:pt>
                <c:pt idx="16">
                  <c:v>294</c:v>
                </c:pt>
                <c:pt idx="17">
                  <c:v>291</c:v>
                </c:pt>
                <c:pt idx="18">
                  <c:v>293</c:v>
                </c:pt>
                <c:pt idx="19">
                  <c:v>302</c:v>
                </c:pt>
                <c:pt idx="20">
                  <c:v>319</c:v>
                </c:pt>
                <c:pt idx="21">
                  <c:v>333</c:v>
                </c:pt>
                <c:pt idx="22">
                  <c:v>353</c:v>
                </c:pt>
                <c:pt idx="23">
                  <c:v>359</c:v>
                </c:pt>
              </c:numCache>
            </c:numRef>
          </c:val>
        </c:ser>
        <c:marker val="1"/>
        <c:axId val="70136960"/>
        <c:axId val="70139264"/>
      </c:lineChart>
      <c:catAx>
        <c:axId val="701369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9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kmer length</a:t>
                </a:r>
              </a:p>
            </c:rich>
          </c:tx>
          <c:layout>
            <c:manualLayout>
              <c:xMode val="edge"/>
              <c:yMode val="edge"/>
              <c:x val="0.42275574112734882"/>
              <c:y val="0.954154727793696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B3B3B3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0139264"/>
        <c:crossesAt val="0"/>
        <c:auto val="1"/>
        <c:lblAlgn val="ctr"/>
        <c:lblOffset val="100"/>
        <c:tickLblSkip val="1"/>
        <c:tickMarkSkip val="1"/>
      </c:catAx>
      <c:valAx>
        <c:axId val="70139264"/>
        <c:scaling>
          <c:orientation val="minMax"/>
        </c:scaling>
        <c:axPos val="l"/>
        <c:majorGridlines>
          <c:spPr>
            <a:ln w="3175">
              <a:solidFill>
                <a:srgbClr val="B3B3B3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length</a:t>
                </a:r>
              </a:p>
            </c:rich>
          </c:tx>
          <c:layout>
            <c:manualLayout>
              <c:xMode val="edge"/>
              <c:yMode val="edge"/>
              <c:x val="1.4874739039665998E-2"/>
              <c:y val="0.49319484240687678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B3B3B3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0136960"/>
        <c:crosses val="autoZero"/>
        <c:crossBetween val="midCat"/>
      </c:valAx>
      <c:spPr>
        <a:noFill/>
        <a:ln w="3175">
          <a:solidFill>
            <a:srgbClr val="B3B3B3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6586638830897711"/>
          <c:y val="0.45988538681948515"/>
          <c:w val="0.12682672233820433"/>
          <c:h val="0.11389684813753582"/>
        </c:manualLayout>
      </c:layout>
      <c:spPr>
        <a:noFill/>
        <a:ln w="25400">
          <a:noFill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3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N50 length, merged kmers</a:t>
            </a:r>
          </a:p>
        </c:rich>
      </c:tx>
      <c:layout>
        <c:manualLayout>
          <c:xMode val="edge"/>
          <c:yMode val="edge"/>
          <c:x val="0.24719841793012554"/>
          <c:y val="3.6617262423714173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522742254449572"/>
          <c:y val="0.21447253705318223"/>
          <c:w val="0.68029004614370592"/>
          <c:h val="0.40278988666085502"/>
        </c:manualLayout>
      </c:layout>
      <c:barChart>
        <c:barDir val="col"/>
        <c:grouping val="clustered"/>
        <c:ser>
          <c:idx val="0"/>
          <c:order val="0"/>
          <c:tx>
            <c:strRef>
              <c:f>'n50'!$A$29</c:f>
              <c:strCache>
                <c:ptCount val="1"/>
                <c:pt idx="0">
                  <c:v>merged</c:v>
                </c:pt>
              </c:strCache>
            </c:strRef>
          </c:tx>
          <c:spPr>
            <a:solidFill>
              <a:srgbClr val="004586"/>
            </a:solidFill>
            <a:ln w="3175">
              <a:solidFill>
                <a:srgbClr val="000000"/>
              </a:solidFill>
              <a:prstDash val="solid"/>
            </a:ln>
          </c:spPr>
          <c:cat>
            <c:strRef>
              <c:f>'n50'!$B$1:$F$1</c:f>
              <c:strCache>
                <c:ptCount val="5"/>
                <c:pt idx="0">
                  <c:v>taiwan_N50</c:v>
                </c:pt>
                <c:pt idx="1">
                  <c:v>taiwan_q20_N50</c:v>
                </c:pt>
                <c:pt idx="2">
                  <c:v>female_N50</c:v>
                </c:pt>
                <c:pt idx="3">
                  <c:v>female_q20_N50</c:v>
                </c:pt>
                <c:pt idx="4">
                  <c:v>female_q20_90_N50</c:v>
                </c:pt>
              </c:strCache>
            </c:strRef>
          </c:cat>
          <c:val>
            <c:numRef>
              <c:f>'n50'!$B$29:$F$29</c:f>
              <c:numCache>
                <c:formatCode>General</c:formatCode>
                <c:ptCount val="5"/>
                <c:pt idx="0">
                  <c:v>465</c:v>
                </c:pt>
                <c:pt idx="1">
                  <c:v>456</c:v>
                </c:pt>
                <c:pt idx="2">
                  <c:v>452</c:v>
                </c:pt>
                <c:pt idx="3">
                  <c:v>534</c:v>
                </c:pt>
                <c:pt idx="4">
                  <c:v>524</c:v>
                </c:pt>
              </c:numCache>
            </c:numRef>
          </c:val>
        </c:ser>
        <c:gapWidth val="100"/>
        <c:axId val="70180224"/>
        <c:axId val="70059136"/>
      </c:barChart>
      <c:catAx>
        <c:axId val="70180224"/>
        <c:scaling>
          <c:orientation val="minMax"/>
        </c:scaling>
        <c:axPos val="b"/>
        <c:numFmt formatCode="General" sourceLinked="1"/>
        <c:tickLblPos val="nextTo"/>
        <c:spPr>
          <a:ln w="3175">
            <a:solidFill>
              <a:srgbClr val="B3B3B3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0059136"/>
        <c:crossesAt val="0"/>
        <c:auto val="1"/>
        <c:lblAlgn val="ctr"/>
        <c:lblOffset val="100"/>
        <c:tickLblSkip val="1"/>
        <c:tickMarkSkip val="1"/>
      </c:catAx>
      <c:valAx>
        <c:axId val="70059136"/>
        <c:scaling>
          <c:orientation val="minMax"/>
          <c:min val="0"/>
        </c:scaling>
        <c:axPos val="l"/>
        <c:majorGridlines>
          <c:spPr>
            <a:ln w="3175">
              <a:solidFill>
                <a:srgbClr val="B3B3B3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length</a:t>
                </a:r>
              </a:p>
            </c:rich>
          </c:tx>
          <c:layout>
            <c:manualLayout>
              <c:xMode val="edge"/>
              <c:yMode val="edge"/>
              <c:x val="3.7574159525379118E-2"/>
              <c:y val="0.36094158674803833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B3B3B3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0180224"/>
        <c:crosses val="autoZero"/>
        <c:crossBetween val="between"/>
      </c:valAx>
      <c:spPr>
        <a:noFill/>
        <a:ln w="3175">
          <a:solidFill>
            <a:srgbClr val="B3B3B3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5827290705339565"/>
          <c:y val="0.38709677419354938"/>
          <c:w val="0.12458800263678314"/>
          <c:h val="5.7541412380122052E-2"/>
        </c:manualLayout>
      </c:layout>
      <c:spPr>
        <a:noFill/>
        <a:ln w="25400">
          <a:noFill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4000" b="1" i="0" baseline="0" dirty="0"/>
              <a:t>Percent Library Distribution </a:t>
            </a:r>
            <a:br>
              <a:rPr lang="en-US" sz="4000" b="1" i="0" baseline="0" dirty="0"/>
            </a:br>
            <a:r>
              <a:rPr lang="en-US" sz="2800" b="1" i="0" baseline="0" dirty="0"/>
              <a:t>(paired-end </a:t>
            </a:r>
            <a:r>
              <a:rPr lang="en-US" sz="2800" b="1" i="0" baseline="0" dirty="0" err="1"/>
              <a:t>vs</a:t>
            </a:r>
            <a:r>
              <a:rPr lang="en-US" sz="2800" b="1" i="0" baseline="0" dirty="0"/>
              <a:t> shotgun)</a:t>
            </a:r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Val val="1"/>
            <c:showPercent val="1"/>
            <c:showLeaderLines val="1"/>
          </c:dLbls>
          <c:cat>
            <c:strRef>
              <c:f>Sheet1!$B$46:$B$48</c:f>
              <c:strCache>
                <c:ptCount val="3"/>
                <c:pt idx="0">
                  <c:v>20kb</c:v>
                </c:pt>
                <c:pt idx="1">
                  <c:v>8kb</c:v>
                </c:pt>
                <c:pt idx="2">
                  <c:v>WGS</c:v>
                </c:pt>
              </c:strCache>
            </c:strRef>
          </c:cat>
          <c:val>
            <c:numRef>
              <c:f>Sheet1!$C$46:$C$48</c:f>
              <c:numCache>
                <c:formatCode>General</c:formatCode>
                <c:ptCount val="3"/>
                <c:pt idx="0">
                  <c:v>2175402</c:v>
                </c:pt>
                <c:pt idx="1">
                  <c:v>8964080</c:v>
                </c:pt>
                <c:pt idx="2">
                  <c:v>10429523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  <c:txPr>
        <a:bodyPr/>
        <a:lstStyle/>
        <a:p>
          <a:pPr>
            <a:defRPr sz="2800"/>
          </a:pPr>
          <a:endParaRPr lang="en-US"/>
        </a:p>
      </c:txPr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3600" dirty="0"/>
              <a:t>Percent Read</a:t>
            </a:r>
            <a:r>
              <a:rPr lang="en-US" sz="3600" baseline="0" dirty="0"/>
              <a:t> Distribution </a:t>
            </a:r>
            <a:br>
              <a:rPr lang="en-US" sz="3600" baseline="0" dirty="0"/>
            </a:br>
            <a:r>
              <a:rPr lang="en-US" sz="2800" baseline="0" dirty="0"/>
              <a:t>(paired-end </a:t>
            </a:r>
            <a:r>
              <a:rPr lang="en-US" sz="2800" baseline="0" dirty="0" err="1"/>
              <a:t>vs</a:t>
            </a:r>
            <a:r>
              <a:rPr lang="en-US" sz="2800" baseline="0" dirty="0"/>
              <a:t> shotgun)</a:t>
            </a:r>
            <a:endParaRPr lang="en-US" sz="2800" dirty="0"/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2000"/>
                </a:pPr>
                <a:endParaRPr lang="en-US"/>
              </a:p>
            </c:txPr>
            <c:showVal val="1"/>
            <c:showPercent val="1"/>
            <c:showLeaderLines val="1"/>
          </c:dLbls>
          <c:cat>
            <c:strRef>
              <c:f>Sheet1!$H$46:$H$48</c:f>
              <c:strCache>
                <c:ptCount val="3"/>
                <c:pt idx="0">
                  <c:v>Actual 20kb</c:v>
                </c:pt>
                <c:pt idx="1">
                  <c:v>Actual 8kb</c:v>
                </c:pt>
                <c:pt idx="2">
                  <c:v>Actual WGS</c:v>
                </c:pt>
              </c:strCache>
            </c:strRef>
          </c:cat>
          <c:val>
            <c:numRef>
              <c:f>Sheet1!$I$46:$I$48</c:f>
              <c:numCache>
                <c:formatCode>0</c:formatCode>
                <c:ptCount val="3"/>
                <c:pt idx="0">
                  <c:v>265764.68160000001</c:v>
                </c:pt>
                <c:pt idx="1">
                  <c:v>5351291.2499000002</c:v>
                </c:pt>
                <c:pt idx="2">
                  <c:v>15951949.068499979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  <c:txPr>
        <a:bodyPr/>
        <a:lstStyle/>
        <a:p>
          <a:pPr>
            <a:defRPr sz="2400"/>
          </a:pPr>
          <a:endParaRPr lang="en-US"/>
        </a:p>
      </c:txPr>
    </c:legend>
    <c:plotVisOnly val="1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0.18875</cdr:x>
      <cdr:y>0.79751</cdr:y>
    </cdr:from>
    <cdr:to>
      <cdr:x>0.22119</cdr:x>
      <cdr:y>0.84481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1725889" y="5469357"/>
          <a:ext cx="296631" cy="324383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0.70111</cdr:x>
      <cdr:y>0.39481</cdr:y>
    </cdr:from>
    <cdr:to>
      <cdr:x>0.73355</cdr:x>
      <cdr:y>0.44211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6410960" y="2707640"/>
          <a:ext cx="296632" cy="324383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0.20111</cdr:x>
      <cdr:y>0.69259</cdr:y>
    </cdr:from>
    <cdr:to>
      <cdr:x>0.20252</cdr:x>
      <cdr:y>0.78944</cdr:y>
    </cdr:to>
    <cdr:sp macro="" textlink="">
      <cdr:nvSpPr>
        <cdr:cNvPr id="9" name="Straight Arrow Connector 8"/>
        <cdr:cNvSpPr/>
      </cdr:nvSpPr>
      <cdr:spPr>
        <a:xfrm xmlns:a="http://schemas.openxmlformats.org/drawingml/2006/main" rot="5400000">
          <a:off x="1513308" y="5075452"/>
          <a:ext cx="664197" cy="12893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0.14889</cdr:x>
      <cdr:y>0.59259</cdr:y>
    </cdr:from>
    <cdr:to>
      <cdr:x>0.29417</cdr:x>
      <cdr:y>0.74575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1361440" y="4064000"/>
          <a:ext cx="1328440" cy="10503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/>
            <a:t>re-do</a:t>
          </a:r>
          <a:r>
            <a:rPr lang="en-US" sz="1800" baseline="0" dirty="0"/>
            <a:t> </a:t>
          </a:r>
          <a:r>
            <a:rPr lang="en-US" sz="1800" dirty="0"/>
            <a:t>454-20kb</a:t>
          </a:r>
          <a:br>
            <a:rPr lang="en-US" sz="1800" dirty="0"/>
          </a:br>
          <a:r>
            <a:rPr lang="en-US" sz="1800" dirty="0" smtClean="0"/>
            <a:t>~2-4 </a:t>
          </a:r>
          <a:r>
            <a:rPr lang="en-US" sz="1800" dirty="0"/>
            <a:t>runs?</a:t>
          </a:r>
        </a:p>
      </cdr:txBody>
    </cdr:sp>
  </cdr:relSizeAnchor>
  <cdr:relSizeAnchor xmlns:cdr="http://schemas.openxmlformats.org/drawingml/2006/chartDrawing">
    <cdr:from>
      <cdr:x>0.44556</cdr:x>
      <cdr:y>0.7837</cdr:y>
    </cdr:from>
    <cdr:to>
      <cdr:x>0.48</cdr:x>
      <cdr:y>0.85037</cdr:y>
    </cdr:to>
    <cdr:sp macro="" textlink="">
      <cdr:nvSpPr>
        <cdr:cNvPr id="10" name="Rectangle 9"/>
        <cdr:cNvSpPr/>
      </cdr:nvSpPr>
      <cdr:spPr>
        <a:xfrm xmlns:a="http://schemas.openxmlformats.org/drawingml/2006/main">
          <a:off x="4074160" y="5374640"/>
          <a:ext cx="314960" cy="457200"/>
        </a:xfrm>
        <a:prstGeom xmlns:a="http://schemas.openxmlformats.org/drawingml/2006/main" prst="rect">
          <a:avLst/>
        </a:prstGeom>
        <a:solidFill xmlns:a="http://schemas.openxmlformats.org/drawingml/2006/main">
          <a:srgbClr val="FFC000"/>
        </a:solidFill>
        <a:ln xmlns:a="http://schemas.openxmlformats.org/drawingml/2006/main">
          <a:solidFill>
            <a:srgbClr val="FFC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0.57222</cdr:x>
      <cdr:y>0.4563</cdr:y>
    </cdr:from>
    <cdr:to>
      <cdr:x>0.60667</cdr:x>
      <cdr:y>0.52296</cdr:y>
    </cdr:to>
    <cdr:sp macro="" textlink="">
      <cdr:nvSpPr>
        <cdr:cNvPr id="11" name="Rectangle 10"/>
        <cdr:cNvSpPr/>
      </cdr:nvSpPr>
      <cdr:spPr>
        <a:xfrm xmlns:a="http://schemas.openxmlformats.org/drawingml/2006/main">
          <a:off x="5232380" y="3129305"/>
          <a:ext cx="315010" cy="457155"/>
        </a:xfrm>
        <a:prstGeom xmlns:a="http://schemas.openxmlformats.org/drawingml/2006/main" prst="rect">
          <a:avLst/>
        </a:prstGeom>
        <a:solidFill xmlns:a="http://schemas.openxmlformats.org/drawingml/2006/main">
          <a:srgbClr val="FFC000"/>
        </a:solidFill>
        <a:ln xmlns:a="http://schemas.openxmlformats.org/drawingml/2006/main" w="25400" cap="flat" cmpd="sng" algn="ctr">
          <a:solidFill>
            <a:srgbClr val="FFC000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Calibri"/>
            </a:defRPr>
          </a:lvl1pPr>
          <a:lvl2pPr marL="457200" indent="0">
            <a:defRPr sz="1100">
              <a:solidFill>
                <a:sysClr val="window" lastClr="FFFFFF"/>
              </a:solidFill>
              <a:latin typeface="Calibri"/>
            </a:defRPr>
          </a:lvl2pPr>
          <a:lvl3pPr marL="914400" indent="0">
            <a:defRPr sz="1100">
              <a:solidFill>
                <a:sysClr val="window" lastClr="FFFFFF"/>
              </a:solidFill>
              <a:latin typeface="Calibri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Calibri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Calibri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Calibri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Calibri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Calibri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0.70111</cdr:x>
      <cdr:y>0.32444</cdr:y>
    </cdr:from>
    <cdr:to>
      <cdr:x>0.73556</cdr:x>
      <cdr:y>0.39111</cdr:y>
    </cdr:to>
    <cdr:sp macro="" textlink="">
      <cdr:nvSpPr>
        <cdr:cNvPr id="13" name="Rectangle 12"/>
        <cdr:cNvSpPr/>
      </cdr:nvSpPr>
      <cdr:spPr>
        <a:xfrm xmlns:a="http://schemas.openxmlformats.org/drawingml/2006/main">
          <a:off x="6410960" y="2225040"/>
          <a:ext cx="314960" cy="457200"/>
        </a:xfrm>
        <a:prstGeom xmlns:a="http://schemas.openxmlformats.org/drawingml/2006/main" prst="rect">
          <a:avLst/>
        </a:prstGeom>
        <a:solidFill xmlns:a="http://schemas.openxmlformats.org/drawingml/2006/main">
          <a:srgbClr val="FFC000"/>
        </a:solidFill>
        <a:ln xmlns:a="http://schemas.openxmlformats.org/drawingml/2006/main" w="25400" cap="flat" cmpd="sng" algn="ctr">
          <a:solidFill>
            <a:srgbClr val="FFC000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Calibri"/>
            </a:defRPr>
          </a:lvl1pPr>
          <a:lvl2pPr marL="457200" indent="0">
            <a:defRPr sz="1100">
              <a:solidFill>
                <a:sysClr val="window" lastClr="FFFFFF"/>
              </a:solidFill>
              <a:latin typeface="Calibri"/>
            </a:defRPr>
          </a:lvl2pPr>
          <a:lvl3pPr marL="914400" indent="0">
            <a:defRPr sz="1100">
              <a:solidFill>
                <a:sysClr val="window" lastClr="FFFFFF"/>
              </a:solidFill>
              <a:latin typeface="Calibri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Calibri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Calibri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Calibri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Calibri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Calibri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0.70111</cdr:x>
      <cdr:y>0.25481</cdr:y>
    </cdr:from>
    <cdr:to>
      <cdr:x>0.73556</cdr:x>
      <cdr:y>0.32148</cdr:y>
    </cdr:to>
    <cdr:sp macro="" textlink="">
      <cdr:nvSpPr>
        <cdr:cNvPr id="15" name="Rectangle 14"/>
        <cdr:cNvSpPr/>
      </cdr:nvSpPr>
      <cdr:spPr>
        <a:xfrm xmlns:a="http://schemas.openxmlformats.org/drawingml/2006/main">
          <a:off x="6410960" y="1747520"/>
          <a:ext cx="314960" cy="457200"/>
        </a:xfrm>
        <a:prstGeom xmlns:a="http://schemas.openxmlformats.org/drawingml/2006/main" prst="rect">
          <a:avLst/>
        </a:prstGeom>
        <a:solidFill xmlns:a="http://schemas.openxmlformats.org/drawingml/2006/main">
          <a:srgbClr val="FFC000"/>
        </a:solidFill>
        <a:ln xmlns:a="http://schemas.openxmlformats.org/drawingml/2006/main" w="25400" cap="flat" cmpd="sng" algn="ctr">
          <a:solidFill>
            <a:srgbClr val="FFC000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Calibri"/>
            </a:defRPr>
          </a:lvl1pPr>
          <a:lvl2pPr marL="457200" indent="0">
            <a:defRPr sz="1100">
              <a:solidFill>
                <a:sysClr val="window" lastClr="FFFFFF"/>
              </a:solidFill>
              <a:latin typeface="Calibri"/>
            </a:defRPr>
          </a:lvl2pPr>
          <a:lvl3pPr marL="914400" indent="0">
            <a:defRPr sz="1100">
              <a:solidFill>
                <a:sysClr val="window" lastClr="FFFFFF"/>
              </a:solidFill>
              <a:latin typeface="Calibri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Calibri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Calibri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Calibri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Calibri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Calibri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endParaRPr 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E5364A6-8300-45A1-A197-F266A944E927}" type="datetimeFigureOut">
              <a:rPr lang="en-US"/>
              <a:pPr>
                <a:defRPr/>
              </a:pPr>
              <a:t>3/6/2011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0881EAE-6A91-43A1-9C7E-C298CAE60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AC36D2B-EAB1-4D13-B192-DBAF841D4CB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D6220-31F1-4C78-BFAC-04369082FC24}" type="datetimeFigureOut">
              <a:rPr lang="en-US"/>
              <a:pPr>
                <a:defRPr/>
              </a:pPr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5D113-7D08-482F-95EF-9593C1E75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38B3C-1822-40CF-9715-323471CF0A37}" type="datetimeFigureOut">
              <a:rPr lang="en-US"/>
              <a:pPr>
                <a:defRPr/>
              </a:pPr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4D126-E455-4B17-A980-934071B37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080AF-7A61-44F6-A4B6-9DEC76F04610}" type="datetimeFigureOut">
              <a:rPr lang="en-US"/>
              <a:pPr>
                <a:defRPr/>
              </a:pPr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BB8EA-28D8-4D23-A74B-3B7AA031C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C4138-CEBD-4736-889A-89BBA2BE07A5}" type="datetimeFigureOut">
              <a:rPr lang="en-US"/>
              <a:pPr>
                <a:defRPr/>
              </a:pPr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5A790-F25A-4E50-B8B2-87F457040F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7D76C-E1C1-4A79-88A0-346CB18BB1B1}" type="datetimeFigureOut">
              <a:rPr lang="en-US"/>
              <a:pPr>
                <a:defRPr/>
              </a:pPr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93E23-9E81-4D51-85AA-3BB926D1AA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16BEE-624A-4002-9989-12C9F73FB829}" type="datetimeFigureOut">
              <a:rPr lang="en-US"/>
              <a:pPr>
                <a:defRPr/>
              </a:pPr>
              <a:t>3/6/2011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8278-F22E-4C64-B310-4E1A4B0F4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A31B4-0D5D-4D07-8E53-B590D2FBC2B9}" type="datetimeFigureOut">
              <a:rPr lang="en-US"/>
              <a:pPr>
                <a:defRPr/>
              </a:pPr>
              <a:t>3/6/2011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EB84C-94A5-42CE-A4C5-871C8400F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67B4D-34FF-4BDC-95A3-A640049E6A79}" type="datetimeFigureOut">
              <a:rPr lang="en-US"/>
              <a:pPr>
                <a:defRPr/>
              </a:pPr>
              <a:t>3/6/2011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7CAF7-E18C-4FF4-B37C-B4B4BFF75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A32D9-49B3-4067-BB1C-EC54F697D381}" type="datetimeFigureOut">
              <a:rPr lang="en-US"/>
              <a:pPr>
                <a:defRPr/>
              </a:pPr>
              <a:t>3/6/2011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C5847-BBA3-40B9-95DC-C936B427D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19490-E723-45D0-BE47-4415E0AA2200}" type="datetimeFigureOut">
              <a:rPr lang="en-US"/>
              <a:pPr>
                <a:defRPr/>
              </a:pPr>
              <a:t>3/6/2011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D96AC-0091-4682-B2B8-1F72F9E86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3EAB0-444D-4BCF-B779-E8964290C394}" type="datetimeFigureOut">
              <a:rPr lang="en-US"/>
              <a:pPr>
                <a:defRPr/>
              </a:pPr>
              <a:t>3/6/2011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865A7-386E-454D-B930-7A757FBD7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08AAE65-8CA6-455D-97CE-82F7A093F147}" type="datetimeFigureOut">
              <a:rPr lang="en-US"/>
              <a:pPr>
                <a:defRPr/>
              </a:pPr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7A58A6A-EC96-432D-AB09-885965484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bactrobase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381000"/>
            <a:ext cx="5105400" cy="3048000"/>
          </a:xfrm>
        </p:spPr>
        <p:txBody>
          <a:bodyPr>
            <a:noAutofit/>
          </a:bodyPr>
          <a:lstStyle/>
          <a:p>
            <a:pPr>
              <a:lnSpc>
                <a:spcPts val="4200"/>
              </a:lnSpc>
            </a:pPr>
            <a:r>
              <a:rPr lang="en-US" sz="3200" dirty="0" smtClean="0"/>
              <a:t>Developing genome </a:t>
            </a:r>
            <a:r>
              <a:rPr lang="en-US" sz="3200" dirty="0"/>
              <a:t>sequencing </a:t>
            </a:r>
            <a:r>
              <a:rPr lang="en-US" sz="3200" dirty="0" smtClean="0"/>
              <a:t>for </a:t>
            </a:r>
            <a:r>
              <a:rPr lang="en-US" sz="3200" dirty="0"/>
              <a:t>identification,</a:t>
            </a:r>
            <a:br>
              <a:rPr lang="en-US" sz="3200" dirty="0"/>
            </a:br>
            <a:r>
              <a:rPr lang="en-US" sz="3200" dirty="0" smtClean="0"/>
              <a:t>detection, </a:t>
            </a:r>
            <a:r>
              <a:rPr lang="en-US" sz="3200" dirty="0"/>
              <a:t>and control of </a:t>
            </a:r>
            <a:r>
              <a:rPr lang="en-US" sz="3200" i="1" dirty="0"/>
              <a:t>Bactrocera dorsalis (</a:t>
            </a:r>
            <a:r>
              <a:rPr lang="en-US" sz="3200" i="1" dirty="0" err="1"/>
              <a:t>Hendel</a:t>
            </a:r>
            <a:r>
              <a:rPr lang="en-US" sz="3200" i="1" dirty="0"/>
              <a:t>)</a:t>
            </a:r>
            <a:br>
              <a:rPr lang="en-US" sz="3200" i="1" dirty="0"/>
            </a:br>
            <a:r>
              <a:rPr lang="en-US" sz="3200" dirty="0"/>
              <a:t>and other Tephritid pests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3810000"/>
            <a:ext cx="5638800" cy="17526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Thomas Walk, Scott </a:t>
            </a:r>
            <a:r>
              <a:rPr lang="en-US" sz="2400" dirty="0" err="1" smtClean="0">
                <a:solidFill>
                  <a:schemeClr val="tx1"/>
                </a:solidFill>
              </a:rPr>
              <a:t>Geib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USDA-ARS Pacific Basin Agricultural Research Center, Hilo HI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J:\Fly &amp; Parasite Picts\OrientalFlyOnFrui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90799" cy="3321143"/>
          </a:xfrm>
          <a:prstGeom prst="rect">
            <a:avLst/>
          </a:prstGeom>
          <a:noFill/>
        </p:spPr>
      </p:pic>
      <p:pic>
        <p:nvPicPr>
          <p:cNvPr id="1027" name="Picture 3" descr="J:\Kalapana 091806\Kalapana panoramic\STA_0044.JPG"/>
          <p:cNvPicPr>
            <a:picLocks noChangeAspect="1" noChangeArrowheads="1"/>
          </p:cNvPicPr>
          <p:nvPr/>
        </p:nvPicPr>
        <p:blipFill>
          <a:blip r:embed="rId3" cstate="print"/>
          <a:srcRect r="52775"/>
          <a:stretch>
            <a:fillRect/>
          </a:stretch>
        </p:blipFill>
        <p:spPr bwMode="auto">
          <a:xfrm>
            <a:off x="-1" y="2971800"/>
            <a:ext cx="2590801" cy="41148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-18228" t="-13823" r="-18228" b="-13823"/>
          <a:stretch>
            <a:fillRect/>
          </a:stretch>
        </p:blipFill>
        <p:spPr bwMode="auto">
          <a:xfrm>
            <a:off x="7393354" y="5791200"/>
            <a:ext cx="17506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1" y="5791200"/>
            <a:ext cx="15474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57200" y="19050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Sequencing and Assembly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Current </a:t>
            </a:r>
            <a:r>
              <a:rPr lang="en-US" dirty="0" err="1" smtClean="0"/>
              <a:t>Bdor</a:t>
            </a:r>
            <a:r>
              <a:rPr lang="en-US" dirty="0" smtClean="0"/>
              <a:t> Assembly (</a:t>
            </a:r>
            <a:r>
              <a:rPr lang="en-US" dirty="0" err="1" smtClean="0"/>
              <a:t>Newbler</a:t>
            </a:r>
            <a:r>
              <a:rPr lang="en-US" dirty="0" smtClean="0"/>
              <a:t> 2.X Developmental version)</a:t>
            </a:r>
            <a:endParaRPr lang="en-US" dirty="0"/>
          </a:p>
        </p:txBody>
      </p:sp>
      <p:pic>
        <p:nvPicPr>
          <p:cNvPr id="4" name="Content Placeholder 3" descr="AssemblyMetrics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363471"/>
            <a:ext cx="4572000" cy="5494529"/>
          </a:xfrm>
        </p:spPr>
      </p:pic>
      <p:sp>
        <p:nvSpPr>
          <p:cNvPr id="6" name="TextBox 5"/>
          <p:cNvSpPr txBox="1"/>
          <p:nvPr/>
        </p:nvSpPr>
        <p:spPr>
          <a:xfrm>
            <a:off x="4648200" y="1600200"/>
            <a:ext cx="419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Current assembly includes 435 Mb of sequence </a:t>
            </a:r>
          </a:p>
          <a:p>
            <a:pPr lvl="1"/>
            <a:r>
              <a:rPr lang="en-US" sz="2400" dirty="0" smtClean="0"/>
              <a:t>in the range of the estimated genome size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83% of that sequence has been places into large </a:t>
            </a:r>
            <a:r>
              <a:rPr lang="en-US" sz="2400" dirty="0" err="1" smtClean="0"/>
              <a:t>contigs</a:t>
            </a:r>
            <a:r>
              <a:rPr lang="en-US" sz="2400" dirty="0" smtClean="0"/>
              <a:t> (those longer than 500 </a:t>
            </a:r>
            <a:r>
              <a:rPr lang="en-US" sz="2400" dirty="0" err="1" smtClean="0"/>
              <a:t>bp</a:t>
            </a:r>
            <a:r>
              <a:rPr lang="en-US" sz="2400" dirty="0" smtClean="0"/>
              <a:t>)</a:t>
            </a:r>
          </a:p>
          <a:p>
            <a:pPr lvl="1"/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77% are placed into scaffolds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Compare to other assemblies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Communicating with other groups doing insect genomes on 454</a:t>
            </a:r>
          </a:p>
          <a:p>
            <a:pPr lvl="1"/>
            <a:r>
              <a:rPr lang="en-US" dirty="0" smtClean="0"/>
              <a:t>Al Handler (USDA-ARS), Baylor </a:t>
            </a:r>
            <a:r>
              <a:rPr lang="en-US" dirty="0" err="1" smtClean="0"/>
              <a:t>Seq</a:t>
            </a:r>
            <a:r>
              <a:rPr lang="en-US" dirty="0" smtClean="0"/>
              <a:t> Center</a:t>
            </a:r>
          </a:p>
          <a:p>
            <a:pPr lvl="2"/>
            <a:r>
              <a:rPr lang="en-US" dirty="0" err="1" smtClean="0"/>
              <a:t>Medfly</a:t>
            </a:r>
            <a:r>
              <a:rPr lang="en-US" dirty="0" smtClean="0"/>
              <a:t>: Similar issue with small </a:t>
            </a:r>
            <a:r>
              <a:rPr lang="en-US" dirty="0" err="1" smtClean="0"/>
              <a:t>contig</a:t>
            </a:r>
            <a:r>
              <a:rPr lang="en-US" dirty="0" smtClean="0"/>
              <a:t> size (under 2kb), no PE data yet (only 3 kb planned at this point)</a:t>
            </a:r>
          </a:p>
          <a:p>
            <a:pPr lvl="1"/>
            <a:r>
              <a:rPr lang="en-US" dirty="0" smtClean="0"/>
              <a:t>Baylor</a:t>
            </a:r>
          </a:p>
          <a:p>
            <a:pPr lvl="2"/>
            <a:r>
              <a:rPr lang="en-US" dirty="0" smtClean="0"/>
              <a:t>Centipede: </a:t>
            </a:r>
            <a:r>
              <a:rPr lang="en-US" b="1" i="1" dirty="0" smtClean="0"/>
              <a:t>29X </a:t>
            </a:r>
            <a:r>
              <a:rPr lang="en-US" dirty="0" smtClean="0"/>
              <a:t>coverage w/454, N50 Scaffold size is 175 kb</a:t>
            </a:r>
          </a:p>
          <a:p>
            <a:pPr lvl="2"/>
            <a:r>
              <a:rPr lang="en-US" dirty="0" smtClean="0"/>
              <a:t>Pea Aphid: 464 Mb genome size,  22,800 scaffolds with N50 scaffold size of 88.5 kb (not 454 project)</a:t>
            </a:r>
          </a:p>
          <a:p>
            <a:pPr lvl="1"/>
            <a:r>
              <a:rPr lang="en-US" dirty="0" smtClean="0"/>
              <a:t>454 life sciences/U of Wisconsin</a:t>
            </a:r>
          </a:p>
          <a:p>
            <a:pPr lvl="2"/>
            <a:r>
              <a:rPr lang="en-US" dirty="0" smtClean="0"/>
              <a:t>Leaf-cutter ant: N50 Scaffold </a:t>
            </a:r>
            <a:r>
              <a:rPr lang="en-US" b="1" i="1" dirty="0" smtClean="0"/>
              <a:t>6.2 Mb</a:t>
            </a:r>
            <a:r>
              <a:rPr lang="en-US" dirty="0" smtClean="0"/>
              <a:t> from 13 shotgun, two 8kb, and one 20kb PE runs.  (all ants are sibs from same queen, low </a:t>
            </a:r>
            <a:r>
              <a:rPr lang="en-US" dirty="0" err="1" smtClean="0"/>
              <a:t>heterozygosity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 smtClean="0"/>
              <a:t>Shortfalls of current assembly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r>
              <a:rPr lang="en-US" dirty="0" err="1" smtClean="0"/>
              <a:t>Heterozygosity</a:t>
            </a:r>
            <a:endParaRPr lang="en-US" dirty="0" smtClean="0"/>
          </a:p>
          <a:p>
            <a:r>
              <a:rPr lang="en-US" dirty="0" smtClean="0"/>
              <a:t>Poor read pairing 20 kb PE library</a:t>
            </a:r>
          </a:p>
          <a:p>
            <a:r>
              <a:rPr lang="en-US" dirty="0" err="1" smtClean="0"/>
              <a:t>Contig</a:t>
            </a:r>
            <a:r>
              <a:rPr lang="en-US" dirty="0" smtClean="0"/>
              <a:t> size small </a:t>
            </a:r>
          </a:p>
          <a:p>
            <a:pPr lvl="1"/>
            <a:r>
              <a:rPr lang="en-US" dirty="0" smtClean="0"/>
              <a:t>N50 length is 2,100 bases (half of the genome is in </a:t>
            </a:r>
            <a:r>
              <a:rPr lang="en-US" dirty="0" err="1" smtClean="0"/>
              <a:t>contigs</a:t>
            </a:r>
            <a:r>
              <a:rPr lang="en-US" dirty="0" smtClean="0"/>
              <a:t> of 2,100 bases or larger)</a:t>
            </a:r>
          </a:p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Sequence more </a:t>
            </a:r>
          </a:p>
          <a:p>
            <a:pPr lvl="2"/>
            <a:r>
              <a:rPr lang="en-US" dirty="0" smtClean="0"/>
              <a:t>More inbreeding, fewer individuals</a:t>
            </a:r>
          </a:p>
          <a:p>
            <a:pPr lvl="2"/>
            <a:r>
              <a:rPr lang="en-US" dirty="0" smtClean="0"/>
              <a:t>Sequence smaller paired-end library (3kb) </a:t>
            </a:r>
          </a:p>
          <a:p>
            <a:pPr lvl="2"/>
            <a:r>
              <a:rPr lang="en-US" dirty="0" smtClean="0"/>
              <a:t>Increase coverage </a:t>
            </a:r>
          </a:p>
          <a:p>
            <a:pPr lvl="1"/>
            <a:r>
              <a:rPr lang="en-US" dirty="0" smtClean="0"/>
              <a:t>Use better assemblers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Quality of PE library construction: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It is expected that ~50-80% of the PE library reads should contain 2 mate pairs with linker sequence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For the 8 kb libraries, the quality of the libraries looked very good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Size of library is very consistent, deviation of library is low, and the number of reads with mates is high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For the 20 kb libraries, the quality was less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Size of library is also consistent (~17.5 kb), deviation is several thousand bases, but the </a:t>
            </a:r>
            <a:r>
              <a:rPr lang="en-US" b="1" dirty="0" smtClean="0"/>
              <a:t>number of reads with mates is very low (~5-10% of the library)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2.17 M reads of 20 kb PE library = 265k PE reads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454 Suggested Sequencing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Do WGS to 15x coverage, add 3-4x 3kb PE, 2x 8kb, and 2x 20kb</a:t>
            </a:r>
          </a:p>
          <a:p>
            <a:pPr lvl="1"/>
            <a:r>
              <a:rPr lang="en-US" dirty="0" smtClean="0"/>
              <a:t>6-8x coverage gives good </a:t>
            </a:r>
            <a:r>
              <a:rPr lang="en-US" dirty="0" err="1" smtClean="0"/>
              <a:t>contig</a:t>
            </a:r>
            <a:r>
              <a:rPr lang="en-US" dirty="0" smtClean="0"/>
              <a:t> assembly/coverage</a:t>
            </a:r>
          </a:p>
          <a:p>
            <a:pPr lvl="1"/>
            <a:r>
              <a:rPr lang="en-US" dirty="0" smtClean="0"/>
              <a:t>10-12x Scaffolds start to form</a:t>
            </a:r>
          </a:p>
          <a:p>
            <a:pPr lvl="1"/>
            <a:r>
              <a:rPr lang="en-US" dirty="0" smtClean="0"/>
              <a:t>12-18x coverage Large Scaffolds start forming </a:t>
            </a:r>
          </a:p>
          <a:p>
            <a:pPr lvl="1"/>
            <a:r>
              <a:rPr lang="en-US" dirty="0" smtClean="0"/>
              <a:t>25x coverage Limit to improving assembly, no need for additional sequencing</a:t>
            </a:r>
          </a:p>
          <a:p>
            <a:r>
              <a:rPr lang="en-US" dirty="0" smtClean="0"/>
              <a:t>We followed this pretty well (although we have no 3 kb PE 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0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Improving assembly with more sequencing??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Remake 20kb libraries and get more PE information</a:t>
            </a:r>
          </a:p>
          <a:p>
            <a:pPr lvl="1"/>
            <a:r>
              <a:rPr lang="en-US" dirty="0" smtClean="0"/>
              <a:t>Most critical thing to do!</a:t>
            </a:r>
          </a:p>
          <a:p>
            <a:r>
              <a:rPr lang="en-US" dirty="0" smtClean="0"/>
              <a:t>Other things that could be done:</a:t>
            </a:r>
          </a:p>
          <a:p>
            <a:pPr lvl="1"/>
            <a:r>
              <a:rPr lang="en-US" dirty="0" smtClean="0"/>
              <a:t>Improve depth with </a:t>
            </a:r>
            <a:r>
              <a:rPr lang="en-US" dirty="0" err="1" smtClean="0"/>
              <a:t>Illumina</a:t>
            </a:r>
            <a:r>
              <a:rPr lang="en-US" dirty="0" smtClean="0"/>
              <a:t> sequencing?</a:t>
            </a:r>
          </a:p>
          <a:p>
            <a:pPr lvl="2"/>
            <a:r>
              <a:rPr lang="en-US" dirty="0" smtClean="0"/>
              <a:t>Could increase </a:t>
            </a:r>
            <a:r>
              <a:rPr lang="en-US" dirty="0" err="1" smtClean="0"/>
              <a:t>contig</a:t>
            </a:r>
            <a:r>
              <a:rPr lang="en-US" dirty="0" smtClean="0"/>
              <a:t> size</a:t>
            </a:r>
          </a:p>
          <a:p>
            <a:pPr lvl="2"/>
            <a:r>
              <a:rPr lang="en-US" dirty="0" smtClean="0"/>
              <a:t>Issue with compatible assemblers</a:t>
            </a:r>
          </a:p>
          <a:p>
            <a:pPr lvl="1"/>
            <a:r>
              <a:rPr lang="en-US" dirty="0" smtClean="0"/>
              <a:t>BAC-end sequencing?  </a:t>
            </a:r>
          </a:p>
          <a:p>
            <a:pPr lvl="2"/>
            <a:r>
              <a:rPr lang="en-US" dirty="0" smtClean="0"/>
              <a:t>Obtain very long PE information</a:t>
            </a:r>
          </a:p>
          <a:p>
            <a:pPr lvl="2"/>
            <a:r>
              <a:rPr lang="en-US" dirty="0" smtClean="0"/>
              <a:t>No method for BAC-end library prep for 454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 sequencing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Illumina</a:t>
            </a:r>
            <a:r>
              <a:rPr lang="en-US" dirty="0" smtClean="0"/>
              <a:t> short insert libraries will help increase small </a:t>
            </a:r>
            <a:r>
              <a:rPr lang="en-US" dirty="0" err="1" smtClean="0"/>
              <a:t>contig</a:t>
            </a:r>
            <a:r>
              <a:rPr lang="en-US" dirty="0" smtClean="0"/>
              <a:t> size (and very cost effective, $3,000/run)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Suggested by folks at Baylor and 454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At the end of January </a:t>
            </a:r>
            <a:r>
              <a:rPr lang="en-US" dirty="0" err="1" smtClean="0"/>
              <a:t>Illumina</a:t>
            </a:r>
            <a:r>
              <a:rPr lang="en-US" dirty="0" smtClean="0"/>
              <a:t> sequence returned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10 million reads of short insert DNA sequencing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6 libraries (~14 M reads/library) RNA-</a:t>
            </a:r>
            <a:r>
              <a:rPr lang="en-US" dirty="0" err="1" smtClean="0"/>
              <a:t>seq</a:t>
            </a:r>
            <a:r>
              <a:rPr lang="en-US" dirty="0" smtClean="0"/>
              <a:t> (transcriptome) sequencing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Currently preparing for assembly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Assembly of Illumina and 454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JCVI Celera Assembler</a:t>
            </a:r>
          </a:p>
          <a:p>
            <a:pPr lvl="1"/>
            <a:r>
              <a:rPr lang="en-US" dirty="0" smtClean="0"/>
              <a:t>Supports hybrid 454/</a:t>
            </a:r>
            <a:r>
              <a:rPr lang="en-US" dirty="0" err="1" smtClean="0"/>
              <a:t>illumina</a:t>
            </a:r>
            <a:r>
              <a:rPr lang="en-US" dirty="0" smtClean="0"/>
              <a:t> assembly</a:t>
            </a:r>
          </a:p>
          <a:p>
            <a:pPr lvl="1"/>
            <a:r>
              <a:rPr lang="en-US" dirty="0" smtClean="0"/>
              <a:t>Estimated memory usage higher than what we have currently at PBARC or Maui-HOSC </a:t>
            </a:r>
          </a:p>
          <a:p>
            <a:pPr lvl="1"/>
            <a:r>
              <a:rPr lang="en-US" dirty="0" smtClean="0"/>
              <a:t>New Cluster will be able to handle assembly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524000"/>
            <a:ext cx="8229600" cy="2590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Oriental fruit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flies are important agricultural pest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has been sequenced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>
                <a:latin typeface="+mn-lt"/>
              </a:rPr>
              <a:t>Not all sequences are equal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Assembly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ongoing, then the fun stuff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Summary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Assemblers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8560"/>
            <a:ext cx="8229600" cy="56794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Working with Sergey Koren at JCVI on using Celera Assembler </a:t>
            </a:r>
          </a:p>
          <a:p>
            <a:pPr lvl="1"/>
            <a:r>
              <a:rPr lang="en-US" dirty="0" smtClean="0"/>
              <a:t>Takes more time/memory/disk space than </a:t>
            </a:r>
            <a:r>
              <a:rPr lang="en-US" dirty="0" err="1" smtClean="0"/>
              <a:t>Newbler</a:t>
            </a:r>
            <a:endParaRPr lang="en-US" dirty="0" smtClean="0"/>
          </a:p>
          <a:p>
            <a:pPr lvl="2"/>
            <a:r>
              <a:rPr lang="en-US" dirty="0" smtClean="0"/>
              <a:t>1 week (on 8 cores), 50 gigs RAM, 800 GB disk space</a:t>
            </a:r>
          </a:p>
          <a:p>
            <a:pPr lvl="1"/>
            <a:r>
              <a:rPr lang="en-US" dirty="0" smtClean="0"/>
              <a:t>Others have found it better than </a:t>
            </a:r>
            <a:r>
              <a:rPr lang="en-US" dirty="0" err="1" smtClean="0"/>
              <a:t>Newbler</a:t>
            </a:r>
            <a:r>
              <a:rPr lang="en-US" dirty="0" smtClean="0"/>
              <a:t>, trial run on our data did not find this </a:t>
            </a:r>
          </a:p>
          <a:p>
            <a:pPr lvl="2"/>
            <a:r>
              <a:rPr lang="en-US" dirty="0" smtClean="0"/>
              <a:t>many more smaller scaffolds, but larger </a:t>
            </a:r>
            <a:r>
              <a:rPr lang="en-US" dirty="0" err="1" smtClean="0"/>
              <a:t>contigs</a:t>
            </a:r>
            <a:r>
              <a:rPr lang="en-US" dirty="0" smtClean="0"/>
              <a:t>: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Also plans to try CLC Bio assembler and ARACHNE (this could go faster with access to more computing power)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63040" y="3957320"/>
          <a:ext cx="6146799" cy="1701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933"/>
                <a:gridCol w="2048933"/>
                <a:gridCol w="2048933"/>
              </a:tblGrid>
              <a:tr h="283633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“Best” </a:t>
                      </a:r>
                      <a:r>
                        <a:rPr lang="en-US" sz="1100" dirty="0" err="1" smtClean="0"/>
                        <a:t>Newbler</a:t>
                      </a:r>
                      <a:r>
                        <a:rPr lang="en-US" sz="1100" dirty="0" smtClean="0"/>
                        <a:t> Assembly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Initial Celera Assembly</a:t>
                      </a:r>
                      <a:endParaRPr lang="en-US" sz="1100" dirty="0"/>
                    </a:p>
                  </a:txBody>
                  <a:tcPr/>
                </a:tc>
              </a:tr>
              <a:tr h="28363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# Scaffolds</a:t>
                      </a:r>
                      <a:r>
                        <a:rPr lang="en-US" sz="1100" baseline="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13k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97k</a:t>
                      </a:r>
                      <a:endParaRPr lang="en-US" sz="1100" dirty="0"/>
                    </a:p>
                  </a:txBody>
                  <a:tcPr/>
                </a:tc>
              </a:tr>
              <a:tr h="28363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Scaffold N50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145k (1.2 MB largest)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11k (58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 largest)</a:t>
                      </a:r>
                      <a:endParaRPr lang="en-US" sz="1100" dirty="0"/>
                    </a:p>
                  </a:txBody>
                  <a:tcPr/>
                </a:tc>
              </a:tr>
              <a:tr h="28363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Scaffold Length</a:t>
                      </a:r>
                      <a:r>
                        <a:rPr lang="en-US" sz="1100" baseline="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333 Mb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 Mb</a:t>
                      </a:r>
                      <a:endParaRPr lang="en-US" sz="1100" dirty="0"/>
                    </a:p>
                  </a:txBody>
                  <a:tcPr/>
                </a:tc>
              </a:tr>
              <a:tr h="28363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Largest </a:t>
                      </a:r>
                      <a:r>
                        <a:rPr lang="en-US" sz="1100" dirty="0" err="1" smtClean="0"/>
                        <a:t>Contig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96K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121k</a:t>
                      </a:r>
                    </a:p>
                  </a:txBody>
                  <a:tcPr/>
                </a:tc>
              </a:tr>
              <a:tr h="283633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Contig</a:t>
                      </a:r>
                      <a:r>
                        <a:rPr lang="en-US" sz="1100" dirty="0" smtClean="0"/>
                        <a:t> N50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2050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2442</a:t>
                      </a:r>
                      <a:endParaRPr lang="en-US" sz="11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Other genomics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RNAi</a:t>
            </a:r>
            <a:r>
              <a:rPr lang="en-US" sz="2800" dirty="0" smtClean="0"/>
              <a:t> gene silencing based on proteomics results</a:t>
            </a:r>
          </a:p>
          <a:p>
            <a:r>
              <a:rPr lang="en-US" sz="2800" dirty="0" smtClean="0"/>
              <a:t>Genome wide analysis for novel markers</a:t>
            </a:r>
          </a:p>
          <a:p>
            <a:pPr lvl="1"/>
            <a:r>
              <a:rPr lang="en-US" sz="2400" dirty="0" smtClean="0"/>
              <a:t>RAD sequencing (Restriction Site Associated DNA sequencing)</a:t>
            </a:r>
          </a:p>
          <a:p>
            <a:pPr lvl="2"/>
            <a:r>
              <a:rPr lang="en-US" sz="2000" dirty="0" smtClean="0"/>
              <a:t>Sequence 1000’s of sites across genome associated with restriction enzyme cut site </a:t>
            </a:r>
          </a:p>
          <a:p>
            <a:pPr lvl="2"/>
            <a:r>
              <a:rPr lang="en-US" sz="2000" dirty="0" smtClean="0"/>
              <a:t>Rapid ID of SNPs/polymorphic regions and genetic mapping</a:t>
            </a:r>
          </a:p>
          <a:p>
            <a:pPr lvl="2"/>
            <a:r>
              <a:rPr lang="en-US" sz="2000" dirty="0" smtClean="0"/>
              <a:t>Potentially screen 100’s of flies </a:t>
            </a:r>
          </a:p>
          <a:p>
            <a:r>
              <a:rPr lang="en-US" sz="2800" dirty="0" smtClean="0"/>
              <a:t>Transcript analysis</a:t>
            </a:r>
          </a:p>
          <a:p>
            <a:pPr lvl="1"/>
            <a:r>
              <a:rPr lang="en-US" sz="2400" dirty="0" err="1" smtClean="0"/>
              <a:t>RNAseq</a:t>
            </a:r>
            <a:endParaRPr lang="en-US" sz="2400" dirty="0" smtClean="0"/>
          </a:p>
          <a:p>
            <a:pPr lvl="2"/>
            <a:r>
              <a:rPr lang="en-US" sz="2000" dirty="0" smtClean="0"/>
              <a:t>Sequence 1000’s of sites across genome associated with restriction enzyme cut site </a:t>
            </a:r>
          </a:p>
          <a:p>
            <a:pPr lvl="2"/>
            <a:r>
              <a:rPr lang="en-US" sz="2000" dirty="0" smtClean="0"/>
              <a:t>Rapid ID of SNPs/polymorphic regions and genetic mapping</a:t>
            </a:r>
          </a:p>
          <a:p>
            <a:pPr lvl="2"/>
            <a:r>
              <a:rPr lang="en-US" sz="2000" dirty="0" smtClean="0"/>
              <a:t>Potentially screen 100’s of flies </a:t>
            </a:r>
          </a:p>
          <a:p>
            <a:pPr marL="342900" lvl="2" indent="-342900">
              <a:buNone/>
            </a:pPr>
            <a:endParaRPr lang="en-US" sz="2000" dirty="0" smtClean="0"/>
          </a:p>
          <a:p>
            <a:pPr marL="342900" lvl="2" indent="-342900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RNAi</a:t>
            </a:r>
            <a:r>
              <a:rPr lang="en-US" sz="4000" dirty="0" smtClean="0"/>
              <a:t> based gene silencing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Working </a:t>
            </a:r>
            <a:r>
              <a:rPr lang="en-US" dirty="0" smtClean="0"/>
              <a:t>with gene list made with </a:t>
            </a:r>
            <a:r>
              <a:rPr lang="en-US" dirty="0" err="1" smtClean="0"/>
              <a:t>Chiou</a:t>
            </a:r>
            <a:r>
              <a:rPr lang="en-US" dirty="0" smtClean="0"/>
              <a:t> Ling (Stella) Chang’s proteome data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Target </a:t>
            </a:r>
            <a:r>
              <a:rPr lang="en-US" dirty="0" smtClean="0"/>
              <a:t>genes that will disrupt digestion/absorption of nutrients in food and/or reproductive capability of fly.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Silence genes in flies growing in liquid diet to ID physiological changes.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Create gene list of targets for plant engineering</a:t>
            </a:r>
          </a:p>
          <a:p>
            <a:pPr lvl="1" fontAlgn="auto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Genome-wide comparison of the dorsalis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Using RAD-tag approach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Restriction site associated sequencing to produce tags across genome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Sequence ~20 populations within the dorsalis complex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Map back to our dorsalis reference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Define regions which are stable within but variable between populations to define species/subspecies in complex.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RAD-tag sequencing</a:t>
            </a:r>
            <a:endParaRPr 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3" descr="figure 1"/>
          <p:cNvPicPr>
            <a:picLocks noChangeAspect="1" noChangeArrowheads="1"/>
          </p:cNvPicPr>
          <p:nvPr/>
        </p:nvPicPr>
        <p:blipFill>
          <a:blip r:embed="rId2" cstate="print"/>
          <a:srcRect b="75974"/>
          <a:stretch>
            <a:fillRect/>
          </a:stretch>
        </p:blipFill>
        <p:spPr bwMode="auto">
          <a:xfrm>
            <a:off x="1447800" y="990600"/>
            <a:ext cx="6096000" cy="3352801"/>
          </a:xfrm>
          <a:prstGeom prst="rect">
            <a:avLst/>
          </a:prstGeom>
          <a:noFill/>
        </p:spPr>
      </p:pic>
      <p:pic>
        <p:nvPicPr>
          <p:cNvPr id="9" name="Picture 3" descr="figure 1"/>
          <p:cNvPicPr>
            <a:picLocks noChangeAspect="1" noChangeArrowheads="1"/>
          </p:cNvPicPr>
          <p:nvPr/>
        </p:nvPicPr>
        <p:blipFill>
          <a:blip r:embed="rId2" cstate="print"/>
          <a:srcRect t="81907"/>
          <a:stretch>
            <a:fillRect/>
          </a:stretch>
        </p:blipFill>
        <p:spPr bwMode="auto">
          <a:xfrm>
            <a:off x="1447800" y="4267200"/>
            <a:ext cx="6096000" cy="252485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6629400" y="63963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latin typeface="Arial" pitchFamily="34" charset="0"/>
                <a:ea typeface="Times New Roman" pitchFamily="18" charset="0"/>
              </a:rPr>
              <a:t>Baird et al., 2008 </a:t>
            </a:r>
            <a:endParaRPr lang="en-US" sz="1400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RNAseq</a:t>
            </a:r>
            <a:r>
              <a:rPr lang="en-US" sz="4000" dirty="0" smtClean="0"/>
              <a:t>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382000" cy="6172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Sequence gene expression through life cycle of Oriental fruit fly</a:t>
            </a:r>
          </a:p>
          <a:p>
            <a:r>
              <a:rPr lang="en-US" sz="2400" dirty="0" smtClean="0"/>
              <a:t> RNA (</a:t>
            </a:r>
            <a:r>
              <a:rPr lang="en-US" sz="2400" dirty="0" err="1" smtClean="0"/>
              <a:t>cDNA</a:t>
            </a:r>
            <a:r>
              <a:rPr lang="en-US" sz="2400" dirty="0" smtClean="0"/>
              <a:t>) from the following life stages (whole organism)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r>
              <a:rPr lang="en-US" sz="2400" dirty="0" smtClean="0"/>
              <a:t>sequenced on </a:t>
            </a:r>
            <a:r>
              <a:rPr lang="en-US" sz="2400" dirty="0" err="1" smtClean="0"/>
              <a:t>Illumnia</a:t>
            </a:r>
            <a:r>
              <a:rPr lang="en-US" sz="2400" dirty="0" smtClean="0"/>
              <a:t> </a:t>
            </a:r>
            <a:r>
              <a:rPr lang="en-US" sz="2400" dirty="0" err="1" smtClean="0"/>
              <a:t>GAIIx</a:t>
            </a:r>
            <a:r>
              <a:rPr lang="en-US" sz="2400" dirty="0" smtClean="0"/>
              <a:t>, 2 samples/lane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Uses</a:t>
            </a:r>
          </a:p>
          <a:p>
            <a:pPr lvl="1"/>
            <a:r>
              <a:rPr lang="en-US" sz="2400" dirty="0" smtClean="0"/>
              <a:t>Construct database for proteomics</a:t>
            </a:r>
          </a:p>
          <a:p>
            <a:pPr lvl="1"/>
            <a:r>
              <a:rPr lang="en-US" sz="2400" dirty="0" smtClean="0"/>
              <a:t>Expression analysis</a:t>
            </a:r>
          </a:p>
          <a:p>
            <a:pPr lvl="1"/>
            <a:r>
              <a:rPr lang="en-US" sz="2400" dirty="0" smtClean="0"/>
              <a:t>Annotation evidence</a:t>
            </a:r>
          </a:p>
          <a:p>
            <a:pPr lvl="1"/>
            <a:r>
              <a:rPr lang="en-US" sz="2400" dirty="0" smtClean="0"/>
              <a:t>Population genetics when combined with other population sequences</a:t>
            </a:r>
          </a:p>
          <a:p>
            <a:pPr lvl="1"/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1752600"/>
          <a:ext cx="3352800" cy="1892808"/>
        </p:xfrm>
        <a:graphic>
          <a:graphicData uri="http://schemas.openxmlformats.org/drawingml/2006/table">
            <a:tbl>
              <a:tblPr/>
              <a:tblGrid>
                <a:gridCol w="3352800"/>
              </a:tblGrid>
              <a:tr h="2953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latin typeface="Calibri"/>
                          <a:ea typeface="Calibri"/>
                          <a:cs typeface="Times New Roman"/>
                        </a:rPr>
                        <a:t>Eggs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3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latin typeface="Calibri"/>
                          <a:ea typeface="Calibri"/>
                          <a:cs typeface="Times New Roman"/>
                        </a:rPr>
                        <a:t>Larvae</a:t>
                      </a:r>
                      <a:endParaRPr lang="en-US" sz="18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3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latin typeface="+mn-lt"/>
                          <a:ea typeface="Calibri"/>
                          <a:cs typeface="Times New Roman"/>
                        </a:rPr>
                        <a:t>Pupae</a:t>
                      </a:r>
                      <a:endParaRPr lang="en-US" sz="1800" baseline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3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latin typeface="+mn-lt"/>
                          <a:ea typeface="Calibri"/>
                          <a:cs typeface="Times New Roman"/>
                        </a:rPr>
                        <a:t>Adult males</a:t>
                      </a:r>
                      <a:endParaRPr lang="en-US" sz="1800" baseline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3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latin typeface="Calibri"/>
                          <a:ea typeface="Calibri"/>
                          <a:cs typeface="Times New Roman"/>
                        </a:rPr>
                        <a:t>Adult 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Times New Roman"/>
                        </a:rPr>
                        <a:t>females unmated</a:t>
                      </a:r>
                      <a:endParaRPr lang="en-US" sz="18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3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latin typeface="Calibri"/>
                          <a:ea typeface="Calibri"/>
                          <a:cs typeface="Times New Roman"/>
                        </a:rPr>
                        <a:t>Adult 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Times New Roman"/>
                        </a:rPr>
                        <a:t>female mated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Sequence QC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length</a:t>
            </a:r>
          </a:p>
          <a:p>
            <a:pPr lvl="1"/>
            <a:r>
              <a:rPr lang="en-US" dirty="0" smtClean="0"/>
              <a:t>All reads are 100 </a:t>
            </a:r>
            <a:r>
              <a:rPr lang="en-US" dirty="0" err="1" smtClean="0"/>
              <a:t>bp</a:t>
            </a:r>
            <a:r>
              <a:rPr lang="en-US" dirty="0" smtClean="0"/>
              <a:t> in length and have a mated ~ 150 </a:t>
            </a:r>
            <a:r>
              <a:rPr lang="en-US" dirty="0" err="1" smtClean="0"/>
              <a:t>bp</a:t>
            </a:r>
            <a:r>
              <a:rPr lang="en-US" dirty="0" smtClean="0"/>
              <a:t> away from it </a:t>
            </a:r>
          </a:p>
          <a:p>
            <a:r>
              <a:rPr lang="en-US" dirty="0" smtClean="0"/>
              <a:t>Number of reads/library </a:t>
            </a:r>
          </a:p>
          <a:p>
            <a:pPr lvl="1"/>
            <a:r>
              <a:rPr lang="en-US" dirty="0" smtClean="0"/>
              <a:t>Approximately 15-20 million reads/library X 2 </a:t>
            </a:r>
          </a:p>
          <a:p>
            <a:pPr lvl="1"/>
            <a:r>
              <a:rPr lang="en-US" dirty="0" smtClean="0"/>
              <a:t>Quality </a:t>
            </a:r>
            <a:r>
              <a:rPr lang="en-US" dirty="0" smtClean="0"/>
              <a:t>of reads is high, but tails off at end of read</a:t>
            </a:r>
          </a:p>
          <a:p>
            <a:pPr lvl="1"/>
            <a:r>
              <a:rPr lang="en-US" dirty="0" smtClean="0"/>
              <a:t>Several different filtering methods attempted</a:t>
            </a:r>
          </a:p>
          <a:p>
            <a:pPr lvl="2"/>
            <a:r>
              <a:rPr lang="en-US" dirty="0" smtClean="0"/>
              <a:t>Filtering reads that contained &gt;=10% bases with quality score below 20 seemed to be a nice stringency</a:t>
            </a:r>
          </a:p>
          <a:p>
            <a:pPr lvl="2"/>
            <a:r>
              <a:rPr lang="en-US" dirty="0" smtClean="0"/>
              <a:t>Reduce # reads from ~ 18 M to ~ 13 M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assembly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ABySS</a:t>
            </a:r>
            <a:r>
              <a:rPr lang="en-US" dirty="0" smtClean="0"/>
              <a:t>/trans-</a:t>
            </a:r>
            <a:r>
              <a:rPr lang="en-US" dirty="0" err="1" smtClean="0"/>
              <a:t>ABySS</a:t>
            </a:r>
            <a:r>
              <a:rPr lang="en-US" dirty="0" smtClean="0"/>
              <a:t> k-</a:t>
            </a:r>
            <a:r>
              <a:rPr lang="en-US" dirty="0" err="1" smtClean="0"/>
              <a:t>mer</a:t>
            </a:r>
            <a:r>
              <a:rPr lang="en-US" dirty="0" smtClean="0"/>
              <a:t> assembly software chosen to perform </a:t>
            </a:r>
            <a:r>
              <a:rPr lang="en-US" dirty="0" err="1" smtClean="0"/>
              <a:t>assemby</a:t>
            </a:r>
            <a:r>
              <a:rPr lang="en-US" dirty="0" smtClean="0"/>
              <a:t> and library comparisons</a:t>
            </a:r>
          </a:p>
          <a:p>
            <a:r>
              <a:rPr lang="en-US" dirty="0" smtClean="0"/>
              <a:t>Perform assembly with different k-</a:t>
            </a:r>
            <a:r>
              <a:rPr lang="en-US" dirty="0" err="1" smtClean="0"/>
              <a:t>mer</a:t>
            </a:r>
            <a:r>
              <a:rPr lang="en-US" dirty="0" smtClean="0"/>
              <a:t> (hash) sizes from N/2 to N-1 (N = read length)</a:t>
            </a:r>
          </a:p>
          <a:p>
            <a:pPr lvl="1"/>
            <a:r>
              <a:rPr lang="en-US" dirty="0" smtClean="0"/>
              <a:t>Smaller </a:t>
            </a:r>
            <a:r>
              <a:rPr lang="en-US" dirty="0" err="1" smtClean="0"/>
              <a:t>kmer</a:t>
            </a:r>
            <a:r>
              <a:rPr lang="en-US" dirty="0" smtClean="0"/>
              <a:t>- low abundant transcripts</a:t>
            </a:r>
          </a:p>
          <a:p>
            <a:pPr lvl="1"/>
            <a:r>
              <a:rPr lang="en-US" dirty="0" smtClean="0"/>
              <a:t>Larger </a:t>
            </a:r>
            <a:r>
              <a:rPr lang="en-US" dirty="0" err="1" smtClean="0"/>
              <a:t>kmer</a:t>
            </a:r>
            <a:r>
              <a:rPr lang="en-US" dirty="0" smtClean="0"/>
              <a:t>- high abundant transcripts</a:t>
            </a:r>
          </a:p>
          <a:p>
            <a:r>
              <a:rPr lang="en-US" dirty="0" smtClean="0"/>
              <a:t>For our reads that means from 50 – 96 </a:t>
            </a:r>
            <a:r>
              <a:rPr lang="en-US" dirty="0" err="1" smtClean="0"/>
              <a:t>bp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ABySS</a:t>
            </a:r>
            <a:r>
              <a:rPr lang="en-US" dirty="0" smtClean="0"/>
              <a:t> then merges these 25 assemblies into a consensus assembly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female_stats_grap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pic>
        <p:nvPicPr>
          <p:cNvPr id="9" name="Picture 8" descr="female.20plus_grap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524000"/>
            <a:ext cx="8229600" cy="2590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Chado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>
                <a:latin typeface="+mn-lt"/>
              </a:rPr>
              <a:t>Apollo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Gbrowse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err="1" smtClean="0">
                <a:latin typeface="+mn-lt"/>
              </a:rPr>
              <a:t>Tripal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GMOD implementation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0" y="617220"/>
          <a:ext cx="8602980" cy="6012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5410200" y="0"/>
          <a:ext cx="3733800" cy="3208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114675" cy="673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799" y="1905000"/>
            <a:ext cx="578330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-175260" y="0"/>
          <a:ext cx="9319260" cy="7101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5379720" y="0"/>
          <a:ext cx="3764280" cy="3032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43200" y="9906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Quality filtering reads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Increase coverage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Increase read length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Fewer short </a:t>
            </a:r>
            <a:r>
              <a:rPr lang="en-US" dirty="0" err="1" smtClean="0">
                <a:solidFill>
                  <a:schemeClr val="tx1"/>
                </a:solidFill>
              </a:rPr>
              <a:t>contigs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8288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Length </a:t>
            </a:r>
            <a:r>
              <a:rPr lang="en-US" sz="2800" dirty="0" err="1" smtClean="0"/>
              <a:t>vs</a:t>
            </a:r>
            <a:r>
              <a:rPr lang="en-US" sz="2800" dirty="0" smtClean="0"/>
              <a:t> coverage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279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next step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Assemble all libraries separately </a:t>
            </a:r>
          </a:p>
          <a:p>
            <a:pPr lvl="1"/>
            <a:r>
              <a:rPr lang="en-US" dirty="0" smtClean="0"/>
              <a:t>Just finished </a:t>
            </a:r>
          </a:p>
          <a:p>
            <a:r>
              <a:rPr lang="en-US" dirty="0" smtClean="0"/>
              <a:t>Assemble all libraries together</a:t>
            </a:r>
          </a:p>
          <a:p>
            <a:pPr lvl="1"/>
            <a:r>
              <a:rPr lang="en-US" dirty="0" smtClean="0"/>
              <a:t>Running right now </a:t>
            </a:r>
          </a:p>
          <a:p>
            <a:r>
              <a:rPr lang="en-US" dirty="0" smtClean="0"/>
              <a:t>Annotate Assemblies</a:t>
            </a:r>
          </a:p>
          <a:p>
            <a:pPr lvl="1"/>
            <a:r>
              <a:rPr lang="en-US" dirty="0" smtClean="0"/>
              <a:t>BLAST, GO, PATHWAY</a:t>
            </a:r>
          </a:p>
          <a:p>
            <a:r>
              <a:rPr lang="en-US" dirty="0" smtClean="0"/>
              <a:t>SNP Call</a:t>
            </a:r>
          </a:p>
          <a:p>
            <a:pPr lvl="1"/>
            <a:r>
              <a:rPr lang="en-US" dirty="0" smtClean="0"/>
              <a:t>Between our libraries and Taiwan and NZ</a:t>
            </a:r>
          </a:p>
          <a:p>
            <a:r>
              <a:rPr lang="en-US" dirty="0" err="1" smtClean="0"/>
              <a:t>RNAseq</a:t>
            </a:r>
            <a:r>
              <a:rPr lang="en-US" dirty="0" smtClean="0"/>
              <a:t> analysis 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Other </a:t>
            </a:r>
            <a:r>
              <a:rPr lang="en-US" sz="4000" dirty="0" err="1" smtClean="0"/>
              <a:t>Transcriptome</a:t>
            </a:r>
            <a:r>
              <a:rPr lang="en-US" sz="4000" dirty="0" smtClean="0"/>
              <a:t>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err="1" smtClean="0"/>
              <a:t>Juchun</a:t>
            </a:r>
            <a:r>
              <a:rPr lang="en-US" sz="2800" dirty="0" smtClean="0"/>
              <a:t> in </a:t>
            </a:r>
            <a:r>
              <a:rPr lang="en-US" sz="2800" dirty="0" err="1" smtClean="0"/>
              <a:t>Tiawan</a:t>
            </a:r>
            <a:r>
              <a:rPr lang="en-US" sz="2800" dirty="0" smtClean="0"/>
              <a:t> is giving us access to her data, different population of Oriental fruit fly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Karen Armstrong in NZ has data from 2 other populations. 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Interesting possibility to explore genome wide species variation (of interest to IAEA and APHIS in species definition)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Good Multinational Collaboration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Papaya Genome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 rtlCol="0">
            <a:normAutofit fontScale="4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5000" dirty="0" smtClean="0"/>
              <a:t>ONLY NEW 454 data, Average depth = 10X  Est. genome size 463 MB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4000" dirty="0" err="1" smtClean="0"/>
              <a:t>scaffoldMetrics</a:t>
            </a:r>
            <a:endParaRPr lang="en-US" sz="40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000" dirty="0" err="1" smtClean="0"/>
              <a:t>numberOfScaffolds</a:t>
            </a:r>
            <a:r>
              <a:rPr lang="en-US" sz="4000" dirty="0" smtClean="0"/>
              <a:t>   = 13069;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000" dirty="0" err="1" smtClean="0"/>
              <a:t>numberOfBases</a:t>
            </a:r>
            <a:r>
              <a:rPr lang="en-US" sz="4000" dirty="0" smtClean="0"/>
              <a:t>       = 330192496;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000" dirty="0" err="1" smtClean="0"/>
              <a:t>avgScaffoldSize</a:t>
            </a:r>
            <a:r>
              <a:rPr lang="en-US" sz="4000" dirty="0" smtClean="0"/>
              <a:t>     = 25265;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000" dirty="0" smtClean="0"/>
              <a:t>N50ScaffoldSize     = 1511029;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000" dirty="0" err="1" smtClean="0"/>
              <a:t>LargestScaffoldSize</a:t>
            </a:r>
            <a:r>
              <a:rPr lang="en-US" sz="4000" dirty="0" smtClean="0"/>
              <a:t> = 7677599;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40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4000" dirty="0" err="1" smtClean="0"/>
              <a:t>largeContigMetrics</a:t>
            </a:r>
            <a:endParaRPr lang="en-US" sz="40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000" dirty="0" err="1" smtClean="0"/>
              <a:t>numberOfContigs</a:t>
            </a:r>
            <a:r>
              <a:rPr lang="en-US" sz="4000" dirty="0" smtClean="0"/>
              <a:t>   = 77548;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000" dirty="0" err="1" smtClean="0"/>
              <a:t>numberOfBases</a:t>
            </a:r>
            <a:r>
              <a:rPr lang="en-US" sz="4000" dirty="0" smtClean="0"/>
              <a:t>     = 269131402;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40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000" dirty="0" err="1" smtClean="0"/>
              <a:t>avgContigSize</a:t>
            </a:r>
            <a:r>
              <a:rPr lang="en-US" sz="4000" dirty="0" smtClean="0"/>
              <a:t>     = 3470;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000" dirty="0" smtClean="0"/>
              <a:t>N50ContigSize     = 6644;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000" dirty="0" err="1" smtClean="0"/>
              <a:t>largestContigSize</a:t>
            </a:r>
            <a:r>
              <a:rPr lang="en-US" sz="4000" dirty="0" smtClean="0"/>
              <a:t> = 85477;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5900" dirty="0" smtClean="0"/>
              <a:t>Need to add in the old Sanger sequencing data, it is the next thing to run on my computer in my office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Annotation and Databasing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As we have been waiting for sequencing data and assembly: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Annotation pipeline is setup and tested on a subset of data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GMOD database (CHADO/</a:t>
            </a:r>
            <a:r>
              <a:rPr lang="en-US" dirty="0" err="1" smtClean="0"/>
              <a:t>postgresql</a:t>
            </a:r>
            <a:r>
              <a:rPr lang="en-US" dirty="0" smtClean="0"/>
              <a:t>) setup and configured to handle data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Project website designed by UH Hilo student to disseminate data (through secure login) using genome browser, blast, and ftp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Basically, once we get a quality assembly, we are ready to run with the data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Acknowledgments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1752600"/>
            <a:ext cx="21210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PBARC</a:t>
            </a:r>
          </a:p>
          <a:p>
            <a:endParaRPr lang="en-US" dirty="0" smtClean="0"/>
          </a:p>
          <a:p>
            <a:r>
              <a:rPr lang="en-US" dirty="0" smtClean="0"/>
              <a:t>Eric Jang</a:t>
            </a:r>
          </a:p>
          <a:p>
            <a:r>
              <a:rPr lang="en-US" dirty="0" smtClean="0"/>
              <a:t>Dennis </a:t>
            </a:r>
            <a:r>
              <a:rPr lang="en-US" dirty="0" err="1" smtClean="0"/>
              <a:t>Gonsalves</a:t>
            </a:r>
            <a:endParaRPr lang="en-US" dirty="0" smtClean="0"/>
          </a:p>
          <a:p>
            <a:r>
              <a:rPr lang="en-US" dirty="0" smtClean="0"/>
              <a:t>Steven Tam</a:t>
            </a:r>
          </a:p>
          <a:p>
            <a:r>
              <a:rPr lang="en-US" dirty="0" smtClean="0"/>
              <a:t>Nicholas </a:t>
            </a:r>
            <a:r>
              <a:rPr lang="en-US" dirty="0" err="1" smtClean="0"/>
              <a:t>Manoukis</a:t>
            </a:r>
            <a:endParaRPr lang="en-US" dirty="0" smtClean="0"/>
          </a:p>
          <a:p>
            <a:r>
              <a:rPr lang="en-US" dirty="0" smtClean="0"/>
              <a:t>Stella </a:t>
            </a:r>
            <a:r>
              <a:rPr lang="en-US" dirty="0" smtClean="0"/>
              <a:t>Chang</a:t>
            </a:r>
          </a:p>
          <a:p>
            <a:r>
              <a:rPr lang="en-US" dirty="0" smtClean="0"/>
              <a:t>Natasha  </a:t>
            </a:r>
            <a:r>
              <a:rPr lang="en-US" dirty="0" err="1" smtClean="0"/>
              <a:t>Sostrom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743670"/>
            <a:ext cx="14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Sequencing</a:t>
            </a:r>
          </a:p>
          <a:p>
            <a:endParaRPr lang="en-US" dirty="0" smtClean="0"/>
          </a:p>
          <a:p>
            <a:r>
              <a:rPr lang="en-US" dirty="0" err="1" smtClean="0"/>
              <a:t>Shaobin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57159" y="3581400"/>
            <a:ext cx="3801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Collaborators with other sequences</a:t>
            </a:r>
          </a:p>
          <a:p>
            <a:endParaRPr lang="en-US" dirty="0" smtClean="0"/>
          </a:p>
          <a:p>
            <a:r>
              <a:rPr lang="en-US" dirty="0" err="1" smtClean="0"/>
              <a:t>JuChun</a:t>
            </a:r>
            <a:endParaRPr lang="en-US" dirty="0" smtClean="0"/>
          </a:p>
          <a:p>
            <a:r>
              <a:rPr lang="en-US" dirty="0" smtClean="0"/>
              <a:t>Karen Armstrong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www.bactrobase.org</a:t>
            </a:r>
            <a:endParaRPr lang="en-US" dirty="0"/>
          </a:p>
        </p:txBody>
      </p:sp>
      <p:pic>
        <p:nvPicPr>
          <p:cNvPr id="4" name="Content Placeholder 3" descr="fly_sit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990600"/>
            <a:ext cx="5715000" cy="5655468"/>
          </a:xfrm>
        </p:spPr>
      </p:pic>
      <p:sp>
        <p:nvSpPr>
          <p:cNvPr id="5" name="TextBox 4"/>
          <p:cNvSpPr txBox="1"/>
          <p:nvPr/>
        </p:nvSpPr>
        <p:spPr>
          <a:xfrm>
            <a:off x="5867400" y="990600"/>
            <a:ext cx="3276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Currently under development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Project news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Access to data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Sequence assembly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Annotations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SNPs/markers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Tools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BLAST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Gbrowse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you have interest in collaborating please contact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Assist in annotation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Fly sample/species of interest for sequencing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Compare against other datasets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?????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scott.geib@ars.usda.gov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/>
              <a:t>t</a:t>
            </a:r>
            <a:r>
              <a:rPr lang="en-US" dirty="0" smtClean="0"/>
              <a:t>om.walk@ars.usda.gov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19050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Assembly supplemental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material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Influence of Het. Mode and incremental assembly on assembly 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37690"/>
            <a:ext cx="8978522" cy="471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91840" y="3576320"/>
            <a:ext cx="550672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92960" y="5130800"/>
            <a:ext cx="6725920" cy="497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71040" y="6167120"/>
            <a:ext cx="6858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5363" name="Content Placeholder 3" descr="wls536_8_tag7_1_sequence_grap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3429000"/>
          </a:xfrm>
        </p:spPr>
      </p:pic>
      <p:pic>
        <p:nvPicPr>
          <p:cNvPr id="15364" name="Picture 4" descr="wls535_8_tag6_1_sequence_graph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76600"/>
            <a:ext cx="9144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676400"/>
          <a:ext cx="8915400" cy="4668750"/>
        </p:xfrm>
        <a:graphic>
          <a:graphicData uri="http://schemas.openxmlformats.org/drawingml/2006/table">
            <a:tbl>
              <a:tblPr/>
              <a:tblGrid>
                <a:gridCol w="1226890"/>
                <a:gridCol w="830511"/>
                <a:gridCol w="1295399"/>
                <a:gridCol w="1113264"/>
                <a:gridCol w="819614"/>
                <a:gridCol w="1070517"/>
                <a:gridCol w="1037063"/>
                <a:gridCol w="1522142"/>
              </a:tblGrid>
              <a:tr h="774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Library Type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 Reads Used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 Bases Used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 Reads Assembled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Read Error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 Paired Reads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 Paired Reads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 Pairs Both Assembled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WGS</a:t>
                      </a:r>
                    </a:p>
                  </a:txBody>
                  <a:tcPr marL="6862" marR="6862" marT="68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451503</a:t>
                      </a:r>
                    </a:p>
                  </a:txBody>
                  <a:tcPr marL="6862" marR="6862" marT="68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169811016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2.11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23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WGS</a:t>
                      </a:r>
                    </a:p>
                  </a:txBody>
                  <a:tcPr marL="6862" marR="6862" marT="68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406738</a:t>
                      </a:r>
                    </a:p>
                  </a:txBody>
                  <a:tcPr marL="6862" marR="6862" marT="68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146314499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2.18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23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WGS</a:t>
                      </a:r>
                    </a:p>
                  </a:txBody>
                  <a:tcPr marL="6862" marR="6862" marT="68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478774</a:t>
                      </a:r>
                    </a:p>
                  </a:txBody>
                  <a:tcPr marL="6862" marR="6862" marT="68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176715960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81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2.13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23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WGS</a:t>
                      </a:r>
                    </a:p>
                  </a:txBody>
                  <a:tcPr marL="6862" marR="6862" marT="68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466891</a:t>
                      </a:r>
                    </a:p>
                  </a:txBody>
                  <a:tcPr marL="6862" marR="6862" marT="68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166145321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81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2.17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23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20kb paired</a:t>
                      </a:r>
                    </a:p>
                  </a:txBody>
                  <a:tcPr marL="6862" marR="6862" marT="68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472006</a:t>
                      </a:r>
                    </a:p>
                  </a:txBody>
                  <a:tcPr marL="6862" marR="6862" marT="68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104431550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1.61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8%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36486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20kb paired</a:t>
                      </a:r>
                    </a:p>
                  </a:txBody>
                  <a:tcPr marL="6862" marR="6862" marT="68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401175</a:t>
                      </a:r>
                    </a:p>
                  </a:txBody>
                  <a:tcPr marL="6862" marR="6862" marT="68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100713122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1.56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9%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34140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20kb paired</a:t>
                      </a:r>
                    </a:p>
                  </a:txBody>
                  <a:tcPr marL="6862" marR="6862" marT="68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473942</a:t>
                      </a:r>
                    </a:p>
                  </a:txBody>
                  <a:tcPr marL="6862" marR="6862" marT="68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105492565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1.76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9%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44788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20kb paired</a:t>
                      </a:r>
                    </a:p>
                  </a:txBody>
                  <a:tcPr marL="6862" marR="6862" marT="68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229300</a:t>
                      </a:r>
                    </a:p>
                  </a:txBody>
                  <a:tcPr marL="6862" marR="6862" marT="68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59436199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1.54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12%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26828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8kb paired</a:t>
                      </a:r>
                    </a:p>
                  </a:txBody>
                  <a:tcPr marL="6862" marR="6862" marT="68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683641</a:t>
                      </a:r>
                    </a:p>
                  </a:txBody>
                  <a:tcPr marL="6862" marR="6862" marT="68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129755291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2.68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54%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369166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23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8kb paired</a:t>
                      </a:r>
                    </a:p>
                  </a:txBody>
                  <a:tcPr marL="6862" marR="6862" marT="68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768914</a:t>
                      </a:r>
                    </a:p>
                  </a:txBody>
                  <a:tcPr marL="6862" marR="6862" marT="68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146587872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2.67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55%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423441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23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8kb paired</a:t>
                      </a:r>
                    </a:p>
                  </a:txBody>
                  <a:tcPr marL="6862" marR="6862" marT="68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787016</a:t>
                      </a:r>
                    </a:p>
                  </a:txBody>
                  <a:tcPr marL="6862" marR="6862" marT="68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156941914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2.67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56%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442146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36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8kb paired</a:t>
                      </a:r>
                    </a:p>
                  </a:txBody>
                  <a:tcPr marL="6862" marR="6862" marT="68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636722</a:t>
                      </a:r>
                    </a:p>
                  </a:txBody>
                  <a:tcPr marL="6862" marR="6862" marT="68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125734498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2.79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56%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358283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6862" marR="6862" marT="686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Not all reads in PE library are PE reads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20 kb Library Statistics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First two runs very good, </a:t>
            </a:r>
          </a:p>
          <a:p>
            <a:r>
              <a:rPr lang="en-US" smtClean="0"/>
              <a:t>Next two runs not as good, Shaobin was not sure why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3505200"/>
          <a:ext cx="9144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371600"/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r>
                        <a:rPr lang="en-US" baseline="0" dirty="0" smtClean="0"/>
                        <a:t> 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Read</a:t>
                      </a:r>
                      <a:r>
                        <a:rPr lang="en-US" baseline="0" dirty="0" smtClean="0"/>
                        <a:t> with Mates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r>
                        <a:rPr lang="en-US" baseline="0" dirty="0" smtClean="0"/>
                        <a:t> Read 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GPWPV9K04.sff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10/23/2010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GQHTMLN01.sff &amp;2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11/3/2010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GP33VEV01.sff &amp;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11/9/2010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GQKSO6A01.sff &amp;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11/9/2010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31838"/>
            <a:ext cx="8077200" cy="11731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Read Quality </a:t>
            </a:r>
            <a:r>
              <a:rPr lang="en-US" dirty="0" err="1" smtClean="0"/>
              <a:t>distributiuon</a:t>
            </a:r>
            <a:r>
              <a:rPr lang="en-US" dirty="0" smtClean="0"/>
              <a:t> (average score across read)</a:t>
            </a:r>
            <a:br>
              <a:rPr lang="en-US" dirty="0" smtClean="0"/>
            </a:br>
            <a:r>
              <a:rPr lang="en-US" dirty="0" smtClean="0"/>
              <a:t>GPWPV9K04              GP33VEV02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133600"/>
            <a:ext cx="464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09800"/>
            <a:ext cx="457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rc 5"/>
          <p:cNvSpPr/>
          <p:nvPr/>
        </p:nvSpPr>
        <p:spPr>
          <a:xfrm>
            <a:off x="-3733800" y="3124200"/>
            <a:ext cx="8229600" cy="3810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164138" y="3244850"/>
            <a:ext cx="3603625" cy="1627188"/>
          </a:xfrm>
          <a:custGeom>
            <a:avLst/>
            <a:gdLst>
              <a:gd name="connsiteX0" fmla="*/ 0 w 3603811"/>
              <a:gd name="connsiteY0" fmla="*/ 0 h 1627094"/>
              <a:gd name="connsiteX1" fmla="*/ 1035423 w 3603811"/>
              <a:gd name="connsiteY1" fmla="*/ 820270 h 1627094"/>
              <a:gd name="connsiteX2" fmla="*/ 3603811 w 3603811"/>
              <a:gd name="connsiteY2" fmla="*/ 1627094 h 162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3811" h="1627094">
                <a:moveTo>
                  <a:pt x="0" y="0"/>
                </a:moveTo>
                <a:cubicBezTo>
                  <a:pt x="217394" y="274544"/>
                  <a:pt x="434788" y="549088"/>
                  <a:pt x="1035423" y="820270"/>
                </a:cubicBezTo>
                <a:cubicBezTo>
                  <a:pt x="1636058" y="1091452"/>
                  <a:pt x="2619934" y="1359273"/>
                  <a:pt x="3603811" y="162709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648200" y="1295400"/>
            <a:ext cx="4038600" cy="1020763"/>
          </a:xfrm>
        </p:spPr>
        <p:txBody>
          <a:bodyPr/>
          <a:lstStyle/>
          <a:p>
            <a:r>
              <a:rPr lang="en-US" smtClean="0"/>
              <a:t>GQKSO6A02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3505200" cy="12192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Example High Quality Data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90800"/>
            <a:ext cx="426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590800"/>
            <a:ext cx="426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Using the (good) 20 kb data to improve assembly (January 2011)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524000"/>
          <a:ext cx="7391399" cy="4190998"/>
        </p:xfrm>
        <a:graphic>
          <a:graphicData uri="http://schemas.openxmlformats.org/drawingml/2006/table">
            <a:tbl>
              <a:tblPr/>
              <a:tblGrid>
                <a:gridCol w="2783053"/>
                <a:gridCol w="2304173"/>
                <a:gridCol w="2304173"/>
              </a:tblGrid>
              <a:tr h="41319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With new 20 kb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Previous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assembly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9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numberOfScaffolds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15,729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16639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9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numberOfBases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348,980,902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308 Mb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9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N50ScaffoldSize   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167,467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80,000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2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largestScaffoldSize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2,175,715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.9 Mb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97"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9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numberOfContigs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271,272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9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numberOfBases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393,833,947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394 Mb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9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N50ContigSize   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1,796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9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largestContigSize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88,671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360" name="TextBox 5"/>
          <p:cNvSpPr txBox="1">
            <a:spLocks noChangeArrowheads="1"/>
          </p:cNvSpPr>
          <p:nvPr/>
        </p:nvSpPr>
        <p:spPr bwMode="auto">
          <a:xfrm>
            <a:off x="685800" y="5780088"/>
            <a:ext cx="76200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Take home from this, Scaffolds are getting big, but contigs are staying small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Tephritid</a:t>
            </a:r>
            <a:r>
              <a:rPr lang="en-US" dirty="0" smtClean="0"/>
              <a:t> flies are diverse and evolving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Diptera</a:t>
            </a:r>
            <a:r>
              <a:rPr lang="en-US" sz="2800" dirty="0" smtClean="0"/>
              <a:t>: </a:t>
            </a:r>
            <a:r>
              <a:rPr lang="en-US" sz="2800" dirty="0" err="1" smtClean="0"/>
              <a:t>Tephritidae</a:t>
            </a:r>
            <a:r>
              <a:rPr lang="en-US" sz="2800" dirty="0" smtClean="0"/>
              <a:t>: </a:t>
            </a:r>
            <a:r>
              <a:rPr lang="en-US" sz="2800" dirty="0" err="1" smtClean="0"/>
              <a:t>Dacinae</a:t>
            </a:r>
            <a:endParaRPr lang="en-US" sz="2800" dirty="0" smtClean="0"/>
          </a:p>
          <a:p>
            <a:r>
              <a:rPr lang="en-US" sz="2800" dirty="0" smtClean="0"/>
              <a:t>Major pest around the Pacific</a:t>
            </a:r>
          </a:p>
          <a:p>
            <a:r>
              <a:rPr lang="en-US" sz="2800" dirty="0" smtClean="0"/>
              <a:t>Larvae feed on wide range of fruits</a:t>
            </a:r>
          </a:p>
          <a:p>
            <a:r>
              <a:rPr lang="en-US" sz="2800" dirty="0" smtClean="0"/>
              <a:t>Adults can have high mobility, fecundity</a:t>
            </a:r>
          </a:p>
          <a:p>
            <a:r>
              <a:rPr lang="en-US" sz="2800" dirty="0" smtClean="0"/>
              <a:t>Recent taxonomic work on the </a:t>
            </a:r>
            <a:r>
              <a:rPr lang="en-US" sz="2800" i="1" dirty="0" err="1" smtClean="0"/>
              <a:t>dorsalis</a:t>
            </a:r>
            <a:r>
              <a:rPr lang="en-US" sz="2800" dirty="0" smtClean="0"/>
              <a:t> complex suggests that it includes over 50 species</a:t>
            </a:r>
          </a:p>
          <a:p>
            <a:pPr lvl="1"/>
            <a:r>
              <a:rPr lang="en-US" sz="2400" dirty="0" smtClean="0"/>
              <a:t>8 considered of high economic significance. </a:t>
            </a:r>
          </a:p>
          <a:p>
            <a:pPr lvl="1"/>
            <a:r>
              <a:rPr lang="en-US" sz="2400" dirty="0" smtClean="0"/>
              <a:t>Discrimination of </a:t>
            </a:r>
            <a:r>
              <a:rPr lang="en-US" sz="2400" i="1" dirty="0" smtClean="0"/>
              <a:t>B. </a:t>
            </a:r>
            <a:r>
              <a:rPr lang="en-US" sz="2400" i="1" dirty="0" err="1" smtClean="0"/>
              <a:t>dorslais</a:t>
            </a:r>
            <a:r>
              <a:rPr lang="en-US" sz="2400" dirty="0" smtClean="0"/>
              <a:t>, </a:t>
            </a:r>
            <a:r>
              <a:rPr lang="en-US" sz="2400" i="1" dirty="0" smtClean="0"/>
              <a:t>B. </a:t>
            </a:r>
            <a:r>
              <a:rPr lang="en-US" sz="2400" i="1" dirty="0" err="1" smtClean="0"/>
              <a:t>papayae</a:t>
            </a:r>
            <a:r>
              <a:rPr lang="en-US" sz="2400" dirty="0" smtClean="0"/>
              <a:t>, and </a:t>
            </a:r>
            <a:r>
              <a:rPr lang="en-US" sz="2400" i="1" dirty="0" smtClean="0"/>
              <a:t>B. </a:t>
            </a:r>
            <a:r>
              <a:rPr lang="en-US" sz="2400" i="1" dirty="0" err="1" smtClean="0"/>
              <a:t>philippinensis</a:t>
            </a:r>
            <a:r>
              <a:rPr lang="en-US" sz="2400" dirty="0" smtClean="0"/>
              <a:t> has been especially problematic for many previous molecular studies. </a:t>
            </a:r>
            <a:r>
              <a:rPr lang="en-US" sz="2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Sequence and create a </a:t>
            </a:r>
            <a:r>
              <a:rPr lang="en-US" i="1" dirty="0" smtClean="0"/>
              <a:t>de novo </a:t>
            </a:r>
            <a:r>
              <a:rPr lang="en-US" dirty="0" smtClean="0"/>
              <a:t> assembly of the genome of the oriental fruit fly (</a:t>
            </a:r>
            <a:r>
              <a:rPr lang="en-US" i="1" dirty="0" smtClean="0"/>
              <a:t>B. dorsalis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Genomics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Provide </a:t>
            </a:r>
            <a:r>
              <a:rPr lang="en-US" dirty="0" smtClean="0"/>
              <a:t>structural and functional </a:t>
            </a:r>
            <a:r>
              <a:rPr lang="en-US" dirty="0" smtClean="0"/>
              <a:t>annotation of genome through transcriptome sequencing and annotation pipeline</a:t>
            </a:r>
          </a:p>
          <a:p>
            <a:r>
              <a:rPr lang="en-US" dirty="0" smtClean="0"/>
              <a:t>Comparative Genomics:</a:t>
            </a:r>
          </a:p>
          <a:p>
            <a:pPr lvl="1"/>
            <a:r>
              <a:rPr lang="en-US" dirty="0" smtClean="0"/>
              <a:t>Perform genome-wide comparative analysis of related strains of </a:t>
            </a:r>
            <a:r>
              <a:rPr lang="en-US" i="1" dirty="0" smtClean="0"/>
              <a:t>B. dorsalis </a:t>
            </a:r>
            <a:r>
              <a:rPr lang="en-US" dirty="0" smtClean="0"/>
              <a:t>(species complex)</a:t>
            </a:r>
            <a:endParaRPr lang="en-US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Goals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Create/annotate oriental fruit fly genome</a:t>
            </a:r>
          </a:p>
          <a:p>
            <a:pPr lvl="1"/>
            <a:r>
              <a:rPr lang="en-US" dirty="0" smtClean="0"/>
              <a:t>Use as a foundation for developing novel tools </a:t>
            </a:r>
          </a:p>
          <a:p>
            <a:pPr lvl="2"/>
            <a:r>
              <a:rPr lang="en-US" dirty="0" smtClean="0"/>
              <a:t>Resistant fruits</a:t>
            </a:r>
          </a:p>
          <a:p>
            <a:pPr lvl="2"/>
            <a:r>
              <a:rPr lang="en-US" dirty="0" smtClean="0"/>
              <a:t>Identify genes that could be used in novel control methods </a:t>
            </a:r>
          </a:p>
          <a:p>
            <a:pPr lvl="2"/>
            <a:r>
              <a:rPr lang="en-US" dirty="0" smtClean="0"/>
              <a:t>Improve mass rearing</a:t>
            </a:r>
          </a:p>
          <a:p>
            <a:r>
              <a:rPr lang="en-US" dirty="0" smtClean="0"/>
              <a:t>Perform comparative genomics on dorsalis species complex</a:t>
            </a:r>
          </a:p>
          <a:p>
            <a:pPr lvl="1"/>
            <a:r>
              <a:rPr lang="en-US" dirty="0" smtClean="0"/>
              <a:t>Develop new molecular markers for distinguishing species boundaries</a:t>
            </a:r>
          </a:p>
          <a:p>
            <a:pPr lvl="1"/>
            <a:r>
              <a:rPr lang="en-US" dirty="0" smtClean="0"/>
              <a:t>Develop techniques </a:t>
            </a:r>
            <a:r>
              <a:rPr lang="en-US" smtClean="0"/>
              <a:t>for rapid </a:t>
            </a:r>
            <a:r>
              <a:rPr lang="en-US" dirty="0" smtClean="0"/>
              <a:t>ID of flies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/>
              <a:t>Genome sequencing project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70037"/>
            <a:ext cx="58674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Genome size:</a:t>
            </a:r>
          </a:p>
          <a:p>
            <a:pPr lvl="1"/>
            <a:r>
              <a:rPr lang="en-US" dirty="0" smtClean="0"/>
              <a:t>400-600 Mb in size</a:t>
            </a:r>
          </a:p>
          <a:p>
            <a:r>
              <a:rPr lang="en-US" dirty="0" smtClean="0"/>
              <a:t>Source of DNA</a:t>
            </a:r>
          </a:p>
          <a:p>
            <a:pPr lvl="1"/>
            <a:r>
              <a:rPr lang="en-US" dirty="0" smtClean="0"/>
              <a:t>USDA-PBARC lab colony strain </a:t>
            </a:r>
          </a:p>
          <a:p>
            <a:pPr lvl="1"/>
            <a:r>
              <a:rPr lang="en-US" dirty="0" smtClean="0"/>
              <a:t>Initially collected in </a:t>
            </a:r>
            <a:r>
              <a:rPr lang="en-US" dirty="0" err="1" smtClean="0"/>
              <a:t>Puna</a:t>
            </a:r>
            <a:r>
              <a:rPr lang="en-US" dirty="0" smtClean="0"/>
              <a:t>, Hawaii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454 </a:t>
            </a:r>
            <a:r>
              <a:rPr lang="en-US" dirty="0" err="1" smtClean="0"/>
              <a:t>pyrosequencing</a:t>
            </a:r>
            <a:endParaRPr lang="en-US" dirty="0" smtClean="0"/>
          </a:p>
          <a:p>
            <a:pPr lvl="2"/>
            <a:r>
              <a:rPr lang="en-US" dirty="0" smtClean="0"/>
              <a:t>Shotgun and Paired-end sequencing</a:t>
            </a:r>
          </a:p>
          <a:p>
            <a:pPr lvl="2"/>
            <a:r>
              <a:rPr lang="en-US" dirty="0" smtClean="0"/>
              <a:t>8.2 </a:t>
            </a:r>
            <a:r>
              <a:rPr lang="en-US" dirty="0" err="1" smtClean="0"/>
              <a:t>Gb</a:t>
            </a:r>
            <a:r>
              <a:rPr lang="en-US" dirty="0" smtClean="0"/>
              <a:t> of sequence (~15X coverage)</a:t>
            </a:r>
          </a:p>
          <a:p>
            <a:pPr lvl="1"/>
            <a:r>
              <a:rPr lang="en-US" dirty="0" smtClean="0"/>
              <a:t>Assemble Sequence</a:t>
            </a:r>
          </a:p>
          <a:p>
            <a:pPr lvl="1"/>
            <a:r>
              <a:rPr lang="en-US" dirty="0" smtClean="0"/>
              <a:t>Annotate Assembly</a:t>
            </a:r>
          </a:p>
        </p:txBody>
      </p:sp>
      <p:pic>
        <p:nvPicPr>
          <p:cNvPr id="4" name="Picture 3" descr="OrionPapaya1.jpg"/>
          <p:cNvPicPr>
            <a:picLocks noChangeAspect="1"/>
          </p:cNvPicPr>
          <p:nvPr/>
        </p:nvPicPr>
        <p:blipFill>
          <a:blip r:embed="rId2" cstate="print"/>
          <a:srcRect l="21667" t="27600" r="33333" b="20133"/>
          <a:stretch>
            <a:fillRect/>
          </a:stretch>
        </p:blipFill>
        <p:spPr>
          <a:xfrm rot="10800000">
            <a:off x="6324601" y="1219200"/>
            <a:ext cx="2819399" cy="2192867"/>
          </a:xfrm>
          <a:prstGeom prst="rect">
            <a:avLst/>
          </a:prstGeom>
        </p:spPr>
      </p:pic>
      <p:pic>
        <p:nvPicPr>
          <p:cNvPr id="8" name="Picture 7" descr="hawai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2913530"/>
            <a:ext cx="3048000" cy="394447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8077200" y="4267200"/>
            <a:ext cx="762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 of DNA sample: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DNA was from the </a:t>
            </a:r>
            <a:r>
              <a:rPr lang="en-US" i="1" dirty="0" smtClean="0"/>
              <a:t>B. dorsalis </a:t>
            </a:r>
            <a:r>
              <a:rPr lang="en-US" dirty="0" smtClean="0"/>
              <a:t>lab colony, originating from </a:t>
            </a:r>
            <a:r>
              <a:rPr lang="en-US" dirty="0" err="1" smtClean="0"/>
              <a:t>Puna</a:t>
            </a:r>
            <a:r>
              <a:rPr lang="en-US" dirty="0" smtClean="0"/>
              <a:t>, HI.  </a:t>
            </a:r>
          </a:p>
          <a:p>
            <a:r>
              <a:rPr lang="en-US" dirty="0" smtClean="0"/>
              <a:t>To create the DNA sample: </a:t>
            </a:r>
          </a:p>
          <a:p>
            <a:pPr lvl="1"/>
            <a:r>
              <a:rPr lang="en-US" dirty="0" smtClean="0"/>
              <a:t>larvae were reared on artificial diet</a:t>
            </a:r>
          </a:p>
          <a:p>
            <a:pPr lvl="1"/>
            <a:r>
              <a:rPr lang="en-US" dirty="0" smtClean="0"/>
              <a:t>a pool of larvae was pulled, starved, and extracted.  </a:t>
            </a:r>
          </a:p>
          <a:p>
            <a:pPr lvl="1"/>
            <a:r>
              <a:rPr lang="en-US" dirty="0" smtClean="0"/>
              <a:t>estimated that 100’s of larvae were included in each extraction</a:t>
            </a:r>
          </a:p>
          <a:p>
            <a:r>
              <a:rPr lang="en-US" dirty="0" smtClean="0"/>
              <a:t>Two different DNA samples were sequenced</a:t>
            </a:r>
          </a:p>
          <a:p>
            <a:pPr lvl="1"/>
            <a:r>
              <a:rPr lang="en-US" dirty="0" smtClean="0"/>
              <a:t>Look at which DNA sample used in each sequencing library.  </a:t>
            </a:r>
          </a:p>
          <a:p>
            <a:r>
              <a:rPr lang="en-US" dirty="0" smtClean="0"/>
              <a:t>Issues that can be caused from using 100’s of individuals for sequencing</a:t>
            </a:r>
          </a:p>
          <a:p>
            <a:pPr lvl="1"/>
            <a:r>
              <a:rPr lang="en-US" dirty="0" smtClean="0"/>
              <a:t>Variations in population can cause havoc to assembler</a:t>
            </a:r>
          </a:p>
          <a:p>
            <a:pPr lvl="2"/>
            <a:r>
              <a:rPr lang="en-US" dirty="0" smtClean="0"/>
              <a:t>Assembler assumes that there is little/no variation in sample</a:t>
            </a:r>
          </a:p>
          <a:p>
            <a:pPr lvl="2"/>
            <a:r>
              <a:rPr lang="en-US" dirty="0" smtClean="0"/>
              <a:t>Rather than sequencing a single genome, we are sequencing all of the variation in all of the individuals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2079</Words>
  <Application>Microsoft Office PowerPoint</Application>
  <PresentationFormat>On-screen Show (4:3)</PresentationFormat>
  <Paragraphs>480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Developing genome sequencing for identification, detection, and control of Bactrocera dorsalis (Hendel) and other Tephritid pests</vt:lpstr>
      <vt:lpstr>Slide 2</vt:lpstr>
      <vt:lpstr>Slide 3</vt:lpstr>
      <vt:lpstr>Website: www.bactrobase.org</vt:lpstr>
      <vt:lpstr>Tephritid flies are diverse and evolving</vt:lpstr>
      <vt:lpstr>Objectives</vt:lpstr>
      <vt:lpstr>Goals </vt:lpstr>
      <vt:lpstr>Genome sequencing project</vt:lpstr>
      <vt:lpstr>Origin of DNA sample:</vt:lpstr>
      <vt:lpstr>Slide 10</vt:lpstr>
      <vt:lpstr>Current Bdor Assembly (Newbler 2.X Developmental version)</vt:lpstr>
      <vt:lpstr>Compare to other assemblies</vt:lpstr>
      <vt:lpstr>Shortfalls of current assembly</vt:lpstr>
      <vt:lpstr>Quality of PE library construction:</vt:lpstr>
      <vt:lpstr>454 Suggested Sequencing Approach</vt:lpstr>
      <vt:lpstr>Slide 16</vt:lpstr>
      <vt:lpstr>Improving assembly with more sequencing?? </vt:lpstr>
      <vt:lpstr>Illumina sequencing </vt:lpstr>
      <vt:lpstr>Assembly of Illumina and 454</vt:lpstr>
      <vt:lpstr>Alternative Assemblers</vt:lpstr>
      <vt:lpstr>Slide 21</vt:lpstr>
      <vt:lpstr>Other genomics work</vt:lpstr>
      <vt:lpstr>RNAi based gene silencing </vt:lpstr>
      <vt:lpstr>Genome-wide comparison of the dorsalis complex</vt:lpstr>
      <vt:lpstr>RAD-tag sequencing</vt:lpstr>
      <vt:lpstr>RNAseq Analysis</vt:lpstr>
      <vt:lpstr>Sequence QC</vt:lpstr>
      <vt:lpstr>Sequence assembly </vt:lpstr>
      <vt:lpstr>Slide 29</vt:lpstr>
      <vt:lpstr>Slide 30</vt:lpstr>
      <vt:lpstr>Slide 31</vt:lpstr>
      <vt:lpstr>Slide 32</vt:lpstr>
      <vt:lpstr>Length vs coverage  </vt:lpstr>
      <vt:lpstr>So next step </vt:lpstr>
      <vt:lpstr>Other Transcriptome Projects</vt:lpstr>
      <vt:lpstr>Papaya Genome</vt:lpstr>
      <vt:lpstr>Annotation and Databasing</vt:lpstr>
      <vt:lpstr>Slide 38</vt:lpstr>
      <vt:lpstr>Slide 39</vt:lpstr>
      <vt:lpstr>Slide 40</vt:lpstr>
      <vt:lpstr>Influence of Het. Mode and incremental assembly on assembly </vt:lpstr>
      <vt:lpstr>Slide 42</vt:lpstr>
      <vt:lpstr>Not all reads in PE library are PE reads</vt:lpstr>
      <vt:lpstr>Slide 44</vt:lpstr>
      <vt:lpstr>Slide 45</vt:lpstr>
      <vt:lpstr>New 20 kb Library Statistics</vt:lpstr>
      <vt:lpstr>Read Quality distributiuon (average score across read) GPWPV9K04              GP33VEV02</vt:lpstr>
      <vt:lpstr>GQKSO6A02</vt:lpstr>
      <vt:lpstr>Using the (good) 20 kb data to improve assembly (January 2011)</vt:lpstr>
      <vt:lpstr>Slide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fly genome</dc:title>
  <dc:creator>Scott</dc:creator>
  <cp:lastModifiedBy>tom</cp:lastModifiedBy>
  <cp:revision>87</cp:revision>
  <dcterms:created xsi:type="dcterms:W3CDTF">2010-10-26T00:16:31Z</dcterms:created>
  <dcterms:modified xsi:type="dcterms:W3CDTF">2011-03-06T17:11:50Z</dcterms:modified>
</cp:coreProperties>
</file>