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280" r:id="rId3"/>
    <p:sldId id="281" r:id="rId4"/>
    <p:sldId id="290" r:id="rId5"/>
    <p:sldId id="291" r:id="rId6"/>
    <p:sldId id="292" r:id="rId7"/>
    <p:sldId id="346" r:id="rId8"/>
    <p:sldId id="282" r:id="rId9"/>
    <p:sldId id="293" r:id="rId10"/>
    <p:sldId id="294" r:id="rId11"/>
    <p:sldId id="285" r:id="rId12"/>
    <p:sldId id="279" r:id="rId13"/>
    <p:sldId id="299" r:id="rId14"/>
    <p:sldId id="300" r:id="rId15"/>
    <p:sldId id="295" r:id="rId16"/>
    <p:sldId id="296" r:id="rId17"/>
    <p:sldId id="297" r:id="rId18"/>
    <p:sldId id="302" r:id="rId19"/>
    <p:sldId id="303" r:id="rId20"/>
    <p:sldId id="304" r:id="rId21"/>
    <p:sldId id="305" r:id="rId22"/>
    <p:sldId id="306" r:id="rId23"/>
    <p:sldId id="307" r:id="rId24"/>
    <p:sldId id="287" r:id="rId25"/>
    <p:sldId id="311" r:id="rId26"/>
    <p:sldId id="312" r:id="rId27"/>
    <p:sldId id="313" r:id="rId28"/>
    <p:sldId id="314" r:id="rId29"/>
    <p:sldId id="315" r:id="rId30"/>
    <p:sldId id="316" r:id="rId31"/>
    <p:sldId id="257" r:id="rId32"/>
    <p:sldId id="308" r:id="rId33"/>
    <p:sldId id="309" r:id="rId34"/>
    <p:sldId id="259" r:id="rId35"/>
    <p:sldId id="317" r:id="rId36"/>
    <p:sldId id="260" r:id="rId37"/>
    <p:sldId id="318" r:id="rId38"/>
    <p:sldId id="319" r:id="rId39"/>
    <p:sldId id="320" r:id="rId40"/>
    <p:sldId id="321" r:id="rId41"/>
    <p:sldId id="322" r:id="rId42"/>
    <p:sldId id="323" r:id="rId43"/>
    <p:sldId id="326" r:id="rId44"/>
    <p:sldId id="324" r:id="rId45"/>
    <p:sldId id="261" r:id="rId46"/>
    <p:sldId id="327" r:id="rId47"/>
    <p:sldId id="328" r:id="rId48"/>
    <p:sldId id="329" r:id="rId49"/>
    <p:sldId id="262" r:id="rId50"/>
    <p:sldId id="330" r:id="rId51"/>
    <p:sldId id="331" r:id="rId52"/>
    <p:sldId id="332" r:id="rId53"/>
    <p:sldId id="265" r:id="rId54"/>
    <p:sldId id="267" r:id="rId55"/>
    <p:sldId id="268" r:id="rId56"/>
    <p:sldId id="333" r:id="rId57"/>
    <p:sldId id="334" r:id="rId58"/>
    <p:sldId id="335" r:id="rId59"/>
    <p:sldId id="336" r:id="rId60"/>
    <p:sldId id="269" r:id="rId61"/>
    <p:sldId id="337" r:id="rId62"/>
    <p:sldId id="263" r:id="rId63"/>
    <p:sldId id="276" r:id="rId64"/>
    <p:sldId id="338" r:id="rId65"/>
    <p:sldId id="342" r:id="rId66"/>
    <p:sldId id="339" r:id="rId67"/>
    <p:sldId id="340" r:id="rId68"/>
    <p:sldId id="341" r:id="rId69"/>
    <p:sldId id="343" r:id="rId70"/>
    <p:sldId id="344" r:id="rId71"/>
    <p:sldId id="345" r:id="rId72"/>
    <p:sldId id="270" r:id="rId73"/>
    <p:sldId id="271" r:id="rId74"/>
    <p:sldId id="288" r:id="rId75"/>
    <p:sldId id="352" r:id="rId76"/>
    <p:sldId id="350" r:id="rId77"/>
    <p:sldId id="351" r:id="rId78"/>
    <p:sldId id="272" r:id="rId79"/>
    <p:sldId id="348" r:id="rId80"/>
    <p:sldId id="347" r:id="rId81"/>
    <p:sldId id="349" r:id="rId82"/>
    <p:sldId id="273" r:id="rId83"/>
    <p:sldId id="274" r:id="rId84"/>
    <p:sldId id="289" r:id="rId85"/>
    <p:sldId id="278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DDFBC"/>
    <a:srgbClr val="EFD1B0"/>
    <a:srgbClr val="DABC9E"/>
    <a:srgbClr val="F1F5EC"/>
    <a:srgbClr val="FA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F64E-3573-3D45-9C65-BCC48B91A2C4}" type="datetimeFigureOut">
              <a:rPr lang="en-US" smtClean="0"/>
              <a:t>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AB972-FCBF-0747-98D2-2BCDB5CB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47BFE-E010-0E45-AA85-D5FEADCF8DB6}" type="datetimeFigureOut">
              <a:rPr lang="en-US" smtClean="0"/>
              <a:t>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E86F-5C58-9F47-A240-06B351D1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2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A24A-130E-964D-A30E-5FF1426D981E}" type="datetime1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C3C0-1CC8-C749-8F8D-32AF2015286B}" type="datetime1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2B25-07DD-4E40-BAB6-684AD3125CE7}" type="datetime1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CB87-7F2B-CE4F-9EEA-812BBA3FDD1B}" type="datetime1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AC1-D137-2348-94A3-452B32CDB860}" type="datetime1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3141-2472-3B4B-8B77-7389083DFFE2}" type="datetime1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10C1-CD81-6545-BA88-C9AB7575C16D}" type="datetime1">
              <a:rPr lang="en-US" smtClean="0"/>
              <a:t>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9652-BF7F-AE49-BA40-94A0BAC3F0EE}" type="datetime1">
              <a:rPr lang="en-US" smtClean="0"/>
              <a:t>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D64B-6514-4A47-BEB8-4701E194C5F5}" type="datetime1">
              <a:rPr lang="en-US" smtClean="0"/>
              <a:t>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FD0-C7C2-8F45-A529-7EBBC04AF6AF}" type="datetime1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9A31-6F52-BE40-8C11-C2D9EA796C11}" type="datetime1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BCF2-8071-2241-923D-CDC66572ED74}" type="datetime1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45BA-2BD7-134A-8E25-CAF5BCC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QTL Data Standards at PeanutBase and </a:t>
            </a:r>
            <a:r>
              <a:rPr lang="en-US" dirty="0" err="1" smtClean="0"/>
              <a:t>LegumeInfo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 11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 Phenotype Workshop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Ethalinda Cannon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Iowa State University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 smtClean="0">
                <a:solidFill>
                  <a:srgbClr val="000000"/>
                </a:solidFill>
              </a:rPr>
              <a:t>Tripal</a:t>
            </a:r>
            <a:r>
              <a:rPr lang="en-US" sz="2800" dirty="0" smtClean="0">
                <a:solidFill>
                  <a:srgbClr val="000000"/>
                </a:solidFill>
              </a:rPr>
              <a:t> and Chado are used by a number of plant databases.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Because of the </a:t>
            </a:r>
            <a:r>
              <a:rPr lang="en-US" sz="2800" dirty="0" err="1" smtClean="0">
                <a:solidFill>
                  <a:srgbClr val="000000"/>
                </a:solidFill>
              </a:rPr>
              <a:t>Tripal</a:t>
            </a:r>
            <a:r>
              <a:rPr lang="en-US" sz="2800" dirty="0" smtClean="0">
                <a:solidFill>
                  <a:srgbClr val="000000"/>
                </a:solidFill>
              </a:rPr>
              <a:t> and </a:t>
            </a:r>
            <a:r>
              <a:rPr lang="en-US" sz="2800" dirty="0" err="1" smtClean="0">
                <a:solidFill>
                  <a:srgbClr val="000000"/>
                </a:solidFill>
              </a:rPr>
              <a:t>Chado</a:t>
            </a:r>
            <a:r>
              <a:rPr lang="en-US" sz="2800" dirty="0" smtClean="0">
                <a:solidFill>
                  <a:srgbClr val="000000"/>
                </a:solidFill>
              </a:rPr>
              <a:t> support for module development, modules developed by one database can be shared with other databases that also use </a:t>
            </a:r>
            <a:r>
              <a:rPr lang="en-US" sz="2800" dirty="0" err="1" smtClean="0">
                <a:solidFill>
                  <a:srgbClr val="000000"/>
                </a:solidFill>
              </a:rPr>
              <a:t>Tripal</a:t>
            </a:r>
            <a:r>
              <a:rPr lang="en-US" sz="2800" dirty="0" smtClean="0">
                <a:solidFill>
                  <a:srgbClr val="000000"/>
                </a:solidFill>
              </a:rPr>
              <a:t> and </a:t>
            </a:r>
            <a:r>
              <a:rPr lang="en-US" sz="2800" dirty="0" err="1" smtClean="0">
                <a:solidFill>
                  <a:srgbClr val="000000"/>
                </a:solidFill>
              </a:rPr>
              <a:t>Chado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This means that a </a:t>
            </a:r>
            <a:r>
              <a:rPr lang="en-US" sz="2800" dirty="0" err="1" smtClean="0">
                <a:solidFill>
                  <a:srgbClr val="000000"/>
                </a:solidFill>
              </a:rPr>
              <a:t>Tripal</a:t>
            </a:r>
            <a:r>
              <a:rPr lang="en-US" sz="2800" dirty="0" smtClean="0">
                <a:solidFill>
                  <a:srgbClr val="000000"/>
                </a:solidFill>
              </a:rPr>
              <a:t> module for QTL data that is developed at </a:t>
            </a:r>
            <a:r>
              <a:rPr lang="en-US" sz="2800" dirty="0" err="1" smtClean="0">
                <a:solidFill>
                  <a:srgbClr val="000000"/>
                </a:solidFill>
              </a:rPr>
              <a:t>PeanutBase</a:t>
            </a:r>
            <a:r>
              <a:rPr lang="en-US" sz="2800" dirty="0" smtClean="0">
                <a:solidFill>
                  <a:srgbClr val="000000"/>
                </a:solidFill>
              </a:rPr>
              <a:t>/</a:t>
            </a:r>
            <a:r>
              <a:rPr lang="en-US" sz="2800" dirty="0" err="1" smtClean="0">
                <a:solidFill>
                  <a:srgbClr val="000000"/>
                </a:solidFill>
              </a:rPr>
              <a:t>LegumeInfo</a:t>
            </a:r>
            <a:r>
              <a:rPr lang="en-US" sz="2800" dirty="0" smtClean="0">
                <a:solidFill>
                  <a:srgbClr val="000000"/>
                </a:solidFill>
              </a:rPr>
              <a:t> can be shared with other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4839"/>
            <a:ext cx="8229600" cy="3071056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Banana </a:t>
            </a:r>
            <a:r>
              <a:rPr lang="en-US" sz="2000" dirty="0"/>
              <a:t>Genome </a:t>
            </a:r>
            <a:r>
              <a:rPr lang="en-US" sz="2000" dirty="0" smtClean="0"/>
              <a:t>Hub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Cacao </a:t>
            </a:r>
            <a:r>
              <a:rPr lang="en-US" sz="2000" dirty="0"/>
              <a:t>Genome </a:t>
            </a:r>
            <a:r>
              <a:rPr lang="en-US" sz="2000" dirty="0" smtClean="0"/>
              <a:t>Database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Citrus </a:t>
            </a:r>
            <a:r>
              <a:rPr lang="en-US" sz="2000" dirty="0"/>
              <a:t>Genome </a:t>
            </a:r>
            <a:r>
              <a:rPr lang="en-US" sz="2000" dirty="0" smtClean="0"/>
              <a:t>Database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Cool </a:t>
            </a:r>
            <a:r>
              <a:rPr lang="en-US" sz="2000" dirty="0"/>
              <a:t>Season Food Legume Genome </a:t>
            </a:r>
            <a:r>
              <a:rPr lang="en-US" sz="2000" dirty="0" smtClean="0"/>
              <a:t>Database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 smtClean="0"/>
              <a:t>CottonGen</a:t>
            </a:r>
            <a:endParaRPr lang="en-US" sz="20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 smtClean="0"/>
              <a:t>Fagaceae</a:t>
            </a:r>
            <a:r>
              <a:rPr lang="en-US" sz="2000" dirty="0" smtClean="0"/>
              <a:t> </a:t>
            </a:r>
            <a:r>
              <a:rPr lang="en-US" sz="2000" dirty="0"/>
              <a:t>Genomics </a:t>
            </a:r>
            <a:r>
              <a:rPr lang="en-US" sz="2000" dirty="0" smtClean="0"/>
              <a:t>Web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Genome </a:t>
            </a:r>
            <a:r>
              <a:rPr lang="en-US" sz="2000" dirty="0"/>
              <a:t>Database for </a:t>
            </a:r>
            <a:r>
              <a:rPr lang="en-US" sz="2000" dirty="0" err="1" smtClean="0"/>
              <a:t>Rosaceae</a:t>
            </a:r>
            <a:endParaRPr lang="en-US" sz="20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Genome </a:t>
            </a:r>
            <a:r>
              <a:rPr lang="en-US" sz="2000" dirty="0"/>
              <a:t>Database for </a:t>
            </a:r>
            <a:r>
              <a:rPr lang="en-US" sz="2000" dirty="0" err="1" smtClean="0"/>
              <a:t>Vaccinium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 smtClean="0"/>
              <a:t>GeneNetEngine</a:t>
            </a:r>
            <a:endParaRPr lang="en-US" sz="20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Hardwood </a:t>
            </a:r>
            <a:r>
              <a:rPr lang="en-US" sz="2000" dirty="0"/>
              <a:t>Genomics </a:t>
            </a:r>
            <a:r>
              <a:rPr lang="en-US" sz="2000" dirty="0" smtClean="0"/>
              <a:t>Project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 smtClean="0"/>
              <a:t>KnowPulse</a:t>
            </a:r>
            <a:r>
              <a:rPr lang="en-US" sz="2000" dirty="0"/>
              <a:t>: Pulse Crop Genomics &amp; </a:t>
            </a:r>
            <a:r>
              <a:rPr lang="en-US" sz="2000" dirty="0" smtClean="0"/>
              <a:t>Breeding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Legume Information System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 smtClean="0"/>
              <a:t>PeanutBase</a:t>
            </a:r>
            <a:endParaRPr lang="en-US" sz="20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5k </a:t>
            </a:r>
            <a:r>
              <a:rPr lang="en-US" sz="2000" dirty="0" err="1"/>
              <a:t>Workspace@NAL</a:t>
            </a:r>
            <a:endParaRPr lang="en-US" sz="2000" dirty="0"/>
          </a:p>
          <a:p>
            <a:pPr marL="0" indent="0">
              <a:spcAft>
                <a:spcPts val="1200"/>
              </a:spcAft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930" y="1342937"/>
            <a:ext cx="46079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Tripal</a:t>
            </a:r>
            <a:r>
              <a:rPr lang="en-US" sz="2400" b="1" dirty="0"/>
              <a:t> is in use by these databases: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6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QTL is a Quantitative Trait Locus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8" y="2387787"/>
            <a:ext cx="4241282" cy="270020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genetically mapped quantitative trait, like plant height.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45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QTL is a Quantitative Trait Locus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8" y="2387787"/>
            <a:ext cx="4241282" cy="270020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genetically mapped quantitative trait, like plant height.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region that is linked to variance of this trait.</a:t>
            </a:r>
          </a:p>
        </p:txBody>
      </p:sp>
    </p:spTree>
    <p:extLst>
      <p:ext uri="{BB962C8B-B14F-4D97-AF65-F5344CB8AC3E}">
        <p14:creationId xmlns:p14="http://schemas.microsoft.com/office/powerpoint/2010/main" val="425632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QTL is a Quantitative Trait Locus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8" y="2387787"/>
            <a:ext cx="3976605" cy="270020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genetically mapped quantitative trait, like plant height.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region that is linked to variance of this trait.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The actual gene may or may not be contained in this region; it’s more likely to be “nearby”.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26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QTL is a Quantitative Trait Locus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0812" y="1880216"/>
            <a:ext cx="413657" cy="47171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8" y="2387787"/>
            <a:ext cx="3997654" cy="270020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genetically mapped quantitative trait, like plant height.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region that is linked to variance of this trait.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The actual gene may or may not be contained in this region; it’s more likely to be “nearby”.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07769" y="154016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QTL peak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07941" y="2387787"/>
            <a:ext cx="605251" cy="11792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87031" y="1913880"/>
            <a:ext cx="217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LOD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QTL is a Quantitative Trait Locus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8" y="2387787"/>
            <a:ext cx="3990638" cy="270020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genetically mapped quantitative trait, like plant height.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region that is linked to variance of this trait.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The actual gene may or may not be contained in this region; it’s more likely to be “nearby”.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62269" y="5179294"/>
            <a:ext cx="0" cy="556111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1322" y="5763768"/>
            <a:ext cx="16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earest marker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32493" y="4838988"/>
            <a:ext cx="0" cy="14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80878" y="4913693"/>
            <a:ext cx="74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arker </a:t>
            </a:r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87377" y="4839925"/>
            <a:ext cx="0" cy="14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35762" y="4914630"/>
            <a:ext cx="7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arker </a:t>
            </a:r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39889" y="4839925"/>
            <a:ext cx="0" cy="14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8274" y="4914630"/>
            <a:ext cx="7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marker B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32225" y="4839925"/>
            <a:ext cx="0" cy="14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80610" y="4914630"/>
            <a:ext cx="75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arker </a:t>
            </a:r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238129" y="4839925"/>
            <a:ext cx="0" cy="14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6514" y="4914630"/>
            <a:ext cx="76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arker </a:t>
            </a:r>
            <a:r>
              <a:rPr lang="en-US" sz="1200" dirty="0"/>
              <a:t>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547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QTL is a Quantitative Trait Locus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8" y="2387787"/>
            <a:ext cx="3941524" cy="270020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genetically mapped quantitative trait, like plant height.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region that is linked to variance of this trait.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The actual gene may or may not be contained in this region; it’s more likely to be “nearby”.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928292" y="4913693"/>
            <a:ext cx="0" cy="514606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64422" y="4908390"/>
            <a:ext cx="0" cy="514606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20578" y="542088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egion start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25324" y="5411919"/>
            <a:ext cx="119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egion end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28292" y="3716631"/>
            <a:ext cx="3680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38918" y="2926120"/>
            <a:ext cx="91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LOD = 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7445705" y="3295452"/>
            <a:ext cx="549660" cy="316321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1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QTL comes with metadata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7" y="2387787"/>
            <a:ext cx="4558959" cy="2285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Growing location, conditions, and treatments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5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QTL comes with metadata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7" y="2387787"/>
            <a:ext cx="4558959" cy="2285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Growing location, conditions, and treatments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Description of the traits studied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234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Who We 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/>
              <a:t>PeanutBase.org</a:t>
            </a:r>
            <a:r>
              <a:rPr lang="en-US" sz="2800" dirty="0" smtClean="0"/>
              <a:t> is a new resource for the peanut breeding community. </a:t>
            </a:r>
          </a:p>
          <a:p>
            <a:pPr>
              <a:spcAft>
                <a:spcPts val="1200"/>
              </a:spcAft>
            </a:pPr>
            <a:r>
              <a:rPr lang="en-US" sz="2800" b="1" dirty="0" err="1" smtClean="0"/>
              <a:t>LegumeInfo.org</a:t>
            </a:r>
            <a:r>
              <a:rPr lang="en-US" sz="2800" dirty="0" smtClean="0"/>
              <a:t> is the new implementation of the Legume Information System, a clade database for the legumes with an emphasis on comparative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5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QTL comes with metadata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7" y="2387787"/>
            <a:ext cx="4558959" cy="2285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Growing location, conditions, and treatments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Description of the traits studied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Markers and genetic map used in study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880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QTL comes with metadata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7" y="2394804"/>
            <a:ext cx="4558959" cy="2285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Growing location, conditions, and treatments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Description of the traits studied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Markers and genetic map used in study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/>
              <a:t>Description of the population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332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QTL comes with metadata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7" y="2394804"/>
            <a:ext cx="4558959" cy="228537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Growing location, conditions, and treatments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Description of the traits studied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Markers and genetic map used in study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Description of the population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Description of the analysis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165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QTL comes with metadata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QT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8" y="2351930"/>
            <a:ext cx="4348244" cy="264476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87" y="2394804"/>
            <a:ext cx="4558959" cy="228537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Growing location, conditions, and treatments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Description of the traits studied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Markers and genetic map used in study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Description of the population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Description of the analysis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6400" b="1" dirty="0" smtClean="0"/>
              <a:t>Publication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485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height 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 trait named “</a:t>
            </a:r>
            <a:r>
              <a:rPr lang="en-US" sz="2000" b="1" dirty="0"/>
              <a:t>plant height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soybeanpl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0" y="2472911"/>
            <a:ext cx="2081930" cy="27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height QTL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0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 trait named “</a:t>
            </a:r>
            <a:r>
              <a:rPr lang="en-US" sz="2000" b="1" dirty="0" smtClean="0"/>
              <a:t>plant height</a:t>
            </a:r>
            <a:r>
              <a:rPr lang="en-US" sz="2000" dirty="0" smtClean="0"/>
              <a:t>”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Its </a:t>
            </a:r>
            <a:r>
              <a:rPr lang="en-US" sz="2000" dirty="0"/>
              <a:t>description might be, “</a:t>
            </a:r>
            <a:r>
              <a:rPr lang="en-US" sz="2000" i="1" dirty="0"/>
              <a:t>height of plant from the base of the root to the tip of the highest leaf</a:t>
            </a:r>
            <a:r>
              <a:rPr lang="en-US" sz="2000" dirty="0" smtClean="0"/>
              <a:t>”</a:t>
            </a:r>
            <a:r>
              <a:rPr lang="en-US" sz="2000" dirty="0"/>
              <a:t> </a:t>
            </a:r>
            <a:r>
              <a:rPr lang="en-US" sz="2000" b="1" dirty="0" smtClean="0"/>
              <a:t>OR</a:t>
            </a:r>
            <a:r>
              <a:rPr lang="en-US" sz="2000" dirty="0" smtClean="0"/>
              <a:t> “</a:t>
            </a:r>
            <a:r>
              <a:rPr lang="en-US" sz="2000" i="1" dirty="0" smtClean="0"/>
              <a:t>height of plant from the base of the root to the highest node</a:t>
            </a:r>
            <a:r>
              <a:rPr lang="en-US" sz="2000" dirty="0" smtClean="0"/>
              <a:t>”.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soybeanpl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0" y="2472911"/>
            <a:ext cx="2081930" cy="27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height QTL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0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 trait named “</a:t>
            </a:r>
            <a:r>
              <a:rPr lang="en-US" sz="2000" b="1" dirty="0"/>
              <a:t>plant height</a:t>
            </a:r>
            <a:r>
              <a:rPr lang="en-US" sz="2000" dirty="0" smtClean="0"/>
              <a:t>”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Its </a:t>
            </a:r>
            <a:r>
              <a:rPr lang="en-US" sz="2000" dirty="0"/>
              <a:t>description might be, “</a:t>
            </a:r>
            <a:r>
              <a:rPr lang="en-US" sz="2000" i="1" dirty="0"/>
              <a:t>height of plant from the base of the root to the tip of the highest </a:t>
            </a:r>
            <a:r>
              <a:rPr lang="en-US" sz="2000" i="1" dirty="0" smtClean="0"/>
              <a:t>leaf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r>
              <a:rPr lang="en-US" sz="2000" dirty="0"/>
              <a:t>Its units might be “cm”.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oybeanpl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0" y="2472911"/>
            <a:ext cx="2081930" cy="27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height QTL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0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 trait named “</a:t>
            </a:r>
            <a:r>
              <a:rPr lang="en-US" sz="2000" b="1" dirty="0"/>
              <a:t>plant height</a:t>
            </a:r>
            <a:r>
              <a:rPr lang="en-US" sz="2000" dirty="0" smtClean="0"/>
              <a:t>”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Its </a:t>
            </a:r>
            <a:r>
              <a:rPr lang="en-US" sz="2000" dirty="0"/>
              <a:t>description might be, “</a:t>
            </a:r>
            <a:r>
              <a:rPr lang="en-US" sz="2000" i="1" dirty="0"/>
              <a:t>height of plant from the base of the root to the tip of the highest </a:t>
            </a:r>
            <a:r>
              <a:rPr lang="en-US" sz="2000" i="1" dirty="0" smtClean="0"/>
              <a:t>leaf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r>
              <a:rPr lang="en-US" sz="2000" dirty="0"/>
              <a:t>Its units might be “cm”.</a:t>
            </a:r>
          </a:p>
          <a:p>
            <a:pPr marL="0" indent="0">
              <a:buNone/>
            </a:pPr>
            <a:r>
              <a:rPr lang="en-US" sz="2000" dirty="0"/>
              <a:t>The conditions under which this QTL was measured could be “</a:t>
            </a:r>
            <a:r>
              <a:rPr lang="en-US" sz="2000" i="1" dirty="0"/>
              <a:t>Field location at 42°02′05″N 93°37′12″W, summer of 2012, drought year.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soybeanpl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0" y="2472911"/>
            <a:ext cx="2081930" cy="27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height QTL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0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 trait named “</a:t>
            </a:r>
            <a:r>
              <a:rPr lang="en-US" sz="2000" b="1" dirty="0"/>
              <a:t>plant </a:t>
            </a:r>
            <a:r>
              <a:rPr lang="en-US" sz="2000" b="1" dirty="0" smtClean="0"/>
              <a:t>height</a:t>
            </a:r>
            <a:r>
              <a:rPr lang="en-US" sz="2000" dirty="0" smtClean="0"/>
              <a:t>”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Its </a:t>
            </a:r>
            <a:r>
              <a:rPr lang="en-US" sz="2000" dirty="0"/>
              <a:t>description might be, “</a:t>
            </a:r>
            <a:r>
              <a:rPr lang="en-US" sz="2000" i="1" dirty="0"/>
              <a:t>height of plant from the base of the root to the tip of the highest </a:t>
            </a:r>
            <a:r>
              <a:rPr lang="en-US" sz="2000" i="1" dirty="0" smtClean="0"/>
              <a:t>leaf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r>
              <a:rPr lang="en-US" sz="2000" dirty="0"/>
              <a:t>Its units might be “cm”.</a:t>
            </a:r>
          </a:p>
          <a:p>
            <a:pPr marL="0" indent="0">
              <a:buNone/>
            </a:pPr>
            <a:r>
              <a:rPr lang="en-US" sz="2000" dirty="0"/>
              <a:t>The conditions under which this QTL was measured could be “</a:t>
            </a:r>
            <a:r>
              <a:rPr lang="en-US" sz="2000" i="1" dirty="0"/>
              <a:t>Field location at 42°02′05″N 93°37′12″W, summer of 2012, drought year.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might be placed on a genetic map that was described in an earlier publication.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soybeanpl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0" y="2472911"/>
            <a:ext cx="2081930" cy="27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height QTL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0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 trait named “</a:t>
            </a:r>
            <a:r>
              <a:rPr lang="en-US" sz="2000" b="1" dirty="0"/>
              <a:t>plant height</a:t>
            </a:r>
            <a:r>
              <a:rPr lang="en-US" sz="2000" dirty="0" smtClean="0"/>
              <a:t>”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Its </a:t>
            </a:r>
            <a:r>
              <a:rPr lang="en-US" sz="2000" dirty="0"/>
              <a:t>description might be, “</a:t>
            </a:r>
            <a:r>
              <a:rPr lang="en-US" sz="2000" i="1" dirty="0"/>
              <a:t>height of plant from the base of the root to the tip of the highest </a:t>
            </a:r>
            <a:r>
              <a:rPr lang="en-US" sz="2000" i="1" dirty="0" smtClean="0"/>
              <a:t>leaf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r>
              <a:rPr lang="en-US" sz="2000" dirty="0"/>
              <a:t>Its units might be “cm”.</a:t>
            </a:r>
          </a:p>
          <a:p>
            <a:pPr marL="0" indent="0">
              <a:buNone/>
            </a:pPr>
            <a:r>
              <a:rPr lang="en-US" sz="2000" dirty="0"/>
              <a:t>The conditions under which this QTL was measured could be “</a:t>
            </a:r>
            <a:r>
              <a:rPr lang="en-US" sz="2000" i="1" dirty="0"/>
              <a:t>Field location at 42°02′05″N 93°37′12″W, summer of 2012, drought year.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might be placed on a genetic map that was described in an earlier publication.</a:t>
            </a:r>
          </a:p>
          <a:p>
            <a:pPr marL="0" indent="0">
              <a:buNone/>
            </a:pPr>
            <a:r>
              <a:rPr lang="en-US" sz="2000" dirty="0"/>
              <a:t>Its position might be indicated by flanking markers or a genetic position, or a range.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oybeanpl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0" y="2472911"/>
            <a:ext cx="2081930" cy="27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0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Both </a:t>
            </a:r>
            <a:r>
              <a:rPr lang="en-US" sz="2800" dirty="0" err="1" smtClean="0"/>
              <a:t>PeanutBase</a:t>
            </a:r>
            <a:r>
              <a:rPr lang="en-US" sz="2800" dirty="0" smtClean="0"/>
              <a:t> and </a:t>
            </a:r>
            <a:r>
              <a:rPr lang="en-US" sz="2800" dirty="0" err="1" smtClean="0"/>
              <a:t>LegumeInfo</a:t>
            </a:r>
            <a:r>
              <a:rPr lang="en-US" sz="2800" dirty="0" smtClean="0"/>
              <a:t> are implemented in </a:t>
            </a:r>
            <a:r>
              <a:rPr lang="en-US" sz="2800" dirty="0" err="1" smtClean="0"/>
              <a:t>Tripal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height QTL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0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Consider a trait named “</a:t>
            </a:r>
            <a:r>
              <a:rPr lang="en-US" sz="2000" b="1" dirty="0"/>
              <a:t>plant </a:t>
            </a:r>
            <a:r>
              <a:rPr lang="en-US" sz="2000" b="1" dirty="0" smtClean="0"/>
              <a:t>height</a:t>
            </a:r>
            <a:r>
              <a:rPr lang="en-US" sz="2000" dirty="0" smtClean="0"/>
              <a:t>”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Its </a:t>
            </a:r>
            <a:r>
              <a:rPr lang="en-US" sz="2000" dirty="0"/>
              <a:t>description might be, “</a:t>
            </a:r>
            <a:r>
              <a:rPr lang="en-US" sz="2000" i="1" dirty="0"/>
              <a:t>height of plant from the base of the root to the tip of the highest </a:t>
            </a:r>
            <a:r>
              <a:rPr lang="en-US" sz="2000" i="1" dirty="0" smtClean="0"/>
              <a:t>leaf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r>
              <a:rPr lang="en-US" sz="2000" dirty="0"/>
              <a:t>Its units might be “cm”.</a:t>
            </a:r>
          </a:p>
          <a:p>
            <a:pPr marL="0" indent="0">
              <a:buNone/>
            </a:pPr>
            <a:r>
              <a:rPr lang="en-US" sz="2000" dirty="0"/>
              <a:t>The conditions under which this QTL was measured could be “</a:t>
            </a:r>
            <a:r>
              <a:rPr lang="en-US" sz="2000" i="1" dirty="0"/>
              <a:t>Field location at 42°02′05″N 93°37′12″W, summer of 2012, drought year.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might be placed on a genetic map that was described in an earlier publication.</a:t>
            </a:r>
          </a:p>
          <a:p>
            <a:pPr marL="0" indent="0">
              <a:buNone/>
            </a:pPr>
            <a:r>
              <a:rPr lang="en-US" sz="2000" dirty="0"/>
              <a:t>Its position might be indicated by flanking markers </a:t>
            </a:r>
            <a:r>
              <a:rPr lang="en-US" sz="2000" dirty="0" smtClean="0"/>
              <a:t>or a </a:t>
            </a:r>
            <a:r>
              <a:rPr lang="en-US" sz="2000" dirty="0"/>
              <a:t>genetic </a:t>
            </a:r>
            <a:r>
              <a:rPr lang="en-US" sz="2000" dirty="0" smtClean="0"/>
              <a:t>position, or a range.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population used in the study might be a subset of the population used to create the genetic map.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oybeanpl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30" y="2472911"/>
            <a:ext cx="2081930" cy="27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1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097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QTL </a:t>
            </a:r>
            <a:r>
              <a:rPr lang="en-US" sz="2800" dirty="0" smtClean="0"/>
              <a:t>data are complex</a:t>
            </a:r>
            <a:r>
              <a:rPr lang="en-US" sz="2800" dirty="0"/>
              <a:t>, difficult to collect and highly variable in presentation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097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QTL </a:t>
            </a:r>
            <a:r>
              <a:rPr lang="en-US" sz="2800" dirty="0" smtClean="0"/>
              <a:t>data are complex</a:t>
            </a:r>
            <a:r>
              <a:rPr lang="en-US" sz="2800" dirty="0"/>
              <a:t>, difficult to collect and highly variable in presentation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Each data web portal that serves QTL data must solve the problem of collection, storage and presentation individually.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097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QTL </a:t>
            </a:r>
            <a:r>
              <a:rPr lang="en-US" sz="2800" dirty="0" smtClean="0"/>
              <a:t>data are complex</a:t>
            </a:r>
            <a:r>
              <a:rPr lang="en-US" sz="2800" dirty="0"/>
              <a:t>, difficult to collect and highly variable in presentation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Each data web portal that serves QTL data must solve the problem of collection, storage and presentation individually.</a:t>
            </a:r>
          </a:p>
          <a:p>
            <a:r>
              <a:rPr lang="en-US" sz="2800" dirty="0"/>
              <a:t>Therefore, there is a proliferation </a:t>
            </a:r>
            <a:r>
              <a:rPr lang="en-US" sz="2800" dirty="0" smtClean="0"/>
              <a:t>of methods </a:t>
            </a:r>
            <a:r>
              <a:rPr lang="en-US" sz="2800" dirty="0"/>
              <a:t>to collect, store, and </a:t>
            </a:r>
            <a:r>
              <a:rPr lang="en-US" sz="2800" dirty="0" smtClean="0"/>
              <a:t>present </a:t>
            </a:r>
            <a:r>
              <a:rPr lang="en-US" sz="2800" dirty="0"/>
              <a:t>QTL data.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 now for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</a:t>
            </a:r>
            <a:r>
              <a:rPr lang="en-US" sz="2800" dirty="0" smtClean="0"/>
              <a:t>inimum </a:t>
            </a:r>
            <a:r>
              <a:rPr lang="en-US" sz="2800" b="1" dirty="0" smtClean="0"/>
              <a:t>I</a:t>
            </a:r>
            <a:r>
              <a:rPr lang="en-US" sz="2800" dirty="0" smtClean="0"/>
              <a:t>nformation about </a:t>
            </a:r>
            <a:r>
              <a:rPr lang="en-US" sz="2800" b="1" dirty="0" smtClean="0"/>
              <a:t>Q</a:t>
            </a:r>
            <a:r>
              <a:rPr lang="en-US" sz="2800" dirty="0" smtClean="0"/>
              <a:t>TL or </a:t>
            </a:r>
            <a:r>
              <a:rPr lang="en-US" sz="2800" b="1" dirty="0" smtClean="0"/>
              <a:t>A</a:t>
            </a:r>
            <a:r>
              <a:rPr lang="en-US" sz="2800" dirty="0" smtClean="0"/>
              <a:t>ssociation </a:t>
            </a:r>
            <a:r>
              <a:rPr lang="en-US" sz="2800" b="1" dirty="0" smtClean="0"/>
              <a:t>S</a:t>
            </a:r>
            <a:r>
              <a:rPr lang="en-US" sz="2800" dirty="0" smtClean="0"/>
              <a:t>tudy (MIQAS) – animal-centric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 now for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</a:t>
            </a:r>
            <a:r>
              <a:rPr lang="en-US" sz="2800" dirty="0" smtClean="0"/>
              <a:t>inimum </a:t>
            </a:r>
            <a:r>
              <a:rPr lang="en-US" sz="2800" b="1" dirty="0" smtClean="0"/>
              <a:t>I</a:t>
            </a:r>
            <a:r>
              <a:rPr lang="en-US" sz="2800" dirty="0" smtClean="0"/>
              <a:t>nformation about </a:t>
            </a:r>
            <a:r>
              <a:rPr lang="en-US" sz="2800" b="1" dirty="0" smtClean="0"/>
              <a:t>Q</a:t>
            </a:r>
            <a:r>
              <a:rPr lang="en-US" sz="2800" dirty="0" smtClean="0"/>
              <a:t>TL or </a:t>
            </a:r>
            <a:r>
              <a:rPr lang="en-US" sz="2800" b="1" dirty="0" smtClean="0"/>
              <a:t>A</a:t>
            </a:r>
            <a:r>
              <a:rPr lang="en-US" sz="2800" dirty="0" smtClean="0"/>
              <a:t>ssociation </a:t>
            </a:r>
            <a:r>
              <a:rPr lang="en-US" sz="2800" b="1" dirty="0" smtClean="0"/>
              <a:t>S</a:t>
            </a:r>
            <a:r>
              <a:rPr lang="en-US" sz="2800" dirty="0" smtClean="0"/>
              <a:t>tudy (MIQAS) – animal-centric</a:t>
            </a:r>
          </a:p>
          <a:p>
            <a:r>
              <a:rPr lang="en-US" sz="2800" dirty="0" smtClean="0"/>
              <a:t>Collection templates available from:</a:t>
            </a:r>
          </a:p>
          <a:p>
            <a:pPr lvl="1"/>
            <a:r>
              <a:rPr lang="en-US" sz="2400" dirty="0" smtClean="0"/>
              <a:t>PeanutBase and </a:t>
            </a:r>
            <a:r>
              <a:rPr lang="en-US" sz="2400" dirty="0" err="1" smtClean="0"/>
              <a:t>LegumeInfo</a:t>
            </a:r>
            <a:endParaRPr lang="en-US" sz="2400" dirty="0" smtClean="0"/>
          </a:p>
          <a:p>
            <a:pPr lvl="1"/>
            <a:r>
              <a:rPr lang="en-US" sz="2400" dirty="0" smtClean="0"/>
              <a:t>Genome Database for </a:t>
            </a:r>
            <a:r>
              <a:rPr lang="en-US" sz="2400" dirty="0" err="1" smtClean="0"/>
              <a:t>Rosaceae</a:t>
            </a:r>
            <a:r>
              <a:rPr lang="en-US" sz="2400" dirty="0" smtClean="0"/>
              <a:t>, CottonGen, </a:t>
            </a:r>
            <a:r>
              <a:rPr lang="en-US" sz="2400" dirty="0" err="1" smtClean="0"/>
              <a:t>CoolSeasonFoodLegumes</a:t>
            </a:r>
            <a:endParaRPr lang="en-US" sz="2400" dirty="0" smtClean="0"/>
          </a:p>
          <a:p>
            <a:pPr lvl="1"/>
            <a:r>
              <a:rPr lang="en-US" sz="2400" dirty="0" err="1" smtClean="0"/>
              <a:t>GrainGenes</a:t>
            </a:r>
            <a:endParaRPr lang="en-US" sz="2400" dirty="0" smtClean="0"/>
          </a:p>
          <a:p>
            <a:pPr lvl="1"/>
            <a:r>
              <a:rPr lang="en-US" sz="2400" i="1" dirty="0" smtClean="0"/>
              <a:t>Possibly others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pedigree</a:t>
            </a:r>
            <a:r>
              <a:rPr lang="en-US" sz="1800" dirty="0" smtClean="0"/>
              <a:t>: gender and pedigree for the individuals.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pedigree</a:t>
            </a:r>
            <a:r>
              <a:rPr lang="en-US" sz="1800" dirty="0" smtClean="0"/>
              <a:t>: gender and pedigree for the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trait description</a:t>
            </a:r>
            <a:r>
              <a:rPr lang="en-US" sz="1800" dirty="0" smtClean="0"/>
              <a:t>: describes the trait(s) under investigation.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Both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PeanutBase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LegumeInfo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implemented in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Tripal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Tripal</a:t>
            </a:r>
            <a:r>
              <a:rPr lang="en-US" sz="2800" dirty="0" smtClean="0"/>
              <a:t> is a framework for developing biological websites.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pedigree</a:t>
            </a:r>
            <a:r>
              <a:rPr lang="en-US" sz="1800" dirty="0" smtClean="0"/>
              <a:t>: gender and pedigree for the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trait description</a:t>
            </a:r>
            <a:r>
              <a:rPr lang="en-US" sz="1800" dirty="0" smtClean="0"/>
              <a:t>: describes the trait(s) under investigation.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marker description</a:t>
            </a:r>
            <a:r>
              <a:rPr lang="en-US" sz="1800" dirty="0" smtClean="0"/>
              <a:t>: provides accession numbers and possible alleles for all markers.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pedigree</a:t>
            </a:r>
            <a:r>
              <a:rPr lang="en-US" sz="1800" dirty="0" smtClean="0"/>
              <a:t>: gender and pedigree for the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trait description</a:t>
            </a:r>
            <a:r>
              <a:rPr lang="en-US" sz="1800" dirty="0" smtClean="0"/>
              <a:t>: describes the trait(s) under investigation.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marker description</a:t>
            </a:r>
            <a:r>
              <a:rPr lang="en-US" sz="1800" dirty="0" smtClean="0"/>
              <a:t>: provides accession numbers and possible alleles for all markers.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map</a:t>
            </a:r>
            <a:r>
              <a:rPr lang="en-US" sz="1800" dirty="0" smtClean="0"/>
              <a:t>: provides the genetic map for the markers as generated on the study sample. genotype data file: Contains the genotypes for all markers </a:t>
            </a:r>
            <a:r>
              <a:rPr lang="en-US" sz="1800" dirty="0" err="1" smtClean="0"/>
              <a:t>vs</a:t>
            </a:r>
            <a:r>
              <a:rPr lang="en-US" sz="1800" dirty="0" smtClean="0"/>
              <a:t> individuals.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pedigree</a:t>
            </a:r>
            <a:r>
              <a:rPr lang="en-US" sz="1800" dirty="0" smtClean="0"/>
              <a:t>: gender and pedigree for the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trait description</a:t>
            </a:r>
            <a:r>
              <a:rPr lang="en-US" sz="1800" dirty="0" smtClean="0"/>
              <a:t>: describes the trait(s) under investigation.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marker description</a:t>
            </a:r>
            <a:r>
              <a:rPr lang="en-US" sz="1800" dirty="0" smtClean="0"/>
              <a:t>: provides accession numbers and possible alleles for all markers.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map</a:t>
            </a:r>
            <a:r>
              <a:rPr lang="en-US" sz="1800" dirty="0" smtClean="0"/>
              <a:t>: provides the genetic map for the markers as generated on the study sample. genotype data file: Contains the genotypes for all markers </a:t>
            </a:r>
            <a:r>
              <a:rPr lang="en-US" sz="1800" dirty="0" err="1" smtClean="0"/>
              <a:t>vs</a:t>
            </a:r>
            <a:r>
              <a:rPr lang="en-US" sz="1800" dirty="0" smtClean="0"/>
              <a:t>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/>
              <a:t>genotype </a:t>
            </a:r>
            <a:r>
              <a:rPr lang="en-US" sz="1800" b="1" i="1" dirty="0" smtClean="0"/>
              <a:t>data</a:t>
            </a:r>
            <a:r>
              <a:rPr lang="en-US" sz="1800" dirty="0" smtClean="0"/>
              <a:t>: the </a:t>
            </a:r>
            <a:r>
              <a:rPr lang="en-US" sz="1800" dirty="0"/>
              <a:t>genotypes for all markers </a:t>
            </a:r>
            <a:r>
              <a:rPr lang="en-US" sz="1800" dirty="0" err="1"/>
              <a:t>vs</a:t>
            </a:r>
            <a:r>
              <a:rPr lang="en-US" sz="1800" dirty="0"/>
              <a:t> individuals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pedigree</a:t>
            </a:r>
            <a:r>
              <a:rPr lang="en-US" sz="1800" dirty="0" smtClean="0"/>
              <a:t>: gender and pedigree for the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trait description</a:t>
            </a:r>
            <a:r>
              <a:rPr lang="en-US" sz="1800" dirty="0" smtClean="0"/>
              <a:t>: describes the trait(s) under investigation.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marker description</a:t>
            </a:r>
            <a:r>
              <a:rPr lang="en-US" sz="1800" dirty="0" smtClean="0"/>
              <a:t>: provides accession numbers and possible alleles for all markers.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map</a:t>
            </a:r>
            <a:r>
              <a:rPr lang="en-US" sz="1800" dirty="0" smtClean="0"/>
              <a:t>: provides the genetic map for the markers as generated on the study sample. genotype data file: Contains the genotypes for all markers </a:t>
            </a:r>
            <a:r>
              <a:rPr lang="en-US" sz="1800" dirty="0" err="1" smtClean="0"/>
              <a:t>vs</a:t>
            </a:r>
            <a:r>
              <a:rPr lang="en-US" sz="1800" dirty="0" smtClean="0"/>
              <a:t>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genotype data</a:t>
            </a:r>
            <a:r>
              <a:rPr lang="en-US" sz="1800" dirty="0" smtClean="0"/>
              <a:t>: the genotypes for all markers </a:t>
            </a:r>
            <a:r>
              <a:rPr lang="en-US" sz="1800" dirty="0" err="1" smtClean="0"/>
              <a:t>vs</a:t>
            </a:r>
            <a:r>
              <a:rPr lang="en-US" sz="1800" dirty="0" smtClean="0"/>
              <a:t>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/>
              <a:t>phenotype data</a:t>
            </a:r>
            <a:r>
              <a:rPr lang="en-US" sz="1800" dirty="0"/>
              <a:t>: phenotypes for all traits </a:t>
            </a:r>
            <a:r>
              <a:rPr lang="en-US" sz="1800" dirty="0" err="1"/>
              <a:t>vs</a:t>
            </a:r>
            <a:r>
              <a:rPr lang="en-US" sz="1800" dirty="0"/>
              <a:t> individuals.</a:t>
            </a:r>
          </a:p>
          <a:p>
            <a:pPr marL="0" indent="0">
              <a:spcAft>
                <a:spcPts val="400"/>
              </a:spcAft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9312" cy="106067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MIQAS</a:t>
            </a:r>
            <a:r>
              <a:rPr lang="en-US" sz="2700" b="1" dirty="0"/>
              <a:t> </a:t>
            </a:r>
            <a:r>
              <a:rPr lang="en-US" sz="2700" b="1" dirty="0" smtClean="0"/>
              <a:t>- Minimum Information about a QTL or Association Study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(http</a:t>
            </a:r>
            <a:r>
              <a:rPr lang="en-US" sz="2200" dirty="0"/>
              <a:t>://</a:t>
            </a:r>
            <a:r>
              <a:rPr lang="en-US" sz="2200" dirty="0" err="1"/>
              <a:t>miqas.sourceforge.net</a:t>
            </a:r>
            <a:r>
              <a:rPr lang="en-US" sz="2200" dirty="0" smtClean="0"/>
              <a:t>/)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US" sz="1800" b="1" i="1" dirty="0" smtClean="0"/>
              <a:t>experiment description</a:t>
            </a:r>
            <a:r>
              <a:rPr lang="en-US" sz="1800" dirty="0" smtClean="0"/>
              <a:t>: meta-data about the experiment.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population description</a:t>
            </a:r>
            <a:r>
              <a:rPr lang="en-US" sz="1800" dirty="0" smtClean="0"/>
              <a:t>: describes the population used for the analysis.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pedigree</a:t>
            </a:r>
            <a:r>
              <a:rPr lang="en-US" sz="1800" dirty="0" smtClean="0"/>
              <a:t>: gender and pedigree for the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trait description</a:t>
            </a:r>
            <a:r>
              <a:rPr lang="en-US" sz="1800" dirty="0" smtClean="0"/>
              <a:t>: describes the trait(s) under investigation.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marker description</a:t>
            </a:r>
            <a:r>
              <a:rPr lang="en-US" sz="1800" dirty="0" smtClean="0"/>
              <a:t>: provides accession numbers and possible alleles for all markers.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map</a:t>
            </a:r>
            <a:r>
              <a:rPr lang="en-US" sz="1800" dirty="0" smtClean="0"/>
              <a:t>: provides the genetic map for the markers as generated on the study sample. genotype data file: Contains the genotypes for all markers </a:t>
            </a:r>
            <a:r>
              <a:rPr lang="en-US" sz="1800" dirty="0" err="1" smtClean="0"/>
              <a:t>vs</a:t>
            </a:r>
            <a:r>
              <a:rPr lang="en-US" sz="1800" dirty="0" smtClean="0"/>
              <a:t>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/>
              <a:t>genotype </a:t>
            </a:r>
            <a:r>
              <a:rPr lang="en-US" sz="1800" b="1" i="1" dirty="0" smtClean="0"/>
              <a:t>data</a:t>
            </a:r>
            <a:r>
              <a:rPr lang="en-US" sz="1800" dirty="0" smtClean="0"/>
              <a:t>: the </a:t>
            </a:r>
            <a:r>
              <a:rPr lang="en-US" sz="1800" dirty="0"/>
              <a:t>genotypes for all markers </a:t>
            </a:r>
            <a:r>
              <a:rPr lang="en-US" sz="1800" dirty="0" err="1"/>
              <a:t>vs</a:t>
            </a:r>
            <a:r>
              <a:rPr lang="en-US" sz="1800" dirty="0"/>
              <a:t> individuals.</a:t>
            </a:r>
            <a:endParaRPr lang="en-US" sz="1800" dirty="0" smtClean="0"/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phenotype data</a:t>
            </a:r>
            <a:r>
              <a:rPr lang="en-US" sz="1800" dirty="0" smtClean="0"/>
              <a:t>: phenotypes for all traits </a:t>
            </a:r>
            <a:r>
              <a:rPr lang="en-US" sz="1800" dirty="0" err="1" smtClean="0"/>
              <a:t>vs</a:t>
            </a:r>
            <a:r>
              <a:rPr lang="en-US" sz="1800" dirty="0" smtClean="0"/>
              <a:t> individuals.</a:t>
            </a:r>
          </a:p>
          <a:p>
            <a:pPr>
              <a:spcAft>
                <a:spcPts val="400"/>
              </a:spcAft>
            </a:pPr>
            <a:r>
              <a:rPr lang="en-US" sz="1800" b="1" i="1" dirty="0" smtClean="0"/>
              <a:t>results</a:t>
            </a:r>
            <a:r>
              <a:rPr lang="en-US" sz="1800" i="1" dirty="0" smtClean="0"/>
              <a:t>: </a:t>
            </a:r>
            <a:r>
              <a:rPr lang="en-US" sz="1800" dirty="0" smtClean="0"/>
              <a:t>specifics </a:t>
            </a:r>
            <a:r>
              <a:rPr lang="en-US" sz="1800" dirty="0"/>
              <a:t>for the analysis and location of QTLs and associated markers.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Plants are not animals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Plants are not animals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Plants present different challenges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Gender of parents often not known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Pedigree by individuals rarely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Plants are not animals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Plants present different challenges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Gender of parents often not known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Pedigree by individuals rarely known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Different plant species can present different challenges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Interspecific mapping populations (</a:t>
            </a:r>
            <a:r>
              <a:rPr lang="en-US" sz="2000" dirty="0" err="1" smtClean="0"/>
              <a:t>e.g</a:t>
            </a:r>
            <a:r>
              <a:rPr lang="en-US" sz="2000" dirty="0" smtClean="0"/>
              <a:t> peanut)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Breeding challenges (e.g. </a:t>
            </a:r>
            <a:r>
              <a:rPr lang="en-US" sz="2000" i="1" dirty="0" err="1" smtClean="0"/>
              <a:t>tetraploid</a:t>
            </a:r>
            <a:r>
              <a:rPr lang="en-US" sz="2000" i="1" dirty="0" smtClean="0"/>
              <a:t> breeding</a:t>
            </a:r>
            <a:r>
              <a:rPr lang="en-US" sz="20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Plants are not animals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Plants present different challenges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Gender of parents often not known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Pedigree by individuals rarely known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Different plant species can present different challenges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Interspecific mapping populations (</a:t>
            </a:r>
            <a:r>
              <a:rPr lang="en-US" sz="2000" dirty="0" err="1" smtClean="0"/>
              <a:t>e.g</a:t>
            </a:r>
            <a:r>
              <a:rPr lang="en-US" sz="2000" dirty="0" smtClean="0"/>
              <a:t> peanut)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Breeding challenges (e.g. </a:t>
            </a:r>
            <a:r>
              <a:rPr lang="en-US" sz="2000" i="1" dirty="0" err="1" smtClean="0"/>
              <a:t>tetraploid</a:t>
            </a:r>
            <a:r>
              <a:rPr lang="en-US" sz="2000" i="1" dirty="0" smtClean="0"/>
              <a:t> breeding</a:t>
            </a:r>
            <a:r>
              <a:rPr lang="en-US" sz="20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Plants also have advantages, for example, </a:t>
            </a:r>
            <a:r>
              <a:rPr lang="en-US" sz="2400" dirty="0" err="1" smtClean="0"/>
              <a:t>inbreds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Different plant research communities have different practices (e.g. in statistics typically reported).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595959"/>
                </a:solidFill>
              </a:rPr>
              <a:t>Both </a:t>
            </a:r>
            <a:r>
              <a:rPr lang="en-US" sz="2800" dirty="0" err="1" smtClean="0">
                <a:solidFill>
                  <a:srgbClr val="595959"/>
                </a:solidFill>
              </a:rPr>
              <a:t>PeanutBase</a:t>
            </a:r>
            <a:r>
              <a:rPr lang="en-US" sz="2800" dirty="0" smtClean="0">
                <a:solidFill>
                  <a:srgbClr val="595959"/>
                </a:solidFill>
              </a:rPr>
              <a:t> and </a:t>
            </a:r>
            <a:r>
              <a:rPr lang="en-US" sz="2800" dirty="0" err="1" smtClean="0">
                <a:solidFill>
                  <a:srgbClr val="595959"/>
                </a:solidFill>
              </a:rPr>
              <a:t>LegumeInfo</a:t>
            </a:r>
            <a:r>
              <a:rPr lang="en-US" sz="2800" dirty="0" smtClean="0">
                <a:solidFill>
                  <a:srgbClr val="595959"/>
                </a:solidFill>
              </a:rPr>
              <a:t> are implemented in </a:t>
            </a:r>
            <a:r>
              <a:rPr lang="en-US" sz="2800" dirty="0" err="1" smtClean="0">
                <a:solidFill>
                  <a:srgbClr val="595959"/>
                </a:solidFill>
              </a:rPr>
              <a:t>Tripal</a:t>
            </a:r>
            <a:r>
              <a:rPr lang="en-US" sz="2800" dirty="0" smtClean="0">
                <a:solidFill>
                  <a:srgbClr val="595959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>
                <a:solidFill>
                  <a:srgbClr val="595959"/>
                </a:solidFill>
              </a:rPr>
              <a:t>Tripal</a:t>
            </a:r>
            <a:r>
              <a:rPr lang="en-US" sz="2800" dirty="0" smtClean="0">
                <a:solidFill>
                  <a:srgbClr val="595959"/>
                </a:solidFill>
              </a:rPr>
              <a:t> is a framework for developing biological websites.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Tripal</a:t>
            </a:r>
            <a:r>
              <a:rPr lang="en-US" sz="2800" dirty="0" smtClean="0"/>
              <a:t> uses the Chado database schema for storing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Different plant research communities have different practices (e.g. in statistics typically reported).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Different plant research communities have different resources that dictate what kinds of QTL studies can be done (</a:t>
            </a:r>
            <a:r>
              <a:rPr lang="en-US" sz="2400" dirty="0" err="1" smtClean="0"/>
              <a:t>Inbreds</a:t>
            </a:r>
            <a:r>
              <a:rPr lang="en-US" sz="2400" dirty="0" smtClean="0"/>
              <a:t>, RIL populations, good consensus genetic maps, reference genomes).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Different plant research communities have different practices (e.g. in statistics typically reported).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Different plant research communities have different resources that dictate what kinds of QTL studies can be done (</a:t>
            </a:r>
            <a:r>
              <a:rPr lang="en-US" sz="2400" dirty="0" err="1" smtClean="0"/>
              <a:t>Inbreds</a:t>
            </a:r>
            <a:r>
              <a:rPr lang="en-US" sz="2400" dirty="0" smtClean="0"/>
              <a:t>, RIL populations, good consensus genetic maps, reference genomes).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Even within a particular research community, the information provided in a published QTL study varies greatly.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Different plant research communities have different practices (e.g. in statistics typically reported).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Different plant research communities have different resources that dictate what kinds of QTL studies can be done (</a:t>
            </a:r>
            <a:r>
              <a:rPr lang="en-US" sz="2400" dirty="0" err="1" smtClean="0"/>
              <a:t>Inbreds</a:t>
            </a:r>
            <a:r>
              <a:rPr lang="en-US" sz="2400" dirty="0" smtClean="0"/>
              <a:t>, RIL populations, good consensus genetic maps, reference genomes).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Even within a particular research community, the information provided in a published QTL study varies greatly.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We are not the only ones working on QTL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pic>
        <p:nvPicPr>
          <p:cNvPr id="5" name="Picture 4" descr="XKCDstandar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03400"/>
            <a:ext cx="5532610" cy="313145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proliferation 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64500" cy="14914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/>
              <a:t>Collaborating with </a:t>
            </a:r>
            <a:r>
              <a:rPr lang="en-US" sz="2400" dirty="0" err="1" smtClean="0"/>
              <a:t>SoyBase</a:t>
            </a:r>
            <a:r>
              <a:rPr lang="en-US" sz="2400" dirty="0" smtClean="0"/>
              <a:t>, PeanutBase, and the Genomic Database for </a:t>
            </a:r>
            <a:r>
              <a:rPr lang="en-US" sz="2400" dirty="0" err="1" smtClean="0"/>
              <a:t>Rosacae</a:t>
            </a:r>
            <a:r>
              <a:rPr lang="en-US" sz="2400" dirty="0" smtClean="0"/>
              <a:t> to create a consensus data collection template in keeping with MIQAS.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3" descr="QTLcompari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91605"/>
            <a:ext cx="8267700" cy="352678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Acknowledge differences between organisms and research communities: must be flexible and </a:t>
            </a:r>
            <a:r>
              <a:rPr lang="en-US" sz="2400" dirty="0" smtClean="0"/>
              <a:t>extendable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Acknowledge differences between organisms and research communities: must be flexible and </a:t>
            </a:r>
            <a:r>
              <a:rPr lang="en-US" sz="2400" dirty="0" smtClean="0"/>
              <a:t>extendable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Acknowledge history of long-time databases with legacy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Acknowledge differences between organisms and research communities: must be flexible and </a:t>
            </a:r>
            <a:r>
              <a:rPr lang="en-US" sz="2400" dirty="0" smtClean="0"/>
              <a:t>extendable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Acknowledge history of long-time databases with legacy data.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Focus on plant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Acknowledge differences between organisms and research communities: must be flexible and </a:t>
            </a:r>
            <a:r>
              <a:rPr lang="en-US" sz="2400" dirty="0" smtClean="0"/>
              <a:t>extendable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Acknowledge history of long-time databases with legacy data.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Focus on plant needs.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Create a simplified data collection spreadsheet for researchers and a more complex one for data curators.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Acknowledge differences between organisms and research communities: must be flexible and </a:t>
            </a:r>
            <a:r>
              <a:rPr lang="en-US" sz="2400" dirty="0" smtClean="0"/>
              <a:t>extendable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Acknowledge history of long-time databases with legacy data.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Focus on plant needs.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Create a simplified data collection spreadsheet for researchers and a more complex one for data curators.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Try not to overwhelm with all possible data one might collect from a QTL study.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595959"/>
                </a:solidFill>
              </a:rPr>
              <a:t>Both </a:t>
            </a:r>
            <a:r>
              <a:rPr lang="en-US" sz="2800" dirty="0" err="1" smtClean="0">
                <a:solidFill>
                  <a:srgbClr val="595959"/>
                </a:solidFill>
              </a:rPr>
              <a:t>PeanutBase</a:t>
            </a:r>
            <a:r>
              <a:rPr lang="en-US" sz="2800" dirty="0" smtClean="0">
                <a:solidFill>
                  <a:srgbClr val="595959"/>
                </a:solidFill>
              </a:rPr>
              <a:t> and </a:t>
            </a:r>
            <a:r>
              <a:rPr lang="en-US" sz="2800" dirty="0" err="1" smtClean="0">
                <a:solidFill>
                  <a:srgbClr val="595959"/>
                </a:solidFill>
              </a:rPr>
              <a:t>LegumeInfo</a:t>
            </a:r>
            <a:r>
              <a:rPr lang="en-US" sz="2800" dirty="0" smtClean="0">
                <a:solidFill>
                  <a:srgbClr val="595959"/>
                </a:solidFill>
              </a:rPr>
              <a:t> are implemented in </a:t>
            </a:r>
            <a:r>
              <a:rPr lang="en-US" sz="2800" dirty="0" err="1" smtClean="0">
                <a:solidFill>
                  <a:srgbClr val="595959"/>
                </a:solidFill>
              </a:rPr>
              <a:t>Tripal</a:t>
            </a:r>
            <a:r>
              <a:rPr lang="en-US" sz="2800" dirty="0" smtClean="0">
                <a:solidFill>
                  <a:srgbClr val="595959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>
                <a:solidFill>
                  <a:srgbClr val="595959"/>
                </a:solidFill>
              </a:rPr>
              <a:t>Tripal</a:t>
            </a:r>
            <a:r>
              <a:rPr lang="en-US" sz="2800" dirty="0" smtClean="0">
                <a:solidFill>
                  <a:srgbClr val="595959"/>
                </a:solidFill>
              </a:rPr>
              <a:t> is a framework for developing biological websites.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>
                <a:solidFill>
                  <a:srgbClr val="595959"/>
                </a:solidFill>
              </a:rPr>
              <a:t>Tripal</a:t>
            </a:r>
            <a:r>
              <a:rPr lang="en-US" sz="2800" dirty="0" smtClean="0">
                <a:solidFill>
                  <a:srgbClr val="595959"/>
                </a:solidFill>
              </a:rPr>
              <a:t> uses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595959"/>
                </a:solidFill>
              </a:rPr>
              <a:t>the </a:t>
            </a:r>
            <a:r>
              <a:rPr lang="en-US" sz="2800" dirty="0" err="1" smtClean="0">
                <a:solidFill>
                  <a:srgbClr val="595959"/>
                </a:solidFill>
              </a:rPr>
              <a:t>Chado</a:t>
            </a:r>
            <a:r>
              <a:rPr lang="en-US" sz="2800" dirty="0" smtClean="0">
                <a:solidFill>
                  <a:srgbClr val="595959"/>
                </a:solidFill>
              </a:rPr>
              <a:t> database schema for storing data.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Chado</a:t>
            </a:r>
            <a:r>
              <a:rPr lang="en-US" sz="2800" dirty="0" smtClean="0"/>
              <a:t> is a generic database schema for biological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We recommend not overriding published trait names and QTL symbols, but rather correlating them to a set of </a:t>
            </a:r>
            <a:r>
              <a:rPr lang="en-US" sz="2800" b="1" dirty="0" smtClean="0"/>
              <a:t>consistent</a:t>
            </a:r>
            <a:r>
              <a:rPr lang="en-US" sz="2800" dirty="0" smtClean="0"/>
              <a:t> internal names. </a:t>
            </a:r>
            <a:endParaRPr lang="en-US" sz="2800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We recommend not overriding published trait names and QTL symbols, but rather correlating them to a set of </a:t>
            </a:r>
            <a:r>
              <a:rPr lang="en-US" sz="2800" b="1" dirty="0" smtClean="0"/>
              <a:t>consistent</a:t>
            </a:r>
            <a:r>
              <a:rPr lang="en-US" sz="2800" dirty="0" smtClean="0"/>
              <a:t> internal names. </a:t>
            </a:r>
            <a:endParaRPr lang="en-US" sz="2800" dirty="0"/>
          </a:p>
          <a:p>
            <a:r>
              <a:rPr lang="en-US" sz="2800" dirty="0" smtClean="0"/>
              <a:t>The internal trait names must rely on existing ontologies where possible (Plant Ontology, CROP ontology, et cetera). 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1</a:t>
            </a:r>
            <a:r>
              <a:rPr lang="en-US" sz="2400" dirty="0" smtClean="0"/>
              <a:t>: develop a data collection template for QTL collection that could be adopted by any plant database.  </a:t>
            </a:r>
          </a:p>
          <a:p>
            <a:pPr marL="457200" indent="-457200">
              <a:spcAft>
                <a:spcPts val="600"/>
              </a:spcAft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2</a:t>
            </a:r>
            <a:r>
              <a:rPr lang="en-US" sz="2400" dirty="0"/>
              <a:t>: develop a data structure for loading QTL data into </a:t>
            </a:r>
            <a:r>
              <a:rPr lang="en-US" sz="2400" dirty="0" smtClean="0"/>
              <a:t>the Chado database schema and </a:t>
            </a:r>
            <a:r>
              <a:rPr lang="en-US" sz="2400" dirty="0"/>
              <a:t>scripts to load the data. Any database that uses Chado could potentially make use of the structure and loading scripts</a:t>
            </a:r>
            <a:r>
              <a:rPr lang="en-US" sz="2400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lvl="0"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2</a:t>
            </a:r>
            <a:r>
              <a:rPr lang="en-US" sz="2400" dirty="0"/>
              <a:t>: develop a data structure for loading QTL data into </a:t>
            </a:r>
            <a:r>
              <a:rPr lang="en-US" sz="2400" dirty="0" smtClean="0"/>
              <a:t>the Chado database schema and </a:t>
            </a:r>
            <a:r>
              <a:rPr lang="en-US" sz="2400" dirty="0"/>
              <a:t>scripts to load the data. Any database that uses Chado could potentially make use of the structure and loading scripts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Chado is a database schema for biological data in wide use.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lvl="0"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2</a:t>
            </a:r>
            <a:r>
              <a:rPr lang="en-US" sz="2400" dirty="0"/>
              <a:t>: develop a data structure for loading QTL data into </a:t>
            </a:r>
            <a:r>
              <a:rPr lang="en-US" sz="2400" dirty="0" smtClean="0"/>
              <a:t>the Chado database schema and </a:t>
            </a:r>
            <a:r>
              <a:rPr lang="en-US" sz="2400" dirty="0"/>
              <a:t>scripts to load the data. Any database that uses Chado could potentially make use of the structure and loading scripts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Chado is a database schema for biological data in wide use.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Data must be mapped onto the </a:t>
            </a:r>
            <a:r>
              <a:rPr lang="en-US" sz="2000" dirty="0" err="1"/>
              <a:t>Chado</a:t>
            </a:r>
            <a:r>
              <a:rPr lang="en-US" sz="2000" dirty="0"/>
              <a:t> schema</a:t>
            </a:r>
            <a:r>
              <a:rPr lang="en-US" sz="2000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lvl="0"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2</a:t>
            </a:r>
            <a:r>
              <a:rPr lang="en-US" sz="2400" dirty="0"/>
              <a:t>: develop a data structure for loading QTL data into </a:t>
            </a:r>
            <a:r>
              <a:rPr lang="en-US" sz="2400" dirty="0" smtClean="0"/>
              <a:t>the Chado database schema and </a:t>
            </a:r>
            <a:r>
              <a:rPr lang="en-US" sz="2400" dirty="0"/>
              <a:t>scripts to load the data. Any database that uses Chado could potentially make use of the structure and loading scripts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Chado is a database schema for biological data in wide use.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Data must be mapped onto the </a:t>
            </a:r>
            <a:r>
              <a:rPr lang="en-US" sz="2000" dirty="0" err="1"/>
              <a:t>Chado</a:t>
            </a:r>
            <a:r>
              <a:rPr lang="en-US" sz="2000" dirty="0"/>
              <a:t> schema</a:t>
            </a:r>
            <a:r>
              <a:rPr lang="en-US" sz="20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Chado’s generic structure and flexibility presents challenges for data as complex as QTL data.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lvl="0"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2</a:t>
            </a:r>
            <a:r>
              <a:rPr lang="en-US" sz="2400" dirty="0"/>
              <a:t>: develop a data structure for loading QTL data into </a:t>
            </a:r>
            <a:r>
              <a:rPr lang="en-US" sz="2400" dirty="0" smtClean="0"/>
              <a:t>the Chado database schema and </a:t>
            </a:r>
            <a:r>
              <a:rPr lang="en-US" sz="2400" dirty="0"/>
              <a:t>scripts to load the data. Any database that uses Chado could potentially make use of the structure and loading scripts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Chado is a database schema for biological data in wide use.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Data must be mapped onto the </a:t>
            </a:r>
            <a:r>
              <a:rPr lang="en-US" sz="2000" dirty="0" err="1"/>
              <a:t>Chado</a:t>
            </a:r>
            <a:r>
              <a:rPr lang="en-US" sz="2000" dirty="0"/>
              <a:t> schema.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Chado’s</a:t>
            </a:r>
            <a:r>
              <a:rPr lang="en-US" sz="2000" dirty="0" smtClean="0"/>
              <a:t> generic structure and flexibility presents challenges for data as complex as QTL data.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It is possible for everyone to load QTL data into </a:t>
            </a:r>
            <a:r>
              <a:rPr lang="en-US" sz="2000" dirty="0" err="1"/>
              <a:t>Chado</a:t>
            </a:r>
            <a:r>
              <a:rPr lang="en-US" sz="2000" dirty="0"/>
              <a:t> differently.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lvl="0"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2</a:t>
            </a:r>
            <a:r>
              <a:rPr lang="en-US" sz="2400" dirty="0"/>
              <a:t>: develop a data structure for loading QTL data into </a:t>
            </a:r>
            <a:r>
              <a:rPr lang="en-US" sz="2400" dirty="0" smtClean="0"/>
              <a:t>the Chado database schema and </a:t>
            </a:r>
            <a:r>
              <a:rPr lang="en-US" sz="2400" dirty="0"/>
              <a:t>scripts to load the data. Any database that uses Chado could potentially make use of the structure and loading scripts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Chado is a database schema for biological data in wide use.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Data must be mapped onto the </a:t>
            </a:r>
            <a:r>
              <a:rPr lang="en-US" sz="2000" dirty="0" err="1" smtClean="0"/>
              <a:t>Chado</a:t>
            </a:r>
            <a:r>
              <a:rPr lang="en-US" sz="2000" dirty="0" smtClean="0"/>
              <a:t> schema.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Chado’s generic structure and flexibility presents challenges for data as complex as QTL data.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It is possible for everyone to load QTL data into </a:t>
            </a:r>
            <a:r>
              <a:rPr lang="en-US" sz="2000" dirty="0" err="1" smtClean="0"/>
              <a:t>Chado</a:t>
            </a:r>
            <a:r>
              <a:rPr lang="en-US" sz="2000" dirty="0" smtClean="0"/>
              <a:t> differently.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lvl="0"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3</a:t>
            </a:r>
            <a:r>
              <a:rPr lang="en-US" sz="2400" dirty="0"/>
              <a:t>: build a </a:t>
            </a:r>
            <a:r>
              <a:rPr lang="en-US" sz="2400" dirty="0" err="1"/>
              <a:t>Tripal</a:t>
            </a:r>
            <a:r>
              <a:rPr lang="en-US" sz="2400" dirty="0"/>
              <a:t> </a:t>
            </a:r>
            <a:r>
              <a:rPr lang="en-US" sz="2400" dirty="0" smtClean="0"/>
              <a:t>web module </a:t>
            </a:r>
            <a:r>
              <a:rPr lang="en-US" sz="2400" dirty="0"/>
              <a:t>for searching, viewing, and downloading the </a:t>
            </a:r>
            <a:r>
              <a:rPr lang="en-US" sz="2400" dirty="0" smtClean="0"/>
              <a:t>data. </a:t>
            </a:r>
            <a:r>
              <a:rPr lang="en-US" sz="2400" dirty="0"/>
              <a:t>This module will be available to any database built with </a:t>
            </a:r>
            <a:r>
              <a:rPr lang="en-US" sz="2400" dirty="0" err="1"/>
              <a:t>Tripal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049" y="2435460"/>
            <a:ext cx="7001725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600"/>
              </a:spcBef>
              <a:spcAft>
                <a:spcPts val="600"/>
              </a:spcAft>
            </a:pPr>
            <a:endParaRPr lang="en-US" sz="800" dirty="0" smtClean="0"/>
          </a:p>
          <a:p>
            <a:pPr marL="18288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Tripal</a:t>
            </a:r>
            <a:r>
              <a:rPr lang="en-US" sz="2800" dirty="0" smtClean="0"/>
              <a:t> and Chado are part of the GMOD (</a:t>
            </a:r>
            <a:r>
              <a:rPr lang="en-US" sz="2800" b="1" dirty="0" smtClean="0"/>
              <a:t>G</a:t>
            </a:r>
            <a:r>
              <a:rPr lang="en-US" sz="2800" dirty="0" smtClean="0"/>
              <a:t>eneric </a:t>
            </a:r>
            <a:r>
              <a:rPr lang="en-US" sz="2800" b="1" dirty="0" smtClean="0"/>
              <a:t>M</a:t>
            </a:r>
            <a:r>
              <a:rPr lang="en-US" sz="2800" dirty="0" smtClean="0"/>
              <a:t>odel </a:t>
            </a:r>
            <a:r>
              <a:rPr lang="en-US" sz="2800" b="1" dirty="0" smtClean="0"/>
              <a:t>O</a:t>
            </a:r>
            <a:r>
              <a:rPr lang="en-US" sz="2800" dirty="0" smtClean="0"/>
              <a:t>rganism </a:t>
            </a:r>
            <a:r>
              <a:rPr lang="en-US" sz="2800" b="1" dirty="0" smtClean="0"/>
              <a:t>D</a:t>
            </a:r>
            <a:r>
              <a:rPr lang="en-US" sz="2800" dirty="0" smtClean="0"/>
              <a:t>atabase) project, along with </a:t>
            </a:r>
            <a:r>
              <a:rPr lang="en-US" sz="2800" dirty="0" err="1" smtClean="0"/>
              <a:t>CMap</a:t>
            </a:r>
            <a:r>
              <a:rPr lang="en-US" sz="2800" dirty="0" smtClean="0"/>
              <a:t> and </a:t>
            </a:r>
            <a:r>
              <a:rPr lang="en-US" sz="2800" dirty="0" err="1" smtClean="0"/>
              <a:t>GBrowse</a:t>
            </a:r>
            <a:r>
              <a:rPr lang="en-US" sz="2800" dirty="0" smtClean="0"/>
              <a:t>.</a:t>
            </a:r>
          </a:p>
          <a:p>
            <a:pPr marL="182880">
              <a:spcBef>
                <a:spcPts val="600"/>
              </a:spcBef>
              <a:spcAft>
                <a:spcPts val="600"/>
              </a:spcAft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4348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3</a:t>
            </a:r>
            <a:r>
              <a:rPr lang="en-US" sz="2400" dirty="0"/>
              <a:t>: build a </a:t>
            </a:r>
            <a:r>
              <a:rPr lang="en-US" sz="2400" dirty="0" err="1"/>
              <a:t>Tripal</a:t>
            </a:r>
            <a:r>
              <a:rPr lang="en-US" sz="2400" dirty="0"/>
              <a:t> </a:t>
            </a:r>
            <a:r>
              <a:rPr lang="en-US" sz="2400" dirty="0" smtClean="0"/>
              <a:t>web module </a:t>
            </a:r>
            <a:r>
              <a:rPr lang="en-US" sz="2400" dirty="0"/>
              <a:t>for searching, viewing, and downloading the </a:t>
            </a:r>
            <a:r>
              <a:rPr lang="en-US" sz="2400" dirty="0" smtClean="0"/>
              <a:t>data. </a:t>
            </a:r>
            <a:r>
              <a:rPr lang="en-US" sz="2400" dirty="0"/>
              <a:t>This module will be available to any database built with </a:t>
            </a:r>
            <a:r>
              <a:rPr lang="en-US" sz="2400" dirty="0" err="1"/>
              <a:t>Tripal</a:t>
            </a:r>
            <a:r>
              <a:rPr lang="en-US" sz="24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Tripal</a:t>
            </a:r>
            <a:r>
              <a:rPr lang="en-US" sz="2000" dirty="0" smtClean="0"/>
              <a:t> is a website framework that uses </a:t>
            </a:r>
            <a:r>
              <a:rPr lang="en-US" sz="2000" dirty="0" err="1" smtClean="0"/>
              <a:t>Chado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3</a:t>
            </a:r>
            <a:r>
              <a:rPr lang="en-US" sz="2400" dirty="0"/>
              <a:t>: build a </a:t>
            </a:r>
            <a:r>
              <a:rPr lang="en-US" sz="2400" dirty="0" err="1"/>
              <a:t>Tripal</a:t>
            </a:r>
            <a:r>
              <a:rPr lang="en-US" sz="2400" dirty="0"/>
              <a:t> </a:t>
            </a:r>
            <a:r>
              <a:rPr lang="en-US" sz="2400" dirty="0" smtClean="0"/>
              <a:t>web module </a:t>
            </a:r>
            <a:r>
              <a:rPr lang="en-US" sz="2400" dirty="0"/>
              <a:t>for searching, viewing, and downloading the </a:t>
            </a:r>
            <a:r>
              <a:rPr lang="en-US" sz="2400" dirty="0" smtClean="0"/>
              <a:t>data. </a:t>
            </a:r>
            <a:r>
              <a:rPr lang="en-US" sz="2400" dirty="0"/>
              <a:t>This module will be available to any database built with </a:t>
            </a:r>
            <a:r>
              <a:rPr lang="en-US" sz="2400" dirty="0" err="1"/>
              <a:t>Tripal</a:t>
            </a:r>
            <a:r>
              <a:rPr lang="en-US" sz="24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Tripal</a:t>
            </a:r>
            <a:r>
              <a:rPr lang="en-US" sz="2000" dirty="0" smtClean="0"/>
              <a:t> is a website framework that uses Chado.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Tripal</a:t>
            </a:r>
            <a:r>
              <a:rPr lang="en-US" sz="2000" dirty="0" smtClean="0"/>
              <a:t> is widely used by plant databases, including PeanutBase and </a:t>
            </a:r>
            <a:r>
              <a:rPr lang="en-US" sz="2000" dirty="0" err="1" smtClean="0"/>
              <a:t>LegumeInfo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600" dirty="0" smtClean="0"/>
              <a:t>A QTL </a:t>
            </a:r>
            <a:r>
              <a:rPr lang="en-US" sz="2600" dirty="0"/>
              <a:t>collection template is available </a:t>
            </a:r>
            <a:r>
              <a:rPr lang="en-US" sz="2600" dirty="0" smtClean="0"/>
              <a:t>now at </a:t>
            </a:r>
            <a:r>
              <a:rPr lang="en-US" sz="2600" dirty="0"/>
              <a:t>PeanutBase and </a:t>
            </a:r>
            <a:r>
              <a:rPr lang="en-US" sz="2600" dirty="0" err="1"/>
              <a:t>LegumeInfo</a:t>
            </a:r>
            <a:r>
              <a:rPr lang="en-US" sz="2600" dirty="0"/>
              <a:t>, but will </a:t>
            </a:r>
            <a:r>
              <a:rPr lang="en-US" sz="2600" dirty="0" smtClean="0"/>
              <a:t>be </a:t>
            </a:r>
            <a:r>
              <a:rPr lang="en-US" sz="2600" dirty="0"/>
              <a:t>modified to meet the needs of collaborating databases.</a:t>
            </a:r>
          </a:p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600" dirty="0" smtClean="0"/>
              <a:t>Scripts for loading QTL data into Chado are functional but not yet ready to be widely shared.</a:t>
            </a:r>
            <a:endParaRPr lang="en-US" sz="2600" dirty="0"/>
          </a:p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600" dirty="0" smtClean="0"/>
              <a:t>A prototype </a:t>
            </a:r>
            <a:r>
              <a:rPr lang="en-US" sz="2600" dirty="0" err="1"/>
              <a:t>Tripal</a:t>
            </a:r>
            <a:r>
              <a:rPr lang="en-US" sz="2600" dirty="0"/>
              <a:t> module for searching and displaying the QTL </a:t>
            </a:r>
            <a:r>
              <a:rPr lang="en-US" sz="2600" dirty="0" smtClean="0"/>
              <a:t>data is in use at PeanutBase and </a:t>
            </a:r>
            <a:r>
              <a:rPr lang="en-US" sz="2600" dirty="0" err="1" smtClean="0"/>
              <a:t>LegumeInfo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QTL </a:t>
            </a:r>
            <a:r>
              <a:rPr lang="en-US" sz="3200" dirty="0" smtClean="0"/>
              <a:t>module prototype </a:t>
            </a:r>
            <a:br>
              <a:rPr lang="en-US" sz="3200" dirty="0" smtClean="0"/>
            </a:br>
            <a:r>
              <a:rPr lang="en-US" sz="2200" dirty="0" smtClean="0"/>
              <a:t>(with a lot of help from Stephen </a:t>
            </a:r>
            <a:r>
              <a:rPr lang="en-US" sz="2200" dirty="0" err="1" smtClean="0"/>
              <a:t>Ficklin</a:t>
            </a:r>
            <a:r>
              <a:rPr lang="en-US" sz="2200" dirty="0" smtClean="0"/>
              <a:t> at </a:t>
            </a:r>
            <a:r>
              <a:rPr lang="en-US" sz="2200" dirty="0" err="1" smtClean="0"/>
              <a:t>CoolSeasonsFoodLegume.org</a:t>
            </a:r>
            <a:r>
              <a:rPr lang="en-US" sz="2200" dirty="0" smtClean="0"/>
              <a:t>) 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 descr="LI_QTL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368"/>
            <a:ext cx="9144000" cy="519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_QTL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368"/>
            <a:ext cx="9144000" cy="5192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0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QTL </a:t>
            </a:r>
            <a:r>
              <a:rPr lang="en-US" sz="3200" dirty="0" smtClean="0"/>
              <a:t>module prototype 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-1" y="2594676"/>
            <a:ext cx="6843669" cy="685876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_QTL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368"/>
            <a:ext cx="9144000" cy="5192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0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QTL </a:t>
            </a:r>
            <a:r>
              <a:rPr lang="en-US" sz="3200" dirty="0" smtClean="0"/>
              <a:t>module prototype 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407" y="3523578"/>
            <a:ext cx="8477578" cy="2656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_QTL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368"/>
            <a:ext cx="9144000" cy="5192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0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QTL </a:t>
            </a:r>
            <a:r>
              <a:rPr lang="en-US" sz="3200" dirty="0" smtClean="0"/>
              <a:t>module prototype 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67789" y="3523575"/>
            <a:ext cx="902144" cy="2656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_QTL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368"/>
            <a:ext cx="9144000" cy="5192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0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QTL </a:t>
            </a:r>
            <a:r>
              <a:rPr lang="en-US" sz="3200" dirty="0" smtClean="0"/>
              <a:t>module prototype 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40193" y="3500691"/>
            <a:ext cx="1311473" cy="2656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_QTL_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058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03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QTL module prototype  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91526" y="2295784"/>
            <a:ext cx="743646" cy="2656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_QTL_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058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79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24670" y="4556783"/>
            <a:ext cx="464826" cy="2656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03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QTL module prototype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43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 smtClean="0"/>
              <a:t>Tripal</a:t>
            </a:r>
            <a:r>
              <a:rPr lang="en-US" sz="2800" dirty="0" smtClean="0"/>
              <a:t> and Chado are used by a number of plant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80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03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QTL module prototype  </a:t>
            </a:r>
            <a:endParaRPr lang="en-US" sz="3200" dirty="0"/>
          </a:p>
        </p:txBody>
      </p:sp>
      <p:pic>
        <p:nvPicPr>
          <p:cNvPr id="6" name="Picture 5" descr="LI_QTL_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05846"/>
          </a:xfrm>
          <a:prstGeom prst="rect">
            <a:avLst/>
          </a:prstGeom>
        </p:spPr>
      </p:pic>
      <p:pic>
        <p:nvPicPr>
          <p:cNvPr id="2" name="Picture 1" descr="LI_Bean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03" y="1246007"/>
            <a:ext cx="3511656" cy="47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_QTL_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058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81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03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QTL module prototype  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204247"/>
            <a:ext cx="869495" cy="18690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_QTL_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9144000" cy="40027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82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300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QTL </a:t>
            </a:r>
            <a:r>
              <a:rPr lang="en-US" sz="3200" dirty="0" smtClean="0"/>
              <a:t>module prototype  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81424" y="2730580"/>
            <a:ext cx="662222" cy="2656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_QTL_posi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3" y="985928"/>
            <a:ext cx="8832240" cy="54592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83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300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QTL </a:t>
            </a:r>
            <a:r>
              <a:rPr lang="en-US" sz="3200" dirty="0" smtClean="0"/>
              <a:t>module prototype  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98803" y="2547508"/>
            <a:ext cx="662222" cy="2656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548" y="2122972"/>
            <a:ext cx="80040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err="1" smtClean="0"/>
              <a:t>Tripal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Tripal</a:t>
            </a:r>
            <a:r>
              <a:rPr lang="en-US" sz="2400" b="1" dirty="0" smtClean="0"/>
              <a:t> workshop</a:t>
            </a:r>
            <a:r>
              <a:rPr lang="en-US" sz="2400" dirty="0" smtClean="0"/>
              <a:t> today at 4:00 </a:t>
            </a:r>
            <a:r>
              <a:rPr lang="en-US" sz="2400" dirty="0"/>
              <a:t>in the California </a:t>
            </a:r>
            <a:r>
              <a:rPr lang="en-US" sz="2400" dirty="0" smtClean="0"/>
              <a:t>Room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err="1" smtClean="0"/>
              <a:t>Chado</a:t>
            </a:r>
            <a:r>
              <a:rPr lang="en-US" sz="2400" b="1" dirty="0" smtClean="0"/>
              <a:t>: GMOD workshop</a:t>
            </a:r>
            <a:r>
              <a:rPr lang="en-US" sz="2400" dirty="0" smtClean="0"/>
              <a:t> Wednesday at 10:30 in Golden West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/>
              <a:t>QTL at </a:t>
            </a:r>
            <a:r>
              <a:rPr lang="en-US" sz="2400" b="1" i="1" dirty="0" err="1" smtClean="0"/>
              <a:t>PeanutBase</a:t>
            </a:r>
            <a:r>
              <a:rPr lang="en-US" sz="2400" b="1" dirty="0" smtClean="0"/>
              <a:t>: Poster</a:t>
            </a:r>
            <a:r>
              <a:rPr lang="en-US" sz="2400" dirty="0" smtClean="0"/>
              <a:t> </a:t>
            </a:r>
            <a:r>
              <a:rPr lang="en-US" sz="2400" dirty="0"/>
              <a:t># P0737 </a:t>
            </a: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Contact me: </a:t>
            </a:r>
            <a:r>
              <a:rPr lang="en-US" sz="2400" dirty="0" err="1" smtClean="0"/>
              <a:t>ekcannon@iastate.edu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03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707838"/>
          </a:xfrm>
        </p:spPr>
        <p:txBody>
          <a:bodyPr numCol="2">
            <a:normAutofit lnSpcReduction="10000"/>
          </a:bodyPr>
          <a:lstStyle/>
          <a:p>
            <a:pPr marL="365760" indent="0">
              <a:spcBef>
                <a:spcPts val="0"/>
              </a:spcBef>
              <a:buNone/>
            </a:pPr>
            <a:r>
              <a:rPr lang="en-US" sz="2400" b="1" dirty="0" smtClean="0"/>
              <a:t>PeanutBase/</a:t>
            </a:r>
            <a:r>
              <a:rPr lang="en-US" sz="2400" b="1" dirty="0" err="1" smtClean="0"/>
              <a:t>LegumeInfo</a:t>
            </a:r>
            <a:endParaRPr lang="en-US" sz="2400" b="1" dirty="0" smtClean="0"/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Steven Cannon</a:t>
            </a:r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/>
              <a:t>Andrew Farmer</a:t>
            </a:r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err="1" smtClean="0"/>
              <a:t>Sudhansu</a:t>
            </a:r>
            <a:r>
              <a:rPr lang="en-US" sz="2000" dirty="0" smtClean="0"/>
              <a:t> Dash</a:t>
            </a:r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smtClean="0"/>
              <a:t>Ethy Cannon</a:t>
            </a:r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Scott </a:t>
            </a:r>
            <a:r>
              <a:rPr lang="en-US" sz="2000" dirty="0" err="1" smtClean="0">
                <a:solidFill>
                  <a:srgbClr val="0000FF"/>
                </a:solidFill>
              </a:rPr>
              <a:t>Kalberer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err="1" smtClean="0"/>
              <a:t>Iliana</a:t>
            </a:r>
            <a:r>
              <a:rPr lang="en-US" sz="2000" dirty="0" smtClean="0"/>
              <a:t> </a:t>
            </a:r>
            <a:r>
              <a:rPr lang="en-US" sz="2000" dirty="0" err="1" smtClean="0"/>
              <a:t>Toneva</a:t>
            </a:r>
            <a:endParaRPr lang="en-US" sz="2000" dirty="0" smtClean="0"/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err="1" smtClean="0"/>
              <a:t>Pooja</a:t>
            </a:r>
            <a:r>
              <a:rPr lang="en-US" sz="2000" dirty="0" smtClean="0"/>
              <a:t> </a:t>
            </a:r>
            <a:r>
              <a:rPr lang="en-US" sz="2000" dirty="0" err="1" smtClean="0"/>
              <a:t>Umale</a:t>
            </a:r>
            <a:endParaRPr lang="en-US" sz="2000" dirty="0" smtClean="0"/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smtClean="0"/>
              <a:t>Alan Cleary</a:t>
            </a:r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smtClean="0"/>
              <a:t>Nathan Weeks</a:t>
            </a:r>
          </a:p>
          <a:p>
            <a:pPr marL="365760" indent="0">
              <a:spcBef>
                <a:spcPts val="0"/>
              </a:spcBef>
              <a:buNone/>
            </a:pPr>
            <a:r>
              <a:rPr lang="en-US" sz="2000" dirty="0" err="1" smtClean="0"/>
              <a:t>Jugpreet</a:t>
            </a:r>
            <a:r>
              <a:rPr lang="en-US" sz="2000" dirty="0" smtClean="0"/>
              <a:t> Singh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/>
              <a:t>SoyBase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David Grant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Rex Nelson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GDR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Dorrie</a:t>
            </a:r>
            <a:r>
              <a:rPr lang="en-US" sz="2000" dirty="0" smtClean="0"/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Sook Jung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/>
              <a:t>CoolSeasonFoodLegume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Dorrie</a:t>
            </a:r>
            <a:r>
              <a:rPr lang="en-US" sz="2000" dirty="0" smtClean="0"/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Stephen </a:t>
            </a:r>
            <a:r>
              <a:rPr lang="en-US" sz="2000" dirty="0" err="1" smtClean="0">
                <a:solidFill>
                  <a:srgbClr val="0000FF"/>
                </a:solidFill>
              </a:rPr>
              <a:t>Ficklin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8374" y="5501219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Funding by the Peanut Foundation and the USDA-ARS</a:t>
            </a:r>
          </a:p>
        </p:txBody>
      </p:sp>
      <p:pic>
        <p:nvPicPr>
          <p:cNvPr id="6" name="Picture 5" descr="ThePeanutFoundation_logo_s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56" y="5870551"/>
            <a:ext cx="1485900" cy="406400"/>
          </a:xfrm>
          <a:prstGeom prst="rect">
            <a:avLst/>
          </a:prstGeom>
        </p:spPr>
      </p:pic>
      <p:pic>
        <p:nvPicPr>
          <p:cNvPr id="7" name="Picture 6" descr="USDA_logo_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3" y="5870551"/>
            <a:ext cx="622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 smtClean="0"/>
              <a:t>Tripal</a:t>
            </a:r>
            <a:r>
              <a:rPr lang="en-US" sz="2800" dirty="0" smtClean="0"/>
              <a:t> and Chado are used by a number of plant databases.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Because of the </a:t>
            </a:r>
            <a:r>
              <a:rPr lang="en-US" sz="2800" dirty="0" err="1" smtClean="0"/>
              <a:t>Tripal</a:t>
            </a:r>
            <a:r>
              <a:rPr lang="en-US" sz="2800" dirty="0" smtClean="0"/>
              <a:t> and </a:t>
            </a:r>
            <a:r>
              <a:rPr lang="en-US" sz="2800" dirty="0" err="1" smtClean="0"/>
              <a:t>Chado</a:t>
            </a:r>
            <a:r>
              <a:rPr lang="en-US" sz="2800" dirty="0" smtClean="0"/>
              <a:t> support for module development, modules developed by one database can be shared with other databases that also use </a:t>
            </a:r>
            <a:r>
              <a:rPr lang="en-US" sz="2800" dirty="0" err="1" smtClean="0"/>
              <a:t>Tripal</a:t>
            </a:r>
            <a:r>
              <a:rPr lang="en-US" sz="2800" dirty="0" smtClean="0"/>
              <a:t> and </a:t>
            </a:r>
            <a:r>
              <a:rPr lang="en-US" sz="2800" dirty="0" err="1" smtClean="0"/>
              <a:t>Chado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45BA-2BD7-134A-8E25-CAF5BCCFD7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3592</Words>
  <Application>Microsoft Macintosh PowerPoint</Application>
  <PresentationFormat>On-screen Show (4:3)</PresentationFormat>
  <Paragraphs>457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QTL Data Standards at PeanutBase and LegumeInfo</vt:lpstr>
      <vt:lpstr>Who We Are</vt:lpstr>
      <vt:lpstr>Some Background</vt:lpstr>
      <vt:lpstr>Some Background</vt:lpstr>
      <vt:lpstr>Some Background</vt:lpstr>
      <vt:lpstr>Some Background</vt:lpstr>
      <vt:lpstr>Some Background</vt:lpstr>
      <vt:lpstr>Some Background</vt:lpstr>
      <vt:lpstr>Some Background</vt:lpstr>
      <vt:lpstr>Some Background</vt:lpstr>
      <vt:lpstr>Some Background</vt:lpstr>
      <vt:lpstr>A QTL is a Quantitative Trait Locus</vt:lpstr>
      <vt:lpstr>A QTL is a Quantitative Trait Locus</vt:lpstr>
      <vt:lpstr>A QTL is a Quantitative Trait Locus</vt:lpstr>
      <vt:lpstr>A QTL is a Quantitative Trait Locus</vt:lpstr>
      <vt:lpstr>A QTL is a Quantitative Trait Locus</vt:lpstr>
      <vt:lpstr>A QTL is a Quantitative Trait Locus</vt:lpstr>
      <vt:lpstr>A QTL comes with metadata</vt:lpstr>
      <vt:lpstr>A QTL comes with metadata</vt:lpstr>
      <vt:lpstr>A QTL comes with metadata</vt:lpstr>
      <vt:lpstr>A QTL comes with metadata</vt:lpstr>
      <vt:lpstr>A QTL comes with metadata</vt:lpstr>
      <vt:lpstr>A QTL comes with metadata</vt:lpstr>
      <vt:lpstr>Plant height QTL</vt:lpstr>
      <vt:lpstr>Plant height QTL</vt:lpstr>
      <vt:lpstr>Plant height QTL</vt:lpstr>
      <vt:lpstr>Plant height QTL</vt:lpstr>
      <vt:lpstr>Plant height QTL</vt:lpstr>
      <vt:lpstr>Plant height QTL</vt:lpstr>
      <vt:lpstr>Plant height QTL</vt:lpstr>
      <vt:lpstr>The challenges</vt:lpstr>
      <vt:lpstr>The challenges</vt:lpstr>
      <vt:lpstr>The challenges</vt:lpstr>
      <vt:lpstr>What’s out there now for plants?</vt:lpstr>
      <vt:lpstr>What’s out there now for plants?</vt:lpstr>
      <vt:lpstr>MIQAS - Minimum Information about a QTL or Association Study (http://miqas.sourceforge.net/)</vt:lpstr>
      <vt:lpstr>MIQAS - Minimum Information about a QTL or Association Study (http://miqas.sourceforge.net/)</vt:lpstr>
      <vt:lpstr>MIQAS - Minimum Information about a QTL or Association Study (http://miqas.sourceforge.net/)</vt:lpstr>
      <vt:lpstr>MIQAS - Minimum Information about a QTL or Association Study (http://miqas.sourceforge.net/)</vt:lpstr>
      <vt:lpstr>MIQAS - Minimum Information about a QTL or Association Study (http://miqas.sourceforge.net/)</vt:lpstr>
      <vt:lpstr>MIQAS - Minimum Information about a QTL or Association Study (http://miqas.sourceforge.net/)</vt:lpstr>
      <vt:lpstr>MIQAS - Minimum Information about a QTL or Association Study (http://miqas.sourceforge.net/)</vt:lpstr>
      <vt:lpstr>MIQAS - Minimum Information about a QTL or Association Study (http://miqas.sourceforge.net/)</vt:lpstr>
      <vt:lpstr>MIQAS - Minimum Information about a QTL or Association Study (http://miqas.sourceforge.net/)</vt:lpstr>
      <vt:lpstr>More challenges</vt:lpstr>
      <vt:lpstr>More challenges</vt:lpstr>
      <vt:lpstr>More challenges</vt:lpstr>
      <vt:lpstr>More challenges</vt:lpstr>
      <vt:lpstr>More challenges</vt:lpstr>
      <vt:lpstr>More challenges</vt:lpstr>
      <vt:lpstr>More challenges</vt:lpstr>
      <vt:lpstr>More challenges</vt:lpstr>
      <vt:lpstr>More challenges</vt:lpstr>
      <vt:lpstr>Avoiding proliferation of standards</vt:lpstr>
      <vt:lpstr>Some principles</vt:lpstr>
      <vt:lpstr>Some principles</vt:lpstr>
      <vt:lpstr>Some principles</vt:lpstr>
      <vt:lpstr>Some principles</vt:lpstr>
      <vt:lpstr>Some principles</vt:lpstr>
      <vt:lpstr>Some more principles</vt:lpstr>
      <vt:lpstr>Some more principles</vt:lpstr>
      <vt:lpstr>The plan</vt:lpstr>
      <vt:lpstr>The plan</vt:lpstr>
      <vt:lpstr>The plan</vt:lpstr>
      <vt:lpstr>The plan</vt:lpstr>
      <vt:lpstr>The plan</vt:lpstr>
      <vt:lpstr>The plan</vt:lpstr>
      <vt:lpstr>The plan</vt:lpstr>
      <vt:lpstr>The plan</vt:lpstr>
      <vt:lpstr>The plan</vt:lpstr>
      <vt:lpstr>The plan</vt:lpstr>
      <vt:lpstr>Where we are</vt:lpstr>
      <vt:lpstr>QTL module prototype  (with a lot of help from Stephen Ficklin at CoolSeasonsFoodLegume.org) </vt:lpstr>
      <vt:lpstr>QTL module prototype  </vt:lpstr>
      <vt:lpstr>QTL module prototype  </vt:lpstr>
      <vt:lpstr>QTL module prototype  </vt:lpstr>
      <vt:lpstr>QTL module prototype  </vt:lpstr>
      <vt:lpstr>PowerPoint Presentation</vt:lpstr>
      <vt:lpstr>PowerPoint Presentation</vt:lpstr>
      <vt:lpstr>PowerPoint Presentation</vt:lpstr>
      <vt:lpstr>PowerPoint Presentation</vt:lpstr>
      <vt:lpstr>QTL module prototype  </vt:lpstr>
      <vt:lpstr>QTL module prototype  </vt:lpstr>
      <vt:lpstr>More information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QTL Data Standards at PeanutBase and LegumeInfo</dc:title>
  <dc:creator>Ethy Cannon</dc:creator>
  <cp:lastModifiedBy>Ethy Cannon</cp:lastModifiedBy>
  <cp:revision>237</cp:revision>
  <dcterms:created xsi:type="dcterms:W3CDTF">2014-12-30T16:53:35Z</dcterms:created>
  <dcterms:modified xsi:type="dcterms:W3CDTF">2015-01-10T13:57:39Z</dcterms:modified>
</cp:coreProperties>
</file>