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70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71" r:id="rId9"/>
    <p:sldId id="263" r:id="rId10"/>
    <p:sldId id="264" r:id="rId11"/>
    <p:sldId id="260" r:id="rId12"/>
    <p:sldId id="267" r:id="rId13"/>
    <p:sldId id="268" r:id="rId14"/>
    <p:sldId id="275" r:id="rId15"/>
    <p:sldId id="269" r:id="rId16"/>
    <p:sldId id="270" r:id="rId17"/>
    <p:sldId id="274" r:id="rId18"/>
    <p:sldId id="276" r:id="rId19"/>
    <p:sldId id="277" r:id="rId20"/>
    <p:sldId id="272" r:id="rId21"/>
    <p:sldId id="273" r:id="rId22"/>
    <p:sldId id="278" r:id="rId23"/>
    <p:sldId id="280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AA34-7B87-5446-8253-0FBC8C5CA9D6}" type="datetimeFigureOut">
              <a:rPr lang="en-US"/>
              <a:pPr/>
              <a:t>4/5/12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7205-9A66-EF44-A8C9-6D66F7FE7DC0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2E-CF1D-E44C-866E-2EF15325A8B7}" type="datetimeFigureOut">
              <a:rPr lang="en-US"/>
              <a:pPr/>
              <a:t>4/5/12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F0BB-E5A5-FC42-A85A-065B417839E1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5" y="1638648"/>
            <a:ext cx="7918450" cy="448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CF7E2E-B8DC-B249-9F75-4F0C255CB096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539068"/>
            <a:ext cx="4974460" cy="27297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/>
              <a:t>ENIGMA</a:t>
            </a:r>
            <a:r>
              <a:rPr lang="en-US" sz="4400" b="0"/>
              <a:t>: comparative, consensus</a:t>
            </a:r>
            <a:br>
              <a:rPr lang="en-US" sz="4400" b="0"/>
            </a:br>
            <a:r>
              <a:rPr lang="en-US" sz="4400" b="0"/>
              <a:t>gene structure annotation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426" y="4860546"/>
            <a:ext cx="7169243" cy="173073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Will McKerrow</a:t>
            </a:r>
            <a:br>
              <a:rPr lang="en-US" sz="3600"/>
            </a:br>
            <a:r>
              <a:rPr lang="en-US" sz="3600"/>
              <a:t>Ian H. Holmes</a:t>
            </a:r>
            <a:r>
              <a:rPr lang="en-US" sz="2400"/>
              <a:t>, UC Berkeley</a:t>
            </a:r>
            <a:endParaRPr lang="en-US" sz="3600"/>
          </a:p>
          <a:p>
            <a:pPr algn="ctr">
              <a:spcBef>
                <a:spcPts val="0"/>
              </a:spcBef>
            </a:pPr>
            <a:r>
              <a:rPr lang="en-US" sz="3600" b="1"/>
              <a:t>Aaron J. Mackey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University of Virginia</a:t>
            </a:r>
            <a:endParaRPr lang="en-US" sz="3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1054" y="4686886"/>
            <a:ext cx="1116211" cy="1991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554" y="5102073"/>
            <a:ext cx="1553766" cy="1598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 amt="50000"/>
          </a:blip>
          <a:stretch>
            <a:fillRect/>
          </a:stretch>
        </p:blipFill>
        <p:spPr>
          <a:xfrm>
            <a:off x="4100630" y="706085"/>
            <a:ext cx="4829921" cy="3059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GLEAN </a:t>
            </a:r>
            <a:r>
              <a:rPr lang="en-US"/>
              <a:t>&amp; </a:t>
            </a:r>
            <a:r>
              <a:rPr lang="en-US" b="1"/>
              <a:t>Evigan </a:t>
            </a:r>
            <a:r>
              <a:rPr lang="en-US"/>
              <a:t>on </a:t>
            </a:r>
            <a:r>
              <a:rPr lang="en-US" i="1"/>
              <a:t>A. thaliana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5862"/>
            <a:ext cx="8229600" cy="369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775" y="110279"/>
            <a:ext cx="7918450" cy="788894"/>
          </a:xfrm>
        </p:spPr>
        <p:txBody>
          <a:bodyPr/>
          <a:lstStyle/>
          <a:p>
            <a:r>
              <a:rPr lang="en-US" b="1"/>
              <a:t>Evigan </a:t>
            </a:r>
            <a:r>
              <a:rPr lang="en-US"/>
              <a:t>on human ENCODE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13" y="915334"/>
            <a:ext cx="5871882" cy="5725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limitations: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fundamental modeling assumption: evidence </a:t>
            </a:r>
            <a:r>
              <a:rPr lang="en-US" b="1"/>
              <a:t>independently </a:t>
            </a:r>
            <a:r>
              <a:rPr lang="en-US"/>
              <a:t>generated by hidden consensus structure – no means to model more complicated dependencies between evidences</a:t>
            </a:r>
          </a:p>
          <a:p>
            <a:r>
              <a:rPr lang="en-US"/>
              <a:t>hidden states represent CDS exon/introns (</a:t>
            </a:r>
            <a:r>
              <a:rPr lang="en-US" b="1"/>
              <a:t>no UTRs</a:t>
            </a:r>
            <a:r>
              <a:rPr lang="en-US"/>
              <a:t>)</a:t>
            </a:r>
          </a:p>
          <a:p>
            <a:r>
              <a:rPr lang="en-US" b="1"/>
              <a:t>no annotation of alternative splicing</a:t>
            </a:r>
            <a:r>
              <a:rPr lang="en-US"/>
              <a:t>, despite available evidence (RNAseq or otherwise)</a:t>
            </a:r>
          </a:p>
          <a:p>
            <a:r>
              <a:rPr lang="en-US"/>
              <a:t>software depends on antiquated </a:t>
            </a:r>
            <a:r>
              <a:rPr lang="en-US" b="1"/>
              <a:t>GFF2</a:t>
            </a:r>
            <a:r>
              <a:rPr lang="en-US"/>
              <a:t>-formatted datasets – requires </a:t>
            </a:r>
            <a:r>
              <a:rPr lang="en-US" b="1"/>
              <a:t>reimplementation of Evigan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b="1"/>
              <a:t>ENIGMA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ENIGMA </a:t>
            </a:r>
            <a:r>
              <a:rPr lang="en-US"/>
              <a:t>is the next-generation Evigan; a generalized hidden consensus calculating engine</a:t>
            </a:r>
          </a:p>
          <a:p>
            <a:r>
              <a:rPr lang="en-US" b="1"/>
              <a:t>ENIGMA </a:t>
            </a:r>
            <a:r>
              <a:rPr lang="en-US"/>
              <a:t>uses Ian Holmes's </a:t>
            </a:r>
            <a:r>
              <a:rPr lang="en-US" b="1" i="1"/>
              <a:t>xrate </a:t>
            </a:r>
            <a:r>
              <a:rPr lang="en-US"/>
              <a:t>toolkit for flexible, grammar-based specification of phyloHMM model</a:t>
            </a:r>
          </a:p>
          <a:p>
            <a:pPr lvl="1"/>
            <a:r>
              <a:rPr lang="en-US"/>
              <a:t>allows more flexible dependencies</a:t>
            </a:r>
          </a:p>
          <a:p>
            <a:pPr lvl="1"/>
            <a:r>
              <a:rPr lang="en-US"/>
              <a:t>can be expanded to incorporate UTRs</a:t>
            </a:r>
          </a:p>
          <a:p>
            <a:pPr lvl="1"/>
            <a:r>
              <a:rPr lang="en-US"/>
              <a:t>can be further expanded to model alternative splicing</a:t>
            </a:r>
          </a:p>
          <a:p>
            <a:r>
              <a:rPr lang="en-US"/>
              <a:t>PhyloHMMs provide a natural means to include comparative data </a:t>
            </a:r>
            <a:r>
              <a:rPr lang="en-US" b="1"/>
              <a:t>across many species</a:t>
            </a:r>
          </a:p>
          <a:p>
            <a:pPr lvl="1"/>
            <a:r>
              <a:rPr lang="en-US"/>
              <a:t>does not force any one species to be the "gospel truth"</a:t>
            </a:r>
          </a:p>
          <a:p>
            <a:pPr lvl="1"/>
            <a:r>
              <a:rPr lang="en-US"/>
              <a:t>allows uncertainty in gene structure across species to be embraced: diminish the poison of misannotations!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775" y="267882"/>
            <a:ext cx="7918450" cy="788894"/>
          </a:xfrm>
        </p:spPr>
        <p:txBody>
          <a:bodyPr>
            <a:noAutofit/>
          </a:bodyPr>
          <a:lstStyle/>
          <a:p>
            <a:r>
              <a:rPr lang="en-US" sz="3600"/>
              <a:t>evidence (dis)agreement,</a:t>
            </a:r>
            <a:br>
              <a:rPr lang="en-US" sz="3600"/>
            </a:br>
            <a:r>
              <a:rPr lang="en-US" sz="3600"/>
              <a:t>across species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14</a:t>
            </a:fld>
            <a:endParaRPr lang="en-US"/>
          </a:p>
        </p:txBody>
      </p:sp>
      <p:pic>
        <p:nvPicPr>
          <p:cNvPr id="9" name="Picture 8" descr="phylogeneMS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28923"/>
              <a:stretch>
                <a:fillRect/>
              </a:stretch>
            </p:blipFill>
          </mc:Choice>
          <mc:Fallback>
            <p:blipFill>
              <a:blip r:embed="rId3"/>
              <a:srcRect t="28923"/>
              <a:stretch>
                <a:fillRect/>
              </a:stretch>
            </p:blipFill>
          </mc:Fallback>
        </mc:AlternateContent>
        <p:spPr>
          <a:xfrm>
            <a:off x="457200" y="1541489"/>
            <a:ext cx="8229600" cy="44530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18876" y="1541489"/>
            <a:ext cx="260521" cy="4453008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775" y="246170"/>
            <a:ext cx="7918450" cy="788894"/>
          </a:xfrm>
        </p:spPr>
        <p:txBody>
          <a:bodyPr/>
          <a:lstStyle/>
          <a:p>
            <a:r>
              <a:rPr lang="en-US"/>
              <a:t>an example from </a:t>
            </a:r>
            <a:r>
              <a:rPr lang="en-US" i="1"/>
              <a:t>Medicago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15</a:t>
            </a:fld>
            <a:endParaRPr lang="en-US"/>
          </a:p>
        </p:txBody>
      </p:sp>
      <p:pic>
        <p:nvPicPr>
          <p:cNvPr id="8" name="Picture 7" descr="Unalign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2313" t="13296" r="5116" b="15631"/>
              <a:stretch>
                <a:fillRect/>
              </a:stretch>
            </p:blipFill>
          </mc:Choice>
          <mc:Fallback>
            <p:blipFill>
              <a:blip r:embed="rId3"/>
              <a:srcRect l="12313" t="13296" r="5116" b="15631"/>
              <a:stretch>
                <a:fillRect/>
              </a:stretch>
            </p:blipFill>
          </mc:Fallback>
        </mc:AlternateContent>
        <p:spPr>
          <a:xfrm>
            <a:off x="612775" y="1035064"/>
            <a:ext cx="7878605" cy="52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78738"/>
            <a:ext cx="7918450" cy="788894"/>
          </a:xfrm>
        </p:spPr>
        <p:txBody>
          <a:bodyPr/>
          <a:lstStyle/>
          <a:p>
            <a:r>
              <a:rPr lang="en-US"/>
              <a:t>stretched out a bit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16</a:t>
            </a:fld>
            <a:endParaRPr lang="en-US"/>
          </a:p>
        </p:txBody>
      </p:sp>
      <p:pic>
        <p:nvPicPr>
          <p:cNvPr id="6" name="Picture 5" descr="MafAlign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2550" t="13455" r="4495" b="16423"/>
              <a:stretch>
                <a:fillRect/>
              </a:stretch>
            </p:blipFill>
          </mc:Choice>
          <mc:Fallback>
            <p:blipFill>
              <a:blip r:embed="rId3"/>
              <a:srcRect l="12550" t="13455" r="4495" b="16423"/>
              <a:stretch>
                <a:fillRect/>
              </a:stretch>
            </p:blipFill>
          </mc:Fallback>
        </mc:AlternateContent>
        <p:spPr>
          <a:xfrm>
            <a:off x="604476" y="1067632"/>
            <a:ext cx="7926749" cy="517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67882"/>
            <a:ext cx="7918450" cy="788894"/>
          </a:xfrm>
        </p:spPr>
        <p:txBody>
          <a:bodyPr/>
          <a:lstStyle/>
          <a:p>
            <a:r>
              <a:rPr lang="en-US"/>
              <a:t>Cactus-guided segmentation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17</a:t>
            </a:fld>
            <a:endParaRPr lang="en-US"/>
          </a:p>
        </p:txBody>
      </p:sp>
      <p:pic>
        <p:nvPicPr>
          <p:cNvPr id="7" name="Picture 6" descr="stkScalingEvidenc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4752" t="11713" r="5389" b="26078"/>
              <a:stretch>
                <a:fillRect/>
              </a:stretch>
            </p:blipFill>
          </mc:Choice>
          <mc:Fallback>
            <p:blipFill>
              <a:blip r:embed="rId3"/>
              <a:srcRect l="14752" t="11713" r="5389" b="26078"/>
              <a:stretch>
                <a:fillRect/>
              </a:stretch>
            </p:blipFill>
          </mc:Fallback>
        </mc:AlternateContent>
        <p:spPr>
          <a:xfrm>
            <a:off x="207534" y="1208760"/>
            <a:ext cx="8074025" cy="495370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8317085" y="1208760"/>
            <a:ext cx="204109" cy="3100897"/>
          </a:xfrm>
          <a:prstGeom prst="rightBrace">
            <a:avLst>
              <a:gd name="adj1" fmla="val 97759"/>
              <a:gd name="adj2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327725" y="4819869"/>
            <a:ext cx="182614" cy="1342594"/>
          </a:xfrm>
          <a:prstGeom prst="rightBrace">
            <a:avLst>
              <a:gd name="adj1" fmla="val 32410"/>
              <a:gd name="adj2" fmla="val 49191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8074883" y="2458645"/>
            <a:ext cx="140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MAKER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8076072" y="5199429"/>
            <a:ext cx="1433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Cactus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18</a:t>
            </a:fld>
            <a:endParaRPr lang="en-US"/>
          </a:p>
        </p:txBody>
      </p:sp>
      <p:pic>
        <p:nvPicPr>
          <p:cNvPr id="6" name="Picture 5" descr="xrate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0" t="11533" r="6212" b="57170"/>
              <a:stretch>
                <a:fillRect/>
              </a:stretch>
            </p:blipFill>
          </mc:Choice>
          <mc:Fallback>
            <p:blipFill>
              <a:blip r:embed="rId3"/>
              <a:srcRect l="19950" t="11533" r="6212" b="57170"/>
              <a:stretch>
                <a:fillRect/>
              </a:stretch>
            </p:blipFill>
          </mc:Fallback>
        </mc:AlternateContent>
        <p:spPr>
          <a:xfrm>
            <a:off x="133691" y="635030"/>
            <a:ext cx="8852977" cy="2012918"/>
          </a:xfrm>
          <a:prstGeom prst="rect">
            <a:avLst/>
          </a:prstGeom>
        </p:spPr>
      </p:pic>
      <p:pic>
        <p:nvPicPr>
          <p:cNvPr id="7" name="Picture 6" descr="xrate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0" t="46762" r="6212" b="40165"/>
              <a:stretch>
                <a:fillRect/>
              </a:stretch>
            </p:blipFill>
          </mc:Choice>
          <mc:Fallback>
            <p:blipFill>
              <a:blip r:embed="rId3"/>
              <a:srcRect l="19950" t="46762" r="6212" b="40165"/>
              <a:stretch>
                <a:fillRect/>
              </a:stretch>
            </p:blipFill>
          </mc:Fallback>
        </mc:AlternateContent>
        <p:spPr>
          <a:xfrm>
            <a:off x="133691" y="3268926"/>
            <a:ext cx="8852977" cy="840800"/>
          </a:xfrm>
          <a:prstGeom prst="rect">
            <a:avLst/>
          </a:prstGeom>
        </p:spPr>
      </p:pic>
      <p:pic>
        <p:nvPicPr>
          <p:cNvPr id="8" name="Picture 7" descr="xrate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0" t="62496" r="6212" b="13845"/>
              <a:stretch>
                <a:fillRect/>
              </a:stretch>
            </p:blipFill>
          </mc:Choice>
          <mc:Fallback>
            <p:blipFill>
              <a:blip r:embed="rId3"/>
              <a:srcRect l="19950" t="62496" r="6212" b="13845"/>
              <a:stretch>
                <a:fillRect/>
              </a:stretch>
            </p:blipFill>
          </mc:Fallback>
        </mc:AlternateContent>
        <p:spPr>
          <a:xfrm>
            <a:off x="133691" y="4708803"/>
            <a:ext cx="8852977" cy="1521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740" y="114873"/>
            <a:ext cx="564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MAKER evidence in </a:t>
            </a:r>
            <a:r>
              <a:rPr lang="en-US" sz="2800" i="1"/>
              <a:t>Medicago</a:t>
            </a:r>
            <a:r>
              <a:rPr lang="en-US" sz="280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691" y="2755786"/>
            <a:ext cx="7410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Cactus-aligned phylogenetic evidence: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740" y="4185583"/>
            <a:ext cx="4593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Candidate gene models: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ENIGMA </a:t>
            </a:r>
            <a:r>
              <a:rPr lang="en-US"/>
              <a:t>results: AED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12775" y="1638300"/>
          <a:ext cx="8074026" cy="382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847"/>
                <a:gridCol w="2760461"/>
                <a:gridCol w="3234718"/>
              </a:tblGrid>
              <a:tr h="490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MAKER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MAKER evidence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+ A,</a:t>
                      </a:r>
                      <a:r>
                        <a:rPr lang="en-US" baseline="0"/>
                        <a:t> S</a:t>
                      </a:r>
                      <a:endParaRPr lang="en-US"/>
                    </a:p>
                  </a:txBody>
                  <a:tcPr anchor="ctr"/>
                </a:tc>
              </a:tr>
              <a:tr h="846029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existing </a:t>
                      </a:r>
                      <a:r>
                        <a:rPr lang="en-US" i="1"/>
                        <a:t>Medicago </a:t>
                      </a:r>
                      <a:r>
                        <a:rPr lang="en-US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0.127</a:t>
                      </a:r>
                    </a:p>
                  </a:txBody>
                  <a:tcPr anchor="ctr"/>
                </a:tc>
              </a:tr>
              <a:tr h="1208612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ENIGMA </a:t>
                      </a:r>
                      <a:r>
                        <a:rPr lang="en-US"/>
                        <a:t>model, from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MAKER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0.113</a:t>
                      </a:r>
                    </a:p>
                  </a:txBody>
                  <a:tcPr anchor="ctr"/>
                </a:tc>
              </a:tr>
              <a:tr h="1208612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ENIGMA </a:t>
                      </a:r>
                      <a:r>
                        <a:rPr lang="en-US"/>
                        <a:t>model, from MAKER evidence + A,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0.112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775" y="170178"/>
            <a:ext cx="7918450" cy="788894"/>
          </a:xfrm>
        </p:spPr>
        <p:txBody>
          <a:bodyPr/>
          <a:lstStyle/>
          <a:p>
            <a:r>
              <a:rPr lang="en-US"/>
              <a:t>structural gene evidence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775" y="4353079"/>
            <a:ext cx="7918450" cy="2138569"/>
          </a:xfrm>
        </p:spPr>
        <p:txBody>
          <a:bodyPr>
            <a:normAutofit/>
          </a:bodyPr>
          <a:lstStyle/>
          <a:p>
            <a:r>
              <a:rPr lang="en-US" sz="2000"/>
              <a:t>manual curation is not practical, nor cost-effective, for each new genome to be annotated</a:t>
            </a:r>
          </a:p>
          <a:p>
            <a:r>
              <a:rPr lang="en-US" sz="2000"/>
              <a:t>goals for automated curation:</a:t>
            </a:r>
          </a:p>
          <a:p>
            <a:pPr lvl="1"/>
            <a:r>
              <a:rPr lang="en-US" sz="1800"/>
              <a:t>do a good job</a:t>
            </a:r>
          </a:p>
          <a:p>
            <a:pPr lvl="1"/>
            <a:r>
              <a:rPr lang="en-US" sz="1800"/>
              <a:t>flag cases where manual curation is desirable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 lang="en-US"/>
              <a:pPr/>
              <a:t>2</a:t>
            </a:fld>
            <a:endParaRPr lang="en-US"/>
          </a:p>
        </p:txBody>
      </p:sp>
      <p:pic>
        <p:nvPicPr>
          <p:cNvPr id="10" name="Picture 9" descr="stkScalingEvidenc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4752" t="11713" r="5389" b="48664"/>
              <a:stretch>
                <a:fillRect/>
              </a:stretch>
            </p:blipFill>
          </mc:Choice>
          <mc:Fallback>
            <p:blipFill>
              <a:blip r:embed="rId3"/>
              <a:srcRect l="14752" t="11713" r="5389" b="48664"/>
              <a:stretch>
                <a:fillRect/>
              </a:stretch>
            </p:blipFill>
          </mc:Fallback>
        </mc:AlternateContent>
        <p:spPr>
          <a:xfrm>
            <a:off x="457200" y="1067632"/>
            <a:ext cx="8229600" cy="3155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376442"/>
            <a:ext cx="7918450" cy="788894"/>
          </a:xfrm>
        </p:spPr>
        <p:txBody>
          <a:bodyPr/>
          <a:lstStyle/>
          <a:p>
            <a:r>
              <a:rPr lang="en-US" b="1"/>
              <a:t>ENIGMA </a:t>
            </a:r>
            <a:r>
              <a:rPr lang="en-US"/>
              <a:t>scales exponentially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13561" r="4444" b="9578"/>
          <a:stretch>
            <a:fillRect/>
          </a:stretch>
        </p:blipFill>
        <p:spPr>
          <a:xfrm>
            <a:off x="958659" y="1284752"/>
            <a:ext cx="7281367" cy="488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accuracy improves with more species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21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 t="16679" r="4271" b="4491"/>
          <a:stretch>
            <a:fillRect/>
          </a:stretch>
        </p:blipFill>
        <p:spPr bwMode="auto">
          <a:xfrm>
            <a:off x="297045" y="1732646"/>
            <a:ext cx="8534588" cy="37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70526"/>
            <a:ext cx="7918450" cy="788894"/>
          </a:xfrm>
        </p:spPr>
        <p:txBody>
          <a:bodyPr>
            <a:normAutofit fontScale="90000"/>
          </a:bodyPr>
          <a:lstStyle/>
          <a:p>
            <a:r>
              <a:rPr lang="en-US"/>
              <a:t>comparative consensus gene structures – </a:t>
            </a:r>
            <a:r>
              <a:rPr lang="en-US" b="1"/>
              <a:t>when</a:t>
            </a:r>
            <a:r>
              <a:rPr lang="en-US"/>
              <a:t>?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775" y="1548446"/>
            <a:ext cx="7918450" cy="4726848"/>
          </a:xfrm>
        </p:spPr>
        <p:txBody>
          <a:bodyPr>
            <a:normAutofit/>
          </a:bodyPr>
          <a:lstStyle/>
          <a:p>
            <a:r>
              <a:rPr lang="en-US" b="1"/>
              <a:t>ENIGMA </a:t>
            </a:r>
            <a:r>
              <a:rPr lang="en-US"/>
              <a:t>will be baked into </a:t>
            </a:r>
            <a:r>
              <a:rPr lang="en-US" b="1"/>
              <a:t>MAKER</a:t>
            </a:r>
            <a:r>
              <a:rPr lang="en-US"/>
              <a:t>, as an alternative consensus-generating option to the default AED</a:t>
            </a:r>
          </a:p>
          <a:p>
            <a:pPr lvl="1"/>
            <a:r>
              <a:rPr lang="en-US"/>
              <a:t>hope to finish this by end-of-summer 2012, wanna help?</a:t>
            </a:r>
          </a:p>
          <a:p>
            <a:r>
              <a:rPr lang="en-US" b="1"/>
              <a:t>Cactus genome MSA pipeline </a:t>
            </a:r>
            <a:r>
              <a:rPr lang="en-US"/>
              <a:t>undergoing rapid development as part of assemblathon</a:t>
            </a:r>
          </a:p>
          <a:p>
            <a:pPr lvl="1"/>
            <a:r>
              <a:rPr lang="en-US"/>
              <a:t>not sure we actually require Cactus; any source of MAF blocks should suffice</a:t>
            </a:r>
          </a:p>
          <a:p>
            <a:r>
              <a:rPr lang="en-US" b="1"/>
              <a:t>UTR handling </a:t>
            </a:r>
            <a:r>
              <a:rPr lang="en-US"/>
              <a:t>will be native in Fall 2012</a:t>
            </a:r>
          </a:p>
          <a:p>
            <a:r>
              <a:rPr lang="en-US"/>
              <a:t>conservation-aware </a:t>
            </a:r>
            <a:r>
              <a:rPr lang="en-US" b="1"/>
              <a:t>alternative splicing </a:t>
            </a:r>
            <a:r>
              <a:rPr lang="en-US"/>
              <a:t>in Spring 2013</a:t>
            </a:r>
          </a:p>
          <a:p>
            <a:r>
              <a:rPr lang="en-US"/>
              <a:t>MSA uncertainty-aware in Fall 2013 (</a:t>
            </a:r>
            <a:r>
              <a:rPr lang="en-US" b="1"/>
              <a:t>string transducers</a:t>
            </a:r>
            <a:r>
              <a:rPr lang="en-US"/>
              <a:t>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for GMOD'ers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you run MAKER (local, MPI, web, cloud)?</a:t>
            </a:r>
          </a:p>
          <a:p>
            <a:r>
              <a:rPr lang="en-US"/>
              <a:t>what sources of evidence do you have?</a:t>
            </a:r>
          </a:p>
          <a:p>
            <a:pPr lvl="1"/>
            <a:r>
              <a:rPr lang="en-US"/>
              <a:t>ESTs, or RNAseq</a:t>
            </a:r>
          </a:p>
          <a:p>
            <a:pPr lvl="1"/>
            <a:r>
              <a:rPr lang="en-US"/>
              <a:t>homologous protein alignments</a:t>
            </a:r>
          </a:p>
          <a:p>
            <a:pPr lvl="1"/>
            <a:r>
              <a:rPr lang="en-US"/>
              <a:t>ab initio gene predictions</a:t>
            </a:r>
          </a:p>
          <a:p>
            <a:pPr lvl="1"/>
            <a:r>
              <a:rPr lang="en-US"/>
              <a:t>MS-based proteomics</a:t>
            </a:r>
          </a:p>
          <a:p>
            <a:pPr lvl="1"/>
            <a:r>
              <a:rPr lang="en-US"/>
              <a:t>CAGE/SAGE/etc.</a:t>
            </a:r>
          </a:p>
          <a:p>
            <a:pPr lvl="1"/>
            <a:r>
              <a:rPr lang="en-US"/>
              <a:t>chromatin mark profiles</a:t>
            </a:r>
          </a:p>
          <a:p>
            <a:r>
              <a:rPr lang="en-US"/>
              <a:t>what doesn't work, common failure modes?</a:t>
            </a:r>
          </a:p>
          <a:p>
            <a:pPr lvl="1"/>
            <a:r>
              <a:rPr lang="en-US"/>
              <a:t>alt. splicing, frameshifts, lncRNA,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1500400"/>
            <a:ext cx="3863788" cy="4068763"/>
          </a:xfrm>
        </p:spPr>
        <p:txBody>
          <a:bodyPr>
            <a:noAutofit/>
          </a:bodyPr>
          <a:lstStyle/>
          <a:p>
            <a:r>
              <a:rPr lang="en-US" sz="2800"/>
              <a:t>UVA</a:t>
            </a:r>
          </a:p>
          <a:p>
            <a:pPr lvl="1"/>
            <a:r>
              <a:rPr lang="en-US" sz="2800" b="1"/>
              <a:t>Wilson McKerrow</a:t>
            </a:r>
          </a:p>
          <a:p>
            <a:pPr lvl="1"/>
            <a:r>
              <a:rPr lang="en-US" sz="2800"/>
              <a:t>Mark Lawson</a:t>
            </a:r>
          </a:p>
          <a:p>
            <a:pPr lvl="1"/>
            <a:endParaRPr lang="en-US" sz="2800"/>
          </a:p>
          <a:p>
            <a:r>
              <a:rPr lang="en-US" sz="2800"/>
              <a:t>UC Berkeley</a:t>
            </a:r>
          </a:p>
          <a:p>
            <a:pPr lvl="1"/>
            <a:r>
              <a:rPr lang="en-US" sz="2800"/>
              <a:t>Oscar Westesson</a:t>
            </a:r>
          </a:p>
          <a:p>
            <a:pPr lvl="1"/>
            <a:r>
              <a:rPr lang="en-US" sz="2800" b="1"/>
              <a:t>Ian Holmes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61646" y="1500400"/>
            <a:ext cx="3867912" cy="4068763"/>
          </a:xfrm>
        </p:spPr>
        <p:txBody>
          <a:bodyPr>
            <a:noAutofit/>
          </a:bodyPr>
          <a:lstStyle/>
          <a:p>
            <a:r>
              <a:rPr lang="en-US" sz="2800"/>
              <a:t>Utah</a:t>
            </a:r>
          </a:p>
          <a:p>
            <a:pPr lvl="1"/>
            <a:r>
              <a:rPr lang="en-US" sz="2400" b="1"/>
              <a:t>Mark Yandell</a:t>
            </a:r>
          </a:p>
          <a:p>
            <a:pPr lvl="1"/>
            <a:r>
              <a:rPr lang="en-US" sz="2400"/>
              <a:t>Carson Holt</a:t>
            </a:r>
          </a:p>
          <a:p>
            <a:endParaRPr lang="en-US" sz="2800"/>
          </a:p>
          <a:p>
            <a:r>
              <a:rPr lang="en-US" sz="2800"/>
              <a:t>Broad</a:t>
            </a:r>
          </a:p>
          <a:p>
            <a:pPr lvl="1"/>
            <a:r>
              <a:rPr lang="en-US" sz="2400" b="1"/>
              <a:t>Jennifer Wortman</a:t>
            </a:r>
          </a:p>
          <a:p>
            <a:pPr lvl="1"/>
            <a:r>
              <a:rPr lang="en-US" sz="2400" b="1"/>
              <a:t>Brian Haas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199" y="5535743"/>
            <a:ext cx="807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happy to collaborate: </a:t>
            </a:r>
            <a:r>
              <a:rPr lang="en-US" sz="2800" b="1" i="1"/>
              <a:t>amackey@virginia.edu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775" y="170178"/>
            <a:ext cx="7918450" cy="788894"/>
          </a:xfrm>
        </p:spPr>
        <p:txBody>
          <a:bodyPr>
            <a:noAutofit/>
          </a:bodyPr>
          <a:lstStyle/>
          <a:p>
            <a:r>
              <a:rPr lang="en-US" sz="3200" b="1"/>
              <a:t>comparative </a:t>
            </a:r>
            <a:r>
              <a:rPr lang="en-US" sz="3200"/>
              <a:t>structural gene evidence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 lang="en-US"/>
              <a:pPr/>
              <a:t>3</a:t>
            </a:fld>
            <a:endParaRPr lang="en-US"/>
          </a:p>
        </p:txBody>
      </p:sp>
      <p:pic>
        <p:nvPicPr>
          <p:cNvPr id="10" name="Picture 9" descr="stkScalingEvidenc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4752" t="11713" r="5389" b="26078"/>
              <a:stretch>
                <a:fillRect/>
              </a:stretch>
            </p:blipFill>
          </mc:Choice>
          <mc:Fallback>
            <p:blipFill>
              <a:blip r:embed="rId3"/>
              <a:srcRect l="14752" t="11713" r="5389" b="26078"/>
              <a:stretch>
                <a:fillRect/>
              </a:stretch>
            </p:blipFill>
          </mc:Fallback>
        </mc:AlternateContent>
        <p:spPr>
          <a:xfrm>
            <a:off x="457200" y="1067632"/>
            <a:ext cx="8229600" cy="495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consensus gene structures: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all sources of structural evidence harbor errors</a:t>
            </a:r>
          </a:p>
          <a:p>
            <a:pPr lvl="1"/>
            <a:r>
              <a:rPr lang="en-US"/>
              <a:t>even RNAseq! (accuracy varies with isoform abundance, coverage, and read alignment methodology)</a:t>
            </a:r>
          </a:p>
          <a:p>
            <a:r>
              <a:rPr lang="en-US" b="1"/>
              <a:t>gold standard manual curations are best saved for QC</a:t>
            </a:r>
          </a:p>
          <a:p>
            <a:pPr lvl="1"/>
            <a:r>
              <a:rPr lang="en-US"/>
              <a:t>don't use them for training gene finders!</a:t>
            </a:r>
          </a:p>
          <a:p>
            <a:pPr lvl="1"/>
            <a:r>
              <a:rPr lang="en-US"/>
              <a:t>certainly don't waste them training combiners!</a:t>
            </a:r>
          </a:p>
          <a:p>
            <a:r>
              <a:rPr lang="en-US" b="1"/>
              <a:t>evidence-integrating methods are more accurate</a:t>
            </a:r>
          </a:p>
          <a:p>
            <a:pPr lvl="1"/>
            <a:r>
              <a:rPr lang="en-US"/>
              <a:t>differing assumptions/tunings particular to each evidence source can capture varying biological features</a:t>
            </a:r>
          </a:p>
          <a:p>
            <a:pPr lvl="1"/>
            <a:r>
              <a:rPr lang="en-US"/>
              <a:t>don't compete to determine best methods; use them all! 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consensus gene structures: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combine across all available evidence:</a:t>
            </a:r>
          </a:p>
          <a:p>
            <a:pPr lvl="1"/>
            <a:r>
              <a:rPr lang="en-US" i="1"/>
              <a:t>complete evidence</a:t>
            </a:r>
            <a:r>
              <a:rPr lang="en-US"/>
              <a:t>: gene models, full-length cDNA/homologous protein alignments, …</a:t>
            </a:r>
          </a:p>
          <a:p>
            <a:pPr lvl="1"/>
            <a:r>
              <a:rPr lang="en-US" i="1"/>
              <a:t>partial evidence</a:t>
            </a:r>
            <a:r>
              <a:rPr lang="en-US"/>
              <a:t>: EST/RNAseq alignments, proteomics, SAGE tags, conservation, epigenetic marks, …</a:t>
            </a:r>
          </a:p>
          <a:p>
            <a:r>
              <a:rPr lang="en-US" b="1"/>
              <a:t>Combiner/JIGSAW </a:t>
            </a:r>
            <a:r>
              <a:rPr lang="en-US"/>
              <a:t>(J. Allen and S. Salzberg)</a:t>
            </a:r>
          </a:p>
          <a:p>
            <a:pPr lvl="1"/>
            <a:r>
              <a:rPr lang="en-US"/>
              <a:t>requires training on gold standard to learn error parameters (wastes valuable QC reagent?)</a:t>
            </a:r>
          </a:p>
          <a:p>
            <a:r>
              <a:rPr lang="en-US" b="1"/>
              <a:t>EVM </a:t>
            </a:r>
            <a:r>
              <a:rPr lang="en-US"/>
              <a:t>(B. Haas)</a:t>
            </a:r>
          </a:p>
          <a:p>
            <a:pPr lvl="1"/>
            <a:r>
              <a:rPr lang="en-US"/>
              <a:t>requires users to specify relative confidence in evidence sources (how do you know this?)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GLEAN </a:t>
            </a:r>
            <a:r>
              <a:rPr lang="en-US" sz="2667"/>
              <a:t>(sites)</a:t>
            </a:r>
            <a:r>
              <a:rPr lang="en-US"/>
              <a:t> and </a:t>
            </a:r>
            <a:r>
              <a:rPr lang="en-US" b="1"/>
              <a:t>Evigan </a:t>
            </a:r>
            <a:r>
              <a:rPr lang="en-US" sz="2667"/>
              <a:t>(segments)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fundamental concept: all evidence harbors errors</a:t>
            </a:r>
          </a:p>
          <a:p>
            <a:pPr lvl="1"/>
            <a:r>
              <a:rPr lang="en-US"/>
              <a:t>false positives: diminish specificity</a:t>
            </a:r>
          </a:p>
          <a:p>
            <a:pPr lvl="1"/>
            <a:r>
              <a:rPr lang="en-US"/>
              <a:t>false negatives: diminish sensitivity</a:t>
            </a:r>
          </a:p>
          <a:p>
            <a:r>
              <a:rPr lang="en-US"/>
              <a:t>learn estimates of FP and FN error rates for each source, </a:t>
            </a:r>
            <a:r>
              <a:rPr lang="en-US" i="1"/>
              <a:t>directly from the observed data</a:t>
            </a:r>
          </a:p>
          <a:p>
            <a:pPr lvl="1"/>
            <a:r>
              <a:rPr lang="en-US"/>
              <a:t>not because we want to pick the best source!</a:t>
            </a:r>
          </a:p>
          <a:p>
            <a:r>
              <a:rPr lang="en-US"/>
              <a:t>stitch together sites (segments) into complete gene models, accounting for FP/FN error rates of evidence supporting each site (segment)</a:t>
            </a:r>
          </a:p>
          <a:p>
            <a:r>
              <a:rPr lang="en-US"/>
              <a:t>yield gene models that minimize expected errors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393326"/>
            <a:ext cx="7918450" cy="788894"/>
          </a:xfrm>
        </p:spPr>
        <p:txBody>
          <a:bodyPr>
            <a:normAutofit/>
          </a:bodyPr>
          <a:lstStyle/>
          <a:p>
            <a:r>
              <a:rPr lang="en-US" sz="3600"/>
              <a:t>evidence-induced segmentation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340452"/>
            <a:ext cx="7913028" cy="4633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387298"/>
            <a:ext cx="7918450" cy="788894"/>
          </a:xfrm>
        </p:spPr>
        <p:txBody>
          <a:bodyPr/>
          <a:lstStyle/>
          <a:p>
            <a:r>
              <a:rPr lang="en-US" b="1"/>
              <a:t>Evigan</a:t>
            </a:r>
            <a:r>
              <a:rPr lang="en-US"/>
              <a:t>'s DBN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" y="1360744"/>
            <a:ext cx="5416656" cy="382821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2046" y="1360744"/>
            <a:ext cx="3396107" cy="382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GLEAN </a:t>
            </a:r>
            <a:r>
              <a:rPr lang="en-US"/>
              <a:t>vs. </a:t>
            </a:r>
            <a:r>
              <a:rPr lang="en-US" b="1"/>
              <a:t>Evigan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GLEAN</a:t>
            </a:r>
            <a:r>
              <a:rPr lang="en-US"/>
              <a:t>: (dis)agreement at start/stop, donor/acceptor</a:t>
            </a:r>
            <a:br>
              <a:rPr lang="en-US"/>
            </a:br>
            <a:r>
              <a:rPr lang="en-US" b="1"/>
              <a:t>Evigan</a:t>
            </a:r>
            <a:r>
              <a:rPr lang="en-US"/>
              <a:t>: (dis)agreement of segment labelings</a:t>
            </a:r>
          </a:p>
          <a:p>
            <a:pPr lvl="1"/>
            <a:r>
              <a:rPr lang="en-US"/>
              <a:t>segmentation induced by evidence</a:t>
            </a:r>
          </a:p>
          <a:p>
            <a:pPr lvl="1"/>
            <a:r>
              <a:rPr lang="en-US"/>
              <a:t>evidence type-specific alphabets</a:t>
            </a:r>
          </a:p>
          <a:p>
            <a:pPr lvl="1"/>
            <a:r>
              <a:rPr lang="en-US"/>
              <a:t>Evigan can more easily use incomplete evidence</a:t>
            </a:r>
          </a:p>
          <a:p>
            <a:r>
              <a:rPr lang="en-US" b="1"/>
              <a:t>GLEAN</a:t>
            </a:r>
            <a:r>
              <a:rPr lang="en-US"/>
              <a:t>: two step procedure</a:t>
            </a:r>
          </a:p>
          <a:p>
            <a:pPr lvl="1"/>
            <a:r>
              <a:rPr lang="en-US"/>
              <a:t>1) ML point estimates of FP/FN for each type of site</a:t>
            </a:r>
            <a:br>
              <a:rPr lang="en-US"/>
            </a:br>
            <a:r>
              <a:rPr lang="en-US"/>
              <a:t>2) Viterbi max-path (dependent on ML point estimates)</a:t>
            </a:r>
          </a:p>
          <a:p>
            <a:pPr lvl="1">
              <a:buNone/>
            </a:pPr>
            <a:r>
              <a:rPr lang="en-US" b="1"/>
              <a:t>Evigan</a:t>
            </a:r>
            <a:r>
              <a:rPr lang="en-US"/>
              <a:t>: one step procedure</a:t>
            </a:r>
          </a:p>
          <a:p>
            <a:pPr lvl="1"/>
            <a:r>
              <a:rPr lang="en-US"/>
              <a:t>FP/FN estimated jointly with max-path (Baum-Welch)</a:t>
            </a:r>
          </a:p>
          <a:p>
            <a:pPr lvl="1"/>
            <a:r>
              <a:rPr lang="en-US"/>
              <a:t>estimates are more robust, and can integrate more sources of evidence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International Biocuration Conference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7E2E-B8DC-B249-9F75-4F0C255CB096}" type="slidenum">
              <a:rPr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3550</TotalTime>
  <Words>1123</Words>
  <Application>Microsoft Macintosh PowerPoint</Application>
  <PresentationFormat>On-screen Show (4:3)</PresentationFormat>
  <Paragraphs>189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Twilight</vt:lpstr>
      <vt:lpstr>ENIGMA: comparative, consensus gene structure annotation</vt:lpstr>
      <vt:lpstr>structural gene evidence</vt:lpstr>
      <vt:lpstr>comparative structural gene evidence</vt:lpstr>
      <vt:lpstr>consensus gene structures: why?</vt:lpstr>
      <vt:lpstr>consensus gene structures: how?</vt:lpstr>
      <vt:lpstr>GLEAN (sites) and Evigan (segments)</vt:lpstr>
      <vt:lpstr>evidence-induced segmentation</vt:lpstr>
      <vt:lpstr>Evigan's DBN model</vt:lpstr>
      <vt:lpstr>GLEAN vs. Evigan</vt:lpstr>
      <vt:lpstr>GLEAN &amp; Evigan on A. thaliana</vt:lpstr>
      <vt:lpstr>Evigan on human ENCODE</vt:lpstr>
      <vt:lpstr>current limitations:</vt:lpstr>
      <vt:lpstr>solution: ENIGMA</vt:lpstr>
      <vt:lpstr>evidence (dis)agreement, across species</vt:lpstr>
      <vt:lpstr>an example from Medicago</vt:lpstr>
      <vt:lpstr>stretched out a bit …</vt:lpstr>
      <vt:lpstr>Cactus-guided segmentation</vt:lpstr>
      <vt:lpstr>Slide 18</vt:lpstr>
      <vt:lpstr>ENIGMA results: AED</vt:lpstr>
      <vt:lpstr>ENIGMA scales exponentially</vt:lpstr>
      <vt:lpstr>accuracy improves with more species</vt:lpstr>
      <vt:lpstr>comparative consensus gene structures – when? </vt:lpstr>
      <vt:lpstr>Questions for GMOD'ers</vt:lpstr>
      <vt:lpstr>acknowledgements</vt:lpstr>
    </vt:vector>
  </TitlesOfParts>
  <Manager/>
  <Company>University of Virginia, CPHG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ENIGMA: comparative, consensus gene structure annotation</dc:title>
  <dc:subject/>
  <dc:creator>Aaron Mackey</dc:creator>
  <cp:keywords/>
  <dc:description/>
  <cp:lastModifiedBy>Aaron Mackey</cp:lastModifiedBy>
  <cp:revision>55</cp:revision>
  <dcterms:created xsi:type="dcterms:W3CDTF">2012-04-05T13:18:25Z</dcterms:created>
  <dcterms:modified xsi:type="dcterms:W3CDTF">2012-04-05T17:35:06Z</dcterms:modified>
  <cp:category/>
</cp:coreProperties>
</file>