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326" r:id="rId1"/>
  </p:sldMasterIdLst>
  <p:sldIdLst>
    <p:sldId id="256" r:id="rId2"/>
    <p:sldId id="265" r:id="rId3"/>
    <p:sldId id="258" r:id="rId4"/>
    <p:sldId id="260" r:id="rId5"/>
    <p:sldId id="266" r:id="rId6"/>
    <p:sldId id="259" r:id="rId7"/>
    <p:sldId id="262" r:id="rId8"/>
    <p:sldId id="268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0FCDE73-92B3-8741-8C6C-B994EB5716DE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59D8B75-6B78-5C48-B5B3-DE3AFC1C8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ancer.googlecode.com/svn/trun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136" y="2460671"/>
            <a:ext cx="7342188" cy="1924050"/>
          </a:xfrm>
        </p:spPr>
        <p:txBody>
          <a:bodyPr>
            <a:noAutofit/>
          </a:bodyPr>
          <a:lstStyle/>
          <a:p>
            <a:r>
              <a:rPr lang="en-US" sz="4800" b="1" dirty="0" err="1" smtClean="0"/>
              <a:t>Tengcha</a:t>
            </a:r>
            <a:r>
              <a:rPr lang="en-US" sz="4800" b="1" dirty="0" smtClean="0"/>
              <a:t> – generic middleware for retrieving data from </a:t>
            </a:r>
            <a:r>
              <a:rPr lang="en-US" sz="4800" b="1" dirty="0" err="1" smtClean="0"/>
              <a:t>Chado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791856"/>
            <a:ext cx="7342188" cy="173647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Justin </a:t>
            </a:r>
            <a:r>
              <a:rPr lang="en-US" sz="3200" dirty="0" smtClean="0"/>
              <a:t>Reese</a:t>
            </a:r>
          </a:p>
          <a:p>
            <a:endParaRPr lang="en-US" sz="3200" dirty="0" smtClean="0"/>
          </a:p>
          <a:p>
            <a:r>
              <a:rPr lang="en-US" sz="3200" dirty="0" smtClean="0"/>
              <a:t>GMOD Meeting</a:t>
            </a:r>
          </a:p>
          <a:p>
            <a:r>
              <a:rPr lang="en-US" sz="3200" dirty="0" smtClean="0"/>
              <a:t>April 5, </a:t>
            </a:r>
            <a:r>
              <a:rPr lang="en-US" sz="3200" dirty="0" smtClean="0"/>
              <a:t>2012	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Source code lives here on Google code: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https://genomancer.googlecode.com/svn/trunk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We’d be glad to help you hook it up to your </a:t>
            </a:r>
            <a:r>
              <a:rPr lang="en-US" dirty="0" err="1" smtClean="0"/>
              <a:t>Chado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94720" y="623712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76800" y="1600200"/>
            <a:ext cx="38401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9250" indent="-349250" algn="l" rtl="0" fontAlgn="base">
              <a:spcBef>
                <a:spcPts val="2000"/>
              </a:spcBef>
              <a:spcAft>
                <a:spcPct val="0"/>
              </a:spcAft>
              <a:buClr>
                <a:srgbClr val="174B5A"/>
              </a:buClr>
              <a:buSzPct val="110000"/>
              <a:buFont typeface="Wingdings 2" charset="0"/>
              <a:buChar char="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6477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5AA1BB"/>
              </a:buClr>
              <a:buSzPct val="110000"/>
              <a:buFont typeface="Wingdings 2" charset="0"/>
              <a:buChar char="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930275" indent="-282575" algn="l" rtl="0" fontAlgn="base">
              <a:spcBef>
                <a:spcPts val="600"/>
              </a:spcBef>
              <a:spcAft>
                <a:spcPct val="0"/>
              </a:spcAft>
              <a:buClr>
                <a:srgbClr val="6EB7D7"/>
              </a:buClr>
              <a:buSzPct val="110000"/>
              <a:buFont typeface="Wingdings 2" charset="0"/>
              <a:buChar char="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1225550" indent="-295275" algn="l" rtl="0" fontAlgn="base">
              <a:spcBef>
                <a:spcPts val="600"/>
              </a:spcBef>
              <a:spcAft>
                <a:spcPct val="0"/>
              </a:spcAft>
              <a:buClr>
                <a:srgbClr val="205C77"/>
              </a:buClr>
              <a:buSzPct val="110000"/>
              <a:buFont typeface="Wingdings 2" charset="0"/>
              <a:buChar char="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508125" indent="-282575" algn="l" rtl="0" fontAlgn="base">
              <a:spcBef>
                <a:spcPts val="600"/>
              </a:spcBef>
              <a:spcAft>
                <a:spcPct val="0"/>
              </a:spcAft>
              <a:buClr>
                <a:srgbClr val="6EB7D7"/>
              </a:buClr>
              <a:buSzPct val="110000"/>
              <a:buFont typeface="Wingdings 2" charset="0"/>
              <a:buChar char="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965325" indent="-282575" algn="l" rtl="0" fontAlgn="base">
              <a:spcBef>
                <a:spcPts val="600"/>
              </a:spcBef>
              <a:spcAft>
                <a:spcPct val="0"/>
              </a:spcAft>
              <a:buClr>
                <a:srgbClr val="6EB7D7"/>
              </a:buClr>
              <a:buSzPct val="110000"/>
              <a:buFont typeface="Wingdings 2" charset="0"/>
              <a:buChar char="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422525" indent="-282575" algn="l" rtl="0" fontAlgn="base">
              <a:spcBef>
                <a:spcPts val="600"/>
              </a:spcBef>
              <a:spcAft>
                <a:spcPct val="0"/>
              </a:spcAft>
              <a:buClr>
                <a:srgbClr val="6EB7D7"/>
              </a:buClr>
              <a:buSzPct val="110000"/>
              <a:buFont typeface="Wingdings 2" charset="0"/>
              <a:buChar char="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879725" indent="-282575" algn="l" rtl="0" fontAlgn="base">
              <a:spcBef>
                <a:spcPts val="600"/>
              </a:spcBef>
              <a:spcAft>
                <a:spcPct val="0"/>
              </a:spcAft>
              <a:buClr>
                <a:srgbClr val="6EB7D7"/>
              </a:buClr>
              <a:buSzPct val="110000"/>
              <a:buFont typeface="Wingdings 2" charset="0"/>
              <a:buChar char="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336925" indent="-282575" algn="l" rtl="0" fontAlgn="base">
              <a:spcBef>
                <a:spcPts val="600"/>
              </a:spcBef>
              <a:spcAft>
                <a:spcPct val="0"/>
              </a:spcAft>
              <a:buClr>
                <a:srgbClr val="6EB7D7"/>
              </a:buClr>
              <a:buSzPct val="110000"/>
              <a:buFont typeface="Wingdings 2" charset="0"/>
              <a:buChar char="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marL="311150" indent="-311150">
              <a:spcBef>
                <a:spcPct val="0"/>
              </a:spcBef>
            </a:pPr>
            <a:r>
              <a:rPr lang="en-US" sz="2000" dirty="0" smtClean="0"/>
              <a:t>Georgetown University</a:t>
            </a:r>
          </a:p>
          <a:p>
            <a:pPr lvl="1"/>
            <a:r>
              <a:rPr lang="en-US" sz="1800" dirty="0" smtClean="0"/>
              <a:t>Chris Childers</a:t>
            </a:r>
          </a:p>
          <a:p>
            <a:pPr lvl="1"/>
            <a:r>
              <a:rPr lang="en-US" sz="1800" dirty="0" smtClean="0"/>
              <a:t>Justin Reese</a:t>
            </a:r>
          </a:p>
          <a:p>
            <a:pPr lvl="1"/>
            <a:r>
              <a:rPr lang="en-US" sz="1800" dirty="0" err="1" smtClean="0"/>
              <a:t>Mónica</a:t>
            </a:r>
            <a:r>
              <a:rPr lang="en-US" sz="1800" dirty="0" smtClean="0"/>
              <a:t> Muñoz-Torres</a:t>
            </a:r>
          </a:p>
          <a:p>
            <a:pPr lvl="1"/>
            <a:r>
              <a:rPr lang="en-US" sz="1800" dirty="0" smtClean="0"/>
              <a:t>Jay </a:t>
            </a:r>
            <a:r>
              <a:rPr lang="en-US" sz="1800" dirty="0" err="1" smtClean="0"/>
              <a:t>Sundaram</a:t>
            </a:r>
            <a:endParaRPr lang="en-US" sz="1800" dirty="0" smtClean="0"/>
          </a:p>
          <a:p>
            <a:pPr lvl="1"/>
            <a:r>
              <a:rPr lang="en-US" sz="1800" dirty="0" smtClean="0"/>
              <a:t>Christine </a:t>
            </a:r>
            <a:r>
              <a:rPr lang="en-US" sz="1800" dirty="0" err="1" smtClean="0"/>
              <a:t>Elsik</a:t>
            </a:r>
            <a:endParaRPr lang="en-US" sz="1800" dirty="0" smtClean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36575" y="0"/>
            <a:ext cx="80422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900" b="0" i="0" u="none" strike="noStrike" kern="0" cap="none" spc="0" normalizeH="0" baseline="0" noProof="0" dirty="0">
              <a:ln>
                <a:noFill/>
              </a:ln>
              <a:solidFill>
                <a:srgbClr val="2C7C9F"/>
              </a:solidFill>
              <a:effectLst/>
              <a:uLnTx/>
              <a:uFillTx/>
              <a:latin typeface="+mj-lt"/>
              <a:ea typeface="+mj-ea"/>
              <a:cs typeface="+mj-cs"/>
              <a:sym typeface="Lucida Grande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9975" y="1600200"/>
            <a:ext cx="38401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311150" marR="0" lvl="0" indent="-3111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4B5A"/>
              </a:buClr>
              <a:buSzPct val="110000"/>
              <a:buFont typeface="Wingdings 2" charset="0"/>
              <a:buChar char="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Grande" charset="0"/>
              </a:rPr>
              <a:t>LBNL</a:t>
            </a:r>
          </a:p>
          <a:p>
            <a:pPr marL="647700" marR="0" lvl="1" indent="-3365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AA1BB"/>
              </a:buClr>
              <a:buSzPct val="110000"/>
              <a:buFont typeface="Wingdings 2" charset="0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Grande" charset="0"/>
              </a:rPr>
              <a:t>Ed Lee</a:t>
            </a:r>
          </a:p>
          <a:p>
            <a:pPr marL="647700" marR="0" lvl="1" indent="-3365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AA1BB"/>
              </a:buClr>
              <a:buSzPct val="110000"/>
              <a:buFont typeface="Wingdings 2" charset="0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Grande" charset="0"/>
              </a:rPr>
              <a:t>Gregg Helt</a:t>
            </a:r>
          </a:p>
          <a:p>
            <a:pPr marL="647700" marR="0" lvl="1" indent="-3365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AA1BB"/>
              </a:buClr>
              <a:buSzPct val="110000"/>
              <a:buFont typeface="Wingdings 2" charset="0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Grande" charset="0"/>
              </a:rPr>
              <a:t>Nomi Harris</a:t>
            </a:r>
          </a:p>
          <a:p>
            <a:pPr marL="647700" marR="0" lvl="1" indent="-3365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AA1BB"/>
              </a:buClr>
              <a:buSzPct val="110000"/>
              <a:buFont typeface="Wingdings 2" charset="0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Grande" charset="0"/>
              </a:rPr>
              <a:t>Suzanna Lewis</a:t>
            </a:r>
          </a:p>
          <a:p>
            <a:pPr marL="311150" marR="0" lvl="0" indent="-31115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174B5A"/>
              </a:buClr>
              <a:buSzPct val="110000"/>
              <a:buFont typeface="Wingdings 2" charset="0"/>
              <a:buChar char="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Grande" charset="0"/>
              </a:rPr>
              <a:t>UC Berkeley</a:t>
            </a:r>
          </a:p>
          <a:p>
            <a:pPr marL="647700" marR="0" lvl="1" indent="-3365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AA1BB"/>
              </a:buClr>
              <a:buSzPct val="110000"/>
              <a:buFont typeface="Wingdings 2" charset="0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Grande" charset="0"/>
              </a:rPr>
              <a:t>Mitch Skinner</a:t>
            </a:r>
          </a:p>
          <a:p>
            <a:pPr marL="647700" marR="0" lvl="1" indent="-3365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AA1BB"/>
              </a:buClr>
              <a:buSzPct val="110000"/>
              <a:buFont typeface="Wingdings 2" charset="0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Grande" charset="0"/>
              </a:rPr>
              <a:t>Rob Buels</a:t>
            </a:r>
          </a:p>
          <a:p>
            <a:pPr marL="647700" marR="0" lvl="1" indent="-3365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AA1BB"/>
              </a:buClr>
              <a:buSzPct val="110000"/>
              <a:buFont typeface="Wingdings 2" charset="0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Grande" charset="0"/>
              </a:rPr>
              <a:t>Ian Holmes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Grand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4632" y="448775"/>
            <a:ext cx="2605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ขอบคุณ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Tengcha</a:t>
            </a:r>
            <a:r>
              <a:rPr lang="en-US" dirty="0" smtClean="0"/>
              <a:t> is a plug-in to the Trellis framework that allows data to be read from </a:t>
            </a:r>
            <a:r>
              <a:rPr lang="en-US" dirty="0" err="1" smtClean="0"/>
              <a:t>Chado</a:t>
            </a:r>
            <a:endParaRPr lang="en-US" dirty="0" smtClean="0"/>
          </a:p>
          <a:p>
            <a:r>
              <a:rPr lang="en-US" dirty="0" smtClean="0"/>
              <a:t>Written in Java</a:t>
            </a:r>
          </a:p>
          <a:p>
            <a:r>
              <a:rPr lang="en-US" dirty="0" err="1" smtClean="0"/>
              <a:t>Tengcha</a:t>
            </a:r>
            <a:r>
              <a:rPr lang="en-US" dirty="0" smtClean="0"/>
              <a:t> is used by </a:t>
            </a:r>
            <a:r>
              <a:rPr lang="en-US" dirty="0" err="1" smtClean="0"/>
              <a:t>WebApollo</a:t>
            </a:r>
            <a:r>
              <a:rPr lang="en-US" dirty="0" smtClean="0"/>
              <a:t> to read data from our </a:t>
            </a:r>
            <a:r>
              <a:rPr lang="en-US" dirty="0" err="1" smtClean="0"/>
              <a:t>Chado</a:t>
            </a:r>
            <a:r>
              <a:rPr lang="en-US" dirty="0" smtClean="0"/>
              <a:t> db’s to help people manually annotate</a:t>
            </a:r>
          </a:p>
          <a:p>
            <a:r>
              <a:rPr lang="en-US" dirty="0" err="1" smtClean="0"/>
              <a:t>Tengcha</a:t>
            </a:r>
            <a:r>
              <a:rPr lang="en-US" dirty="0" smtClean="0"/>
              <a:t> can be used as generic middleware to: </a:t>
            </a:r>
          </a:p>
          <a:p>
            <a:pPr lvl="1"/>
            <a:r>
              <a:rPr lang="en-US" dirty="0" smtClean="0"/>
              <a:t>read data from </a:t>
            </a:r>
            <a:r>
              <a:rPr lang="en-US" dirty="0" err="1" smtClean="0"/>
              <a:t>Chado</a:t>
            </a:r>
            <a:r>
              <a:rPr lang="en-US" dirty="0" smtClean="0"/>
              <a:t> </a:t>
            </a:r>
            <a:r>
              <a:rPr lang="en-US" dirty="0" err="1" smtClean="0"/>
              <a:t>dbs</a:t>
            </a:r>
            <a:endParaRPr lang="en-US" dirty="0" smtClean="0"/>
          </a:p>
          <a:p>
            <a:pPr lvl="1"/>
            <a:r>
              <a:rPr lang="en-US" dirty="0" smtClean="0"/>
              <a:t>output as Das or </a:t>
            </a:r>
            <a:r>
              <a:rPr lang="en-US" dirty="0" err="1" smtClean="0"/>
              <a:t>Jbrowse</a:t>
            </a:r>
            <a:r>
              <a:rPr lang="en-US" dirty="0" smtClean="0"/>
              <a:t> style JSON</a:t>
            </a:r>
          </a:p>
          <a:p>
            <a:r>
              <a:rPr lang="en-US" dirty="0" smtClean="0"/>
              <a:t>Source code lives here on Google code:</a:t>
            </a:r>
          </a:p>
          <a:p>
            <a:pPr lvl="1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genomancer.googlecode.com/svn/trunk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/>
          <p:cNvSpPr/>
          <p:nvPr/>
        </p:nvSpPr>
        <p:spPr>
          <a:xfrm>
            <a:off x="3930504" y="4912073"/>
            <a:ext cx="3798924" cy="330699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924633" y="5899273"/>
            <a:ext cx="3798924" cy="330699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BAM to</a:t>
            </a: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JBrowse</a:t>
            </a:r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 JSON </a:t>
            </a:r>
            <a:r>
              <a:rPr lang="en-US" sz="1400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NClist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6520"/>
            <a:ext cx="8229600" cy="1143000"/>
          </a:xfrm>
        </p:spPr>
        <p:txBody>
          <a:bodyPr/>
          <a:lstStyle/>
          <a:p>
            <a:r>
              <a:rPr lang="en-US" dirty="0" smtClean="0"/>
              <a:t>Reading data into </a:t>
            </a:r>
            <a:r>
              <a:rPr lang="en-US" dirty="0" err="1" smtClean="0"/>
              <a:t>WebApollo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2896766" y="760200"/>
            <a:ext cx="3601720" cy="3814514"/>
          </a:xfrm>
          <a:prstGeom prst="flowChartAlternateProcess">
            <a:avLst/>
          </a:prstGeom>
          <a:gradFill flip="none" rotWithShape="1">
            <a:gsLst>
              <a:gs pos="0">
                <a:srgbClr val="80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News Gothic MT"/>
                <a:cs typeface="News Gothic MT"/>
              </a:rPr>
              <a:t>Trellis Framework </a:t>
            </a:r>
            <a:r>
              <a:rPr lang="en-US" sz="2400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Servlet</a:t>
            </a:r>
            <a:endParaRPr lang="en-US" sz="2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8176" y="851150"/>
            <a:ext cx="1992149" cy="1302668"/>
          </a:xfrm>
          <a:prstGeom prst="rect">
            <a:avLst/>
          </a:prstGeom>
          <a:gradFill flip="none" rotWithShape="1">
            <a:gsLst>
              <a:gs pos="0">
                <a:srgbClr val="FFFF33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b="1" dirty="0" err="1" smtClean="0">
                <a:latin typeface="News Gothic MT"/>
                <a:cs typeface="News Gothic MT"/>
              </a:rPr>
              <a:t>Poka</a:t>
            </a:r>
            <a:r>
              <a:rPr lang="en-US" sz="1800" b="1" dirty="0" smtClean="0">
                <a:latin typeface="News Gothic MT"/>
                <a:cs typeface="News Gothic MT"/>
              </a:rPr>
              <a:t> </a:t>
            </a:r>
            <a:r>
              <a:rPr lang="en-US" sz="1800" b="1" dirty="0" err="1" smtClean="0">
                <a:latin typeface="News Gothic MT"/>
                <a:cs typeface="News Gothic MT"/>
              </a:rPr>
              <a:t>Plugin</a:t>
            </a:r>
            <a:endParaRPr lang="en-US" sz="1800" b="1" dirty="0">
              <a:latin typeface="News Gothic MT"/>
              <a:cs typeface="News Gothic M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98924" y="1860778"/>
            <a:ext cx="1712217" cy="20981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News Gothic MT"/>
                <a:cs typeface="News Gothic MT"/>
              </a:rPr>
              <a:t>DAS Data Model</a:t>
            </a:r>
            <a:endParaRPr lang="en-US" sz="18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95620" y="2279993"/>
            <a:ext cx="2176780" cy="1056767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Model to </a:t>
            </a: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JBrowse</a:t>
            </a:r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 JSON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595620" y="1301520"/>
            <a:ext cx="2176780" cy="1085998"/>
          </a:xfrm>
          <a:prstGeom prst="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DAS HTTP Request </a:t>
            </a: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/ format modifier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1335614" y="1247867"/>
            <a:ext cx="1992149" cy="515231"/>
          </a:xfrm>
          <a:prstGeom prst="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DAS request to SQL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341487" y="1714258"/>
            <a:ext cx="1992147" cy="353711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DB response to DAS  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3" name="Can 12"/>
          <p:cNvSpPr/>
          <p:nvPr/>
        </p:nvSpPr>
        <p:spPr>
          <a:xfrm>
            <a:off x="136119" y="802309"/>
            <a:ext cx="1124370" cy="1351509"/>
          </a:xfrm>
          <a:prstGeom prst="ca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1400" dirty="0" smtClean="0">
                <a:latin typeface="News Gothic MT"/>
                <a:cs typeface="News Gothic MT"/>
              </a:rPr>
              <a:t>UCSC </a:t>
            </a:r>
          </a:p>
          <a:p>
            <a:pPr algn="ctr"/>
            <a:r>
              <a:rPr lang="en-US" sz="1400" dirty="0" err="1" smtClean="0">
                <a:latin typeface="News Gothic MT"/>
                <a:cs typeface="News Gothic MT"/>
              </a:rPr>
              <a:t>MySQL</a:t>
            </a:r>
            <a:r>
              <a:rPr lang="en-US" sz="1400" dirty="0" smtClean="0">
                <a:latin typeface="News Gothic MT"/>
                <a:cs typeface="News Gothic MT"/>
              </a:rPr>
              <a:t> database</a:t>
            </a:r>
            <a:endParaRPr lang="en-US" sz="1400" dirty="0">
              <a:latin typeface="News Gothic MT"/>
              <a:cs typeface="News Gothic M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23557" y="1058926"/>
            <a:ext cx="1371600" cy="56159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Web</a:t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Apollo</a:t>
            </a:r>
            <a:endParaRPr lang="en-US" sz="2400" b="1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5" name="Can 14"/>
          <p:cNvSpPr/>
          <p:nvPr/>
        </p:nvSpPr>
        <p:spPr>
          <a:xfrm>
            <a:off x="141990" y="2305950"/>
            <a:ext cx="1124370" cy="1226846"/>
          </a:xfrm>
          <a:prstGeom prst="ca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1400" dirty="0" err="1" smtClean="0">
                <a:latin typeface="News Gothic MT"/>
                <a:cs typeface="News Gothic MT"/>
              </a:rPr>
              <a:t>Ensembl</a:t>
            </a:r>
            <a:endParaRPr lang="en-US" sz="1400" dirty="0" smtClean="0">
              <a:latin typeface="News Gothic MT"/>
              <a:cs typeface="News Gothic M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8176" y="2295062"/>
            <a:ext cx="1992149" cy="1188218"/>
          </a:xfrm>
          <a:prstGeom prst="rect">
            <a:avLst/>
          </a:prstGeom>
          <a:gradFill flip="none" rotWithShape="1">
            <a:gsLst>
              <a:gs pos="0">
                <a:srgbClr val="FFFF33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b="1" dirty="0" smtClean="0">
                <a:latin typeface="News Gothic MT"/>
                <a:cs typeface="News Gothic MT"/>
              </a:rPr>
              <a:t>Ivy </a:t>
            </a:r>
            <a:r>
              <a:rPr lang="en-US" sz="1800" b="1" dirty="0" err="1" smtClean="0">
                <a:latin typeface="News Gothic MT"/>
                <a:cs typeface="News Gothic MT"/>
              </a:rPr>
              <a:t>Plugin</a:t>
            </a:r>
            <a:endParaRPr lang="en-US" sz="1800" b="1" dirty="0">
              <a:latin typeface="News Gothic MT"/>
              <a:cs typeface="News Gothic MT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1325204" y="2572427"/>
            <a:ext cx="1992149" cy="515231"/>
          </a:xfrm>
          <a:prstGeom prst="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DAS request to SQL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347358" y="3055098"/>
            <a:ext cx="1992147" cy="353711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DB response to DAS  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68832" y="4684652"/>
            <a:ext cx="1971351" cy="8178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Jbrowse</a:t>
            </a:r>
            <a:r>
              <a:rPr lang="en-US" sz="16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-flavored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JSON (</a:t>
            </a:r>
            <a:r>
              <a:rPr lang="en-US" sz="1600" b="1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NClists</a:t>
            </a:r>
            <a:r>
              <a:rPr lang="en-US" sz="16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)</a:t>
            </a:r>
            <a:endParaRPr lang="en-US" sz="1600" b="1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674703" y="5785314"/>
            <a:ext cx="1971351" cy="8178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BAM alignment files</a:t>
            </a:r>
            <a:endParaRPr lang="en-US" sz="1600" b="1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83418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– lots of data in </a:t>
            </a:r>
            <a:r>
              <a:rPr lang="en-US" dirty="0" err="1" smtClean="0"/>
              <a:t>Chado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12809"/>
            <a:ext cx="8042276" cy="4343400"/>
          </a:xfrm>
        </p:spPr>
        <p:txBody>
          <a:bodyPr/>
          <a:lstStyle/>
          <a:p>
            <a:r>
              <a:rPr lang="en-US" dirty="0" smtClean="0"/>
              <a:t>Much of our (and others’) data lives in </a:t>
            </a:r>
            <a:r>
              <a:rPr lang="en-US" dirty="0" err="1" smtClean="0"/>
              <a:t>Chado</a:t>
            </a:r>
            <a:r>
              <a:rPr lang="en-US" dirty="0" smtClean="0"/>
              <a:t> databases:</a:t>
            </a:r>
          </a:p>
          <a:p>
            <a:pPr lvl="1"/>
            <a:r>
              <a:rPr lang="en-US" dirty="0" smtClean="0"/>
              <a:t>protein alignments</a:t>
            </a:r>
          </a:p>
          <a:p>
            <a:pPr lvl="1"/>
            <a:r>
              <a:rPr lang="en-US" dirty="0" smtClean="0"/>
              <a:t>gene calls</a:t>
            </a:r>
          </a:p>
          <a:p>
            <a:pPr lvl="1"/>
            <a:r>
              <a:rPr lang="en-US" dirty="0" err="1" smtClean="0"/>
              <a:t>RNAseq</a:t>
            </a:r>
            <a:r>
              <a:rPr lang="en-US" dirty="0" smtClean="0"/>
              <a:t> data/expression data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Could convert data to JSON and get JBROWSE to handle the data, but it’d be easier if we pulled it directly from </a:t>
            </a:r>
            <a:r>
              <a:rPr lang="en-US" dirty="0" err="1" smtClean="0"/>
              <a:t>Chado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/>
          <p:cNvSpPr/>
          <p:nvPr/>
        </p:nvSpPr>
        <p:spPr>
          <a:xfrm>
            <a:off x="3930504" y="5140377"/>
            <a:ext cx="3798924" cy="330699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924633" y="6127577"/>
            <a:ext cx="3798924" cy="330699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BAM to</a:t>
            </a: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JBrowse</a:t>
            </a:r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 JSON </a:t>
            </a:r>
            <a:r>
              <a:rPr lang="en-US" sz="1400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NClist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6520"/>
            <a:ext cx="8229600" cy="1143000"/>
          </a:xfrm>
        </p:spPr>
        <p:txBody>
          <a:bodyPr/>
          <a:lstStyle/>
          <a:p>
            <a:r>
              <a:rPr lang="en-US" dirty="0" smtClean="0"/>
              <a:t>Reading data into </a:t>
            </a:r>
            <a:r>
              <a:rPr lang="en-US" dirty="0" err="1" smtClean="0"/>
              <a:t>WebApollo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2996663" y="646048"/>
            <a:ext cx="3601720" cy="4111272"/>
          </a:xfrm>
          <a:prstGeom prst="flowChartAlternateProcess">
            <a:avLst/>
          </a:prstGeom>
          <a:gradFill flip="none" rotWithShape="1">
            <a:gsLst>
              <a:gs pos="0">
                <a:srgbClr val="80FF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Trellis Framework </a:t>
            </a:r>
            <a:r>
              <a:rPr lang="en-US" sz="2400" b="1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Servlet</a:t>
            </a:r>
            <a:endParaRPr lang="en-US" sz="2400" b="1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8176" y="2125190"/>
            <a:ext cx="1992149" cy="1302668"/>
          </a:xfrm>
          <a:prstGeom prst="rect">
            <a:avLst/>
          </a:prstGeom>
          <a:gradFill flip="none" rotWithShape="1">
            <a:gsLst>
              <a:gs pos="0">
                <a:srgbClr val="FFFF33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b="1" dirty="0" err="1" smtClean="0">
                <a:latin typeface="News Gothic MT"/>
                <a:cs typeface="News Gothic MT"/>
              </a:rPr>
              <a:t>Poka</a:t>
            </a:r>
            <a:r>
              <a:rPr lang="en-US" sz="1800" b="1" dirty="0" smtClean="0">
                <a:latin typeface="News Gothic MT"/>
                <a:cs typeface="News Gothic MT"/>
              </a:rPr>
              <a:t> </a:t>
            </a:r>
            <a:r>
              <a:rPr lang="en-US" sz="1800" b="1" dirty="0" err="1" smtClean="0">
                <a:latin typeface="News Gothic MT"/>
                <a:cs typeface="News Gothic MT"/>
              </a:rPr>
              <a:t>Plugin</a:t>
            </a:r>
            <a:endParaRPr lang="en-US" sz="1800" b="1" dirty="0">
              <a:latin typeface="News Gothic MT"/>
              <a:cs typeface="News Gothic M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633" y="2067229"/>
            <a:ext cx="1712217" cy="20981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News Gothic MT"/>
                <a:cs typeface="News Gothic MT"/>
              </a:rPr>
              <a:t>DAS Data Model</a:t>
            </a:r>
            <a:endParaRPr lang="en-US" sz="18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95620" y="2279993"/>
            <a:ext cx="2176780" cy="1056767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Model to </a:t>
            </a: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JBrowse</a:t>
            </a:r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 JSON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595620" y="1301520"/>
            <a:ext cx="2176780" cy="1085998"/>
          </a:xfrm>
          <a:prstGeom prst="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DAS HTTP Request </a:t>
            </a: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/ format modifier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1335614" y="2521907"/>
            <a:ext cx="1992149" cy="515231"/>
          </a:xfrm>
          <a:prstGeom prst="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DAS request to SQL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341487" y="2988298"/>
            <a:ext cx="1992147" cy="353711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DB response to DAS  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3" name="Can 12"/>
          <p:cNvSpPr/>
          <p:nvPr/>
        </p:nvSpPr>
        <p:spPr>
          <a:xfrm>
            <a:off x="136119" y="2076349"/>
            <a:ext cx="1124370" cy="1351509"/>
          </a:xfrm>
          <a:prstGeom prst="ca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1400" dirty="0" smtClean="0">
                <a:latin typeface="News Gothic MT"/>
                <a:cs typeface="News Gothic MT"/>
              </a:rPr>
              <a:t>UCSC </a:t>
            </a:r>
          </a:p>
          <a:p>
            <a:pPr algn="ctr"/>
            <a:r>
              <a:rPr lang="en-US" sz="1400" dirty="0" err="1" smtClean="0">
                <a:latin typeface="News Gothic MT"/>
                <a:cs typeface="News Gothic MT"/>
              </a:rPr>
              <a:t>MySQL</a:t>
            </a:r>
            <a:r>
              <a:rPr lang="en-US" sz="1400" dirty="0" smtClean="0">
                <a:latin typeface="News Gothic MT"/>
                <a:cs typeface="News Gothic MT"/>
              </a:rPr>
              <a:t> database</a:t>
            </a:r>
            <a:endParaRPr lang="en-US" sz="1400" dirty="0">
              <a:latin typeface="News Gothic MT"/>
              <a:cs typeface="News Gothic M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23557" y="1058926"/>
            <a:ext cx="1371600" cy="56159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Web</a:t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Apollo</a:t>
            </a:r>
            <a:endParaRPr lang="en-US" sz="2400" b="1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15" name="Can 14"/>
          <p:cNvSpPr/>
          <p:nvPr/>
        </p:nvSpPr>
        <p:spPr>
          <a:xfrm>
            <a:off x="141990" y="3579990"/>
            <a:ext cx="1124370" cy="1226846"/>
          </a:xfrm>
          <a:prstGeom prst="ca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1400" dirty="0" err="1" smtClean="0">
                <a:latin typeface="News Gothic MT"/>
                <a:cs typeface="News Gothic MT"/>
              </a:rPr>
              <a:t>Ensembl</a:t>
            </a:r>
            <a:endParaRPr lang="en-US" sz="1400" dirty="0" smtClean="0">
              <a:latin typeface="News Gothic MT"/>
              <a:cs typeface="News Gothic M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8176" y="3569102"/>
            <a:ext cx="1992149" cy="1188218"/>
          </a:xfrm>
          <a:prstGeom prst="rect">
            <a:avLst/>
          </a:prstGeom>
          <a:gradFill flip="none" rotWithShape="1">
            <a:gsLst>
              <a:gs pos="0">
                <a:srgbClr val="FFFF33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b="1" dirty="0" smtClean="0">
                <a:latin typeface="News Gothic MT"/>
                <a:cs typeface="News Gothic MT"/>
              </a:rPr>
              <a:t>Ivy </a:t>
            </a:r>
            <a:r>
              <a:rPr lang="en-US" sz="1800" b="1" dirty="0" err="1" smtClean="0">
                <a:latin typeface="News Gothic MT"/>
                <a:cs typeface="News Gothic MT"/>
              </a:rPr>
              <a:t>Plugin</a:t>
            </a:r>
            <a:endParaRPr lang="en-US" sz="1800" b="1" dirty="0">
              <a:latin typeface="News Gothic MT"/>
              <a:cs typeface="News Gothic MT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1325204" y="3846467"/>
            <a:ext cx="1992149" cy="515231"/>
          </a:xfrm>
          <a:prstGeom prst="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DAS request to SQL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347358" y="4329138"/>
            <a:ext cx="1992147" cy="353711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DB response to DAS  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68832" y="4912956"/>
            <a:ext cx="1971351" cy="8178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Jbrowse</a:t>
            </a:r>
            <a:r>
              <a:rPr lang="en-US" sz="16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-flavored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JSON (</a:t>
            </a:r>
            <a:r>
              <a:rPr lang="en-US" sz="1600" b="1" dirty="0" err="1" smtClean="0">
                <a:solidFill>
                  <a:srgbClr val="000000"/>
                </a:solidFill>
                <a:latin typeface="News Gothic MT"/>
                <a:cs typeface="News Gothic MT"/>
              </a:rPr>
              <a:t>NClists</a:t>
            </a:r>
            <a:r>
              <a:rPr lang="en-US" sz="16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)</a:t>
            </a:r>
            <a:endParaRPr lang="en-US" sz="1600" b="1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674703" y="6013618"/>
            <a:ext cx="1971351" cy="8178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News Gothic MT"/>
                <a:cs typeface="News Gothic MT"/>
              </a:rPr>
              <a:t>BAM alignment files</a:t>
            </a:r>
            <a:endParaRPr lang="en-US" sz="1600" b="1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37" name="Can 36"/>
          <p:cNvSpPr/>
          <p:nvPr/>
        </p:nvSpPr>
        <p:spPr>
          <a:xfrm>
            <a:off x="113490" y="750335"/>
            <a:ext cx="1124370" cy="1226846"/>
          </a:xfrm>
          <a:prstGeom prst="ca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1400" dirty="0" err="1" smtClean="0">
                <a:latin typeface="News Gothic MT"/>
                <a:cs typeface="News Gothic MT"/>
              </a:rPr>
              <a:t>Chado</a:t>
            </a:r>
            <a:endParaRPr lang="en-US" sz="1400" dirty="0" smtClean="0">
              <a:latin typeface="News Gothic MT"/>
              <a:cs typeface="News Gothic M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9676" y="739447"/>
            <a:ext cx="1992149" cy="1188218"/>
          </a:xfrm>
          <a:prstGeom prst="rect">
            <a:avLst/>
          </a:prstGeom>
          <a:gradFill flip="none" rotWithShape="1">
            <a:gsLst>
              <a:gs pos="0">
                <a:srgbClr val="FFFF33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err="1" smtClean="0">
                <a:latin typeface="News Gothic MT"/>
                <a:cs typeface="News Gothic MT"/>
              </a:rPr>
              <a:t>Tengcha</a:t>
            </a:r>
            <a:r>
              <a:rPr lang="en-US" sz="1800" b="1" dirty="0" smtClean="0">
                <a:latin typeface="News Gothic MT"/>
                <a:cs typeface="News Gothic MT"/>
              </a:rPr>
              <a:t> </a:t>
            </a:r>
            <a:r>
              <a:rPr lang="en-US" sz="1800" b="1" dirty="0" err="1" smtClean="0">
                <a:latin typeface="News Gothic MT"/>
                <a:cs typeface="News Gothic MT"/>
              </a:rPr>
              <a:t>Plugin</a:t>
            </a:r>
            <a:endParaRPr lang="en-US" sz="1800" b="1" dirty="0">
              <a:latin typeface="News Gothic MT"/>
              <a:cs typeface="News Gothic M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92128" y="1493174"/>
            <a:ext cx="1131814" cy="74857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ews Gothic MT"/>
                <a:cs typeface="News Gothic MT"/>
              </a:rPr>
              <a:t>GBOL</a:t>
            </a:r>
            <a:endParaRPr lang="en-US" sz="16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39" name="Left Arrow 38"/>
          <p:cNvSpPr/>
          <p:nvPr/>
        </p:nvSpPr>
        <p:spPr>
          <a:xfrm>
            <a:off x="1296704" y="1016812"/>
            <a:ext cx="1992149" cy="515231"/>
          </a:xfrm>
          <a:prstGeom prst="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DAS request to SQL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1318858" y="1499483"/>
            <a:ext cx="1992147" cy="353711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DB response to DAS  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76109" y="24542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9760"/>
            <a:ext cx="8229600" cy="1143000"/>
          </a:xfrm>
        </p:spPr>
        <p:txBody>
          <a:bodyPr/>
          <a:lstStyle/>
          <a:p>
            <a:r>
              <a:rPr lang="en-US" dirty="0" err="1" smtClean="0"/>
              <a:t>Tengcha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585"/>
            <a:ext cx="8229600" cy="53853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Trellis is a java-based plug-in to Trellis framework</a:t>
            </a:r>
          </a:p>
          <a:p>
            <a:r>
              <a:rPr lang="en-US" dirty="0" smtClean="0"/>
              <a:t>Trellis can read data from many places: </a:t>
            </a:r>
          </a:p>
          <a:p>
            <a:pPr lvl="1"/>
            <a:r>
              <a:rPr lang="en-US" dirty="0" smtClean="0"/>
              <a:t>UCSC (via </a:t>
            </a:r>
            <a:r>
              <a:rPr lang="en-US" dirty="0" err="1" smtClean="0"/>
              <a:t>Poka</a:t>
            </a:r>
            <a:r>
              <a:rPr lang="en-US" dirty="0" smtClean="0"/>
              <a:t> plug-in)</a:t>
            </a:r>
          </a:p>
          <a:p>
            <a:pPr lvl="1"/>
            <a:r>
              <a:rPr lang="en-US" dirty="0" smtClean="0"/>
              <a:t>DAS </a:t>
            </a:r>
            <a:r>
              <a:rPr lang="en-US" dirty="0" smtClean="0"/>
              <a:t>servers (via Ivy plug-in)</a:t>
            </a:r>
          </a:p>
          <a:p>
            <a:pPr lvl="1"/>
            <a:r>
              <a:rPr lang="en-US" dirty="0" smtClean="0"/>
              <a:t>previously no plug-in to read data from </a:t>
            </a:r>
            <a:r>
              <a:rPr lang="en-US" dirty="0" err="1" smtClean="0"/>
              <a:t>Chado</a:t>
            </a:r>
            <a:endParaRPr lang="en-US" dirty="0" smtClean="0"/>
          </a:p>
          <a:p>
            <a:r>
              <a:rPr lang="en-US" dirty="0" smtClean="0"/>
              <a:t>Trellis can output data in</a:t>
            </a:r>
            <a:r>
              <a:rPr lang="en-US" dirty="0" smtClean="0"/>
              <a:t> a few formats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Das2</a:t>
            </a:r>
            <a:endParaRPr lang="en-US" dirty="0" smtClean="0"/>
          </a:p>
          <a:p>
            <a:pPr lvl="1"/>
            <a:r>
              <a:rPr lang="en-US" dirty="0" smtClean="0"/>
              <a:t>JSON </a:t>
            </a:r>
            <a:r>
              <a:rPr lang="en-US" dirty="0" smtClean="0"/>
              <a:t>(</a:t>
            </a:r>
            <a:r>
              <a:rPr lang="en-US" dirty="0" err="1" smtClean="0"/>
              <a:t>Jbrowse</a:t>
            </a:r>
            <a:r>
              <a:rPr lang="en-US" dirty="0" smtClean="0"/>
              <a:t>-flavored </a:t>
            </a:r>
            <a:r>
              <a:rPr lang="en-US" dirty="0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Possibly Das1 in the future?</a:t>
            </a:r>
            <a:endParaRPr lang="en-US" dirty="0" smtClean="0"/>
          </a:p>
          <a:p>
            <a:r>
              <a:rPr lang="en-US" dirty="0" smtClean="0"/>
              <a:t>Design goals:</a:t>
            </a:r>
          </a:p>
          <a:p>
            <a:pPr lvl="1"/>
            <a:r>
              <a:rPr lang="en-US" dirty="0" smtClean="0"/>
              <a:t>should read data from </a:t>
            </a:r>
            <a:r>
              <a:rPr lang="en-US" b="1" dirty="0" smtClean="0"/>
              <a:t>all standard </a:t>
            </a:r>
            <a:r>
              <a:rPr lang="en-US" dirty="0" err="1" smtClean="0"/>
              <a:t>Chado</a:t>
            </a:r>
            <a:r>
              <a:rPr lang="en-US" dirty="0" smtClean="0"/>
              <a:t> databases (not just our </a:t>
            </a:r>
            <a:r>
              <a:rPr lang="en-US" dirty="0" err="1" smtClean="0"/>
              <a:t>Chado</a:t>
            </a:r>
            <a:r>
              <a:rPr lang="en-US" dirty="0" smtClean="0"/>
              <a:t> databases) with data loaded using GMOD bulk loader, with very minimal configuration</a:t>
            </a:r>
          </a:p>
          <a:p>
            <a:pPr lvl="1"/>
            <a:r>
              <a:rPr lang="en-US" dirty="0" smtClean="0"/>
              <a:t>should be easily configurable to read data from </a:t>
            </a:r>
            <a:r>
              <a:rPr lang="en-US" b="1" dirty="0" smtClean="0"/>
              <a:t>non-standard </a:t>
            </a:r>
            <a:r>
              <a:rPr lang="en-US" dirty="0" err="1" smtClean="0"/>
              <a:t>Chado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should be reasonably fast (</a:t>
            </a:r>
            <a:r>
              <a:rPr lang="en-US" dirty="0" err="1" smtClean="0"/>
              <a:t>Chado</a:t>
            </a:r>
            <a:r>
              <a:rPr lang="en-US" dirty="0" smtClean="0"/>
              <a:t> is normalized, can be slow…)</a:t>
            </a:r>
          </a:p>
          <a:p>
            <a:pPr lvl="1"/>
            <a:r>
              <a:rPr lang="en-US" dirty="0" smtClean="0"/>
              <a:t>should be thoroughly unit-tested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9879"/>
            <a:ext cx="8042276" cy="816699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Tengcha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59385"/>
            <a:ext cx="8398502" cy="5898615"/>
          </a:xfrm>
        </p:spPr>
        <p:txBody>
          <a:bodyPr>
            <a:normAutofit/>
          </a:bodyPr>
          <a:lstStyle/>
          <a:p>
            <a:r>
              <a:rPr lang="en-US" dirty="0" smtClean="0"/>
              <a:t>Configurable items: </a:t>
            </a:r>
          </a:p>
          <a:p>
            <a:pPr lvl="1"/>
            <a:r>
              <a:rPr lang="en-US" dirty="0" smtClean="0"/>
              <a:t>how to connect to </a:t>
            </a:r>
            <a:r>
              <a:rPr lang="en-US" dirty="0" err="1" smtClean="0"/>
              <a:t>Chado</a:t>
            </a:r>
            <a:r>
              <a:rPr lang="en-US" dirty="0" smtClean="0"/>
              <a:t> – database host, id/pw, port:</a:t>
            </a:r>
          </a:p>
          <a:p>
            <a:pPr lvl="2">
              <a:buNone/>
            </a:pPr>
            <a:r>
              <a:rPr lang="en-US" dirty="0" err="1" smtClean="0">
                <a:latin typeface="Courier"/>
              </a:rPr>
              <a:t>genomancer/tengcha/src/hibernate_cfg.xml</a:t>
            </a:r>
            <a:endParaRPr lang="en-US" dirty="0" smtClean="0">
              <a:latin typeface="Courier"/>
            </a:endParaRP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cv</a:t>
            </a:r>
            <a:r>
              <a:rPr lang="en-US" dirty="0" smtClean="0"/>
              <a:t> and </a:t>
            </a:r>
            <a:r>
              <a:rPr lang="en-US" dirty="0" err="1" smtClean="0"/>
              <a:t>cvterm</a:t>
            </a:r>
            <a:r>
              <a:rPr lang="en-US" dirty="0" smtClean="0"/>
              <a:t> of reference sequence features (default: scaffold):</a:t>
            </a:r>
          </a:p>
          <a:p>
            <a:pPr lvl="2">
              <a:buNone/>
            </a:pPr>
            <a:r>
              <a:rPr lang="en-US" dirty="0" err="1" smtClean="0">
                <a:latin typeface="Courier"/>
              </a:rPr>
              <a:t>genomancer/tengcha/Config.java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cvterm</a:t>
            </a:r>
            <a:r>
              <a:rPr lang="en-US" dirty="0" smtClean="0"/>
              <a:t> for parent/child relationships in </a:t>
            </a:r>
            <a:r>
              <a:rPr lang="en-US" dirty="0" err="1" smtClean="0"/>
              <a:t>featurerelationship</a:t>
            </a:r>
            <a:r>
              <a:rPr lang="en-US" dirty="0" smtClean="0"/>
              <a:t> </a:t>
            </a:r>
            <a:r>
              <a:rPr lang="en-US" dirty="0" err="1" smtClean="0"/>
              <a:t>cvterms</a:t>
            </a:r>
            <a:r>
              <a:rPr lang="en-US" dirty="0" smtClean="0"/>
              <a:t> (default: </a:t>
            </a:r>
            <a:r>
              <a:rPr lang="en-US" dirty="0" err="1" smtClean="0"/>
              <a:t>part_of</a:t>
            </a:r>
            <a:r>
              <a:rPr lang="en-US" dirty="0" smtClean="0"/>
              <a:t>, </a:t>
            </a:r>
            <a:r>
              <a:rPr lang="en-US" dirty="0" err="1" smtClean="0"/>
              <a:t>derived_from</a:t>
            </a:r>
            <a:r>
              <a:rPr lang="en-US" dirty="0" smtClean="0"/>
              <a:t>)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>
                <a:latin typeface="Courier"/>
              </a:rPr>
              <a:t>genomancer/tengcha/Config.java</a:t>
            </a:r>
            <a:endParaRPr lang="en-US" dirty="0" smtClean="0"/>
          </a:p>
          <a:p>
            <a:r>
              <a:rPr lang="en-US" dirty="0" smtClean="0"/>
              <a:t>Configuration for non-standard </a:t>
            </a:r>
            <a:r>
              <a:rPr lang="en-US" dirty="0" err="1" smtClean="0"/>
              <a:t>Chado</a:t>
            </a:r>
            <a:r>
              <a:rPr lang="en-US" dirty="0" smtClean="0"/>
              <a:t>:</a:t>
            </a:r>
          </a:p>
          <a:p>
            <a:pPr marL="631825" lvl="2" indent="-349250">
              <a:spcBef>
                <a:spcPts val="2000"/>
              </a:spcBef>
            </a:pPr>
            <a:r>
              <a:rPr lang="en-US" dirty="0" smtClean="0"/>
              <a:t>edit hibernate XML mappings for </a:t>
            </a:r>
            <a:r>
              <a:rPr lang="en-US" dirty="0" err="1" smtClean="0"/>
              <a:t>Chado</a:t>
            </a:r>
            <a:r>
              <a:rPr lang="en-US" dirty="0" smtClean="0"/>
              <a:t> tables,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Tengcha</a:t>
            </a:r>
            <a:r>
              <a:rPr lang="en-US" dirty="0" smtClean="0"/>
              <a:t> as a generic tool for reading from </a:t>
            </a:r>
            <a:r>
              <a:rPr lang="en-US" dirty="0" err="1" smtClean="0"/>
              <a:t>Chado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909088"/>
          </a:xfrm>
        </p:spPr>
        <p:txBody>
          <a:bodyPr>
            <a:normAutofit/>
          </a:bodyPr>
          <a:lstStyle/>
          <a:p>
            <a:r>
              <a:rPr lang="en-US" dirty="0" smtClean="0"/>
              <a:t>Easy </a:t>
            </a:r>
            <a:r>
              <a:rPr lang="en-US" dirty="0" smtClean="0"/>
              <a:t>interoperability </a:t>
            </a:r>
            <a:r>
              <a:rPr lang="en-US" dirty="0" err="1" smtClean="0"/>
              <a:t>b/t</a:t>
            </a:r>
            <a:r>
              <a:rPr lang="en-US" dirty="0" smtClean="0"/>
              <a:t> </a:t>
            </a:r>
            <a:r>
              <a:rPr lang="en-US" dirty="0" err="1" smtClean="0"/>
              <a:t>Chado</a:t>
            </a:r>
            <a:r>
              <a:rPr lang="en-US" dirty="0" smtClean="0"/>
              <a:t> and anything that speaks </a:t>
            </a:r>
            <a:r>
              <a:rPr lang="en-US" dirty="0" smtClean="0"/>
              <a:t>Das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 err="1" smtClean="0"/>
              <a:t>Chado</a:t>
            </a:r>
            <a:r>
              <a:rPr lang="en-US" dirty="0" smtClean="0"/>
              <a:t> features in</a:t>
            </a:r>
            <a:endParaRPr lang="en-US" dirty="0" smtClean="0"/>
          </a:p>
          <a:p>
            <a:pPr lvl="1"/>
            <a:r>
              <a:rPr lang="en-US" dirty="0" smtClean="0"/>
              <a:t>Das </a:t>
            </a:r>
            <a:r>
              <a:rPr lang="en-US" dirty="0" smtClean="0"/>
              <a:t>(XML)</a:t>
            </a:r>
          </a:p>
          <a:p>
            <a:pPr lvl="1"/>
            <a:r>
              <a:rPr lang="en-US" dirty="0" smtClean="0"/>
              <a:t>Nested-containment lists (JSON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Caching </a:t>
            </a:r>
            <a:r>
              <a:rPr lang="en-US" dirty="0" smtClean="0"/>
              <a:t>of painful reads (highly configurable caching  through hibernate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Java-based, if you like that sort of 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9879"/>
            <a:ext cx="8042276" cy="816699"/>
          </a:xfrm>
        </p:spPr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Chado</a:t>
            </a:r>
            <a:r>
              <a:rPr lang="en-US" dirty="0" smtClean="0"/>
              <a:t> mavens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44999"/>
            <a:ext cx="8398502" cy="5898615"/>
          </a:xfrm>
        </p:spPr>
        <p:txBody>
          <a:bodyPr>
            <a:normAutofit/>
          </a:bodyPr>
          <a:lstStyle/>
          <a:p>
            <a:r>
              <a:rPr lang="en-US" dirty="0" smtClean="0"/>
              <a:t>Relevant tables: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feature</a:t>
            </a:r>
          </a:p>
          <a:p>
            <a:pPr lvl="1">
              <a:buNone/>
            </a:pPr>
            <a:r>
              <a:rPr lang="en-US" dirty="0" err="1" smtClean="0">
                <a:latin typeface="Courier"/>
              </a:rPr>
              <a:t>featureloc</a:t>
            </a:r>
            <a:endParaRPr lang="en-US" dirty="0" smtClean="0">
              <a:latin typeface="Courier"/>
            </a:endParaRPr>
          </a:p>
          <a:p>
            <a:pPr lvl="1">
              <a:buNone/>
            </a:pPr>
            <a:r>
              <a:rPr lang="en-US" dirty="0" err="1" smtClean="0">
                <a:latin typeface="Courier"/>
              </a:rPr>
              <a:t>featurerelationship</a:t>
            </a:r>
            <a:endParaRPr lang="en-US" dirty="0" smtClean="0">
              <a:latin typeface="Courier"/>
            </a:endParaRPr>
          </a:p>
          <a:p>
            <a:pPr lvl="1">
              <a:buNone/>
            </a:pPr>
            <a:r>
              <a:rPr lang="en-US" dirty="0" smtClean="0">
                <a:latin typeface="Courier"/>
              </a:rPr>
              <a:t>analysis</a:t>
            </a:r>
          </a:p>
          <a:p>
            <a:pPr lvl="1">
              <a:buNone/>
            </a:pPr>
            <a:r>
              <a:rPr lang="en-US" dirty="0" err="1" smtClean="0">
                <a:latin typeface="Courier"/>
              </a:rPr>
              <a:t>analysisfeature</a:t>
            </a:r>
            <a:endParaRPr lang="en-US" dirty="0" smtClean="0">
              <a:latin typeface="Courier"/>
            </a:endParaRPr>
          </a:p>
          <a:p>
            <a:pPr lvl="1">
              <a:buNone/>
            </a:pPr>
            <a:r>
              <a:rPr lang="en-US" dirty="0" err="1" smtClean="0">
                <a:latin typeface="Courier"/>
              </a:rPr>
              <a:t>cv</a:t>
            </a:r>
            <a:endParaRPr lang="en-US" dirty="0" smtClean="0">
              <a:latin typeface="Courier"/>
            </a:endParaRPr>
          </a:p>
          <a:p>
            <a:pPr lvl="1">
              <a:buNone/>
            </a:pPr>
            <a:r>
              <a:rPr lang="en-US" dirty="0" err="1" smtClean="0">
                <a:latin typeface="Courier"/>
              </a:rPr>
              <a:t>cvterm</a:t>
            </a:r>
            <a:endParaRPr lang="en-US" dirty="0" smtClean="0">
              <a:latin typeface="Courier"/>
            </a:endParaRP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If you haven’t altered these, your non-standard </a:t>
            </a:r>
            <a:r>
              <a:rPr lang="en-US" dirty="0" err="1" smtClean="0"/>
              <a:t>Chados</a:t>
            </a:r>
            <a:r>
              <a:rPr lang="en-US" dirty="0" smtClean="0"/>
              <a:t> should work out of the box…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4021</TotalTime>
  <Words>657</Words>
  <Application>Microsoft Macintosh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Tengcha – generic middleware for retrieving data from Chado</vt:lpstr>
      <vt:lpstr>Summary</vt:lpstr>
      <vt:lpstr>Reading data into WebApollo </vt:lpstr>
      <vt:lpstr>Problem – lots of data in Chado databases</vt:lpstr>
      <vt:lpstr>Reading data into WebApollo </vt:lpstr>
      <vt:lpstr>Tengcha</vt:lpstr>
      <vt:lpstr>Configuring Tengcha</vt:lpstr>
      <vt:lpstr>Tengcha as a generic tool for reading from Chado </vt:lpstr>
      <vt:lpstr>For the Chado mavens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Tengcha + Trellis – generic middleware for retrieving data from Chado</dc:title>
  <dc:creator>Justin Reese</dc:creator>
  <cp:lastModifiedBy>Justin Reese</cp:lastModifiedBy>
  <cp:revision>80</cp:revision>
  <dcterms:created xsi:type="dcterms:W3CDTF">2012-04-05T00:42:33Z</dcterms:created>
  <dcterms:modified xsi:type="dcterms:W3CDTF">2012-04-05T20:30:08Z</dcterms:modified>
</cp:coreProperties>
</file>