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6" r:id="rId4"/>
    <p:sldId id="258" r:id="rId5"/>
    <p:sldId id="259" r:id="rId6"/>
    <p:sldId id="262" r:id="rId7"/>
    <p:sldId id="264" r:id="rId8"/>
    <p:sldId id="261" r:id="rId9"/>
    <p:sldId id="267" r:id="rId10"/>
    <p:sldId id="263" r:id="rId11"/>
    <p:sldId id="269"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7" autoAdjust="0"/>
  </p:normalViewPr>
  <p:slideViewPr>
    <p:cSldViewPr>
      <p:cViewPr>
        <p:scale>
          <a:sx n="75" d="100"/>
          <a:sy n="75" d="100"/>
        </p:scale>
        <p:origin x="-72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4BD78A-D52D-407B-92F8-C47E94EEAABC}"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BD78A-D52D-407B-92F8-C47E94EEAABC}"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BD78A-D52D-407B-92F8-C47E94EEAABC}"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BD78A-D52D-407B-92F8-C47E94EEAABC}"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BD78A-D52D-407B-92F8-C47E94EEAABC}" type="datetimeFigureOut">
              <a:rPr lang="en-US" smtClean="0"/>
              <a:pPr/>
              <a:t>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4BD78A-D52D-407B-92F8-C47E94EEAABC}" type="datetimeFigureOut">
              <a:rPr lang="en-US" smtClean="0"/>
              <a:pPr/>
              <a:t>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4BD78A-D52D-407B-92F8-C47E94EEAABC}" type="datetimeFigureOut">
              <a:rPr lang="en-US" smtClean="0"/>
              <a:pPr/>
              <a:t>2/4/2010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4BD78A-D52D-407B-92F8-C47E94EEAABC}" type="datetimeFigureOut">
              <a:rPr lang="en-US" smtClean="0"/>
              <a:pPr/>
              <a:t>2/4/2010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BD78A-D52D-407B-92F8-C47E94EEAABC}" type="datetimeFigureOut">
              <a:rPr lang="en-US" smtClean="0"/>
              <a:pPr/>
              <a:t>2/4/2010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BD78A-D52D-407B-92F8-C47E94EEAABC}" type="datetimeFigureOut">
              <a:rPr lang="en-US" smtClean="0"/>
              <a:pPr/>
              <a:t>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BD78A-D52D-407B-92F8-C47E94EEAABC}" type="datetimeFigureOut">
              <a:rPr lang="en-US" smtClean="0"/>
              <a:pPr/>
              <a:t>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CC7A9-ABE5-440E-92E4-77FE4AB632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BD78A-D52D-407B-92F8-C47E94EEAABC}" type="datetimeFigureOut">
              <a:rPr lang="en-US" smtClean="0"/>
              <a:pPr/>
              <a:t>2/4/2010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CC7A9-ABE5-440E-92E4-77FE4AB632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cis.cgiar.org/icis/index.php/TDM_Data_Management_System_5.4" TargetMode="External"/><Relationship Id="rId2" Type="http://schemas.openxmlformats.org/officeDocument/2006/relationships/hyperlink" Target="http://www.maizegenetics.net/gdpdm/docs/20090422/GDPDM_20091209.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cropwiki.irri.org/icis/images/c/c8/GermplasmOntology.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lgenomics.net/phenome/population_indls.pl?population_id=14&amp;cvterm_id=475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koios.generationcp.org/belisama/" TargetMode="External"/><Relationship Id="rId1" Type="http://schemas.openxmlformats.org/officeDocument/2006/relationships/slideLayout" Target="../slideLayouts/slideLayout2.xml"/><Relationship Id="rId5" Type="http://schemas.openxmlformats.org/officeDocument/2006/relationships/hyperlink" Target="http://www.icis.cgiar.org/icis/index.php/TDM_GMS_Overview_5.4" TargetMode="External"/><Relationship Id="rId4" Type="http://schemas.openxmlformats.org/officeDocument/2006/relationships/hyperlink" Target="http://cropwiki.irri.org/icis/images/c/c8/GermplasmOntology.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dirty="0" smtClean="0"/>
              <a:t>Main change from the previous discussion</a:t>
            </a:r>
            <a:endParaRPr lang="en-US" dirty="0"/>
          </a:p>
        </p:txBody>
      </p:sp>
      <p:sp>
        <p:nvSpPr>
          <p:cNvPr id="3" name="Content Placeholder 2"/>
          <p:cNvSpPr>
            <a:spLocks noGrp="1"/>
          </p:cNvSpPr>
          <p:nvPr>
            <p:ph idx="1"/>
          </p:nvPr>
        </p:nvSpPr>
        <p:spPr>
          <a:xfrm>
            <a:off x="457200" y="1828800"/>
            <a:ext cx="8229600" cy="4876800"/>
          </a:xfrm>
        </p:spPr>
        <p:txBody>
          <a:bodyPr>
            <a:normAutofit fontScale="55000" lnSpcReduction="20000"/>
          </a:bodyPr>
          <a:lstStyle/>
          <a:p>
            <a:r>
              <a:rPr lang="en-US" dirty="0" smtClean="0"/>
              <a:t>Adding one table to </a:t>
            </a:r>
            <a:r>
              <a:rPr lang="en-US" dirty="0" smtClean="0"/>
              <a:t>store </a:t>
            </a:r>
            <a:r>
              <a:rPr lang="en-US" dirty="0" smtClean="0"/>
              <a:t>the unit </a:t>
            </a:r>
            <a:r>
              <a:rPr lang="en-US" dirty="0" smtClean="0"/>
              <a:t>and condition of living stock </a:t>
            </a:r>
            <a:r>
              <a:rPr lang="en-US" dirty="0" smtClean="0"/>
              <a:t>for </a:t>
            </a:r>
            <a:r>
              <a:rPr lang="en-US" dirty="0" err="1" smtClean="0"/>
              <a:t>phenotyping</a:t>
            </a:r>
            <a:r>
              <a:rPr lang="en-US" dirty="0" smtClean="0"/>
              <a:t> and genotyping </a:t>
            </a:r>
            <a:r>
              <a:rPr lang="en-US" dirty="0" err="1" smtClean="0"/>
              <a:t>measurment</a:t>
            </a:r>
            <a:r>
              <a:rPr lang="en-US" dirty="0" smtClean="0"/>
              <a:t> </a:t>
            </a:r>
            <a:r>
              <a:rPr lang="en-US" dirty="0" smtClean="0"/>
              <a:t>– we could call that table ‘OU’</a:t>
            </a:r>
            <a:endParaRPr lang="en-US" dirty="0" smtClean="0"/>
          </a:p>
          <a:p>
            <a:r>
              <a:rPr lang="en-US" dirty="0" smtClean="0"/>
              <a:t>Storing the hierarchical </a:t>
            </a:r>
            <a:r>
              <a:rPr lang="en-US" dirty="0" smtClean="0"/>
              <a:t>‘living stock’ data  in Stock table instead of OU table</a:t>
            </a:r>
          </a:p>
          <a:p>
            <a:pPr lvl="1"/>
            <a:r>
              <a:rPr lang="en-US" dirty="0" smtClean="0"/>
              <a:t>It’s almost like changing the name from OU to Stock, and add a new table called ‘OU’ </a:t>
            </a:r>
            <a:endParaRPr lang="en-US" dirty="0" smtClean="0"/>
          </a:p>
          <a:p>
            <a:pPr lvl="1"/>
            <a:r>
              <a:rPr lang="en-US" dirty="0" smtClean="0"/>
              <a:t>OU is for both </a:t>
            </a:r>
            <a:r>
              <a:rPr lang="en-US" dirty="0" err="1" smtClean="0"/>
              <a:t>observation_unit</a:t>
            </a:r>
            <a:r>
              <a:rPr lang="en-US" dirty="0" smtClean="0"/>
              <a:t> [a living stock, part of living stock (specimen), or a clone of a living stock] and </a:t>
            </a:r>
            <a:r>
              <a:rPr lang="en-US" dirty="0" smtClean="0"/>
              <a:t>environment (treatments, collection year, etc)</a:t>
            </a:r>
          </a:p>
          <a:p>
            <a:pPr lvl="1"/>
            <a:endParaRPr lang="en-US" dirty="0" smtClean="0"/>
          </a:p>
          <a:p>
            <a:r>
              <a:rPr lang="en-US" dirty="0" smtClean="0"/>
              <a:t>Why? - To add another layer </a:t>
            </a:r>
            <a:r>
              <a:rPr lang="en-US" dirty="0" smtClean="0"/>
              <a:t> on </a:t>
            </a:r>
            <a:r>
              <a:rPr lang="en-US" dirty="0" smtClean="0"/>
              <a:t>phenotype (genotype) data</a:t>
            </a:r>
          </a:p>
          <a:p>
            <a:pPr lvl="1"/>
            <a:r>
              <a:rPr lang="en-US" dirty="0" smtClean="0"/>
              <a:t>Project - plant (Fuji) – phenotype (sugar content)</a:t>
            </a:r>
          </a:p>
          <a:p>
            <a:pPr lvl="1"/>
            <a:r>
              <a:rPr lang="en-US" dirty="0" smtClean="0"/>
              <a:t>Project - plant (Fuji) – property (planted in plot </a:t>
            </a:r>
            <a:r>
              <a:rPr lang="en-US" dirty="0" smtClean="0"/>
              <a:t>A, </a:t>
            </a:r>
            <a:r>
              <a:rPr lang="en-US" dirty="0" smtClean="0"/>
              <a:t>treated with fertilizer </a:t>
            </a:r>
            <a:r>
              <a:rPr lang="en-US" dirty="0" smtClean="0"/>
              <a:t>B, and collected in 2008) </a:t>
            </a:r>
            <a:r>
              <a:rPr lang="en-US" dirty="0" smtClean="0"/>
              <a:t>– phenotype (sugar content)</a:t>
            </a:r>
          </a:p>
          <a:p>
            <a:pPr lvl="1"/>
            <a:r>
              <a:rPr lang="en-US" dirty="0" smtClean="0"/>
              <a:t>Those properties can’t be stored in the phenotype </a:t>
            </a:r>
            <a:r>
              <a:rPr lang="en-US" dirty="0" smtClean="0"/>
              <a:t>assay (sugar content assay)</a:t>
            </a:r>
            <a:endParaRPr lang="en-US" dirty="0" smtClean="0"/>
          </a:p>
          <a:p>
            <a:endParaRPr lang="en-US" dirty="0"/>
          </a:p>
          <a:p>
            <a:r>
              <a:rPr lang="en-US" dirty="0" smtClean="0"/>
              <a:t>Examples: </a:t>
            </a:r>
            <a:endParaRPr lang="en-US" dirty="0" smtClean="0"/>
          </a:p>
          <a:p>
            <a:pPr lvl="1"/>
            <a:r>
              <a:rPr lang="en-US" dirty="0" smtClean="0">
                <a:hlinkClick r:id="rId2"/>
              </a:rPr>
              <a:t>GDPDM</a:t>
            </a:r>
            <a:endParaRPr lang="en-US" dirty="0" smtClean="0"/>
          </a:p>
          <a:p>
            <a:pPr lvl="1"/>
            <a:r>
              <a:rPr lang="en-US" dirty="0" smtClean="0">
                <a:hlinkClick r:id="rId3"/>
              </a:rPr>
              <a:t>ICIS</a:t>
            </a:r>
            <a:r>
              <a:rPr lang="en-US" dirty="0" smtClean="0"/>
              <a:t> (International Crop Information System</a:t>
            </a:r>
            <a:r>
              <a:rPr lang="en-US" dirty="0" smtClean="0"/>
              <a:t>)</a:t>
            </a:r>
          </a:p>
        </p:txBody>
      </p:sp>
      <p:sp>
        <p:nvSpPr>
          <p:cNvPr id="5" name="TextBox 4"/>
          <p:cNvSpPr txBox="1"/>
          <p:nvPr/>
        </p:nvSpPr>
        <p:spPr>
          <a:xfrm>
            <a:off x="457200" y="5867400"/>
            <a:ext cx="8153400" cy="646331"/>
          </a:xfrm>
          <a:prstGeom prst="rect">
            <a:avLst/>
          </a:prstGeom>
          <a:noFill/>
        </p:spPr>
        <p:txBody>
          <a:bodyPr wrap="square" rtlCol="0">
            <a:spAutoFit/>
          </a:bodyPr>
          <a:lstStyle/>
          <a:p>
            <a:r>
              <a:rPr lang="en-US" dirty="0" smtClean="0"/>
              <a:t>**</a:t>
            </a:r>
            <a:r>
              <a:rPr lang="en-US" dirty="0" err="1" smtClean="0"/>
              <a:t>Chado</a:t>
            </a:r>
            <a:r>
              <a:rPr lang="en-US" dirty="0" smtClean="0"/>
              <a:t> user could choose to store individual clone or specimen in ‘stock’ – then ‘</a:t>
            </a:r>
            <a:r>
              <a:rPr lang="en-US" dirty="0" err="1" smtClean="0"/>
              <a:t>ou</a:t>
            </a:r>
            <a:r>
              <a:rPr lang="en-US" dirty="0" smtClean="0"/>
              <a:t>’ table will be more to store </a:t>
            </a:r>
            <a:r>
              <a:rPr lang="en-US" smtClean="0"/>
              <a:t>environment/collection date..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0" y="381000"/>
            <a:ext cx="4953000" cy="2862322"/>
          </a:xfrm>
          <a:prstGeom prst="rect">
            <a:avLst/>
          </a:prstGeom>
          <a:noFill/>
        </p:spPr>
        <p:txBody>
          <a:bodyPr wrap="square" rtlCol="0">
            <a:spAutoFit/>
          </a:bodyPr>
          <a:lstStyle/>
          <a:p>
            <a:r>
              <a:rPr lang="en-US" b="1" dirty="0" smtClean="0"/>
              <a:t>In </a:t>
            </a:r>
            <a:r>
              <a:rPr lang="en-US" b="1" dirty="0" err="1" smtClean="0"/>
              <a:t>Germplasm</a:t>
            </a:r>
            <a:r>
              <a:rPr lang="en-US" b="1" dirty="0" smtClean="0"/>
              <a:t> Ontology</a:t>
            </a:r>
          </a:p>
          <a:p>
            <a:endParaRPr lang="en-US" b="1" dirty="0" smtClean="0"/>
          </a:p>
          <a:p>
            <a:r>
              <a:rPr lang="en-US" dirty="0" err="1" smtClean="0"/>
              <a:t>Group_ID</a:t>
            </a:r>
            <a:r>
              <a:rPr lang="en-US" dirty="0" smtClean="0"/>
              <a:t>: Identification code for last instance of </a:t>
            </a:r>
            <a:r>
              <a:rPr lang="en-US" dirty="0" err="1" smtClean="0"/>
              <a:t>germplasm</a:t>
            </a:r>
            <a:r>
              <a:rPr lang="en-US" dirty="0" smtClean="0"/>
              <a:t> produced by a generative </a:t>
            </a:r>
            <a:r>
              <a:rPr lang="en-US" dirty="0" smtClean="0"/>
              <a:t>process (cross) </a:t>
            </a:r>
            <a:r>
              <a:rPr lang="en-US" dirty="0" smtClean="0"/>
              <a:t>from which the current instance was derived</a:t>
            </a:r>
            <a:r>
              <a:rPr lang="en-US" dirty="0" smtClean="0"/>
              <a:t>.</a:t>
            </a:r>
          </a:p>
          <a:p>
            <a:r>
              <a:rPr lang="en-US" dirty="0" err="1" smtClean="0"/>
              <a:t>Source_ID</a:t>
            </a:r>
            <a:r>
              <a:rPr lang="en-US" dirty="0" smtClean="0"/>
              <a:t>: Identification </a:t>
            </a:r>
            <a:r>
              <a:rPr lang="en-US" dirty="0" smtClean="0"/>
              <a:t>code for the immediate source of a derived or preserved </a:t>
            </a:r>
            <a:r>
              <a:rPr lang="en-US" dirty="0" err="1" smtClean="0"/>
              <a:t>germplasm</a:t>
            </a:r>
            <a:r>
              <a:rPr lang="en-US" dirty="0" smtClean="0"/>
              <a:t>. (Not valid for </a:t>
            </a:r>
            <a:r>
              <a:rPr lang="en-US" dirty="0" smtClean="0"/>
              <a:t>generated (by cross) </a:t>
            </a:r>
            <a:r>
              <a:rPr lang="en-US" dirty="0" err="1" smtClean="0"/>
              <a:t>germplasm</a:t>
            </a:r>
            <a:r>
              <a:rPr lang="en-US" dirty="0" smtClean="0"/>
              <a:t>.</a:t>
            </a:r>
            <a:endParaRPr lang="en-US" b="1" dirty="0" smtClean="0"/>
          </a:p>
          <a:p>
            <a:endParaRPr lang="en-US" dirty="0" smtClean="0"/>
          </a:p>
        </p:txBody>
      </p:sp>
      <p:sp>
        <p:nvSpPr>
          <p:cNvPr id="12" name="TextBox 11"/>
          <p:cNvSpPr txBox="1"/>
          <p:nvPr/>
        </p:nvSpPr>
        <p:spPr>
          <a:xfrm>
            <a:off x="3048001" y="3429000"/>
            <a:ext cx="5486399" cy="1754326"/>
          </a:xfrm>
          <a:prstGeom prst="rect">
            <a:avLst/>
          </a:prstGeom>
          <a:noFill/>
        </p:spPr>
        <p:txBody>
          <a:bodyPr wrap="square" rtlCol="0">
            <a:spAutoFit/>
          </a:bodyPr>
          <a:lstStyle/>
          <a:p>
            <a:r>
              <a:rPr lang="en-US" dirty="0" err="1" smtClean="0"/>
              <a:t>eg</a:t>
            </a:r>
            <a:r>
              <a:rPr lang="en-US" dirty="0" smtClean="0"/>
              <a:t>. When a Gala tree (Gala), generated by a cross, is imported to a WSU breeder, it will get a new </a:t>
            </a:r>
            <a:r>
              <a:rPr lang="en-US" dirty="0" err="1" smtClean="0"/>
              <a:t>germplasm_id</a:t>
            </a:r>
            <a:r>
              <a:rPr lang="en-US" dirty="0" smtClean="0"/>
              <a:t> (</a:t>
            </a:r>
            <a:r>
              <a:rPr lang="en-US" dirty="0" err="1" smtClean="0"/>
              <a:t>Gala_wsu</a:t>
            </a:r>
            <a:r>
              <a:rPr lang="en-US" dirty="0" smtClean="0"/>
              <a:t>), and the id of the original gala (Gala) would be </a:t>
            </a:r>
            <a:r>
              <a:rPr lang="en-US" dirty="0" err="1" smtClean="0"/>
              <a:t>group_id</a:t>
            </a:r>
            <a:r>
              <a:rPr lang="en-US" dirty="0" smtClean="0"/>
              <a:t>. When WSU gala is imported to a MSU breeder, the </a:t>
            </a:r>
            <a:r>
              <a:rPr lang="en-US" dirty="0" err="1" smtClean="0"/>
              <a:t>source_id</a:t>
            </a:r>
            <a:r>
              <a:rPr lang="en-US" dirty="0" smtClean="0"/>
              <a:t> would be </a:t>
            </a:r>
            <a:r>
              <a:rPr lang="en-US" dirty="0" err="1" smtClean="0"/>
              <a:t>Gala_wsu</a:t>
            </a:r>
            <a:r>
              <a:rPr lang="en-US" dirty="0" smtClean="0"/>
              <a:t>, and </a:t>
            </a:r>
            <a:r>
              <a:rPr lang="en-US" dirty="0" err="1" smtClean="0"/>
              <a:t>group_id</a:t>
            </a:r>
            <a:r>
              <a:rPr lang="en-US" dirty="0" smtClean="0"/>
              <a:t> would be Gala.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4800" y="1295400"/>
            <a:ext cx="12954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a:t>
            </a:r>
          </a:p>
          <a:p>
            <a:r>
              <a:rPr lang="en-US" sz="1400" dirty="0" err="1" smtClean="0">
                <a:solidFill>
                  <a:schemeClr val="tx1"/>
                </a:solidFill>
              </a:rPr>
              <a:t>stock_id</a:t>
            </a:r>
            <a:endParaRPr lang="en-US" sz="1400" dirty="0" smtClean="0">
              <a:solidFill>
                <a:schemeClr val="tx1"/>
              </a:solidFill>
            </a:endParaRPr>
          </a:p>
          <a:p>
            <a:r>
              <a:rPr lang="en-US" sz="1400" dirty="0" err="1" smtClean="0">
                <a:solidFill>
                  <a:schemeClr val="tx1"/>
                </a:solidFill>
              </a:rPr>
              <a:t>dbxref_id</a:t>
            </a:r>
            <a:endParaRPr lang="en-US" sz="1400" dirty="0" smtClean="0">
              <a:solidFill>
                <a:schemeClr val="tx1"/>
              </a:solidFill>
            </a:endParaRPr>
          </a:p>
          <a:p>
            <a:r>
              <a:rPr lang="en-US" sz="1400" dirty="0" err="1" smtClean="0">
                <a:solidFill>
                  <a:schemeClr val="tx1"/>
                </a:solidFill>
              </a:rPr>
              <a:t>Organism_id</a:t>
            </a:r>
            <a:endParaRPr lang="en-US" sz="1400" dirty="0" smtClean="0">
              <a:solidFill>
                <a:schemeClr val="tx1"/>
              </a:solidFill>
            </a:endParaRPr>
          </a:p>
          <a:p>
            <a:r>
              <a:rPr lang="en-US" sz="1400" dirty="0" smtClean="0">
                <a:solidFill>
                  <a:schemeClr val="tx1"/>
                </a:solidFill>
              </a:rPr>
              <a:t>Name</a:t>
            </a:r>
          </a:p>
          <a:p>
            <a:r>
              <a:rPr lang="en-US" sz="1400" dirty="0" err="1" smtClean="0">
                <a:solidFill>
                  <a:schemeClr val="tx1"/>
                </a:solidFill>
              </a:rPr>
              <a:t>Uniquename</a:t>
            </a:r>
            <a:endParaRPr lang="en-US" sz="1400" dirty="0" smtClean="0">
              <a:solidFill>
                <a:schemeClr val="tx1"/>
              </a:solidFill>
            </a:endParaRPr>
          </a:p>
          <a:p>
            <a:r>
              <a:rPr lang="en-US" sz="1400" dirty="0" smtClean="0">
                <a:solidFill>
                  <a:schemeClr val="tx1"/>
                </a:solidFill>
              </a:rPr>
              <a:t>Description</a:t>
            </a:r>
          </a:p>
          <a:p>
            <a:r>
              <a:rPr lang="en-US" sz="1400" dirty="0" err="1" smtClean="0">
                <a:solidFill>
                  <a:schemeClr val="tx1"/>
                </a:solidFill>
              </a:rPr>
              <a:t>type_id</a:t>
            </a:r>
            <a:endParaRPr lang="en-US" sz="1400" dirty="0" smtClean="0">
              <a:solidFill>
                <a:schemeClr val="tx1"/>
              </a:solidFill>
            </a:endParaRPr>
          </a:p>
          <a:p>
            <a:r>
              <a:rPr lang="en-US" sz="1400" dirty="0" err="1" smtClean="0">
                <a:solidFill>
                  <a:schemeClr val="tx1"/>
                </a:solidFill>
              </a:rPr>
              <a:t>Is_obsolete</a:t>
            </a:r>
            <a:endParaRPr lang="en-US" sz="1400" dirty="0" smtClean="0">
              <a:solidFill>
                <a:schemeClr val="tx1"/>
              </a:solidFill>
            </a:endParaRPr>
          </a:p>
        </p:txBody>
      </p:sp>
      <p:cxnSp>
        <p:nvCxnSpPr>
          <p:cNvPr id="4" name="Straight Arrow Connector 3"/>
          <p:cNvCxnSpPr/>
          <p:nvPr/>
        </p:nvCxnSpPr>
        <p:spPr>
          <a:xfrm rot="10800000">
            <a:off x="5562600" y="1752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00200" y="2819400"/>
            <a:ext cx="1828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STOCK_RELATIONSHIP</a:t>
            </a:r>
          </a:p>
          <a:p>
            <a:r>
              <a:rPr lang="en-US" sz="1400" dirty="0" err="1" smtClean="0">
                <a:solidFill>
                  <a:schemeClr val="tx1"/>
                </a:solidFill>
              </a:rPr>
              <a:t>stock_relationship_id</a:t>
            </a:r>
            <a:endParaRPr lang="en-US" sz="1400" dirty="0" smtClean="0">
              <a:solidFill>
                <a:schemeClr val="tx1"/>
              </a:solidFill>
            </a:endParaRPr>
          </a:p>
          <a:p>
            <a:r>
              <a:rPr lang="en-US" sz="1400" dirty="0" err="1" smtClean="0">
                <a:solidFill>
                  <a:schemeClr val="tx1"/>
                </a:solidFill>
              </a:rPr>
              <a:t>subject_id</a:t>
            </a:r>
            <a:endParaRPr lang="en-US" sz="1400" dirty="0" smtClean="0">
              <a:solidFill>
                <a:schemeClr val="tx1"/>
              </a:solidFill>
            </a:endParaRPr>
          </a:p>
          <a:p>
            <a:r>
              <a:rPr lang="en-US" sz="1400" dirty="0" err="1" smtClean="0">
                <a:solidFill>
                  <a:schemeClr val="tx1"/>
                </a:solidFill>
              </a:rPr>
              <a:t>object_id</a:t>
            </a:r>
            <a:endParaRPr lang="en-US" sz="1400" dirty="0" smtClean="0">
              <a:solidFill>
                <a:schemeClr val="tx1"/>
              </a:solidFill>
            </a:endParaRPr>
          </a:p>
          <a:p>
            <a:r>
              <a:rPr lang="en-US" sz="1400" dirty="0" err="1" smtClean="0">
                <a:solidFill>
                  <a:schemeClr val="tx1"/>
                </a:solidFill>
              </a:rPr>
              <a:t>type_id</a:t>
            </a:r>
            <a:endParaRPr lang="en-US" sz="1400" dirty="0" smtClean="0">
              <a:solidFill>
                <a:schemeClr val="tx1"/>
              </a:solidFill>
            </a:endParaRPr>
          </a:p>
          <a:p>
            <a:r>
              <a:rPr lang="en-US" sz="1400" dirty="0" smtClean="0">
                <a:solidFill>
                  <a:schemeClr val="tx1"/>
                </a:solidFill>
              </a:rPr>
              <a:t>value</a:t>
            </a:r>
            <a:endParaRPr lang="en-US" sz="1400" dirty="0">
              <a:solidFill>
                <a:schemeClr val="tx1"/>
              </a:solidFill>
            </a:endParaRPr>
          </a:p>
        </p:txBody>
      </p:sp>
      <p:sp>
        <p:nvSpPr>
          <p:cNvPr id="6" name="Rectangle 5"/>
          <p:cNvSpPr/>
          <p:nvPr/>
        </p:nvSpPr>
        <p:spPr>
          <a:xfrm>
            <a:off x="6248400" y="1752600"/>
            <a:ext cx="18288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STOCK_CVTERM</a:t>
            </a:r>
          </a:p>
          <a:p>
            <a:r>
              <a:rPr lang="en-US" sz="1400" dirty="0" err="1" smtClean="0">
                <a:solidFill>
                  <a:schemeClr val="tx1"/>
                </a:solidFill>
              </a:rPr>
              <a:t>Stock_cvterm_id</a:t>
            </a:r>
            <a:endParaRPr lang="en-US" sz="1400" dirty="0" smtClean="0">
              <a:solidFill>
                <a:schemeClr val="tx1"/>
              </a:solidFill>
            </a:endParaRPr>
          </a:p>
          <a:p>
            <a:r>
              <a:rPr lang="en-US" sz="1400" dirty="0" err="1" smtClean="0">
                <a:solidFill>
                  <a:schemeClr val="tx1"/>
                </a:solidFill>
              </a:rPr>
              <a:t>Stock_id</a:t>
            </a:r>
            <a:endParaRPr lang="en-US" sz="1400" dirty="0" smtClean="0">
              <a:solidFill>
                <a:schemeClr val="tx1"/>
              </a:solidFill>
            </a:endParaRPr>
          </a:p>
          <a:p>
            <a:r>
              <a:rPr lang="en-US" sz="1400" dirty="0" err="1" smtClean="0">
                <a:solidFill>
                  <a:schemeClr val="tx1"/>
                </a:solidFill>
              </a:rPr>
              <a:t>cvterm_id</a:t>
            </a:r>
            <a:endParaRPr lang="en-US" sz="1400" dirty="0" smtClean="0">
              <a:solidFill>
                <a:schemeClr val="tx1"/>
              </a:solidFill>
            </a:endParaRPr>
          </a:p>
          <a:p>
            <a:r>
              <a:rPr lang="en-US" sz="1400" dirty="0" err="1" smtClean="0">
                <a:solidFill>
                  <a:schemeClr val="tx1"/>
                </a:solidFill>
              </a:rPr>
              <a:t>Pub_id</a:t>
            </a:r>
            <a:endParaRPr lang="en-US" sz="1400" dirty="0" smtClean="0">
              <a:solidFill>
                <a:schemeClr val="tx1"/>
              </a:solidFill>
            </a:endParaRPr>
          </a:p>
        </p:txBody>
      </p:sp>
      <p:cxnSp>
        <p:nvCxnSpPr>
          <p:cNvPr id="7" name="Straight Arrow Connector 6"/>
          <p:cNvCxnSpPr/>
          <p:nvPr/>
        </p:nvCxnSpPr>
        <p:spPr>
          <a:xfrm flipV="1">
            <a:off x="3429000" y="27432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00200" y="4800600"/>
            <a:ext cx="26670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STOCK_RELATIONSHIP_CVTERM</a:t>
            </a:r>
          </a:p>
          <a:p>
            <a:r>
              <a:rPr lang="en-US" sz="1400" dirty="0" err="1" smtClean="0">
                <a:solidFill>
                  <a:schemeClr val="tx1"/>
                </a:solidFill>
              </a:rPr>
              <a:t>Stock_relationship_cvterm_id</a:t>
            </a:r>
            <a:endParaRPr lang="en-US" sz="1400" dirty="0" smtClean="0">
              <a:solidFill>
                <a:schemeClr val="tx1"/>
              </a:solidFill>
            </a:endParaRPr>
          </a:p>
          <a:p>
            <a:r>
              <a:rPr lang="en-US" sz="1400" dirty="0" err="1" smtClean="0">
                <a:solidFill>
                  <a:schemeClr val="tx1"/>
                </a:solidFill>
              </a:rPr>
              <a:t>Stock_relationship_id</a:t>
            </a:r>
            <a:endParaRPr lang="en-US" sz="1400" dirty="0" smtClean="0">
              <a:solidFill>
                <a:schemeClr val="tx1"/>
              </a:solidFill>
            </a:endParaRPr>
          </a:p>
          <a:p>
            <a:r>
              <a:rPr lang="en-US" sz="1400" dirty="0" err="1" smtClean="0">
                <a:solidFill>
                  <a:schemeClr val="tx1"/>
                </a:solidFill>
              </a:rPr>
              <a:t>cvterm_id</a:t>
            </a:r>
            <a:endParaRPr lang="en-US" sz="1400" dirty="0" smtClean="0">
              <a:solidFill>
                <a:schemeClr val="tx1"/>
              </a:solidFill>
            </a:endParaRPr>
          </a:p>
          <a:p>
            <a:r>
              <a:rPr lang="en-US" sz="1400" dirty="0" err="1" smtClean="0">
                <a:solidFill>
                  <a:schemeClr val="tx1"/>
                </a:solidFill>
              </a:rPr>
              <a:t>Pub_id</a:t>
            </a:r>
            <a:endParaRPr lang="en-US" sz="1400" dirty="0" smtClean="0">
              <a:solidFill>
                <a:schemeClr val="tx1"/>
              </a:solidFill>
            </a:endParaRPr>
          </a:p>
        </p:txBody>
      </p:sp>
      <p:cxnSp>
        <p:nvCxnSpPr>
          <p:cNvPr id="10" name="Straight Arrow Connector 9"/>
          <p:cNvCxnSpPr/>
          <p:nvPr/>
        </p:nvCxnSpPr>
        <p:spPr>
          <a:xfrm rot="5400000" flipH="1" flipV="1">
            <a:off x="1409700" y="4457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4191000"/>
            <a:ext cx="2895600" cy="523220"/>
          </a:xfrm>
          <a:prstGeom prst="rect">
            <a:avLst/>
          </a:prstGeom>
          <a:noFill/>
        </p:spPr>
        <p:txBody>
          <a:bodyPr wrap="square" rtlCol="0">
            <a:spAutoFit/>
          </a:bodyPr>
          <a:lstStyle/>
          <a:p>
            <a:r>
              <a:rPr lang="en-US" sz="1400" dirty="0" smtClean="0"/>
              <a:t>[</a:t>
            </a:r>
            <a:r>
              <a:rPr lang="en-US" sz="1400" dirty="0" err="1" smtClean="0"/>
              <a:t>type_id</a:t>
            </a:r>
            <a:r>
              <a:rPr lang="en-US" sz="1400" dirty="0" smtClean="0"/>
              <a:t> is ‘is a female parent of</a:t>
            </a:r>
            <a:r>
              <a:rPr lang="en-US" sz="1400" dirty="0" smtClean="0"/>
              <a:t>’, </a:t>
            </a:r>
          </a:p>
          <a:p>
            <a:r>
              <a:rPr lang="en-US" sz="1400" dirty="0" smtClean="0"/>
              <a:t>‘is a </a:t>
            </a:r>
            <a:r>
              <a:rPr lang="en-US" sz="1400" dirty="0" err="1" smtClean="0"/>
              <a:t>group_id</a:t>
            </a:r>
            <a:r>
              <a:rPr lang="en-US" sz="1400" dirty="0" smtClean="0"/>
              <a:t> of’, ‘is a </a:t>
            </a:r>
            <a:r>
              <a:rPr lang="en-US" sz="1400" dirty="0" err="1" smtClean="0"/>
              <a:t>source_id</a:t>
            </a:r>
            <a:r>
              <a:rPr lang="en-US" sz="1400" dirty="0" smtClean="0"/>
              <a:t>’ </a:t>
            </a:r>
            <a:r>
              <a:rPr lang="en-US" sz="1400" dirty="0" smtClean="0"/>
              <a:t>etc</a:t>
            </a:r>
            <a:r>
              <a:rPr lang="en-US" sz="1400" dirty="0" smtClean="0"/>
              <a:t>]</a:t>
            </a:r>
            <a:endParaRPr lang="en-US" sz="1400" dirty="0"/>
          </a:p>
        </p:txBody>
      </p:sp>
      <p:sp>
        <p:nvSpPr>
          <p:cNvPr id="12" name="TextBox 11"/>
          <p:cNvSpPr txBox="1"/>
          <p:nvPr/>
        </p:nvSpPr>
        <p:spPr>
          <a:xfrm>
            <a:off x="1600200" y="6182380"/>
            <a:ext cx="2895600" cy="523220"/>
          </a:xfrm>
          <a:prstGeom prst="rect">
            <a:avLst/>
          </a:prstGeom>
          <a:noFill/>
        </p:spPr>
        <p:txBody>
          <a:bodyPr wrap="square" rtlCol="0">
            <a:spAutoFit/>
          </a:bodyPr>
          <a:lstStyle/>
          <a:p>
            <a:r>
              <a:rPr lang="en-US" sz="1400" dirty="0" smtClean="0"/>
              <a:t>[</a:t>
            </a:r>
            <a:r>
              <a:rPr lang="en-US" sz="1400" dirty="0" err="1" smtClean="0"/>
              <a:t>cvterm_id</a:t>
            </a:r>
            <a:r>
              <a:rPr lang="en-US" sz="1400" dirty="0" smtClean="0"/>
              <a:t> is generative,  derivative, or maintenance]</a:t>
            </a:r>
            <a:endParaRPr lang="en-US" sz="1400" dirty="0"/>
          </a:p>
        </p:txBody>
      </p:sp>
      <p:sp>
        <p:nvSpPr>
          <p:cNvPr id="13" name="TextBox 12"/>
          <p:cNvSpPr txBox="1"/>
          <p:nvPr/>
        </p:nvSpPr>
        <p:spPr>
          <a:xfrm>
            <a:off x="4800600" y="3657600"/>
            <a:ext cx="2362200" cy="1169551"/>
          </a:xfrm>
          <a:prstGeom prst="rect">
            <a:avLst/>
          </a:prstGeom>
          <a:noFill/>
        </p:spPr>
        <p:txBody>
          <a:bodyPr wrap="square" rtlCol="0">
            <a:spAutoFit/>
          </a:bodyPr>
          <a:lstStyle/>
          <a:p>
            <a:r>
              <a:rPr lang="en-US" sz="1400" dirty="0" smtClean="0"/>
              <a:t>[</a:t>
            </a:r>
            <a:r>
              <a:rPr lang="en-US" sz="1400" dirty="0" err="1" smtClean="0"/>
              <a:t>type_id</a:t>
            </a:r>
            <a:r>
              <a:rPr lang="en-US" sz="1400" dirty="0" smtClean="0"/>
              <a:t> is </a:t>
            </a:r>
            <a:r>
              <a:rPr lang="en-US" sz="1400" dirty="0" smtClean="0"/>
              <a:t>‘</a:t>
            </a:r>
            <a:r>
              <a:rPr lang="en-US" sz="1400" dirty="0" err="1" smtClean="0"/>
              <a:t>living_stock</a:t>
            </a:r>
            <a:r>
              <a:rPr lang="en-US" sz="1400" dirty="0" smtClean="0"/>
              <a:t>’, ‘DNA sample?’ </a:t>
            </a:r>
            <a:r>
              <a:rPr lang="en-US" sz="1400" b="1" dirty="0" smtClean="0"/>
              <a:t>Then do we need ‘</a:t>
            </a:r>
            <a:r>
              <a:rPr lang="en-US" sz="1400" b="1" dirty="0" err="1" smtClean="0"/>
              <a:t>subtype_id</a:t>
            </a:r>
            <a:r>
              <a:rPr lang="en-US" sz="1400" b="1" dirty="0" smtClean="0"/>
              <a:t>’ for cultivar, breeding/research material, ‘wild/unimproved’, etc?</a:t>
            </a:r>
            <a:endParaRPr lang="en-US" sz="1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8800" y="1371600"/>
            <a:ext cx="12954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a:t>
            </a:r>
          </a:p>
          <a:p>
            <a:r>
              <a:rPr lang="en-US" sz="1400" dirty="0" err="1" smtClean="0">
                <a:solidFill>
                  <a:schemeClr val="tx1"/>
                </a:solidFill>
              </a:rPr>
              <a:t>stock_id</a:t>
            </a:r>
            <a:endParaRPr lang="en-US" sz="1400" dirty="0" smtClean="0">
              <a:solidFill>
                <a:schemeClr val="tx1"/>
              </a:solidFill>
            </a:endParaRPr>
          </a:p>
          <a:p>
            <a:r>
              <a:rPr lang="en-US" sz="1400" dirty="0" err="1" smtClean="0">
                <a:solidFill>
                  <a:schemeClr val="tx1"/>
                </a:solidFill>
              </a:rPr>
              <a:t>dbxref_id</a:t>
            </a:r>
            <a:endParaRPr lang="en-US" sz="1400" dirty="0" smtClean="0">
              <a:solidFill>
                <a:schemeClr val="tx1"/>
              </a:solidFill>
            </a:endParaRPr>
          </a:p>
          <a:p>
            <a:r>
              <a:rPr lang="en-US" sz="1400" dirty="0" err="1" smtClean="0">
                <a:solidFill>
                  <a:schemeClr val="tx1"/>
                </a:solidFill>
              </a:rPr>
              <a:t>Organism_id</a:t>
            </a:r>
            <a:endParaRPr lang="en-US" sz="1400" dirty="0" smtClean="0">
              <a:solidFill>
                <a:schemeClr val="tx1"/>
              </a:solidFill>
            </a:endParaRPr>
          </a:p>
          <a:p>
            <a:r>
              <a:rPr lang="en-US" sz="1400" dirty="0" smtClean="0">
                <a:solidFill>
                  <a:schemeClr val="tx1"/>
                </a:solidFill>
              </a:rPr>
              <a:t>Name</a:t>
            </a:r>
          </a:p>
          <a:p>
            <a:r>
              <a:rPr lang="en-US" sz="1400" dirty="0" err="1" smtClean="0">
                <a:solidFill>
                  <a:schemeClr val="tx1"/>
                </a:solidFill>
              </a:rPr>
              <a:t>Uniquename</a:t>
            </a:r>
            <a:endParaRPr lang="en-US" sz="1400" dirty="0" smtClean="0">
              <a:solidFill>
                <a:schemeClr val="tx1"/>
              </a:solidFill>
            </a:endParaRPr>
          </a:p>
          <a:p>
            <a:r>
              <a:rPr lang="en-US" sz="1400" dirty="0" smtClean="0">
                <a:solidFill>
                  <a:schemeClr val="tx1"/>
                </a:solidFill>
              </a:rPr>
              <a:t>Description</a:t>
            </a:r>
          </a:p>
          <a:p>
            <a:r>
              <a:rPr lang="en-US" sz="1400" dirty="0" err="1" smtClean="0">
                <a:solidFill>
                  <a:schemeClr val="tx1"/>
                </a:solidFill>
              </a:rPr>
              <a:t>type_id</a:t>
            </a:r>
            <a:endParaRPr lang="en-US" sz="1400" dirty="0" smtClean="0">
              <a:solidFill>
                <a:schemeClr val="tx1"/>
              </a:solidFill>
            </a:endParaRPr>
          </a:p>
          <a:p>
            <a:r>
              <a:rPr lang="en-US" sz="1400" dirty="0" err="1" smtClean="0">
                <a:solidFill>
                  <a:schemeClr val="tx1"/>
                </a:solidFill>
              </a:rPr>
              <a:t>Is_obsolete</a:t>
            </a:r>
            <a:endParaRPr lang="en-US" sz="1400" dirty="0" smtClean="0">
              <a:solidFill>
                <a:schemeClr val="tx1"/>
              </a:solidFill>
            </a:endParaRPr>
          </a:p>
        </p:txBody>
      </p:sp>
      <p:cxnSp>
        <p:nvCxnSpPr>
          <p:cNvPr id="8" name="Straight Arrow Connector 7"/>
          <p:cNvCxnSpPr/>
          <p:nvPr/>
        </p:nvCxnSpPr>
        <p:spPr>
          <a:xfrm rot="10800000">
            <a:off x="7010400" y="37338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24200" y="2895600"/>
            <a:ext cx="1828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STOCK_RELATIONSHIP</a:t>
            </a:r>
          </a:p>
          <a:p>
            <a:r>
              <a:rPr lang="en-US" sz="1400" dirty="0" err="1" smtClean="0">
                <a:solidFill>
                  <a:schemeClr val="tx1"/>
                </a:solidFill>
              </a:rPr>
              <a:t>stock_relationship_id</a:t>
            </a:r>
            <a:endParaRPr lang="en-US" sz="1400" dirty="0" smtClean="0">
              <a:solidFill>
                <a:schemeClr val="tx1"/>
              </a:solidFill>
            </a:endParaRPr>
          </a:p>
          <a:p>
            <a:r>
              <a:rPr lang="en-US" sz="1400" dirty="0" err="1" smtClean="0">
                <a:solidFill>
                  <a:schemeClr val="tx1"/>
                </a:solidFill>
              </a:rPr>
              <a:t>subject_id</a:t>
            </a:r>
            <a:endParaRPr lang="en-US" sz="1400" dirty="0" smtClean="0">
              <a:solidFill>
                <a:schemeClr val="tx1"/>
              </a:solidFill>
            </a:endParaRPr>
          </a:p>
          <a:p>
            <a:r>
              <a:rPr lang="en-US" sz="1400" dirty="0" err="1" smtClean="0">
                <a:solidFill>
                  <a:schemeClr val="tx1"/>
                </a:solidFill>
              </a:rPr>
              <a:t>object_id</a:t>
            </a:r>
            <a:endParaRPr lang="en-US" sz="1400" dirty="0" smtClean="0">
              <a:solidFill>
                <a:schemeClr val="tx1"/>
              </a:solidFill>
            </a:endParaRPr>
          </a:p>
          <a:p>
            <a:r>
              <a:rPr lang="en-US" sz="1400" dirty="0" err="1" smtClean="0">
                <a:solidFill>
                  <a:schemeClr val="tx1"/>
                </a:solidFill>
              </a:rPr>
              <a:t>type_id</a:t>
            </a:r>
            <a:endParaRPr lang="en-US" sz="1400" dirty="0" smtClean="0">
              <a:solidFill>
                <a:schemeClr val="tx1"/>
              </a:solidFill>
            </a:endParaRPr>
          </a:p>
          <a:p>
            <a:r>
              <a:rPr lang="en-US" sz="1400" dirty="0" smtClean="0">
                <a:solidFill>
                  <a:schemeClr val="tx1"/>
                </a:solidFill>
              </a:rPr>
              <a:t>value</a:t>
            </a:r>
            <a:endParaRPr lang="en-US" sz="1400" dirty="0">
              <a:solidFill>
                <a:schemeClr val="tx1"/>
              </a:solidFill>
            </a:endParaRPr>
          </a:p>
        </p:txBody>
      </p:sp>
      <p:sp>
        <p:nvSpPr>
          <p:cNvPr id="12" name="Rectangle 11"/>
          <p:cNvSpPr/>
          <p:nvPr/>
        </p:nvSpPr>
        <p:spPr>
          <a:xfrm>
            <a:off x="7391400" y="228600"/>
            <a:ext cx="11430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DBXREF</a:t>
            </a:r>
          </a:p>
          <a:p>
            <a:r>
              <a:rPr lang="en-US" sz="1400" dirty="0" err="1" smtClean="0">
                <a:solidFill>
                  <a:schemeClr val="tx1"/>
                </a:solidFill>
              </a:rPr>
              <a:t>Dbxref_id</a:t>
            </a:r>
            <a:endParaRPr lang="en-US" sz="1400" dirty="0" smtClean="0">
              <a:solidFill>
                <a:schemeClr val="tx1"/>
              </a:solidFill>
            </a:endParaRPr>
          </a:p>
          <a:p>
            <a:r>
              <a:rPr lang="en-US" sz="1400" dirty="0" err="1" smtClean="0">
                <a:solidFill>
                  <a:schemeClr val="tx1"/>
                </a:solidFill>
              </a:rPr>
              <a:t>Db_id</a:t>
            </a:r>
            <a:endParaRPr lang="en-US" sz="1400" dirty="0" smtClean="0">
              <a:solidFill>
                <a:schemeClr val="tx1"/>
              </a:solidFill>
            </a:endParaRPr>
          </a:p>
          <a:p>
            <a:r>
              <a:rPr lang="en-US" sz="1400" dirty="0" smtClean="0">
                <a:solidFill>
                  <a:schemeClr val="tx1"/>
                </a:solidFill>
              </a:rPr>
              <a:t>Accession</a:t>
            </a:r>
          </a:p>
          <a:p>
            <a:r>
              <a:rPr lang="en-US" sz="1400" dirty="0" smtClean="0">
                <a:solidFill>
                  <a:schemeClr val="tx1"/>
                </a:solidFill>
              </a:rPr>
              <a:t>Version</a:t>
            </a:r>
          </a:p>
          <a:p>
            <a:r>
              <a:rPr lang="en-US" sz="1400" dirty="0" smtClean="0">
                <a:solidFill>
                  <a:schemeClr val="tx1"/>
                </a:solidFill>
              </a:rPr>
              <a:t>description</a:t>
            </a:r>
          </a:p>
        </p:txBody>
      </p:sp>
      <p:cxnSp>
        <p:nvCxnSpPr>
          <p:cNvPr id="27" name="Straight Arrow Connector 26"/>
          <p:cNvCxnSpPr/>
          <p:nvPr/>
        </p:nvCxnSpPr>
        <p:spPr>
          <a:xfrm rot="5400000" flipH="1" flipV="1">
            <a:off x="6819900" y="8001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086600" y="4114800"/>
            <a:ext cx="18288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STOCK_CVTERM</a:t>
            </a:r>
          </a:p>
          <a:p>
            <a:r>
              <a:rPr lang="en-US" sz="1400" dirty="0" err="1" smtClean="0">
                <a:solidFill>
                  <a:schemeClr val="tx1"/>
                </a:solidFill>
              </a:rPr>
              <a:t>Stock_cvterm_id</a:t>
            </a:r>
            <a:endParaRPr lang="en-US" sz="1400" dirty="0" smtClean="0">
              <a:solidFill>
                <a:schemeClr val="tx1"/>
              </a:solidFill>
            </a:endParaRPr>
          </a:p>
          <a:p>
            <a:r>
              <a:rPr lang="en-US" sz="1400" dirty="0" err="1" smtClean="0">
                <a:solidFill>
                  <a:schemeClr val="tx1"/>
                </a:solidFill>
              </a:rPr>
              <a:t>Stock_id</a:t>
            </a:r>
            <a:endParaRPr lang="en-US" sz="1400" dirty="0" smtClean="0">
              <a:solidFill>
                <a:schemeClr val="tx1"/>
              </a:solidFill>
            </a:endParaRPr>
          </a:p>
          <a:p>
            <a:r>
              <a:rPr lang="en-US" sz="1400" dirty="0" err="1" smtClean="0">
                <a:solidFill>
                  <a:schemeClr val="tx1"/>
                </a:solidFill>
              </a:rPr>
              <a:t>cvterm_id</a:t>
            </a:r>
            <a:endParaRPr lang="en-US" sz="1400" dirty="0" smtClean="0">
              <a:solidFill>
                <a:schemeClr val="tx1"/>
              </a:solidFill>
            </a:endParaRPr>
          </a:p>
          <a:p>
            <a:r>
              <a:rPr lang="en-US" sz="1400" dirty="0" err="1" smtClean="0">
                <a:solidFill>
                  <a:schemeClr val="tx1"/>
                </a:solidFill>
              </a:rPr>
              <a:t>Pub_id</a:t>
            </a:r>
            <a:endParaRPr lang="en-US" sz="1400" dirty="0" smtClean="0">
              <a:solidFill>
                <a:schemeClr val="tx1"/>
              </a:solidFill>
            </a:endParaRPr>
          </a:p>
        </p:txBody>
      </p:sp>
      <p:sp>
        <p:nvSpPr>
          <p:cNvPr id="39" name="Rectangle 38"/>
          <p:cNvSpPr/>
          <p:nvPr/>
        </p:nvSpPr>
        <p:spPr>
          <a:xfrm>
            <a:off x="533400" y="2286000"/>
            <a:ext cx="18288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CROSSEXPERIMENT</a:t>
            </a:r>
          </a:p>
          <a:p>
            <a:r>
              <a:rPr lang="en-US" sz="1400" dirty="0" err="1" smtClean="0">
                <a:solidFill>
                  <a:schemeClr val="tx1"/>
                </a:solidFill>
              </a:rPr>
              <a:t>crossexperiment_id</a:t>
            </a:r>
            <a:endParaRPr lang="en-US" sz="1400" dirty="0" smtClean="0">
              <a:solidFill>
                <a:schemeClr val="tx1"/>
              </a:solidFill>
            </a:endParaRPr>
          </a:p>
          <a:p>
            <a:r>
              <a:rPr lang="en-US" sz="1400" dirty="0" smtClean="0">
                <a:solidFill>
                  <a:schemeClr val="tx1"/>
                </a:solidFill>
              </a:rPr>
              <a:t>name</a:t>
            </a:r>
          </a:p>
          <a:p>
            <a:r>
              <a:rPr lang="en-US" sz="1400" dirty="0" err="1" smtClean="0">
                <a:solidFill>
                  <a:schemeClr val="tx1"/>
                </a:solidFill>
              </a:rPr>
              <a:t>expdate</a:t>
            </a:r>
            <a:endParaRPr lang="en-US" sz="1400" dirty="0" smtClean="0">
              <a:solidFill>
                <a:schemeClr val="tx1"/>
              </a:solidFill>
            </a:endParaRPr>
          </a:p>
          <a:p>
            <a:r>
              <a:rPr lang="en-US" sz="1400" dirty="0" err="1" smtClean="0">
                <a:solidFill>
                  <a:schemeClr val="tx1"/>
                </a:solidFill>
              </a:rPr>
              <a:t>experimenter_id</a:t>
            </a:r>
            <a:endParaRPr lang="en-US" sz="1400" dirty="0" smtClean="0">
              <a:solidFill>
                <a:schemeClr val="tx1"/>
              </a:solidFill>
            </a:endParaRPr>
          </a:p>
          <a:p>
            <a:r>
              <a:rPr lang="en-US" sz="1400" dirty="0" err="1" smtClean="0">
                <a:solidFill>
                  <a:schemeClr val="tx1"/>
                </a:solidFill>
              </a:rPr>
              <a:t>geolocation_id</a:t>
            </a:r>
            <a:endParaRPr lang="en-US" sz="1400" dirty="0" smtClean="0">
              <a:solidFill>
                <a:schemeClr val="tx1"/>
              </a:solidFill>
            </a:endParaRPr>
          </a:p>
          <a:p>
            <a:r>
              <a:rPr lang="en-US" sz="1400" dirty="0" err="1" smtClean="0">
                <a:solidFill>
                  <a:schemeClr val="tx1"/>
                </a:solidFill>
              </a:rPr>
              <a:t>type_id</a:t>
            </a:r>
            <a:endParaRPr lang="en-US" sz="1400" dirty="0" smtClean="0">
              <a:solidFill>
                <a:schemeClr val="tx1"/>
              </a:solidFill>
            </a:endParaRPr>
          </a:p>
        </p:txBody>
      </p:sp>
      <p:sp>
        <p:nvSpPr>
          <p:cNvPr id="47" name="Rectangle 46"/>
          <p:cNvSpPr/>
          <p:nvPr/>
        </p:nvSpPr>
        <p:spPr>
          <a:xfrm>
            <a:off x="7315200" y="2286000"/>
            <a:ext cx="1371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STOCK_DBXREF</a:t>
            </a:r>
          </a:p>
          <a:p>
            <a:r>
              <a:rPr lang="en-US" sz="1400" dirty="0" err="1" smtClean="0">
                <a:solidFill>
                  <a:schemeClr val="tx1"/>
                </a:solidFill>
              </a:rPr>
              <a:t>Stock_dbxref_id</a:t>
            </a:r>
            <a:endParaRPr lang="en-US" sz="1400" dirty="0" smtClean="0">
              <a:solidFill>
                <a:schemeClr val="tx1"/>
              </a:solidFill>
            </a:endParaRPr>
          </a:p>
          <a:p>
            <a:r>
              <a:rPr lang="en-US" sz="1400" dirty="0" err="1" smtClean="0">
                <a:solidFill>
                  <a:schemeClr val="tx1"/>
                </a:solidFill>
              </a:rPr>
              <a:t>Stock_id</a:t>
            </a:r>
            <a:endParaRPr lang="en-US" sz="1400" dirty="0" smtClean="0">
              <a:solidFill>
                <a:schemeClr val="tx1"/>
              </a:solidFill>
            </a:endParaRPr>
          </a:p>
          <a:p>
            <a:r>
              <a:rPr lang="en-US" sz="1400" dirty="0" err="1" smtClean="0">
                <a:solidFill>
                  <a:schemeClr val="tx1"/>
                </a:solidFill>
              </a:rPr>
              <a:t>Dbxref_id</a:t>
            </a:r>
            <a:endParaRPr lang="en-US" sz="1400" dirty="0" smtClean="0">
              <a:solidFill>
                <a:schemeClr val="tx1"/>
              </a:solidFill>
            </a:endParaRPr>
          </a:p>
          <a:p>
            <a:r>
              <a:rPr lang="en-US" sz="1400" dirty="0" err="1" smtClean="0">
                <a:solidFill>
                  <a:schemeClr val="tx1"/>
                </a:solidFill>
              </a:rPr>
              <a:t>Is_current</a:t>
            </a:r>
            <a:endParaRPr lang="en-US" sz="1400" dirty="0" smtClean="0">
              <a:solidFill>
                <a:schemeClr val="tx1"/>
              </a:solidFill>
            </a:endParaRPr>
          </a:p>
        </p:txBody>
      </p:sp>
      <p:cxnSp>
        <p:nvCxnSpPr>
          <p:cNvPr id="52" name="Straight Arrow Connector 51"/>
          <p:cNvCxnSpPr/>
          <p:nvPr/>
        </p:nvCxnSpPr>
        <p:spPr>
          <a:xfrm rot="16200000" flipV="1">
            <a:off x="7791450" y="21145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91400" y="1600200"/>
            <a:ext cx="1066800" cy="304800"/>
          </a:xfrm>
          <a:prstGeom prst="rect">
            <a:avLst/>
          </a:prstGeom>
          <a:noFill/>
        </p:spPr>
        <p:txBody>
          <a:bodyPr wrap="square" rtlCol="0">
            <a:spAutoFit/>
          </a:bodyPr>
          <a:lstStyle/>
          <a:p>
            <a:r>
              <a:rPr lang="en-US" sz="1400" dirty="0" smtClean="0"/>
              <a:t>[identifiers]</a:t>
            </a:r>
            <a:endParaRPr lang="en-US" sz="1400" dirty="0"/>
          </a:p>
        </p:txBody>
      </p:sp>
      <p:sp>
        <p:nvSpPr>
          <p:cNvPr id="60" name="Rectangle 59"/>
          <p:cNvSpPr/>
          <p:nvPr/>
        </p:nvSpPr>
        <p:spPr>
          <a:xfrm>
            <a:off x="457200" y="228600"/>
            <a:ext cx="21336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CROSSEXPERIMENTPROP</a:t>
            </a:r>
          </a:p>
          <a:p>
            <a:r>
              <a:rPr lang="en-US" sz="1400" dirty="0" err="1" smtClean="0">
                <a:solidFill>
                  <a:schemeClr val="tx1"/>
                </a:solidFill>
              </a:rPr>
              <a:t>crossexperimentprop_id</a:t>
            </a:r>
            <a:endParaRPr lang="en-US" sz="1400" dirty="0" smtClean="0">
              <a:solidFill>
                <a:schemeClr val="tx1"/>
              </a:solidFill>
            </a:endParaRPr>
          </a:p>
          <a:p>
            <a:r>
              <a:rPr lang="en-US" sz="1400" dirty="0" err="1" smtClean="0">
                <a:solidFill>
                  <a:schemeClr val="tx1"/>
                </a:solidFill>
              </a:rPr>
              <a:t>crossexperiment_id</a:t>
            </a:r>
            <a:endParaRPr lang="en-US" sz="1400" dirty="0" smtClean="0">
              <a:solidFill>
                <a:schemeClr val="tx1"/>
              </a:solidFill>
            </a:endParaRPr>
          </a:p>
          <a:p>
            <a:r>
              <a:rPr lang="en-US" sz="1400" dirty="0" err="1" smtClean="0">
                <a:solidFill>
                  <a:schemeClr val="tx1"/>
                </a:solidFill>
              </a:rPr>
              <a:t>cvterm_id</a:t>
            </a:r>
            <a:endParaRPr lang="en-US" sz="1400" dirty="0" smtClean="0">
              <a:solidFill>
                <a:schemeClr val="tx1"/>
              </a:solidFill>
            </a:endParaRPr>
          </a:p>
          <a:p>
            <a:r>
              <a:rPr lang="en-US" sz="1400" dirty="0" smtClean="0">
                <a:solidFill>
                  <a:schemeClr val="tx1"/>
                </a:solidFill>
              </a:rPr>
              <a:t>value</a:t>
            </a:r>
          </a:p>
          <a:p>
            <a:r>
              <a:rPr lang="en-US" sz="1400" dirty="0" smtClean="0">
                <a:solidFill>
                  <a:schemeClr val="tx1"/>
                </a:solidFill>
              </a:rPr>
              <a:t>Rank</a:t>
            </a:r>
            <a:endParaRPr lang="en-US" sz="1400" dirty="0">
              <a:solidFill>
                <a:schemeClr val="tx1"/>
              </a:solidFill>
            </a:endParaRPr>
          </a:p>
        </p:txBody>
      </p:sp>
      <p:sp>
        <p:nvSpPr>
          <p:cNvPr id="61" name="Rectangle 60"/>
          <p:cNvSpPr/>
          <p:nvPr/>
        </p:nvSpPr>
        <p:spPr>
          <a:xfrm>
            <a:off x="3048000" y="533400"/>
            <a:ext cx="22098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CROSSEXPERIMENT_STOCK</a:t>
            </a:r>
          </a:p>
          <a:p>
            <a:r>
              <a:rPr lang="en-US" sz="1400" dirty="0" err="1" smtClean="0">
                <a:solidFill>
                  <a:schemeClr val="tx1"/>
                </a:solidFill>
              </a:rPr>
              <a:t>crossexperiment_stock_id</a:t>
            </a:r>
            <a:endParaRPr lang="en-US" sz="1400" dirty="0" smtClean="0">
              <a:solidFill>
                <a:schemeClr val="tx1"/>
              </a:solidFill>
            </a:endParaRPr>
          </a:p>
          <a:p>
            <a:r>
              <a:rPr lang="en-US" sz="1400" dirty="0" err="1" smtClean="0">
                <a:solidFill>
                  <a:schemeClr val="tx1"/>
                </a:solidFill>
              </a:rPr>
              <a:t>crossexperiment_id</a:t>
            </a:r>
            <a:endParaRPr lang="en-US" sz="1400" dirty="0" smtClean="0">
              <a:solidFill>
                <a:schemeClr val="tx1"/>
              </a:solidFill>
            </a:endParaRPr>
          </a:p>
          <a:p>
            <a:r>
              <a:rPr lang="en-US" sz="1400" dirty="0" err="1" smtClean="0">
                <a:solidFill>
                  <a:schemeClr val="tx1"/>
                </a:solidFill>
              </a:rPr>
              <a:t>Stock_id</a:t>
            </a:r>
            <a:endParaRPr lang="en-US" sz="1400" dirty="0" smtClean="0">
              <a:solidFill>
                <a:schemeClr val="tx1"/>
              </a:solidFill>
            </a:endParaRPr>
          </a:p>
          <a:p>
            <a:r>
              <a:rPr lang="en-US" sz="1400" dirty="0" err="1" smtClean="0">
                <a:solidFill>
                  <a:schemeClr val="tx1"/>
                </a:solidFill>
              </a:rPr>
              <a:t>type_id</a:t>
            </a:r>
            <a:endParaRPr lang="en-US" sz="1400" dirty="0" smtClean="0">
              <a:solidFill>
                <a:schemeClr val="tx1"/>
              </a:solidFill>
            </a:endParaRPr>
          </a:p>
        </p:txBody>
      </p:sp>
      <p:sp>
        <p:nvSpPr>
          <p:cNvPr id="62" name="TextBox 61"/>
          <p:cNvSpPr txBox="1"/>
          <p:nvPr/>
        </p:nvSpPr>
        <p:spPr>
          <a:xfrm>
            <a:off x="3200400" y="1905000"/>
            <a:ext cx="1981200" cy="738664"/>
          </a:xfrm>
          <a:prstGeom prst="rect">
            <a:avLst/>
          </a:prstGeom>
          <a:noFill/>
        </p:spPr>
        <p:txBody>
          <a:bodyPr wrap="square" rtlCol="0">
            <a:spAutoFit/>
          </a:bodyPr>
          <a:lstStyle/>
          <a:p>
            <a:r>
              <a:rPr lang="en-US" sz="1400" dirty="0" smtClean="0"/>
              <a:t>[parental stock for cross</a:t>
            </a:r>
          </a:p>
          <a:p>
            <a:r>
              <a:rPr lang="en-US" sz="1400" dirty="0" err="1" smtClean="0"/>
              <a:t>Type_id</a:t>
            </a:r>
            <a:r>
              <a:rPr lang="en-US" sz="1400" dirty="0" smtClean="0"/>
              <a:t> would be </a:t>
            </a:r>
            <a:r>
              <a:rPr lang="en-US" sz="1400" dirty="0" err="1" smtClean="0"/>
              <a:t>maternal_parent</a:t>
            </a:r>
            <a:r>
              <a:rPr lang="en-US" sz="1400" dirty="0" smtClean="0"/>
              <a:t>, etc]</a:t>
            </a:r>
            <a:endParaRPr lang="en-US" sz="1400" dirty="0"/>
          </a:p>
        </p:txBody>
      </p:sp>
      <p:sp>
        <p:nvSpPr>
          <p:cNvPr id="66" name="TextBox 65"/>
          <p:cNvSpPr txBox="1"/>
          <p:nvPr/>
        </p:nvSpPr>
        <p:spPr>
          <a:xfrm>
            <a:off x="304800" y="4191000"/>
            <a:ext cx="2057400" cy="738664"/>
          </a:xfrm>
          <a:prstGeom prst="rect">
            <a:avLst/>
          </a:prstGeom>
          <a:noFill/>
        </p:spPr>
        <p:txBody>
          <a:bodyPr wrap="square" rtlCol="0">
            <a:spAutoFit/>
          </a:bodyPr>
          <a:lstStyle/>
          <a:p>
            <a:r>
              <a:rPr lang="en-US" sz="1400" dirty="0" smtClean="0"/>
              <a:t>[to store name of the cross, type of the cross (F1, BC1, etc) ]</a:t>
            </a:r>
            <a:endParaRPr lang="en-US" sz="1400" dirty="0"/>
          </a:p>
        </p:txBody>
      </p:sp>
      <p:sp>
        <p:nvSpPr>
          <p:cNvPr id="67" name="Rectangle 66"/>
          <p:cNvSpPr/>
          <p:nvPr/>
        </p:nvSpPr>
        <p:spPr>
          <a:xfrm>
            <a:off x="609600" y="5943600"/>
            <a:ext cx="838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PROJECT</a:t>
            </a:r>
          </a:p>
        </p:txBody>
      </p:sp>
      <p:cxnSp>
        <p:nvCxnSpPr>
          <p:cNvPr id="68" name="Straight Arrow Connector 67"/>
          <p:cNvCxnSpPr/>
          <p:nvPr/>
        </p:nvCxnSpPr>
        <p:spPr>
          <a:xfrm rot="5400000" flipH="1" flipV="1">
            <a:off x="876300" y="5143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28600" y="5334000"/>
            <a:ext cx="2362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CROSSEXPERIMENT_PROJECT</a:t>
            </a:r>
          </a:p>
        </p:txBody>
      </p:sp>
      <p:cxnSp>
        <p:nvCxnSpPr>
          <p:cNvPr id="89" name="Straight Arrow Connector 88"/>
          <p:cNvCxnSpPr>
            <a:endCxn id="67" idx="0"/>
          </p:cNvCxnSpPr>
          <p:nvPr/>
        </p:nvCxnSpPr>
        <p:spPr>
          <a:xfrm rot="5400000">
            <a:off x="933450" y="58102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67" idx="1"/>
          </p:cNvCxnSpPr>
          <p:nvPr/>
        </p:nvCxnSpPr>
        <p:spPr>
          <a:xfrm rot="10800000" flipH="1" flipV="1">
            <a:off x="609600" y="6134100"/>
            <a:ext cx="304800" cy="266700"/>
          </a:xfrm>
          <a:prstGeom prst="curvedConnector3">
            <a:avLst>
              <a:gd name="adj1" fmla="val -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a:off x="1142206" y="20574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1" idx="1"/>
          </p:cNvCxnSpPr>
          <p:nvPr/>
        </p:nvCxnSpPr>
        <p:spPr>
          <a:xfrm rot="10800000" flipV="1">
            <a:off x="2438400" y="1219200"/>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1" idx="3"/>
          </p:cNvCxnSpPr>
          <p:nvPr/>
        </p:nvCxnSpPr>
        <p:spPr>
          <a:xfrm>
            <a:off x="5257800" y="1219200"/>
            <a:ext cx="304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4953000" y="2819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47" idx="1"/>
          </p:cNvCxnSpPr>
          <p:nvPr/>
        </p:nvCxnSpPr>
        <p:spPr>
          <a:xfrm rot="10800000" flipV="1">
            <a:off x="7010400" y="29718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3124200" y="4876800"/>
            <a:ext cx="26670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STOCK_RELATIONSHIP_CVTERM</a:t>
            </a:r>
          </a:p>
          <a:p>
            <a:r>
              <a:rPr lang="en-US" sz="1400" dirty="0" err="1" smtClean="0">
                <a:solidFill>
                  <a:schemeClr val="tx1"/>
                </a:solidFill>
              </a:rPr>
              <a:t>Stock_relationship_cvterm_id</a:t>
            </a:r>
            <a:endParaRPr lang="en-US" sz="1400" dirty="0" smtClean="0">
              <a:solidFill>
                <a:schemeClr val="tx1"/>
              </a:solidFill>
            </a:endParaRPr>
          </a:p>
          <a:p>
            <a:r>
              <a:rPr lang="en-US" sz="1400" dirty="0" err="1" smtClean="0">
                <a:solidFill>
                  <a:schemeClr val="tx1"/>
                </a:solidFill>
              </a:rPr>
              <a:t>Stock_relationship_id</a:t>
            </a:r>
            <a:endParaRPr lang="en-US" sz="1400" dirty="0" smtClean="0">
              <a:solidFill>
                <a:schemeClr val="tx1"/>
              </a:solidFill>
            </a:endParaRPr>
          </a:p>
          <a:p>
            <a:r>
              <a:rPr lang="en-US" sz="1400" dirty="0" err="1" smtClean="0">
                <a:solidFill>
                  <a:schemeClr val="tx1"/>
                </a:solidFill>
              </a:rPr>
              <a:t>cvterm_id</a:t>
            </a:r>
            <a:endParaRPr lang="en-US" sz="1400" dirty="0" smtClean="0">
              <a:solidFill>
                <a:schemeClr val="tx1"/>
              </a:solidFill>
            </a:endParaRPr>
          </a:p>
          <a:p>
            <a:r>
              <a:rPr lang="en-US" sz="1400" dirty="0" err="1" smtClean="0">
                <a:solidFill>
                  <a:schemeClr val="tx1"/>
                </a:solidFill>
              </a:rPr>
              <a:t>Pub_id</a:t>
            </a:r>
            <a:endParaRPr lang="en-US" sz="1400" dirty="0" smtClean="0">
              <a:solidFill>
                <a:schemeClr val="tx1"/>
              </a:solidFill>
            </a:endParaRPr>
          </a:p>
        </p:txBody>
      </p:sp>
      <p:cxnSp>
        <p:nvCxnSpPr>
          <p:cNvPr id="123" name="Straight Arrow Connector 122"/>
          <p:cNvCxnSpPr/>
          <p:nvPr/>
        </p:nvCxnSpPr>
        <p:spPr>
          <a:xfrm rot="5400000" flipH="1" flipV="1">
            <a:off x="2933700" y="45339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990600"/>
          <a:ext cx="7467596" cy="2590802"/>
        </p:xfrm>
        <a:graphic>
          <a:graphicData uri="http://schemas.openxmlformats.org/drawingml/2006/table">
            <a:tbl>
              <a:tblPr/>
              <a:tblGrid>
                <a:gridCol w="727068"/>
                <a:gridCol w="727068"/>
                <a:gridCol w="923984"/>
                <a:gridCol w="727068"/>
                <a:gridCol w="727068"/>
                <a:gridCol w="727068"/>
                <a:gridCol w="727068"/>
                <a:gridCol w="727068"/>
                <a:gridCol w="727068"/>
                <a:gridCol w="727068"/>
              </a:tblGrid>
              <a:tr h="509140">
                <a:tc>
                  <a:txBody>
                    <a:bodyPr/>
                    <a:lstStyle/>
                    <a:p>
                      <a:pPr algn="l" fontAlgn="b"/>
                      <a:endParaRPr lang="en-US" sz="1000" b="0" i="0" u="none" strike="noStrike" dirty="0">
                        <a:latin typeface="Arial"/>
                      </a:endParaRPr>
                    </a:p>
                  </a:txBody>
                  <a:tcPr marL="9274" marR="9274" marT="9274" marB="0" anchor="b">
                    <a:lnL>
                      <a:noFill/>
                    </a:lnL>
                    <a:lnR>
                      <a:noFill/>
                    </a:lnR>
                    <a:lnT>
                      <a:noFill/>
                    </a:lnT>
                    <a:lnB>
                      <a:noFill/>
                    </a:lnB>
                    <a:solidFill>
                      <a:schemeClr val="bg2"/>
                    </a:solidFill>
                  </a:tcPr>
                </a:tc>
                <a:tc>
                  <a:txBody>
                    <a:bodyPr/>
                    <a:lstStyle/>
                    <a:p>
                      <a:pPr algn="ctr" fontAlgn="b"/>
                      <a:endParaRPr lang="en-US" sz="1000" b="0" i="0" u="none" strike="noStrike">
                        <a:latin typeface="Arial"/>
                      </a:endParaRPr>
                    </a:p>
                  </a:txBody>
                  <a:tcPr marL="9274" marR="9274" marT="9274" marB="0" anchor="b">
                    <a:lnL>
                      <a:noFill/>
                    </a:lnL>
                    <a:lnR>
                      <a:noFill/>
                    </a:lnR>
                    <a:lnT>
                      <a:noFill/>
                    </a:lnT>
                    <a:lnB>
                      <a:noFill/>
                    </a:lnB>
                    <a:solidFill>
                      <a:schemeClr val="bg2"/>
                    </a:solidFill>
                  </a:tcPr>
                </a:tc>
                <a:tc>
                  <a:txBody>
                    <a:bodyPr/>
                    <a:lstStyle/>
                    <a:p>
                      <a:pPr algn="ctr" fontAlgn="b"/>
                      <a:endParaRPr lang="en-US" sz="1000" b="1" i="0" u="none" strike="noStrike" dirty="0">
                        <a:latin typeface="Arial"/>
                      </a:endParaRPr>
                    </a:p>
                  </a:txBody>
                  <a:tcPr marL="9274" marR="9274" marT="9274" marB="0" anchor="b">
                    <a:lnL>
                      <a:noFill/>
                    </a:lnL>
                    <a:lnR>
                      <a:noFill/>
                    </a:lnR>
                    <a:lnT>
                      <a:noFill/>
                    </a:lnT>
                    <a:lnB>
                      <a:noFill/>
                    </a:lnB>
                    <a:solidFill>
                      <a:schemeClr val="bg2"/>
                    </a:solidFill>
                  </a:tcPr>
                </a:tc>
                <a:tc>
                  <a:txBody>
                    <a:bodyPr/>
                    <a:lstStyle/>
                    <a:p>
                      <a:pPr algn="ctr" fontAlgn="b"/>
                      <a:endParaRPr lang="en-US" sz="1000" b="1" i="0" u="none" strike="noStrike" dirty="0">
                        <a:latin typeface="Arial"/>
                      </a:endParaRPr>
                    </a:p>
                  </a:txBody>
                  <a:tcPr marL="9274" marR="9274" marT="9274" marB="0" anchor="b">
                    <a:lnL>
                      <a:noFill/>
                    </a:lnL>
                    <a:lnR>
                      <a:noFill/>
                    </a:lnR>
                    <a:lnT>
                      <a:noFill/>
                    </a:lnT>
                    <a:lnB>
                      <a:noFill/>
                    </a:lnB>
                    <a:solidFill>
                      <a:schemeClr val="bg2"/>
                    </a:solidFill>
                  </a:tcPr>
                </a:tc>
                <a:tc>
                  <a:txBody>
                    <a:bodyPr/>
                    <a:lstStyle/>
                    <a:p>
                      <a:pPr algn="ctr" fontAlgn="b"/>
                      <a:r>
                        <a:rPr lang="en-US" sz="1000" b="1" i="0" u="none" strike="noStrike">
                          <a:latin typeface="Arial"/>
                        </a:rPr>
                        <a:t>spring '04</a:t>
                      </a:r>
                    </a:p>
                  </a:txBody>
                  <a:tcPr marL="9274" marR="9274" marT="9274" marB="0" anchor="b">
                    <a:lnL>
                      <a:noFill/>
                    </a:lnL>
                    <a:lnR>
                      <a:noFill/>
                    </a:lnR>
                    <a:lnT>
                      <a:noFill/>
                    </a:lnT>
                    <a:lnB>
                      <a:noFill/>
                    </a:lnB>
                    <a:solidFill>
                      <a:schemeClr val="bg2"/>
                    </a:solidFill>
                  </a:tcPr>
                </a:tc>
                <a:tc>
                  <a:txBody>
                    <a:bodyPr/>
                    <a:lstStyle/>
                    <a:p>
                      <a:pPr algn="ctr" fontAlgn="b"/>
                      <a:r>
                        <a:rPr lang="en-US" sz="1000" b="1" i="0" u="none" strike="noStrike">
                          <a:latin typeface="Arial"/>
                        </a:rPr>
                        <a:t>fall '04</a:t>
                      </a:r>
                    </a:p>
                  </a:txBody>
                  <a:tcPr marL="9274" marR="9274" marT="9274" marB="0" anchor="b">
                    <a:lnL>
                      <a:noFill/>
                    </a:lnL>
                    <a:lnR>
                      <a:noFill/>
                    </a:lnR>
                    <a:lnT>
                      <a:noFill/>
                    </a:lnT>
                    <a:lnB>
                      <a:noFill/>
                    </a:lnB>
                    <a:solidFill>
                      <a:schemeClr val="bg2"/>
                    </a:solidFill>
                  </a:tcPr>
                </a:tc>
                <a:tc>
                  <a:txBody>
                    <a:bodyPr/>
                    <a:lstStyle/>
                    <a:p>
                      <a:pPr algn="ctr" fontAlgn="b"/>
                      <a:r>
                        <a:rPr lang="en-US" sz="1000" b="1" i="0" u="none" strike="noStrike" dirty="0">
                          <a:latin typeface="Arial"/>
                        </a:rPr>
                        <a:t>fall '05 </a:t>
                      </a:r>
                    </a:p>
                  </a:txBody>
                  <a:tcPr marL="9274" marR="9274" marT="9274" marB="0" anchor="b">
                    <a:lnL>
                      <a:noFill/>
                    </a:lnL>
                    <a:lnR>
                      <a:noFill/>
                    </a:lnR>
                    <a:lnT>
                      <a:noFill/>
                    </a:lnT>
                    <a:lnB>
                      <a:noFill/>
                    </a:lnB>
                    <a:solidFill>
                      <a:schemeClr val="bg2"/>
                    </a:solidFill>
                  </a:tcPr>
                </a:tc>
                <a:tc>
                  <a:txBody>
                    <a:bodyPr/>
                    <a:lstStyle/>
                    <a:p>
                      <a:pPr algn="ctr" fontAlgn="b"/>
                      <a:r>
                        <a:rPr lang="en-US" sz="1000" b="1" i="0" u="none" strike="noStrike">
                          <a:latin typeface="Arial"/>
                        </a:rPr>
                        <a:t>Flower</a:t>
                      </a:r>
                    </a:p>
                  </a:txBody>
                  <a:tcPr marL="9274" marR="9274" marT="9274" marB="0" anchor="b">
                    <a:lnL>
                      <a:noFill/>
                    </a:lnL>
                    <a:lnR>
                      <a:noFill/>
                    </a:lnR>
                    <a:lnT>
                      <a:noFill/>
                    </a:lnT>
                    <a:lnB>
                      <a:noFill/>
                    </a:lnB>
                    <a:solidFill>
                      <a:schemeClr val="bg2"/>
                    </a:solidFill>
                  </a:tcPr>
                </a:tc>
                <a:tc>
                  <a:txBody>
                    <a:bodyPr/>
                    <a:lstStyle/>
                    <a:p>
                      <a:pPr algn="ctr" fontAlgn="b"/>
                      <a:r>
                        <a:rPr lang="en-US" sz="1000" b="1" i="0" u="none" strike="noStrike">
                          <a:latin typeface="Arial"/>
                        </a:rPr>
                        <a:t>Fruit</a:t>
                      </a:r>
                    </a:p>
                  </a:txBody>
                  <a:tcPr marL="9274" marR="9274" marT="9274" marB="0" anchor="b">
                    <a:lnL>
                      <a:noFill/>
                    </a:lnL>
                    <a:lnR>
                      <a:noFill/>
                    </a:lnR>
                    <a:lnT>
                      <a:noFill/>
                    </a:lnT>
                    <a:lnB>
                      <a:noFill/>
                    </a:lnB>
                    <a:solidFill>
                      <a:schemeClr val="bg2"/>
                    </a:solidFill>
                  </a:tcPr>
                </a:tc>
                <a:tc>
                  <a:txBody>
                    <a:bodyPr/>
                    <a:lstStyle/>
                    <a:p>
                      <a:pPr algn="ctr" fontAlgn="b"/>
                      <a:endParaRPr lang="en-US" sz="1000" b="1" i="0" u="none" strike="noStrike" dirty="0">
                        <a:latin typeface="Arial"/>
                      </a:endParaRPr>
                    </a:p>
                  </a:txBody>
                  <a:tcPr marL="9274" marR="9274" marT="9274" marB="0" anchor="b">
                    <a:lnL>
                      <a:noFill/>
                    </a:lnL>
                    <a:lnR>
                      <a:noFill/>
                    </a:lnR>
                    <a:lnT>
                      <a:noFill/>
                    </a:lnT>
                    <a:lnB>
                      <a:noFill/>
                    </a:lnB>
                    <a:solidFill>
                      <a:schemeClr val="bg2"/>
                    </a:solidFill>
                  </a:tcPr>
                </a:tc>
              </a:tr>
              <a:tr h="509140">
                <a:tc>
                  <a:txBody>
                    <a:bodyPr/>
                    <a:lstStyle/>
                    <a:p>
                      <a:pPr algn="l" fontAlgn="b"/>
                      <a:r>
                        <a:rPr lang="en-US" sz="1000" b="0" i="0" u="none" strike="noStrike">
                          <a:latin typeface="Arial"/>
                        </a:rPr>
                        <a:t>PlantYear</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Orchard</a:t>
                      </a:r>
                    </a:p>
                  </a:txBody>
                  <a:tcPr marL="9274" marR="9274" marT="9274" marB="0" anchor="b">
                    <a:lnL>
                      <a:noFill/>
                    </a:lnL>
                    <a:lnR>
                      <a:noFill/>
                    </a:lnR>
                    <a:lnT>
                      <a:noFill/>
                    </a:lnT>
                    <a:lnB>
                      <a:noFill/>
                    </a:lnB>
                    <a:solidFill>
                      <a:schemeClr val="bg2"/>
                    </a:solidFill>
                  </a:tcPr>
                </a:tc>
                <a:tc>
                  <a:txBody>
                    <a:bodyPr/>
                    <a:lstStyle/>
                    <a:p>
                      <a:pPr algn="ctr" fontAlgn="b"/>
                      <a:r>
                        <a:rPr lang="en-US" sz="1000" b="1" i="0" u="none" strike="noStrike" dirty="0" smtClean="0">
                          <a:latin typeface="Arial"/>
                        </a:rPr>
                        <a:t>*Code</a:t>
                      </a:r>
                      <a:endParaRPr lang="en-US" sz="1000" b="1" i="0" u="none" strike="noStrike" dirty="0">
                        <a:latin typeface="Arial"/>
                      </a:endParaRP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000" b="1" i="0" u="none" strike="noStrike" dirty="0" smtClean="0">
                          <a:latin typeface="Arial"/>
                        </a:rPr>
                        <a:t>**Rep</a:t>
                      </a:r>
                      <a:endParaRPr lang="en-US" sz="1000" b="1" i="0" u="none" strike="noStrike" dirty="0">
                        <a:latin typeface="Arial"/>
                      </a:endParaRP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000" b="1" i="0" u="none" strike="noStrike" dirty="0" err="1">
                          <a:latin typeface="Arial"/>
                        </a:rPr>
                        <a:t>Diam</a:t>
                      </a:r>
                      <a:r>
                        <a:rPr lang="en-US" sz="1000" b="1" i="0" u="none" strike="noStrike" dirty="0">
                          <a:latin typeface="Arial"/>
                        </a:rPr>
                        <a:t>(mm)</a:t>
                      </a: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000" b="1" i="0" u="none" strike="noStrike">
                          <a:latin typeface="Arial"/>
                        </a:rPr>
                        <a:t>Diam(mm)</a:t>
                      </a: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000" b="1" i="0" u="none" strike="noStrike">
                          <a:latin typeface="Arial"/>
                        </a:rPr>
                        <a:t>Diam(mm)</a:t>
                      </a: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000" b="1" i="0" u="none" strike="noStrike">
                          <a:latin typeface="Arial"/>
                        </a:rPr>
                        <a:t>Number</a:t>
                      </a: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000" b="1" i="0" u="none" strike="noStrike">
                          <a:latin typeface="Arial"/>
                        </a:rPr>
                        <a:t>Number</a:t>
                      </a: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000" b="1" i="0" u="none" strike="noStrike">
                          <a:latin typeface="Arial"/>
                        </a:rPr>
                        <a:t>Mean wt</a:t>
                      </a:r>
                    </a:p>
                  </a:txBody>
                  <a:tcPr marL="9274" marR="9274" marT="9274" marB="0" anchor="b">
                    <a:lnL>
                      <a:noFill/>
                    </a:lnL>
                    <a:lnR>
                      <a:noFill/>
                    </a:lnR>
                    <a:lnT>
                      <a:noFill/>
                    </a:lnT>
                    <a:lnB w="6350" cap="flat" cmpd="sng" algn="ctr">
                      <a:solidFill>
                        <a:srgbClr val="000000"/>
                      </a:solidFill>
                      <a:prstDash val="solid"/>
                      <a:round/>
                      <a:headEnd type="none" w="med" len="med"/>
                      <a:tailEnd type="none" w="med" len="med"/>
                    </a:lnB>
                    <a:solidFill>
                      <a:schemeClr val="bg2"/>
                    </a:solidFill>
                  </a:tcPr>
                </a:tc>
              </a:tr>
              <a:tr h="262087">
                <a:tc>
                  <a:txBody>
                    <a:bodyPr/>
                    <a:lstStyle/>
                    <a:p>
                      <a:pPr algn="r" fontAlgn="b"/>
                      <a:r>
                        <a:rPr lang="en-US" sz="1000" b="0" i="0" u="none" strike="noStrike">
                          <a:latin typeface="Arial"/>
                        </a:rPr>
                        <a:t>2004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13</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b"/>
                      <a:r>
                        <a:rPr lang="en-US" sz="1000" b="0" i="0" u="none" strike="noStrike">
                          <a:latin typeface="Arial"/>
                        </a:rPr>
                        <a:t>2</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b"/>
                      <a:r>
                        <a:rPr lang="en-US" sz="1000" b="0" i="0" u="none" strike="noStrike">
                          <a:latin typeface="Arial"/>
                        </a:rPr>
                        <a:t>.</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b"/>
                      <a:r>
                        <a:rPr lang="en-US" sz="1000" b="0" i="0" u="none" strike="noStrike">
                          <a:latin typeface="Arial"/>
                        </a:rPr>
                        <a:t>18</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b"/>
                      <a:r>
                        <a:rPr lang="en-US" sz="1000" b="0" i="0" u="none" strike="noStrike">
                          <a:latin typeface="Arial"/>
                        </a:rPr>
                        <a:t>36</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b"/>
                      <a:r>
                        <a:rPr lang="en-US" sz="1000" b="0" i="0" u="none" strike="noStrike">
                          <a:latin typeface="Arial"/>
                        </a:rPr>
                        <a:t>77</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b"/>
                      <a:r>
                        <a:rPr lang="en-US" sz="1000" b="0" i="0" u="none" strike="noStrike">
                          <a:latin typeface="Arial"/>
                        </a:rPr>
                        <a:t>17</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b"/>
                      <a:r>
                        <a:rPr lang="en-US" sz="1000" b="0" i="0" u="none" strike="noStrike">
                          <a:latin typeface="Arial"/>
                        </a:rPr>
                        <a:t>232</a:t>
                      </a:r>
                    </a:p>
                  </a:txBody>
                  <a:tcPr marL="9274" marR="9274" marT="9274" marB="0" anchor="b">
                    <a:lnL>
                      <a:noFill/>
                    </a:lnL>
                    <a:lnR>
                      <a:noFill/>
                    </a:lnR>
                    <a:lnT w="6350" cap="flat" cmpd="sng" algn="ctr">
                      <a:solidFill>
                        <a:srgbClr val="000000"/>
                      </a:solidFill>
                      <a:prstDash val="solid"/>
                      <a:round/>
                      <a:headEnd type="none" w="med" len="med"/>
                      <a:tailEnd type="none" w="med" len="med"/>
                    </a:lnT>
                    <a:lnB>
                      <a:noFill/>
                    </a:lnB>
                    <a:solidFill>
                      <a:schemeClr val="bg2"/>
                    </a:solidFill>
                  </a:tcPr>
                </a:tc>
              </a:tr>
              <a:tr h="262087">
                <a:tc>
                  <a:txBody>
                    <a:bodyPr/>
                    <a:lstStyle/>
                    <a:p>
                      <a:pPr algn="r" fontAlgn="b"/>
                      <a:r>
                        <a:rPr lang="en-US" sz="1000" b="0" i="0" u="none" strike="noStrike">
                          <a:latin typeface="Arial"/>
                        </a:rPr>
                        <a:t>2004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6</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16</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34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32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241</a:t>
                      </a:r>
                    </a:p>
                  </a:txBody>
                  <a:tcPr marL="9274" marR="9274" marT="9274" marB="0" anchor="b">
                    <a:lnL>
                      <a:noFill/>
                    </a:lnL>
                    <a:lnR>
                      <a:noFill/>
                    </a:lnR>
                    <a:lnT>
                      <a:noFill/>
                    </a:lnT>
                    <a:lnB>
                      <a:noFill/>
                    </a:lnB>
                    <a:solidFill>
                      <a:schemeClr val="bg2"/>
                    </a:solidFill>
                  </a:tcPr>
                </a:tc>
              </a:tr>
              <a:tr h="262087">
                <a:tc>
                  <a:txBody>
                    <a:bodyPr/>
                    <a:lstStyle/>
                    <a:p>
                      <a:pPr algn="r" fontAlgn="b"/>
                      <a:r>
                        <a:rPr lang="en-US" sz="1000" b="0" i="0" u="none" strike="noStrike">
                          <a:latin typeface="Arial"/>
                        </a:rPr>
                        <a:t>2004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3</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18</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37</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60</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92</a:t>
                      </a:r>
                    </a:p>
                  </a:txBody>
                  <a:tcPr marL="9274" marR="9274" marT="9274" marB="0" anchor="b">
                    <a:lnL>
                      <a:noFill/>
                    </a:lnL>
                    <a:lnR>
                      <a:noFill/>
                    </a:lnR>
                    <a:lnT>
                      <a:noFill/>
                    </a:lnT>
                    <a:lnB>
                      <a:noFill/>
                    </a:lnB>
                    <a:solidFill>
                      <a:schemeClr val="bg2"/>
                    </a:solidFill>
                  </a:tcPr>
                </a:tc>
              </a:tr>
              <a:tr h="262087">
                <a:tc>
                  <a:txBody>
                    <a:bodyPr/>
                    <a:lstStyle/>
                    <a:p>
                      <a:pPr algn="r" fontAlgn="b"/>
                      <a:r>
                        <a:rPr lang="en-US" sz="1000" b="0" i="0" u="none" strike="noStrike">
                          <a:latin typeface="Arial"/>
                        </a:rPr>
                        <a:t>2004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8</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16</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25</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36</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6</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164</a:t>
                      </a:r>
                    </a:p>
                  </a:txBody>
                  <a:tcPr marL="9274" marR="9274" marT="9274" marB="0" anchor="b">
                    <a:lnL>
                      <a:noFill/>
                    </a:lnL>
                    <a:lnR>
                      <a:noFill/>
                    </a:lnR>
                    <a:lnT>
                      <a:noFill/>
                    </a:lnT>
                    <a:lnB>
                      <a:noFill/>
                    </a:lnB>
                    <a:solidFill>
                      <a:schemeClr val="bg2"/>
                    </a:solidFill>
                  </a:tcPr>
                </a:tc>
              </a:tr>
              <a:tr h="262087">
                <a:tc>
                  <a:txBody>
                    <a:bodyPr/>
                    <a:lstStyle/>
                    <a:p>
                      <a:pPr algn="r" fontAlgn="b"/>
                      <a:r>
                        <a:rPr lang="en-US" sz="1000" b="0" i="0" u="none" strike="noStrike">
                          <a:latin typeface="Arial"/>
                        </a:rPr>
                        <a:t>2004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19</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27</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46</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27</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250</a:t>
                      </a:r>
                    </a:p>
                  </a:txBody>
                  <a:tcPr marL="9274" marR="9274" marT="9274" marB="0" anchor="b">
                    <a:lnL>
                      <a:noFill/>
                    </a:lnL>
                    <a:lnR>
                      <a:noFill/>
                    </a:lnR>
                    <a:lnT>
                      <a:noFill/>
                    </a:lnT>
                    <a:lnB>
                      <a:noFill/>
                    </a:lnB>
                    <a:solidFill>
                      <a:schemeClr val="bg2"/>
                    </a:solidFill>
                  </a:tcPr>
                </a:tc>
              </a:tr>
              <a:tr h="262087">
                <a:tc>
                  <a:txBody>
                    <a:bodyPr/>
                    <a:lstStyle/>
                    <a:p>
                      <a:pPr algn="r" fontAlgn="b"/>
                      <a:r>
                        <a:rPr lang="en-US" sz="1000" b="0" i="0" u="none" strike="noStrike">
                          <a:latin typeface="Arial"/>
                        </a:rPr>
                        <a:t>2004</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5</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19</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25</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22</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a:latin typeface="Arial"/>
                        </a:rPr>
                        <a:t>6</a:t>
                      </a:r>
                    </a:p>
                  </a:txBody>
                  <a:tcPr marL="9274" marR="9274" marT="9274" marB="0" anchor="b">
                    <a:lnL>
                      <a:noFill/>
                    </a:lnL>
                    <a:lnR>
                      <a:noFill/>
                    </a:lnR>
                    <a:lnT>
                      <a:noFill/>
                    </a:lnT>
                    <a:lnB>
                      <a:noFill/>
                    </a:lnB>
                    <a:solidFill>
                      <a:schemeClr val="bg2"/>
                    </a:solidFill>
                  </a:tcPr>
                </a:tc>
                <a:tc>
                  <a:txBody>
                    <a:bodyPr/>
                    <a:lstStyle/>
                    <a:p>
                      <a:pPr algn="ctr" fontAlgn="b"/>
                      <a:r>
                        <a:rPr lang="en-US" sz="1000" b="0" i="0" u="none" strike="noStrike" dirty="0">
                          <a:latin typeface="Arial"/>
                        </a:rPr>
                        <a:t>210</a:t>
                      </a:r>
                    </a:p>
                  </a:txBody>
                  <a:tcPr marL="9274" marR="9274" marT="9274" marB="0" anchor="b">
                    <a:lnL>
                      <a:noFill/>
                    </a:lnL>
                    <a:lnR>
                      <a:noFill/>
                    </a:lnR>
                    <a:lnT>
                      <a:noFill/>
                    </a:lnT>
                    <a:lnB>
                      <a:noFill/>
                    </a:lnB>
                    <a:solidFill>
                      <a:schemeClr val="bg2"/>
                    </a:solidFill>
                  </a:tcPr>
                </a:tc>
              </a:tr>
            </a:tbl>
          </a:graphicData>
        </a:graphic>
      </p:graphicFrame>
      <p:sp>
        <p:nvSpPr>
          <p:cNvPr id="3" name="TextBox 2"/>
          <p:cNvSpPr txBox="1"/>
          <p:nvPr/>
        </p:nvSpPr>
        <p:spPr>
          <a:xfrm>
            <a:off x="1295400" y="381000"/>
            <a:ext cx="3517630" cy="523220"/>
          </a:xfrm>
          <a:prstGeom prst="rect">
            <a:avLst/>
          </a:prstGeom>
          <a:noFill/>
        </p:spPr>
        <p:txBody>
          <a:bodyPr wrap="none" rtlCol="0">
            <a:spAutoFit/>
          </a:bodyPr>
          <a:lstStyle/>
          <a:p>
            <a:r>
              <a:rPr lang="en-US" sz="2800" dirty="0"/>
              <a:t>E</a:t>
            </a:r>
            <a:r>
              <a:rPr lang="en-US" sz="2800" dirty="0" smtClean="0"/>
              <a:t>xample breeding data</a:t>
            </a:r>
            <a:endParaRPr lang="en-US" sz="2800" dirty="0"/>
          </a:p>
        </p:txBody>
      </p:sp>
      <p:sp>
        <p:nvSpPr>
          <p:cNvPr id="4" name="TextBox 3"/>
          <p:cNvSpPr txBox="1"/>
          <p:nvPr/>
        </p:nvSpPr>
        <p:spPr>
          <a:xfrm>
            <a:off x="456365" y="4267200"/>
            <a:ext cx="8154235" cy="1323439"/>
          </a:xfrm>
          <a:prstGeom prst="rect">
            <a:avLst/>
          </a:prstGeom>
          <a:noFill/>
        </p:spPr>
        <p:txBody>
          <a:bodyPr wrap="square" rtlCol="0">
            <a:spAutoFit/>
          </a:bodyPr>
          <a:lstStyle/>
          <a:p>
            <a:pPr>
              <a:buFont typeface="Arial" pitchFamily="34" charset="0"/>
              <a:buChar char="•"/>
            </a:pPr>
            <a:r>
              <a:rPr lang="en-US" sz="2000" dirty="0" smtClean="0"/>
              <a:t> Users would like to search for all the stocks with Fruit number over 20</a:t>
            </a:r>
          </a:p>
          <a:p>
            <a:pPr>
              <a:buFont typeface="Arial" pitchFamily="34" charset="0"/>
              <a:buChar char="•"/>
            </a:pPr>
            <a:r>
              <a:rPr lang="en-US" sz="2000" dirty="0" smtClean="0"/>
              <a:t> Only the “fruit number” can be a phenotype, not orchard, </a:t>
            </a:r>
            <a:r>
              <a:rPr lang="en-US" sz="2000" dirty="0" smtClean="0"/>
              <a:t>plot number, plant </a:t>
            </a:r>
            <a:r>
              <a:rPr lang="en-US" sz="2000" dirty="0" smtClean="0"/>
              <a:t>year or any treatment</a:t>
            </a:r>
          </a:p>
          <a:p>
            <a:endParaRPr lang="en-US" sz="2000" dirty="0"/>
          </a:p>
        </p:txBody>
      </p:sp>
      <p:sp>
        <p:nvSpPr>
          <p:cNvPr id="7" name="TextBox 6"/>
          <p:cNvSpPr txBox="1"/>
          <p:nvPr/>
        </p:nvSpPr>
        <p:spPr>
          <a:xfrm>
            <a:off x="533400" y="3657600"/>
            <a:ext cx="2233945" cy="307777"/>
          </a:xfrm>
          <a:prstGeom prst="rect">
            <a:avLst/>
          </a:prstGeom>
          <a:noFill/>
        </p:spPr>
        <p:txBody>
          <a:bodyPr wrap="none" rtlCol="0">
            <a:spAutoFit/>
          </a:bodyPr>
          <a:lstStyle/>
          <a:p>
            <a:r>
              <a:rPr lang="en-US" sz="1400" dirty="0" smtClean="0"/>
              <a:t>*</a:t>
            </a:r>
            <a:r>
              <a:rPr lang="en-US" sz="1400" dirty="0" err="1" smtClean="0"/>
              <a:t>genotoype</a:t>
            </a:r>
            <a:r>
              <a:rPr lang="en-US" sz="1400" dirty="0" smtClean="0"/>
              <a:t>; **plot number</a:t>
            </a:r>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915400" cy="4191000"/>
          </a:xfrm>
        </p:spPr>
        <p:txBody>
          <a:bodyPr>
            <a:normAutofit fontScale="90000"/>
          </a:bodyPr>
          <a:lstStyle/>
          <a:p>
            <a:pPr algn="l"/>
            <a:r>
              <a:rPr lang="en-US" sz="2000" dirty="0" smtClean="0"/>
              <a:t>1. Stock</a:t>
            </a:r>
            <a:br>
              <a:rPr lang="en-US" sz="2000" dirty="0" smtClean="0"/>
            </a:br>
            <a:r>
              <a:rPr lang="en-US" sz="2000" dirty="0" smtClean="0"/>
              <a:t>- Stock (</a:t>
            </a:r>
            <a:r>
              <a:rPr lang="en-US" sz="2000" dirty="0" err="1" smtClean="0"/>
              <a:t>germplasm</a:t>
            </a:r>
            <a:r>
              <a:rPr lang="en-US" sz="2000" dirty="0" smtClean="0"/>
              <a:t>) named by breeders, researchers or </a:t>
            </a:r>
            <a:r>
              <a:rPr lang="en-US" sz="2000" dirty="0" err="1" smtClean="0"/>
              <a:t>germplasm</a:t>
            </a:r>
            <a:r>
              <a:rPr lang="en-US" sz="2000" dirty="0" smtClean="0"/>
              <a:t> centers</a:t>
            </a:r>
            <a:br>
              <a:rPr lang="en-US" sz="2000" dirty="0" smtClean="0"/>
            </a:br>
            <a:r>
              <a:rPr lang="en-US" sz="2000" dirty="0" smtClean="0"/>
              <a:t>- can be a population, an established cultivar/breeding line or an individual (</a:t>
            </a:r>
            <a:r>
              <a:rPr lang="en-US" sz="2000" dirty="0" err="1" smtClean="0"/>
              <a:t>eg</a:t>
            </a:r>
            <a:r>
              <a:rPr lang="en-US" sz="2000" dirty="0" smtClean="0"/>
              <a:t>. collected from wild or from a </a:t>
            </a:r>
            <a:r>
              <a:rPr lang="en-US" sz="2000" dirty="0" smtClean="0"/>
              <a:t>cross) </a:t>
            </a:r>
            <a:r>
              <a:rPr lang="en-US" sz="2000" dirty="0" smtClean="0"/>
              <a:t>but not likely to be clones that are propagated in breeding programs (presentation on </a:t>
            </a:r>
            <a:r>
              <a:rPr lang="en-US" sz="2000" dirty="0" err="1" smtClean="0">
                <a:hlinkClick r:id="rId2"/>
              </a:rPr>
              <a:t>Germplasm</a:t>
            </a:r>
            <a:r>
              <a:rPr lang="en-US" sz="2000" dirty="0" smtClean="0">
                <a:hlinkClick r:id="rId2"/>
              </a:rPr>
              <a:t> Ontology</a:t>
            </a:r>
            <a:r>
              <a:rPr lang="en-US" sz="2000" dirty="0" smtClean="0"/>
              <a:t>)</a:t>
            </a:r>
            <a:br>
              <a:rPr lang="en-US" sz="2000" dirty="0" smtClean="0"/>
            </a:br>
            <a:r>
              <a:rPr lang="en-US" sz="2000" dirty="0" smtClean="0"/>
              <a:t>- link to pedigree and passport data</a:t>
            </a:r>
            <a:br>
              <a:rPr lang="en-US" sz="2000" dirty="0" smtClean="0"/>
            </a:br>
            <a:r>
              <a:rPr lang="en-US" sz="2000" dirty="0" smtClean="0"/>
              <a:t>2. OU </a:t>
            </a:r>
            <a:br>
              <a:rPr lang="en-US" sz="2000" dirty="0" smtClean="0"/>
            </a:br>
            <a:r>
              <a:rPr lang="en-US" sz="2000" dirty="0" smtClean="0"/>
              <a:t>- observational unit with specific properties (inventory/plot number, treatment, plant/harvest date, etc)</a:t>
            </a:r>
            <a:br>
              <a:rPr lang="en-US" sz="2000" dirty="0" smtClean="0"/>
            </a:br>
            <a:r>
              <a:rPr lang="en-US" sz="2000" dirty="0" smtClean="0"/>
              <a:t>- links to a distinct phenotype and genotype value per assay</a:t>
            </a:r>
            <a:br>
              <a:rPr lang="en-US" sz="2000" dirty="0" smtClean="0"/>
            </a:br>
            <a:r>
              <a:rPr lang="en-US" sz="2000" dirty="0" smtClean="0"/>
              <a:t>- can be any of the below with SPECIFIC FACTORs</a:t>
            </a:r>
            <a:br>
              <a:rPr lang="en-US" sz="2000" dirty="0" smtClean="0"/>
            </a:br>
            <a:r>
              <a:rPr lang="en-US" sz="2000" dirty="0" smtClean="0"/>
              <a:t>1) Stock </a:t>
            </a:r>
            <a:br>
              <a:rPr lang="en-US" sz="2000" dirty="0" smtClean="0"/>
            </a:br>
            <a:r>
              <a:rPr lang="en-US" sz="2000" dirty="0" smtClean="0"/>
              <a:t>2) Group of stocks (</a:t>
            </a:r>
            <a:r>
              <a:rPr lang="en-US" sz="2000" dirty="0" err="1" smtClean="0"/>
              <a:t>eg</a:t>
            </a:r>
            <a:r>
              <a:rPr lang="en-US" sz="2000" dirty="0" smtClean="0"/>
              <a:t>. F3 population)</a:t>
            </a:r>
            <a:br>
              <a:rPr lang="en-US" sz="2000" dirty="0" smtClean="0"/>
            </a:br>
            <a:r>
              <a:rPr lang="en-US" sz="2000" dirty="0" smtClean="0"/>
              <a:t>3) Part of stock (a clone or a part of an organism)</a:t>
            </a:r>
            <a:br>
              <a:rPr lang="en-US" sz="2000" dirty="0" smtClean="0"/>
            </a:br>
            <a:endParaRPr lang="en-US" sz="2000" dirty="0"/>
          </a:p>
        </p:txBody>
      </p:sp>
      <p:sp>
        <p:nvSpPr>
          <p:cNvPr id="4" name="Rectangle 3"/>
          <p:cNvSpPr/>
          <p:nvPr/>
        </p:nvSpPr>
        <p:spPr>
          <a:xfrm>
            <a:off x="1752600" y="4267200"/>
            <a:ext cx="1524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a:t>
            </a:r>
          </a:p>
          <a:p>
            <a:r>
              <a:rPr lang="en-US" dirty="0" err="1" smtClean="0">
                <a:solidFill>
                  <a:schemeClr val="tx1"/>
                </a:solidFill>
              </a:rPr>
              <a:t>Ou_id</a:t>
            </a:r>
            <a:endParaRPr lang="en-US" dirty="0" smtClean="0">
              <a:solidFill>
                <a:schemeClr val="tx1"/>
              </a:solidFill>
            </a:endParaRPr>
          </a:p>
          <a:p>
            <a:r>
              <a:rPr lang="en-US" dirty="0" err="1" smtClean="0">
                <a:solidFill>
                  <a:schemeClr val="tx1"/>
                </a:solidFill>
              </a:rPr>
              <a:t>Type_id</a:t>
            </a:r>
            <a:endParaRPr lang="en-US" dirty="0" smtClean="0">
              <a:solidFill>
                <a:schemeClr val="tx1"/>
              </a:solidFill>
            </a:endParaRPr>
          </a:p>
        </p:txBody>
      </p:sp>
      <p:sp>
        <p:nvSpPr>
          <p:cNvPr id="6" name="Rectangle 5"/>
          <p:cNvSpPr/>
          <p:nvPr/>
        </p:nvSpPr>
        <p:spPr>
          <a:xfrm>
            <a:off x="4419600" y="4343400"/>
            <a:ext cx="15240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OU_STOCK</a:t>
            </a:r>
          </a:p>
          <a:p>
            <a:r>
              <a:rPr lang="en-US" dirty="0" err="1" smtClean="0">
                <a:solidFill>
                  <a:schemeClr val="tx1"/>
                </a:solidFill>
              </a:rPr>
              <a:t>Ou_stock_id</a:t>
            </a:r>
            <a:endParaRPr lang="en-US" dirty="0" smtClean="0">
              <a:solidFill>
                <a:schemeClr val="tx1"/>
              </a:solidFill>
            </a:endParaRPr>
          </a:p>
          <a:p>
            <a:r>
              <a:rPr lang="en-US" dirty="0" err="1" smtClean="0">
                <a:solidFill>
                  <a:schemeClr val="tx1"/>
                </a:solidFill>
              </a:rPr>
              <a:t>ou_id</a:t>
            </a:r>
            <a:endParaRPr lang="en-US" dirty="0" smtClean="0">
              <a:solidFill>
                <a:schemeClr val="tx1"/>
              </a:solidFill>
            </a:endParaRPr>
          </a:p>
          <a:p>
            <a:r>
              <a:rPr lang="en-US" dirty="0" err="1" smtClean="0">
                <a:solidFill>
                  <a:schemeClr val="tx1"/>
                </a:solidFill>
              </a:rPr>
              <a:t>Stock_id</a:t>
            </a:r>
            <a:endParaRPr lang="en-US" dirty="0">
              <a:solidFill>
                <a:schemeClr val="tx1"/>
              </a:solidFill>
            </a:endParaRPr>
          </a:p>
        </p:txBody>
      </p:sp>
      <p:sp>
        <p:nvSpPr>
          <p:cNvPr id="7" name="Rectangle 6"/>
          <p:cNvSpPr/>
          <p:nvPr/>
        </p:nvSpPr>
        <p:spPr>
          <a:xfrm>
            <a:off x="6934200" y="4800600"/>
            <a:ext cx="1524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STOCK</a:t>
            </a:r>
          </a:p>
          <a:p>
            <a:r>
              <a:rPr lang="en-US" dirty="0" err="1" smtClean="0">
                <a:solidFill>
                  <a:schemeClr val="tx1"/>
                </a:solidFill>
              </a:rPr>
              <a:t>Stock_id</a:t>
            </a:r>
            <a:endParaRPr lang="en-US" dirty="0">
              <a:solidFill>
                <a:schemeClr val="tx1"/>
              </a:solidFill>
            </a:endParaRPr>
          </a:p>
        </p:txBody>
      </p:sp>
      <p:sp>
        <p:nvSpPr>
          <p:cNvPr id="8" name="Rectangle 7"/>
          <p:cNvSpPr/>
          <p:nvPr/>
        </p:nvSpPr>
        <p:spPr>
          <a:xfrm>
            <a:off x="2590800" y="5334000"/>
            <a:ext cx="1524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OU_PROP</a:t>
            </a:r>
          </a:p>
          <a:p>
            <a:r>
              <a:rPr lang="en-US" dirty="0" err="1" smtClean="0">
                <a:solidFill>
                  <a:schemeClr val="tx1"/>
                </a:solidFill>
              </a:rPr>
              <a:t>Ou_prop_id</a:t>
            </a:r>
            <a:endParaRPr lang="en-US" dirty="0" smtClean="0">
              <a:solidFill>
                <a:schemeClr val="tx1"/>
              </a:solidFill>
            </a:endParaRPr>
          </a:p>
          <a:p>
            <a:r>
              <a:rPr lang="en-US" dirty="0" err="1" smtClean="0">
                <a:solidFill>
                  <a:schemeClr val="tx1"/>
                </a:solidFill>
              </a:rPr>
              <a:t>Ou_id</a:t>
            </a:r>
            <a:endParaRPr lang="en-US" dirty="0" smtClean="0">
              <a:solidFill>
                <a:schemeClr val="tx1"/>
              </a:solidFill>
            </a:endParaRPr>
          </a:p>
          <a:p>
            <a:r>
              <a:rPr lang="en-US" dirty="0" err="1" smtClean="0">
                <a:solidFill>
                  <a:schemeClr val="tx1"/>
                </a:solidFill>
              </a:rPr>
              <a:t>Cvterm_id</a:t>
            </a:r>
            <a:endParaRPr lang="en-US" dirty="0" smtClean="0">
              <a:solidFill>
                <a:schemeClr val="tx1"/>
              </a:solidFill>
            </a:endParaRPr>
          </a:p>
          <a:p>
            <a:r>
              <a:rPr lang="en-US" dirty="0" smtClean="0">
                <a:solidFill>
                  <a:schemeClr val="tx1"/>
                </a:solidFill>
              </a:rPr>
              <a:t>Value</a:t>
            </a:r>
            <a:endParaRPr lang="en-US" dirty="0">
              <a:solidFill>
                <a:schemeClr val="tx1"/>
              </a:solidFill>
            </a:endParaRPr>
          </a:p>
        </p:txBody>
      </p:sp>
      <p:cxnSp>
        <p:nvCxnSpPr>
          <p:cNvPr id="10" name="Straight Arrow Connector 9"/>
          <p:cNvCxnSpPr/>
          <p:nvPr/>
        </p:nvCxnSpPr>
        <p:spPr>
          <a:xfrm>
            <a:off x="3276600" y="4876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943600" y="5257800"/>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8" idx="1"/>
          </p:cNvCxnSpPr>
          <p:nvPr/>
        </p:nvCxnSpPr>
        <p:spPr>
          <a:xfrm rot="16200000" flipH="1">
            <a:off x="2000250" y="5391150"/>
            <a:ext cx="800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152400" y="4495800"/>
            <a:ext cx="1447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Phenotype</a:t>
            </a:r>
            <a:endParaRPr lang="en-US" dirty="0"/>
          </a:p>
        </p:txBody>
      </p:sp>
      <p:sp>
        <p:nvSpPr>
          <p:cNvPr id="38" name="Rounded Rectangle 37"/>
          <p:cNvSpPr/>
          <p:nvPr/>
        </p:nvSpPr>
        <p:spPr>
          <a:xfrm>
            <a:off x="228600" y="5181600"/>
            <a:ext cx="1447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Genotype</a:t>
            </a:r>
            <a:endParaRPr lang="en-US" dirty="0"/>
          </a:p>
        </p:txBody>
      </p:sp>
      <p:sp>
        <p:nvSpPr>
          <p:cNvPr id="39" name="Rounded Rectangle 38"/>
          <p:cNvSpPr/>
          <p:nvPr/>
        </p:nvSpPr>
        <p:spPr>
          <a:xfrm>
            <a:off x="7086600" y="3962400"/>
            <a:ext cx="1447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Pedigree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Breeding Data (apple)</a:t>
            </a:r>
            <a:endParaRPr lang="en-US" dirty="0"/>
          </a:p>
        </p:txBody>
      </p:sp>
      <p:sp>
        <p:nvSpPr>
          <p:cNvPr id="4" name="TextBox 3"/>
          <p:cNvSpPr txBox="1"/>
          <p:nvPr/>
        </p:nvSpPr>
        <p:spPr>
          <a:xfrm>
            <a:off x="381000" y="990600"/>
            <a:ext cx="1547027" cy="369332"/>
          </a:xfrm>
          <a:prstGeom prst="rect">
            <a:avLst/>
          </a:prstGeom>
          <a:noFill/>
        </p:spPr>
        <p:txBody>
          <a:bodyPr wrap="none" rtlCol="0">
            <a:spAutoFit/>
          </a:bodyPr>
          <a:lstStyle/>
          <a:p>
            <a:r>
              <a:rPr lang="en-US" dirty="0" smtClean="0"/>
              <a:t>Female x Male</a:t>
            </a:r>
            <a:endParaRPr lang="en-US" dirty="0"/>
          </a:p>
        </p:txBody>
      </p:sp>
      <p:cxnSp>
        <p:nvCxnSpPr>
          <p:cNvPr id="6" name="Straight Arrow Connector 5"/>
          <p:cNvCxnSpPr>
            <a:stCxn id="4" idx="2"/>
          </p:cNvCxnSpPr>
          <p:nvPr/>
        </p:nvCxnSpPr>
        <p:spPr>
          <a:xfrm rot="5400000">
            <a:off x="914323" y="1588611"/>
            <a:ext cx="468870" cy="11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4953000"/>
            <a:ext cx="3506666" cy="923330"/>
          </a:xfrm>
          <a:prstGeom prst="rect">
            <a:avLst/>
          </a:prstGeom>
          <a:noFill/>
        </p:spPr>
        <p:txBody>
          <a:bodyPr wrap="none" rtlCol="0">
            <a:spAutoFit/>
          </a:bodyPr>
          <a:lstStyle/>
          <a:p>
            <a:r>
              <a:rPr lang="en-US" dirty="0" smtClean="0"/>
              <a:t>Test in four different  sites </a:t>
            </a:r>
          </a:p>
          <a:p>
            <a:r>
              <a:rPr lang="en-US" dirty="0" smtClean="0"/>
              <a:t>(25 trees per genotype in each site)</a:t>
            </a:r>
          </a:p>
          <a:p>
            <a:r>
              <a:rPr lang="en-US" dirty="0" smtClean="0"/>
              <a:t>Controls are included (3</a:t>
            </a:r>
            <a:r>
              <a:rPr lang="en-US" baseline="30000" dirty="0" smtClean="0"/>
              <a:t>rd</a:t>
            </a:r>
            <a:r>
              <a:rPr lang="en-US" dirty="0" smtClean="0"/>
              <a:t> Phase)</a:t>
            </a:r>
            <a:endParaRPr lang="en-US" dirty="0"/>
          </a:p>
        </p:txBody>
      </p:sp>
      <p:sp>
        <p:nvSpPr>
          <p:cNvPr id="10" name="TextBox 9"/>
          <p:cNvSpPr txBox="1"/>
          <p:nvPr/>
        </p:nvSpPr>
        <p:spPr>
          <a:xfrm>
            <a:off x="533400" y="1905000"/>
            <a:ext cx="2788649" cy="369332"/>
          </a:xfrm>
          <a:prstGeom prst="rect">
            <a:avLst/>
          </a:prstGeom>
          <a:noFill/>
        </p:spPr>
        <p:txBody>
          <a:bodyPr wrap="none" rtlCol="0">
            <a:spAutoFit/>
          </a:bodyPr>
          <a:lstStyle/>
          <a:p>
            <a:r>
              <a:rPr lang="en-US" dirty="0" smtClean="0"/>
              <a:t>Test 1</a:t>
            </a:r>
            <a:r>
              <a:rPr lang="en-US" baseline="30000" dirty="0" smtClean="0"/>
              <a:t>st</a:t>
            </a:r>
            <a:r>
              <a:rPr lang="en-US" dirty="0" smtClean="0"/>
              <a:t> seedlings (1</a:t>
            </a:r>
            <a:r>
              <a:rPr lang="en-US" baseline="30000" dirty="0" smtClean="0"/>
              <a:t>st</a:t>
            </a:r>
            <a:r>
              <a:rPr lang="en-US" dirty="0" smtClean="0"/>
              <a:t> Phase)</a:t>
            </a:r>
            <a:endParaRPr lang="en-US" dirty="0"/>
          </a:p>
        </p:txBody>
      </p:sp>
      <p:cxnSp>
        <p:nvCxnSpPr>
          <p:cNvPr id="12" name="Straight Arrow Connector 11"/>
          <p:cNvCxnSpPr/>
          <p:nvPr/>
        </p:nvCxnSpPr>
        <p:spPr>
          <a:xfrm rot="5400000">
            <a:off x="915194" y="26662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680043" y="4349157"/>
            <a:ext cx="533400" cy="64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71600" y="2286000"/>
            <a:ext cx="3985450" cy="646331"/>
          </a:xfrm>
          <a:prstGeom prst="rect">
            <a:avLst/>
          </a:prstGeom>
          <a:noFill/>
        </p:spPr>
        <p:txBody>
          <a:bodyPr wrap="none" rtlCol="0">
            <a:spAutoFit/>
          </a:bodyPr>
          <a:lstStyle/>
          <a:p>
            <a:r>
              <a:rPr lang="en-US" dirty="0" smtClean="0"/>
              <a:t>Pick 50 genotypes</a:t>
            </a:r>
          </a:p>
          <a:p>
            <a:r>
              <a:rPr lang="en-US" dirty="0" smtClean="0"/>
              <a:t> and propagate (15 trees per genotype)</a:t>
            </a:r>
            <a:endParaRPr lang="en-US" dirty="0"/>
          </a:p>
        </p:txBody>
      </p:sp>
      <p:sp>
        <p:nvSpPr>
          <p:cNvPr id="23" name="TextBox 22"/>
          <p:cNvSpPr txBox="1"/>
          <p:nvPr/>
        </p:nvSpPr>
        <p:spPr>
          <a:xfrm>
            <a:off x="1143000" y="4114800"/>
            <a:ext cx="4102470" cy="646331"/>
          </a:xfrm>
          <a:prstGeom prst="rect">
            <a:avLst/>
          </a:prstGeom>
          <a:noFill/>
        </p:spPr>
        <p:txBody>
          <a:bodyPr wrap="none" rtlCol="0">
            <a:spAutoFit/>
          </a:bodyPr>
          <a:lstStyle/>
          <a:p>
            <a:r>
              <a:rPr lang="en-US" dirty="0" smtClean="0"/>
              <a:t>Pick 15 genotypes</a:t>
            </a:r>
          </a:p>
          <a:p>
            <a:r>
              <a:rPr lang="en-US" dirty="0" smtClean="0"/>
              <a:t> and propagate (100 trees per genotype)</a:t>
            </a:r>
            <a:endParaRPr lang="en-US" dirty="0"/>
          </a:p>
        </p:txBody>
      </p:sp>
      <p:sp>
        <p:nvSpPr>
          <p:cNvPr id="24" name="TextBox 23"/>
          <p:cNvSpPr txBox="1"/>
          <p:nvPr/>
        </p:nvSpPr>
        <p:spPr>
          <a:xfrm>
            <a:off x="228600" y="3124200"/>
            <a:ext cx="3389646" cy="923330"/>
          </a:xfrm>
          <a:prstGeom prst="rect">
            <a:avLst/>
          </a:prstGeom>
          <a:noFill/>
        </p:spPr>
        <p:txBody>
          <a:bodyPr wrap="none" rtlCol="0">
            <a:spAutoFit/>
          </a:bodyPr>
          <a:lstStyle/>
          <a:p>
            <a:r>
              <a:rPr lang="en-US" dirty="0" smtClean="0"/>
              <a:t>Test in three different  trial sites </a:t>
            </a:r>
          </a:p>
          <a:p>
            <a:r>
              <a:rPr lang="en-US" dirty="0" smtClean="0"/>
              <a:t>(5 trees per genotype in each site)</a:t>
            </a:r>
          </a:p>
          <a:p>
            <a:r>
              <a:rPr lang="en-US" dirty="0" smtClean="0"/>
              <a:t>Controls are included (2</a:t>
            </a:r>
            <a:r>
              <a:rPr lang="en-US" baseline="30000" dirty="0" smtClean="0"/>
              <a:t>nd</a:t>
            </a:r>
            <a:r>
              <a:rPr lang="en-US" dirty="0" smtClean="0"/>
              <a:t> Phase)</a:t>
            </a:r>
            <a:endParaRPr lang="en-US" dirty="0"/>
          </a:p>
        </p:txBody>
      </p:sp>
      <p:sp>
        <p:nvSpPr>
          <p:cNvPr id="25" name="Oval Callout 24"/>
          <p:cNvSpPr/>
          <p:nvPr/>
        </p:nvSpPr>
        <p:spPr>
          <a:xfrm>
            <a:off x="4800600" y="1143000"/>
            <a:ext cx="3962400" cy="990600"/>
          </a:xfrm>
          <a:prstGeom prst="wedgeEllipseCallout">
            <a:avLst>
              <a:gd name="adj1" fmla="val -41964"/>
              <a:gd name="adj2" fmla="val 72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seedlings are stored in Stock  and OU (property include site, date, etc)</a:t>
            </a:r>
            <a:endParaRPr lang="en-US" dirty="0"/>
          </a:p>
        </p:txBody>
      </p:sp>
      <p:sp>
        <p:nvSpPr>
          <p:cNvPr id="26" name="Oval Callout 25"/>
          <p:cNvSpPr/>
          <p:nvPr/>
        </p:nvSpPr>
        <p:spPr>
          <a:xfrm>
            <a:off x="5105400" y="2514600"/>
            <a:ext cx="3886200" cy="1676400"/>
          </a:xfrm>
          <a:prstGeom prst="wedgeEllipseCallout">
            <a:avLst>
              <a:gd name="adj1" fmla="val -85346"/>
              <a:gd name="adj2" fmla="val 7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50 genotypes with specific properties (site, date, etc)  is stored in OU</a:t>
            </a:r>
          </a:p>
          <a:p>
            <a:pPr algn="ctr"/>
            <a:r>
              <a:rPr lang="en-US" dirty="0" smtClean="0"/>
              <a:t>The phenotype value will be the mean of 5 trees</a:t>
            </a:r>
            <a:endParaRPr lang="en-US" dirty="0"/>
          </a:p>
        </p:txBody>
      </p:sp>
      <p:sp>
        <p:nvSpPr>
          <p:cNvPr id="30" name="Oval Callout 29"/>
          <p:cNvSpPr/>
          <p:nvPr/>
        </p:nvSpPr>
        <p:spPr>
          <a:xfrm>
            <a:off x="4495800" y="4648200"/>
            <a:ext cx="4191000" cy="1524000"/>
          </a:xfrm>
          <a:prstGeom prst="wedgeEllipseCallout">
            <a:avLst>
              <a:gd name="adj1" fmla="val -42824"/>
              <a:gd name="adj2" fmla="val -104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5 individual tree with specific properties (position in a plot, site, date, etc) will be stored in 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Breeding Data (apple)</a:t>
            </a:r>
            <a:endParaRPr lang="en-US" dirty="0"/>
          </a:p>
        </p:txBody>
      </p:sp>
      <p:sp>
        <p:nvSpPr>
          <p:cNvPr id="4" name="TextBox 3"/>
          <p:cNvSpPr txBox="1"/>
          <p:nvPr/>
        </p:nvSpPr>
        <p:spPr>
          <a:xfrm>
            <a:off x="381000" y="990600"/>
            <a:ext cx="1547027" cy="369332"/>
          </a:xfrm>
          <a:prstGeom prst="rect">
            <a:avLst/>
          </a:prstGeom>
          <a:noFill/>
        </p:spPr>
        <p:txBody>
          <a:bodyPr wrap="none" rtlCol="0">
            <a:spAutoFit/>
          </a:bodyPr>
          <a:lstStyle/>
          <a:p>
            <a:r>
              <a:rPr lang="en-US" dirty="0" smtClean="0"/>
              <a:t>Female x Male</a:t>
            </a:r>
            <a:endParaRPr lang="en-US" dirty="0"/>
          </a:p>
        </p:txBody>
      </p:sp>
      <p:cxnSp>
        <p:nvCxnSpPr>
          <p:cNvPr id="6" name="Straight Arrow Connector 5"/>
          <p:cNvCxnSpPr>
            <a:stCxn id="4" idx="2"/>
          </p:cNvCxnSpPr>
          <p:nvPr/>
        </p:nvCxnSpPr>
        <p:spPr>
          <a:xfrm rot="5400000">
            <a:off x="914323" y="1588611"/>
            <a:ext cx="468870" cy="11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4953000"/>
            <a:ext cx="3506666" cy="923330"/>
          </a:xfrm>
          <a:prstGeom prst="rect">
            <a:avLst/>
          </a:prstGeom>
          <a:noFill/>
        </p:spPr>
        <p:txBody>
          <a:bodyPr wrap="none" rtlCol="0">
            <a:spAutoFit/>
          </a:bodyPr>
          <a:lstStyle/>
          <a:p>
            <a:r>
              <a:rPr lang="en-US" dirty="0" smtClean="0"/>
              <a:t>Test in four different  sites </a:t>
            </a:r>
          </a:p>
          <a:p>
            <a:r>
              <a:rPr lang="en-US" dirty="0" smtClean="0"/>
              <a:t>(25 trees per genotype in each site)</a:t>
            </a:r>
          </a:p>
          <a:p>
            <a:r>
              <a:rPr lang="en-US" dirty="0" smtClean="0"/>
              <a:t>Controls are included</a:t>
            </a:r>
            <a:endParaRPr lang="en-US" dirty="0"/>
          </a:p>
        </p:txBody>
      </p:sp>
      <p:sp>
        <p:nvSpPr>
          <p:cNvPr id="10" name="TextBox 9"/>
          <p:cNvSpPr txBox="1"/>
          <p:nvPr/>
        </p:nvSpPr>
        <p:spPr>
          <a:xfrm>
            <a:off x="533400" y="1905000"/>
            <a:ext cx="3969035" cy="369332"/>
          </a:xfrm>
          <a:prstGeom prst="rect">
            <a:avLst/>
          </a:prstGeom>
          <a:noFill/>
        </p:spPr>
        <p:txBody>
          <a:bodyPr wrap="none" rtlCol="0">
            <a:spAutoFit/>
          </a:bodyPr>
          <a:lstStyle/>
          <a:p>
            <a:r>
              <a:rPr lang="en-US" dirty="0" smtClean="0"/>
              <a:t>Test 1</a:t>
            </a:r>
            <a:r>
              <a:rPr lang="en-US" baseline="30000" dirty="0" smtClean="0"/>
              <a:t>st</a:t>
            </a:r>
            <a:r>
              <a:rPr lang="en-US" dirty="0" smtClean="0"/>
              <a:t> seedlings (one of them WSU123)</a:t>
            </a:r>
            <a:endParaRPr lang="en-US" dirty="0"/>
          </a:p>
        </p:txBody>
      </p:sp>
      <p:cxnSp>
        <p:nvCxnSpPr>
          <p:cNvPr id="12" name="Straight Arrow Connector 11"/>
          <p:cNvCxnSpPr/>
          <p:nvPr/>
        </p:nvCxnSpPr>
        <p:spPr>
          <a:xfrm rot="5400000">
            <a:off x="915194" y="26662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680043" y="4349157"/>
            <a:ext cx="533400" cy="64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7800" y="2286000"/>
            <a:ext cx="3985450" cy="646331"/>
          </a:xfrm>
          <a:prstGeom prst="rect">
            <a:avLst/>
          </a:prstGeom>
          <a:noFill/>
        </p:spPr>
        <p:txBody>
          <a:bodyPr wrap="none" rtlCol="0">
            <a:spAutoFit/>
          </a:bodyPr>
          <a:lstStyle/>
          <a:p>
            <a:r>
              <a:rPr lang="en-US" dirty="0" smtClean="0"/>
              <a:t>Pick 50 genotypes</a:t>
            </a:r>
          </a:p>
          <a:p>
            <a:r>
              <a:rPr lang="en-US" dirty="0" smtClean="0"/>
              <a:t> and propagate (15 trees per genotype)</a:t>
            </a:r>
            <a:endParaRPr lang="en-US" dirty="0"/>
          </a:p>
        </p:txBody>
      </p:sp>
      <p:sp>
        <p:nvSpPr>
          <p:cNvPr id="23" name="TextBox 22"/>
          <p:cNvSpPr txBox="1"/>
          <p:nvPr/>
        </p:nvSpPr>
        <p:spPr>
          <a:xfrm>
            <a:off x="1143000" y="4114800"/>
            <a:ext cx="4102470" cy="646331"/>
          </a:xfrm>
          <a:prstGeom prst="rect">
            <a:avLst/>
          </a:prstGeom>
          <a:noFill/>
        </p:spPr>
        <p:txBody>
          <a:bodyPr wrap="none" rtlCol="0">
            <a:spAutoFit/>
          </a:bodyPr>
          <a:lstStyle/>
          <a:p>
            <a:r>
              <a:rPr lang="en-US" dirty="0" smtClean="0"/>
              <a:t>Pick 15 genotypes</a:t>
            </a:r>
          </a:p>
          <a:p>
            <a:r>
              <a:rPr lang="en-US" dirty="0" smtClean="0"/>
              <a:t> and propagate (100 trees per genotype)</a:t>
            </a:r>
            <a:endParaRPr lang="en-US" dirty="0"/>
          </a:p>
        </p:txBody>
      </p:sp>
      <p:sp>
        <p:nvSpPr>
          <p:cNvPr id="24" name="TextBox 23"/>
          <p:cNvSpPr txBox="1"/>
          <p:nvPr/>
        </p:nvSpPr>
        <p:spPr>
          <a:xfrm>
            <a:off x="228600" y="3124200"/>
            <a:ext cx="3389646" cy="923330"/>
          </a:xfrm>
          <a:prstGeom prst="rect">
            <a:avLst/>
          </a:prstGeom>
          <a:noFill/>
        </p:spPr>
        <p:txBody>
          <a:bodyPr wrap="none" rtlCol="0">
            <a:spAutoFit/>
          </a:bodyPr>
          <a:lstStyle/>
          <a:p>
            <a:r>
              <a:rPr lang="en-US" dirty="0" smtClean="0"/>
              <a:t>Test in three different  trial sites </a:t>
            </a:r>
          </a:p>
          <a:p>
            <a:r>
              <a:rPr lang="en-US" dirty="0" smtClean="0"/>
              <a:t>(5 trees per genotype in each site)</a:t>
            </a:r>
          </a:p>
          <a:p>
            <a:r>
              <a:rPr lang="en-US" dirty="0" smtClean="0"/>
              <a:t>Controls are included</a:t>
            </a:r>
            <a:endParaRPr lang="en-US" dirty="0"/>
          </a:p>
        </p:txBody>
      </p:sp>
      <p:sp>
        <p:nvSpPr>
          <p:cNvPr id="21" name="TextBox 20"/>
          <p:cNvSpPr txBox="1"/>
          <p:nvPr/>
        </p:nvSpPr>
        <p:spPr>
          <a:xfrm>
            <a:off x="5181600" y="1371600"/>
            <a:ext cx="3124200" cy="2862322"/>
          </a:xfrm>
          <a:prstGeom prst="rect">
            <a:avLst/>
          </a:prstGeom>
          <a:noFill/>
          <a:ln>
            <a:solidFill>
              <a:schemeClr val="tx1"/>
            </a:solidFill>
          </a:ln>
        </p:spPr>
        <p:txBody>
          <a:bodyPr wrap="square" rtlCol="0">
            <a:spAutoFit/>
          </a:bodyPr>
          <a:lstStyle/>
          <a:p>
            <a:pPr marL="342900" indent="-342900"/>
            <a:r>
              <a:rPr lang="en-US" dirty="0" smtClean="0"/>
              <a:t>OU entries</a:t>
            </a:r>
          </a:p>
          <a:p>
            <a:pPr marL="342900" indent="-342900">
              <a:buAutoNum type="arabicPeriod"/>
            </a:pPr>
            <a:r>
              <a:rPr lang="en-US" dirty="0" smtClean="0"/>
              <a:t>Wsu123 @ nursery @tested on 1/1/2008 @1</a:t>
            </a:r>
            <a:r>
              <a:rPr lang="en-US" baseline="30000" dirty="0" smtClean="0"/>
              <a:t>st</a:t>
            </a:r>
            <a:r>
              <a:rPr lang="en-US" dirty="0" smtClean="0"/>
              <a:t> phase</a:t>
            </a:r>
          </a:p>
          <a:p>
            <a:pPr marL="342900" indent="-342900">
              <a:buAutoNum type="arabicPeriod"/>
            </a:pPr>
            <a:r>
              <a:rPr lang="en-US" dirty="0" smtClean="0"/>
              <a:t>Wsu123 @ site 1 @tested  on 1/1/2009@2</a:t>
            </a:r>
            <a:r>
              <a:rPr lang="en-US" baseline="30000" dirty="0" smtClean="0"/>
              <a:t>nd</a:t>
            </a:r>
            <a:r>
              <a:rPr lang="en-US" dirty="0" smtClean="0"/>
              <a:t> phase</a:t>
            </a:r>
          </a:p>
          <a:p>
            <a:pPr marL="342900" indent="-342900">
              <a:buAutoNum type="arabicPeriod"/>
            </a:pPr>
            <a:r>
              <a:rPr lang="en-US" dirty="0" smtClean="0"/>
              <a:t>Wsu123 @ site 2 @plot 1 @tested on 1/1/2009@2</a:t>
            </a:r>
            <a:r>
              <a:rPr lang="en-US" baseline="30000" dirty="0" smtClean="0"/>
              <a:t>nd</a:t>
            </a:r>
            <a:r>
              <a:rPr lang="en-US" dirty="0" smtClean="0"/>
              <a:t> phase</a:t>
            </a:r>
          </a:p>
          <a:p>
            <a:pPr marL="342900" indent="-342900">
              <a:buAutoNum type="arabicPeriod"/>
            </a:pPr>
            <a:endParaRPr lang="en-US" dirty="0" smtClean="0"/>
          </a:p>
        </p:txBody>
      </p:sp>
      <p:sp>
        <p:nvSpPr>
          <p:cNvPr id="29" name="TextBox 28"/>
          <p:cNvSpPr txBox="1"/>
          <p:nvPr/>
        </p:nvSpPr>
        <p:spPr>
          <a:xfrm>
            <a:off x="5943600" y="4724400"/>
            <a:ext cx="2286000" cy="646331"/>
          </a:xfrm>
          <a:prstGeom prst="rect">
            <a:avLst/>
          </a:prstGeom>
          <a:noFill/>
          <a:ln>
            <a:solidFill>
              <a:schemeClr val="tx1"/>
            </a:solidFill>
          </a:ln>
        </p:spPr>
        <p:txBody>
          <a:bodyPr wrap="square" rtlCol="0">
            <a:spAutoFit/>
          </a:bodyPr>
          <a:lstStyle/>
          <a:p>
            <a:pPr marL="342900" indent="-342900"/>
            <a:r>
              <a:rPr lang="en-US" dirty="0" smtClean="0"/>
              <a:t>Stock entry</a:t>
            </a:r>
          </a:p>
          <a:p>
            <a:pPr marL="342900" indent="-342900"/>
            <a:r>
              <a:rPr lang="en-US" dirty="0" smtClean="0"/>
              <a:t>WSU123</a:t>
            </a:r>
          </a:p>
        </p:txBody>
      </p:sp>
      <p:cxnSp>
        <p:nvCxnSpPr>
          <p:cNvPr id="32" name="Straight Arrow Connector 31"/>
          <p:cNvCxnSpPr/>
          <p:nvPr/>
        </p:nvCxnSpPr>
        <p:spPr>
          <a:xfrm rot="16200000" flipH="1">
            <a:off x="6172200" y="4343400"/>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505200" y="5638800"/>
            <a:ext cx="4267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and 2 is ‘stock’ and 3  is ‘part of stock’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QTL (</a:t>
            </a:r>
            <a:r>
              <a:rPr lang="en-US" dirty="0" smtClean="0">
                <a:hlinkClick r:id="rId2"/>
              </a:rPr>
              <a:t>tomato data </a:t>
            </a:r>
            <a:r>
              <a:rPr lang="en-US" dirty="0" smtClean="0"/>
              <a:t>from SGN)</a:t>
            </a:r>
            <a:endParaRPr lang="en-US" dirty="0"/>
          </a:p>
        </p:txBody>
      </p:sp>
      <p:sp>
        <p:nvSpPr>
          <p:cNvPr id="4" name="TextBox 3"/>
          <p:cNvSpPr txBox="1"/>
          <p:nvPr/>
        </p:nvSpPr>
        <p:spPr>
          <a:xfrm>
            <a:off x="457200" y="1752600"/>
            <a:ext cx="2540760" cy="369332"/>
          </a:xfrm>
          <a:prstGeom prst="rect">
            <a:avLst/>
          </a:prstGeom>
          <a:noFill/>
        </p:spPr>
        <p:txBody>
          <a:bodyPr wrap="none" rtlCol="0">
            <a:spAutoFit/>
          </a:bodyPr>
          <a:lstStyle/>
          <a:p>
            <a:r>
              <a:rPr lang="en-US" dirty="0" smtClean="0"/>
              <a:t>Sausage (F) x LA1589 (M)</a:t>
            </a:r>
            <a:endParaRPr lang="en-US" dirty="0"/>
          </a:p>
        </p:txBody>
      </p:sp>
      <p:cxnSp>
        <p:nvCxnSpPr>
          <p:cNvPr id="6" name="Straight Arrow Connector 5"/>
          <p:cNvCxnSpPr/>
          <p:nvPr/>
        </p:nvCxnSpPr>
        <p:spPr>
          <a:xfrm rot="5400000">
            <a:off x="914400" y="2438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505200"/>
            <a:ext cx="1371600" cy="369332"/>
          </a:xfrm>
          <a:prstGeom prst="rect">
            <a:avLst/>
          </a:prstGeom>
          <a:noFill/>
        </p:spPr>
        <p:txBody>
          <a:bodyPr wrap="square" rtlCol="0">
            <a:spAutoFit/>
          </a:bodyPr>
          <a:lstStyle/>
          <a:p>
            <a:r>
              <a:rPr lang="en-US" dirty="0" smtClean="0"/>
              <a:t>107 F2 lines</a:t>
            </a:r>
            <a:endParaRPr lang="en-US" dirty="0"/>
          </a:p>
        </p:txBody>
      </p:sp>
      <p:cxnSp>
        <p:nvCxnSpPr>
          <p:cNvPr id="12" name="Straight Arrow Connector 11"/>
          <p:cNvCxnSpPr/>
          <p:nvPr/>
        </p:nvCxnSpPr>
        <p:spPr>
          <a:xfrm rot="5400000">
            <a:off x="1105694" y="33901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Callout 24"/>
          <p:cNvSpPr/>
          <p:nvPr/>
        </p:nvSpPr>
        <p:spPr>
          <a:xfrm>
            <a:off x="4343400" y="2133600"/>
            <a:ext cx="3962400" cy="990600"/>
          </a:xfrm>
          <a:prstGeom prst="wedgeEllipseCallout">
            <a:avLst>
              <a:gd name="adj1" fmla="val -41964"/>
              <a:gd name="adj2" fmla="val 72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All F2s are stored in Stock  and OU</a:t>
            </a:r>
            <a:endParaRPr lang="en-US" dirty="0"/>
          </a:p>
        </p:txBody>
      </p:sp>
      <p:sp>
        <p:nvSpPr>
          <p:cNvPr id="26" name="Oval Callout 25"/>
          <p:cNvSpPr/>
          <p:nvPr/>
        </p:nvSpPr>
        <p:spPr>
          <a:xfrm>
            <a:off x="5029200" y="3657600"/>
            <a:ext cx="4114800" cy="1524000"/>
          </a:xfrm>
          <a:prstGeom prst="wedgeEllipseCallout">
            <a:avLst>
              <a:gd name="adj1" fmla="val -62855"/>
              <a:gd name="adj2" fmla="val -361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The F2 population of 102 is stored in OU. The phenotype value will be the mean of 107 lines</a:t>
            </a:r>
          </a:p>
        </p:txBody>
      </p:sp>
      <p:sp>
        <p:nvSpPr>
          <p:cNvPr id="15" name="TextBox 14"/>
          <p:cNvSpPr txBox="1"/>
          <p:nvPr/>
        </p:nvSpPr>
        <p:spPr>
          <a:xfrm>
            <a:off x="1066800" y="2819400"/>
            <a:ext cx="407484" cy="369332"/>
          </a:xfrm>
          <a:prstGeom prst="rect">
            <a:avLst/>
          </a:prstGeom>
          <a:noFill/>
        </p:spPr>
        <p:txBody>
          <a:bodyPr wrap="square" rtlCol="0">
            <a:spAutoFit/>
          </a:bodyPr>
          <a:lstStyle/>
          <a:p>
            <a:r>
              <a:rPr lang="en-US" dirty="0" smtClean="0"/>
              <a:t>F1</a:t>
            </a:r>
            <a:endParaRPr lang="en-US" dirty="0"/>
          </a:p>
        </p:txBody>
      </p:sp>
      <p:sp>
        <p:nvSpPr>
          <p:cNvPr id="16" name="TextBox 15"/>
          <p:cNvSpPr txBox="1"/>
          <p:nvPr/>
        </p:nvSpPr>
        <p:spPr>
          <a:xfrm>
            <a:off x="2514600" y="3505200"/>
            <a:ext cx="2895600" cy="369332"/>
          </a:xfrm>
          <a:prstGeom prst="rect">
            <a:avLst/>
          </a:prstGeom>
          <a:noFill/>
        </p:spPr>
        <p:txBody>
          <a:bodyPr wrap="square" rtlCol="0">
            <a:spAutoFit/>
          </a:bodyPr>
          <a:lstStyle/>
          <a:p>
            <a:r>
              <a:rPr lang="en-US" dirty="0" smtClean="0"/>
              <a:t>Phenotypes were evaluated </a:t>
            </a:r>
            <a:endParaRPr lang="en-US" dirty="0"/>
          </a:p>
        </p:txBody>
      </p:sp>
      <p:cxnSp>
        <p:nvCxnSpPr>
          <p:cNvPr id="19" name="Straight Arrow Connector 18"/>
          <p:cNvCxnSpPr>
            <a:stCxn id="16" idx="1"/>
            <a:endCxn id="10" idx="3"/>
          </p:cNvCxnSpPr>
          <p:nvPr/>
        </p:nvCxnSpPr>
        <p:spPr>
          <a:xfrm rot="10800000">
            <a:off x="1828800" y="3689866"/>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05200" y="5105400"/>
            <a:ext cx="4495800" cy="646331"/>
          </a:xfrm>
          <a:prstGeom prst="rect">
            <a:avLst/>
          </a:prstGeom>
          <a:noFill/>
        </p:spPr>
        <p:txBody>
          <a:bodyPr wrap="square" rtlCol="0">
            <a:spAutoFit/>
          </a:bodyPr>
          <a:lstStyle/>
          <a:p>
            <a:r>
              <a:rPr lang="en-US" dirty="0" smtClean="0"/>
              <a:t>The OU entries for 1 is ‘stock’ type and the OU entry for 2 is ‘group of stocks/population’</a:t>
            </a:r>
            <a:endParaRPr lang="en-US" dirty="0"/>
          </a:p>
        </p:txBody>
      </p:sp>
      <p:sp>
        <p:nvSpPr>
          <p:cNvPr id="31" name="Oval Callout 30"/>
          <p:cNvSpPr/>
          <p:nvPr/>
        </p:nvSpPr>
        <p:spPr>
          <a:xfrm>
            <a:off x="3124200" y="914400"/>
            <a:ext cx="3962400" cy="838200"/>
          </a:xfrm>
          <a:prstGeom prst="wedgeEllipseCallout">
            <a:avLst>
              <a:gd name="adj1" fmla="val -41964"/>
              <a:gd name="adj2" fmla="val 72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info on QTL experiment is stored in ‘project’ table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096962"/>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Genotype/phenotype</a:t>
            </a:r>
            <a:r>
              <a:rPr kumimoji="0" lang="en-US" sz="4400" b="0" i="0" u="none" strike="noStrike" kern="1200" cap="none" spc="0" normalizeH="0" noProof="0" dirty="0" smtClean="0">
                <a:ln>
                  <a:noFill/>
                </a:ln>
                <a:solidFill>
                  <a:schemeClr val="tx1"/>
                </a:solidFill>
                <a:effectLst/>
                <a:uLnTx/>
                <a:uFillTx/>
                <a:latin typeface="+mj-lt"/>
                <a:ea typeface="+mj-ea"/>
                <a:cs typeface="+mj-cs"/>
              </a:rPr>
              <a:t> diversity data</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(Data</a:t>
            </a:r>
            <a:r>
              <a:rPr kumimoji="0" lang="en-US" sz="4400" b="0" i="0" u="none" strike="noStrike" kern="1200" cap="none" spc="0" normalizeH="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from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GRIN)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0" y="1981200"/>
            <a:ext cx="1752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a:t>
            </a:r>
          </a:p>
          <a:p>
            <a:r>
              <a:rPr lang="en-US" dirty="0" err="1" smtClean="0">
                <a:solidFill>
                  <a:schemeClr val="tx1"/>
                </a:solidFill>
              </a:rPr>
              <a:t>Ou_id</a:t>
            </a:r>
            <a:endParaRPr lang="en-US" dirty="0" smtClean="0">
              <a:solidFill>
                <a:schemeClr val="tx1"/>
              </a:solidFill>
            </a:endParaRPr>
          </a:p>
          <a:p>
            <a:r>
              <a:rPr lang="en-US" dirty="0" err="1" smtClean="0">
                <a:solidFill>
                  <a:schemeClr val="tx1"/>
                </a:solidFill>
              </a:rPr>
              <a:t>Type_id</a:t>
            </a:r>
            <a:endParaRPr lang="en-US" dirty="0" smtClean="0">
              <a:solidFill>
                <a:schemeClr val="tx1"/>
              </a:solidFill>
            </a:endParaRPr>
          </a:p>
          <a:p>
            <a:r>
              <a:rPr lang="en-US" dirty="0" err="1" smtClean="0">
                <a:solidFill>
                  <a:schemeClr val="tx1"/>
                </a:solidFill>
              </a:rPr>
              <a:t>Geolocation_id</a:t>
            </a:r>
            <a:endParaRPr lang="en-US" dirty="0" smtClean="0">
              <a:solidFill>
                <a:schemeClr val="tx1"/>
              </a:solidFill>
            </a:endParaRPr>
          </a:p>
          <a:p>
            <a:r>
              <a:rPr lang="en-US" dirty="0" err="1" smtClean="0">
                <a:solidFill>
                  <a:schemeClr val="tx1"/>
                </a:solidFill>
              </a:rPr>
              <a:t>Project_id</a:t>
            </a:r>
            <a:endParaRPr lang="en-US" dirty="0" smtClean="0">
              <a:solidFill>
                <a:schemeClr val="tx1"/>
              </a:solidFill>
            </a:endParaRPr>
          </a:p>
          <a:p>
            <a:r>
              <a:rPr lang="en-US" dirty="0" smtClean="0">
                <a:solidFill>
                  <a:schemeClr val="tx1"/>
                </a:solidFill>
              </a:rPr>
              <a:t>comment</a:t>
            </a:r>
          </a:p>
        </p:txBody>
      </p:sp>
      <p:sp>
        <p:nvSpPr>
          <p:cNvPr id="5" name="Rectangle 4"/>
          <p:cNvSpPr/>
          <p:nvPr/>
        </p:nvSpPr>
        <p:spPr>
          <a:xfrm>
            <a:off x="7391400" y="1600200"/>
            <a:ext cx="1524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OU_STOCK</a:t>
            </a:r>
          </a:p>
        </p:txBody>
      </p:sp>
      <p:sp>
        <p:nvSpPr>
          <p:cNvPr id="6" name="Rectangle 5"/>
          <p:cNvSpPr/>
          <p:nvPr/>
        </p:nvSpPr>
        <p:spPr>
          <a:xfrm>
            <a:off x="7772400" y="838200"/>
            <a:ext cx="1066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STOCK</a:t>
            </a:r>
          </a:p>
        </p:txBody>
      </p:sp>
      <p:cxnSp>
        <p:nvCxnSpPr>
          <p:cNvPr id="7" name="Straight Arrow Connector 6"/>
          <p:cNvCxnSpPr/>
          <p:nvPr/>
        </p:nvCxnSpPr>
        <p:spPr>
          <a:xfrm rot="10800000" flipV="1">
            <a:off x="7162800" y="1981200"/>
            <a:ext cx="838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2"/>
          </p:cNvCxnSpPr>
          <p:nvPr/>
        </p:nvCxnSpPr>
        <p:spPr>
          <a:xfrm rot="5400000" flipH="1" flipV="1">
            <a:off x="6115050" y="386715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001000" y="12954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86400" y="4038600"/>
            <a:ext cx="1524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OU_PROP</a:t>
            </a:r>
          </a:p>
          <a:p>
            <a:r>
              <a:rPr lang="en-US" dirty="0" err="1" smtClean="0">
                <a:solidFill>
                  <a:schemeClr val="tx1"/>
                </a:solidFill>
              </a:rPr>
              <a:t>Ou_prop_id</a:t>
            </a:r>
            <a:endParaRPr lang="en-US" dirty="0" smtClean="0">
              <a:solidFill>
                <a:schemeClr val="tx1"/>
              </a:solidFill>
            </a:endParaRPr>
          </a:p>
          <a:p>
            <a:r>
              <a:rPr lang="en-US" dirty="0" err="1" smtClean="0">
                <a:solidFill>
                  <a:schemeClr val="tx1"/>
                </a:solidFill>
              </a:rPr>
              <a:t>Ou_id</a:t>
            </a:r>
            <a:endParaRPr lang="en-US" dirty="0" smtClean="0">
              <a:solidFill>
                <a:schemeClr val="tx1"/>
              </a:solidFill>
            </a:endParaRPr>
          </a:p>
          <a:p>
            <a:r>
              <a:rPr lang="en-US" dirty="0" err="1" smtClean="0">
                <a:solidFill>
                  <a:schemeClr val="tx1"/>
                </a:solidFill>
              </a:rPr>
              <a:t>Cvterm_id</a:t>
            </a:r>
            <a:endParaRPr lang="en-US" dirty="0" smtClean="0">
              <a:solidFill>
                <a:schemeClr val="tx1"/>
              </a:solidFill>
            </a:endParaRPr>
          </a:p>
          <a:p>
            <a:r>
              <a:rPr lang="en-US" dirty="0" smtClean="0">
                <a:solidFill>
                  <a:schemeClr val="tx1"/>
                </a:solidFill>
              </a:rPr>
              <a:t>Value</a:t>
            </a:r>
            <a:endParaRPr lang="en-US" dirty="0">
              <a:solidFill>
                <a:schemeClr val="tx1"/>
              </a:solidFill>
            </a:endParaRPr>
          </a:p>
        </p:txBody>
      </p:sp>
      <p:sp>
        <p:nvSpPr>
          <p:cNvPr id="12" name="Rectangle 11"/>
          <p:cNvSpPr/>
          <p:nvPr/>
        </p:nvSpPr>
        <p:spPr>
          <a:xfrm>
            <a:off x="228600" y="3810000"/>
            <a:ext cx="1752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PTASSAY</a:t>
            </a:r>
          </a:p>
          <a:p>
            <a:r>
              <a:rPr lang="en-US" dirty="0" err="1" smtClean="0">
                <a:solidFill>
                  <a:schemeClr val="tx1"/>
                </a:solidFill>
              </a:rPr>
              <a:t>Ptassay_id</a:t>
            </a:r>
            <a:endParaRPr lang="en-US" dirty="0" smtClean="0">
              <a:solidFill>
                <a:schemeClr val="tx1"/>
              </a:solidFill>
            </a:endParaRPr>
          </a:p>
          <a:p>
            <a:r>
              <a:rPr lang="en-US" dirty="0" smtClean="0">
                <a:solidFill>
                  <a:schemeClr val="tx1"/>
                </a:solidFill>
              </a:rPr>
              <a:t>name</a:t>
            </a:r>
          </a:p>
        </p:txBody>
      </p:sp>
      <p:sp>
        <p:nvSpPr>
          <p:cNvPr id="13" name="Rectangle 12"/>
          <p:cNvSpPr/>
          <p:nvPr/>
        </p:nvSpPr>
        <p:spPr>
          <a:xfrm>
            <a:off x="228600" y="48006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PTASSAYPROP</a:t>
            </a:r>
          </a:p>
          <a:p>
            <a:r>
              <a:rPr lang="en-US" dirty="0" err="1" smtClean="0">
                <a:solidFill>
                  <a:schemeClr val="tx1"/>
                </a:solidFill>
              </a:rPr>
              <a:t>Ptassayprop_id</a:t>
            </a:r>
            <a:endParaRPr lang="en-US" dirty="0" smtClean="0">
              <a:solidFill>
                <a:schemeClr val="tx1"/>
              </a:solidFill>
            </a:endParaRPr>
          </a:p>
          <a:p>
            <a:r>
              <a:rPr lang="en-US" dirty="0" err="1" smtClean="0">
                <a:solidFill>
                  <a:schemeClr val="tx1"/>
                </a:solidFill>
              </a:rPr>
              <a:t>Ptassay_id</a:t>
            </a:r>
            <a:endParaRPr lang="en-US" dirty="0" smtClean="0">
              <a:solidFill>
                <a:schemeClr val="tx1"/>
              </a:solidFill>
            </a:endParaRPr>
          </a:p>
          <a:p>
            <a:r>
              <a:rPr lang="en-US" dirty="0" err="1" smtClean="0">
                <a:solidFill>
                  <a:schemeClr val="tx1"/>
                </a:solidFill>
              </a:rPr>
              <a:t>Cvterm_id</a:t>
            </a:r>
            <a:endParaRPr lang="en-US" dirty="0" smtClean="0">
              <a:solidFill>
                <a:schemeClr val="tx1"/>
              </a:solidFill>
            </a:endParaRPr>
          </a:p>
          <a:p>
            <a:r>
              <a:rPr lang="en-US" dirty="0" smtClean="0">
                <a:solidFill>
                  <a:schemeClr val="tx1"/>
                </a:solidFill>
              </a:rPr>
              <a:t>Value</a:t>
            </a:r>
          </a:p>
          <a:p>
            <a:r>
              <a:rPr lang="en-US" dirty="0" smtClean="0">
                <a:solidFill>
                  <a:schemeClr val="tx1"/>
                </a:solidFill>
              </a:rPr>
              <a:t>rank</a:t>
            </a:r>
          </a:p>
          <a:p>
            <a:endParaRPr lang="en-US" dirty="0" smtClean="0">
              <a:solidFill>
                <a:schemeClr val="tx1"/>
              </a:solidFill>
            </a:endParaRPr>
          </a:p>
        </p:txBody>
      </p:sp>
      <p:sp>
        <p:nvSpPr>
          <p:cNvPr id="14" name="Rectangle 13"/>
          <p:cNvSpPr/>
          <p:nvPr/>
        </p:nvSpPr>
        <p:spPr>
          <a:xfrm>
            <a:off x="2667000" y="4572000"/>
            <a:ext cx="2057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OU_PHENOTYPE</a:t>
            </a:r>
          </a:p>
          <a:p>
            <a:r>
              <a:rPr lang="en-US" dirty="0" err="1" smtClean="0">
                <a:solidFill>
                  <a:schemeClr val="tx1"/>
                </a:solidFill>
              </a:rPr>
              <a:t>Ou_phenotype_id</a:t>
            </a:r>
            <a:endParaRPr lang="en-US" dirty="0" smtClean="0">
              <a:solidFill>
                <a:schemeClr val="tx1"/>
              </a:solidFill>
            </a:endParaRPr>
          </a:p>
          <a:p>
            <a:r>
              <a:rPr lang="en-US" dirty="0" err="1" smtClean="0">
                <a:solidFill>
                  <a:schemeClr val="tx1"/>
                </a:solidFill>
              </a:rPr>
              <a:t>ou_id</a:t>
            </a:r>
            <a:endParaRPr lang="en-US" dirty="0" smtClean="0">
              <a:solidFill>
                <a:schemeClr val="tx1"/>
              </a:solidFill>
            </a:endParaRPr>
          </a:p>
          <a:p>
            <a:r>
              <a:rPr lang="en-US" dirty="0" err="1" smtClean="0">
                <a:solidFill>
                  <a:schemeClr val="tx1"/>
                </a:solidFill>
              </a:rPr>
              <a:t>ptassay_id</a:t>
            </a:r>
            <a:endParaRPr lang="en-US" dirty="0" smtClean="0">
              <a:solidFill>
                <a:schemeClr val="tx1"/>
              </a:solidFill>
            </a:endParaRPr>
          </a:p>
          <a:p>
            <a:r>
              <a:rPr lang="en-US" dirty="0" err="1" smtClean="0">
                <a:solidFill>
                  <a:schemeClr val="tx1"/>
                </a:solidFill>
              </a:rPr>
              <a:t>Phenotype_id</a:t>
            </a:r>
            <a:endParaRPr lang="en-US" dirty="0" smtClean="0">
              <a:solidFill>
                <a:schemeClr val="tx1"/>
              </a:solidFill>
            </a:endParaRPr>
          </a:p>
          <a:p>
            <a:r>
              <a:rPr lang="en-US" dirty="0" smtClean="0">
                <a:solidFill>
                  <a:schemeClr val="tx1"/>
                </a:solidFill>
              </a:rPr>
              <a:t>comment</a:t>
            </a:r>
          </a:p>
        </p:txBody>
      </p:sp>
      <p:sp>
        <p:nvSpPr>
          <p:cNvPr id="15" name="Rectangle 14"/>
          <p:cNvSpPr/>
          <p:nvPr/>
        </p:nvSpPr>
        <p:spPr>
          <a:xfrm>
            <a:off x="6019800" y="1143000"/>
            <a:ext cx="1143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PROJECT</a:t>
            </a:r>
          </a:p>
        </p:txBody>
      </p:sp>
      <p:sp>
        <p:nvSpPr>
          <p:cNvPr id="19" name="Rectangle 18"/>
          <p:cNvSpPr/>
          <p:nvPr/>
        </p:nvSpPr>
        <p:spPr>
          <a:xfrm>
            <a:off x="4953000" y="381000"/>
            <a:ext cx="1600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GEOLOCATION</a:t>
            </a:r>
          </a:p>
        </p:txBody>
      </p:sp>
      <p:cxnSp>
        <p:nvCxnSpPr>
          <p:cNvPr id="22" name="Straight Arrow Connector 21"/>
          <p:cNvCxnSpPr/>
          <p:nvPr/>
        </p:nvCxnSpPr>
        <p:spPr>
          <a:xfrm rot="5400000" flipH="1" flipV="1">
            <a:off x="6248400" y="1600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2"/>
          </p:cNvCxnSpPr>
          <p:nvPr/>
        </p:nvCxnSpPr>
        <p:spPr>
          <a:xfrm rot="5400000" flipH="1" flipV="1">
            <a:off x="5162550" y="1314450"/>
            <a:ext cx="1143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0"/>
          </p:cNvCxnSpPr>
          <p:nvPr/>
        </p:nvCxnSpPr>
        <p:spPr>
          <a:xfrm rot="5400000" flipH="1" flipV="1">
            <a:off x="1066800" y="46482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3695700" y="3695700"/>
            <a:ext cx="2667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V="1">
            <a:off x="1676400" y="4572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590800" y="2590800"/>
            <a:ext cx="2057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PHENOTYPE</a:t>
            </a:r>
          </a:p>
          <a:p>
            <a:r>
              <a:rPr lang="en-US" dirty="0" err="1" smtClean="0">
                <a:solidFill>
                  <a:schemeClr val="tx1"/>
                </a:solidFill>
              </a:rPr>
              <a:t>phenotype_id</a:t>
            </a:r>
            <a:endParaRPr lang="en-US" dirty="0" smtClean="0">
              <a:solidFill>
                <a:schemeClr val="tx1"/>
              </a:solidFill>
            </a:endParaRPr>
          </a:p>
          <a:p>
            <a:r>
              <a:rPr lang="en-US" dirty="0" smtClean="0">
                <a:solidFill>
                  <a:schemeClr val="tx1"/>
                </a:solidFill>
              </a:rPr>
              <a:t>name</a:t>
            </a:r>
          </a:p>
          <a:p>
            <a:r>
              <a:rPr lang="en-US" dirty="0" smtClean="0">
                <a:solidFill>
                  <a:schemeClr val="tx1"/>
                </a:solidFill>
              </a:rPr>
              <a:t>value</a:t>
            </a:r>
          </a:p>
        </p:txBody>
      </p:sp>
      <p:cxnSp>
        <p:nvCxnSpPr>
          <p:cNvPr id="34" name="Straight Arrow Connector 33"/>
          <p:cNvCxnSpPr>
            <a:stCxn id="14" idx="0"/>
          </p:cNvCxnSpPr>
          <p:nvPr/>
        </p:nvCxnSpPr>
        <p:spPr>
          <a:xfrm rot="16200000" flipV="1">
            <a:off x="3276600" y="41529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590800" y="1143000"/>
            <a:ext cx="2286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PHENOTYPE_CVTERM</a:t>
            </a:r>
          </a:p>
          <a:p>
            <a:r>
              <a:rPr lang="en-US" dirty="0" err="1" smtClean="0">
                <a:solidFill>
                  <a:schemeClr val="tx1"/>
                </a:solidFill>
              </a:rPr>
              <a:t>Phenotype_cvterm_idphenotype_id</a:t>
            </a:r>
            <a:endParaRPr lang="en-US" dirty="0" smtClean="0">
              <a:solidFill>
                <a:schemeClr val="tx1"/>
              </a:solidFill>
            </a:endParaRPr>
          </a:p>
          <a:p>
            <a:r>
              <a:rPr lang="en-US" dirty="0" err="1" smtClean="0">
                <a:solidFill>
                  <a:schemeClr val="tx1"/>
                </a:solidFill>
              </a:rPr>
              <a:t>Cvterm_id</a:t>
            </a:r>
            <a:endParaRPr lang="en-US" dirty="0" smtClean="0">
              <a:solidFill>
                <a:schemeClr val="tx1"/>
              </a:solidFill>
            </a:endParaRPr>
          </a:p>
        </p:txBody>
      </p:sp>
      <p:cxnSp>
        <p:nvCxnSpPr>
          <p:cNvPr id="37" name="Straight Arrow Connector 36"/>
          <p:cNvCxnSpPr>
            <a:stCxn id="36" idx="2"/>
            <a:endCxn id="33" idx="0"/>
          </p:cNvCxnSpPr>
          <p:nvPr/>
        </p:nvCxnSpPr>
        <p:spPr>
          <a:xfrm rot="5400000">
            <a:off x="3562350" y="2419350"/>
            <a:ext cx="228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0" y="1676400"/>
            <a:ext cx="2362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FEATURE_PHENOTYPE</a:t>
            </a:r>
          </a:p>
        </p:txBody>
      </p:sp>
      <p:sp>
        <p:nvSpPr>
          <p:cNvPr id="40" name="Rectangle 39"/>
          <p:cNvSpPr/>
          <p:nvPr/>
        </p:nvSpPr>
        <p:spPr>
          <a:xfrm>
            <a:off x="533400" y="990600"/>
            <a:ext cx="1066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FEATURE</a:t>
            </a:r>
          </a:p>
        </p:txBody>
      </p:sp>
      <p:cxnSp>
        <p:nvCxnSpPr>
          <p:cNvPr id="42" name="Straight Arrow Connector 41"/>
          <p:cNvCxnSpPr/>
          <p:nvPr/>
        </p:nvCxnSpPr>
        <p:spPr>
          <a:xfrm rot="5400000" flipH="1" flipV="1">
            <a:off x="761206" y="15240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3" idx="1"/>
          </p:cNvCxnSpPr>
          <p:nvPr/>
        </p:nvCxnSpPr>
        <p:spPr>
          <a:xfrm>
            <a:off x="1066800" y="2133600"/>
            <a:ext cx="1524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hape 70"/>
          <p:cNvCxnSpPr>
            <a:stCxn id="15" idx="3"/>
            <a:endCxn id="15" idx="0"/>
          </p:cNvCxnSpPr>
          <p:nvPr/>
        </p:nvCxnSpPr>
        <p:spPr>
          <a:xfrm flipH="1" flipV="1">
            <a:off x="6591300" y="1143000"/>
            <a:ext cx="571500" cy="190500"/>
          </a:xfrm>
          <a:prstGeom prst="curvedConnector4">
            <a:avLst>
              <a:gd name="adj1" fmla="val -40000"/>
              <a:gd name="adj2" fmla="val 22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020762"/>
          </a:xfrm>
        </p:spPr>
        <p:txBody>
          <a:bodyPr>
            <a:normAutofit fontScale="90000"/>
          </a:bodyPr>
          <a:lstStyle/>
          <a:p>
            <a:r>
              <a:rPr lang="en-US" dirty="0" smtClean="0"/>
              <a:t>Pedigree Data </a:t>
            </a:r>
            <a:br>
              <a:rPr lang="en-US" dirty="0" smtClean="0"/>
            </a:br>
            <a:r>
              <a:rPr lang="en-US" sz="3100" dirty="0" smtClean="0"/>
              <a:t>(rice data generated from </a:t>
            </a:r>
            <a:r>
              <a:rPr lang="en-US" sz="3100" dirty="0" smtClean="0">
                <a:hlinkClick r:id="rId2"/>
              </a:rPr>
              <a:t>ICIS pedigree viewer</a:t>
            </a:r>
            <a:r>
              <a:rPr lang="en-US" sz="3100" dirty="0" smtClean="0"/>
              <a:t>)</a:t>
            </a:r>
            <a:endParaRPr lang="en-US" sz="3100" dirty="0"/>
          </a:p>
        </p:txBody>
      </p:sp>
      <p:pic>
        <p:nvPicPr>
          <p:cNvPr id="1027" name="Picture 3"/>
          <p:cNvPicPr>
            <a:picLocks noChangeAspect="1" noChangeArrowheads="1"/>
          </p:cNvPicPr>
          <p:nvPr/>
        </p:nvPicPr>
        <p:blipFill>
          <a:blip r:embed="rId3" cstate="print"/>
          <a:srcRect/>
          <a:stretch>
            <a:fillRect/>
          </a:stretch>
        </p:blipFill>
        <p:spPr bwMode="auto">
          <a:xfrm>
            <a:off x="304800" y="2057400"/>
            <a:ext cx="4981575" cy="3552825"/>
          </a:xfrm>
          <a:prstGeom prst="rect">
            <a:avLst/>
          </a:prstGeom>
          <a:noFill/>
          <a:ln w="9525">
            <a:noFill/>
            <a:miter lim="800000"/>
            <a:headEnd/>
            <a:tailEnd/>
          </a:ln>
        </p:spPr>
      </p:pic>
      <p:sp>
        <p:nvSpPr>
          <p:cNvPr id="8" name="TextBox 7"/>
          <p:cNvSpPr txBox="1"/>
          <p:nvPr/>
        </p:nvSpPr>
        <p:spPr>
          <a:xfrm>
            <a:off x="3886200" y="1447800"/>
            <a:ext cx="4953000" cy="2308324"/>
          </a:xfrm>
          <a:prstGeom prst="rect">
            <a:avLst/>
          </a:prstGeom>
          <a:noFill/>
        </p:spPr>
        <p:txBody>
          <a:bodyPr wrap="square" rtlCol="0">
            <a:spAutoFit/>
          </a:bodyPr>
          <a:lstStyle/>
          <a:p>
            <a:r>
              <a:rPr lang="en-US" b="1" dirty="0" err="1" smtClean="0"/>
              <a:t>Germplasm</a:t>
            </a:r>
            <a:r>
              <a:rPr lang="en-US" b="1" dirty="0" smtClean="0"/>
              <a:t> is created by methods below </a:t>
            </a:r>
          </a:p>
          <a:p>
            <a:r>
              <a:rPr lang="en-US" b="1" dirty="0" smtClean="0"/>
              <a:t>(</a:t>
            </a:r>
            <a:r>
              <a:rPr lang="en-US" b="1" dirty="0" err="1" smtClean="0">
                <a:hlinkClick r:id="rId4"/>
              </a:rPr>
              <a:t>ppt</a:t>
            </a:r>
            <a:r>
              <a:rPr lang="en-US" b="1" dirty="0" smtClean="0"/>
              <a:t>, </a:t>
            </a:r>
            <a:r>
              <a:rPr lang="en-US" b="1" dirty="0" smtClean="0">
                <a:hlinkClick r:id="rId5"/>
              </a:rPr>
              <a:t>wiki</a:t>
            </a:r>
            <a:r>
              <a:rPr lang="en-US" b="1" dirty="0" smtClean="0"/>
              <a:t>)</a:t>
            </a:r>
          </a:p>
          <a:p>
            <a:r>
              <a:rPr lang="en-US" dirty="0" smtClean="0"/>
              <a:t>1. Derivative (to decrease genetic variation  -usually selection)</a:t>
            </a:r>
          </a:p>
          <a:p>
            <a:r>
              <a:rPr lang="en-US" dirty="0" smtClean="0"/>
              <a:t>2. Generative (to increase genetic variation - usually a cross)</a:t>
            </a:r>
          </a:p>
          <a:p>
            <a:r>
              <a:rPr lang="en-US" dirty="0" smtClean="0"/>
              <a:t>3. Maintenance (to maintain genetic variation -usually seed </a:t>
            </a:r>
            <a:r>
              <a:rPr lang="en-US" dirty="0" smtClean="0"/>
              <a:t>increase or import)</a:t>
            </a:r>
            <a:endParaRPr lang="en-US" dirty="0" smtClean="0"/>
          </a:p>
        </p:txBody>
      </p:sp>
      <p:sp>
        <p:nvSpPr>
          <p:cNvPr id="11" name="TextBox 10"/>
          <p:cNvSpPr txBox="1"/>
          <p:nvPr/>
        </p:nvSpPr>
        <p:spPr>
          <a:xfrm>
            <a:off x="5203698" y="4038600"/>
            <a:ext cx="3940302" cy="1477328"/>
          </a:xfrm>
          <a:prstGeom prst="rect">
            <a:avLst/>
          </a:prstGeom>
          <a:noFill/>
        </p:spPr>
        <p:txBody>
          <a:bodyPr wrap="square" rtlCol="0">
            <a:spAutoFit/>
          </a:bodyPr>
          <a:lstStyle/>
          <a:p>
            <a:pPr marL="342900" indent="-342900">
              <a:buFont typeface="Arial" pitchFamily="34" charset="0"/>
              <a:buChar char="•"/>
            </a:pPr>
            <a:r>
              <a:rPr lang="en-US" dirty="0" smtClean="0"/>
              <a:t>We need to differentiate method 2 from 1 &amp; 3 to display pedigree</a:t>
            </a:r>
          </a:p>
          <a:p>
            <a:pPr marL="342900" indent="-342900">
              <a:buFont typeface="Arial" pitchFamily="34" charset="0"/>
              <a:buChar char="•"/>
            </a:pPr>
            <a:r>
              <a:rPr lang="en-US" dirty="0" smtClean="0"/>
              <a:t>We need to  track down the original parent</a:t>
            </a:r>
          </a:p>
          <a:p>
            <a:endParaRPr lang="en-US" dirty="0"/>
          </a:p>
        </p:txBody>
      </p:sp>
      <p:sp>
        <p:nvSpPr>
          <p:cNvPr id="6" name="TextBox 5"/>
          <p:cNvSpPr txBox="1"/>
          <p:nvPr/>
        </p:nvSpPr>
        <p:spPr>
          <a:xfrm>
            <a:off x="381001" y="5562600"/>
            <a:ext cx="6019800" cy="990600"/>
          </a:xfrm>
          <a:prstGeom prst="rect">
            <a:avLst/>
          </a:prstGeom>
          <a:noFill/>
        </p:spPr>
        <p:txBody>
          <a:bodyPr wrap="square" rtlCol="0">
            <a:spAutoFit/>
          </a:bodyPr>
          <a:lstStyle/>
          <a:p>
            <a:r>
              <a:rPr lang="en-US" sz="1400" dirty="0" smtClean="0"/>
              <a:t>This pedigree shows only parentage, empty arrow is female parent and filled arrow is male parent. Green is for generative methods and brown is for maintenance. PETA went through maintenance step(s) and CINA and LATISAIL is the parents of the cross before those maintenance step(s). </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2974</TotalTime>
  <Words>1196</Words>
  <Application>Microsoft Office PowerPoint</Application>
  <PresentationFormat>On-screen Show (4:3)</PresentationFormat>
  <Paragraphs>302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Main change from the previous discussion</vt:lpstr>
      <vt:lpstr>Slide 2</vt:lpstr>
      <vt:lpstr>1. Stock - Stock (germplasm) named by breeders, researchers or germplasm centers - can be a population, an established cultivar/breeding line or an individual (eg. collected from wild or from a cross) but not likely to be clones that are propagated in breeding programs (presentation on Germplasm Ontology) - link to pedigree and passport data 2. OU  - observational unit with specific properties (inventory/plot number, treatment, plant/harvest date, etc) - links to a distinct phenotype and genotype value per assay - can be any of the below with SPECIFIC FACTORs 1) Stock  2) Group of stocks (eg. F3 population) 3) Part of stock (a clone or a part of an organism) </vt:lpstr>
      <vt:lpstr>Breeding Data (apple)</vt:lpstr>
      <vt:lpstr>Breeding Data (apple)</vt:lpstr>
      <vt:lpstr>QTL (tomato data from SGN)</vt:lpstr>
      <vt:lpstr>Slide 7</vt:lpstr>
      <vt:lpstr>Slide 8</vt:lpstr>
      <vt:lpstr>Pedigree Data  (rice data generated from ICIS pedigree viewer)</vt:lpstr>
      <vt:lpstr>Slide 10</vt:lpstr>
      <vt:lpstr>Slide 11</vt:lpstr>
      <vt:lpstr>Slide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Stock – link to pedigree and passport data 2. OU – link to phenotype and genotype value  type of OU  1) Stock (can be individual or cultivar – data provider and the data 2) Group of stock 3) Part of stock (a clone or a part of</dc:title>
  <dc:creator>Sook</dc:creator>
  <cp:lastModifiedBy>Sook</cp:lastModifiedBy>
  <cp:revision>164</cp:revision>
  <dcterms:created xsi:type="dcterms:W3CDTF">2010-02-03T17:18:48Z</dcterms:created>
  <dcterms:modified xsi:type="dcterms:W3CDTF">2010-02-05T19:11:44Z</dcterms:modified>
</cp:coreProperties>
</file>