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4" r:id="rId12"/>
    <p:sldId id="267" r:id="rId13"/>
    <p:sldId id="271" r:id="rId14"/>
    <p:sldId id="273" r:id="rId15"/>
    <p:sldId id="268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6B23"/>
    <a:srgbClr val="90F915"/>
    <a:srgbClr val="F0ED38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84493" autoAdjust="0"/>
  </p:normalViewPr>
  <p:slideViewPr>
    <p:cSldViewPr snapToGrid="0" snapToObjects="1">
      <p:cViewPr>
        <p:scale>
          <a:sx n="100" d="100"/>
          <a:sy n="100" d="100"/>
        </p:scale>
        <p:origin x="-156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BA69-1E15-5846-A66E-7074332F591A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3825-BD57-364B-9772-0CCB5FC5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only wish to highlight that the need for genome visualization and editing tools is what prompted the development of the genome browsers we commonly use. </a:t>
            </a:r>
          </a:p>
          <a:p>
            <a:r>
              <a:rPr lang="en-US" baseline="0" dirty="0" smtClean="0"/>
              <a:t>But it was also necessary to create editing tools. </a:t>
            </a:r>
          </a:p>
          <a:p>
            <a:r>
              <a:rPr lang="en-US" baseline="0" dirty="0" smtClean="0"/>
              <a:t>All these factors are part of a process we call ‘the democratization of genome-scale sequencing’, which calls for a new kind of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3825-BD57-364B-9772-0CCB5FC5A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Apollo is made of three components:</a:t>
            </a:r>
            <a:r>
              <a:rPr lang="en-US" baseline="0" dirty="0" smtClean="0"/>
              <a:t> 1) Web-Based Client. 2) Annotation Editing Engine. 3) Server-Side Data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3825-BD57-364B-9772-0CCB5FC5A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The server is a Java servlet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it uses the GMOD biological object layer (</a:t>
            </a:r>
            <a:r>
              <a:rPr lang="en-US" baseline="0" dirty="0" err="1" smtClean="0"/>
              <a:t>gbol</a:t>
            </a:r>
            <a:r>
              <a:rPr lang="en-US" baseline="0" dirty="0" smtClean="0"/>
              <a:t>) data model: object model &amp; API, based on the Chado schema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Editing logic is in the server: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selects longest ORF as CDS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flags non-canonical splice sites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Plug-in architecture for sequence alignment searches, to locate region  of interest: BLAT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Berkeley DB stores annotations &amp; annotation edits, and their History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Real Time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3825-BD57-364B-9772-0CCB5FC5A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1762DB5-A0DF-0344-909F-FA97BA0D918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29F2198-332C-C14D-9D43-AA1BE21296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eg"/><Relationship Id="rId5" Type="http://schemas.openxmlformats.org/officeDocument/2006/relationships/image" Target="../media/image12.jpg"/><Relationship Id="rId6" Type="http://schemas.openxmlformats.org/officeDocument/2006/relationships/image" Target="../media/image13.jpe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Relationship Id="rId11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Apollo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1322" y="3446039"/>
            <a:ext cx="6490901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 Web-based Genomics Annotation Editing Platform</a:t>
            </a:r>
            <a:endParaRPr lang="en-US" dirty="0"/>
          </a:p>
        </p:txBody>
      </p:sp>
      <p:pic>
        <p:nvPicPr>
          <p:cNvPr id="7" name="Picture 6" descr="Screen shot 2013-03-17 at 12.17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9792" y="928900"/>
            <a:ext cx="3679467" cy="2275267"/>
          </a:xfrm>
          <a:prstGeom prst="rect">
            <a:avLst/>
          </a:prstGeom>
        </p:spPr>
      </p:pic>
      <p:pic>
        <p:nvPicPr>
          <p:cNvPr id="9" name="Picture 8" descr="Apollo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638" y="2516264"/>
            <a:ext cx="1898103" cy="68790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7000" y="5001478"/>
            <a:ext cx="8915400" cy="1802122"/>
            <a:chOff x="127000" y="5001478"/>
            <a:chExt cx="8915400" cy="1802122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814209" y="5001478"/>
              <a:ext cx="7794983" cy="929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None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9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7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5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Ed Lee, Gregg </a:t>
              </a:r>
              <a:r>
                <a:rPr lang="en-US" dirty="0" err="1" smtClean="0"/>
                <a:t>Helt</a:t>
              </a:r>
              <a:r>
                <a:rPr lang="en-US" dirty="0" smtClean="0"/>
                <a:t>, Justin Reese, Monica Munoz-Torres*, Christopher Childers, Rob </a:t>
              </a:r>
              <a:r>
                <a:rPr lang="en-US" dirty="0" err="1" smtClean="0"/>
                <a:t>Buels</a:t>
              </a:r>
              <a:r>
                <a:rPr lang="en-US" dirty="0" smtClean="0"/>
                <a:t>, Lincoln Stein, Ian Holmes, Christine </a:t>
              </a:r>
              <a:r>
                <a:rPr lang="en-US" dirty="0" err="1" smtClean="0"/>
                <a:t>Elsik</a:t>
              </a:r>
              <a:r>
                <a:rPr lang="en-US" dirty="0" smtClean="0"/>
                <a:t>, Suzanna Lewis</a:t>
              </a:r>
            </a:p>
            <a:p>
              <a:pPr algn="ctr"/>
              <a:r>
                <a:rPr lang="en-US" dirty="0" smtClean="0"/>
                <a:t>Biocuration 2013 | Cambridge, UK</a:t>
              </a:r>
              <a:endParaRPr lang="en-US" dirty="0"/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27000" y="5636479"/>
              <a:ext cx="8915400" cy="4849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None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9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7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5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Lawrence Berkeley National Laboratory, Joint Genome Institute, for the US Department of Energy at UCB</a:t>
              </a:r>
              <a:endParaRPr lang="en-US" sz="1400" dirty="0"/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953" y="6083550"/>
              <a:ext cx="696060" cy="69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8" descr="LBNL_Full_Logo_Final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123" y="6059561"/>
              <a:ext cx="872590" cy="74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793" y="6082331"/>
              <a:ext cx="1142998" cy="69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 descr="US_DOE.jpe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9900" y="6077561"/>
              <a:ext cx="711200" cy="708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85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3" y="1168400"/>
            <a:ext cx="7485977" cy="5156200"/>
          </a:xfrm>
        </p:spPr>
        <p:txBody>
          <a:bodyPr>
            <a:normAutofit/>
          </a:bodyPr>
          <a:lstStyle/>
          <a:p>
            <a:r>
              <a:rPr lang="en-US" sz="2200" dirty="0"/>
              <a:t>E</a:t>
            </a:r>
            <a:r>
              <a:rPr lang="en-US" sz="2200" dirty="0" smtClean="0"/>
              <a:t>xtensions of JBrowse track features: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GUI for editing annotations</a:t>
            </a:r>
          </a:p>
          <a:p>
            <a:pPr lvl="1"/>
            <a:r>
              <a:rPr lang="en-US" sz="2000" dirty="0"/>
              <a:t>2 </a:t>
            </a:r>
            <a:r>
              <a:rPr lang="en-US" sz="2000" b="1" dirty="0">
                <a:solidFill>
                  <a:srgbClr val="FFFF00"/>
                </a:solidFill>
              </a:rPr>
              <a:t>new</a:t>
            </a:r>
            <a:r>
              <a:rPr lang="en-US" sz="2000" dirty="0"/>
              <a:t> kinds of tracks: </a:t>
            </a:r>
          </a:p>
          <a:p>
            <a:pPr lvl="2"/>
            <a:r>
              <a:rPr lang="en-US" sz="1800" dirty="0"/>
              <a:t>annotation editing</a:t>
            </a:r>
          </a:p>
          <a:p>
            <a:pPr lvl="2"/>
            <a:r>
              <a:rPr lang="en-US" sz="1800" dirty="0"/>
              <a:t>sequence alteration editing</a:t>
            </a:r>
          </a:p>
          <a:p>
            <a:pPr lvl="1"/>
            <a:r>
              <a:rPr lang="en-US" sz="2000" dirty="0" smtClean="0"/>
              <a:t>Selection of features &amp; </a:t>
            </a:r>
            <a:br>
              <a:rPr lang="en-US" sz="2000" dirty="0" smtClean="0"/>
            </a:br>
            <a:r>
              <a:rPr lang="en-US" sz="2000" dirty="0" smtClean="0"/>
              <a:t>sub-features</a:t>
            </a:r>
          </a:p>
          <a:p>
            <a:pPr lvl="1"/>
            <a:r>
              <a:rPr lang="en-US" sz="2000" dirty="0" smtClean="0"/>
              <a:t>Dragging</a:t>
            </a:r>
            <a:endParaRPr lang="en-US" sz="2000" dirty="0"/>
          </a:p>
          <a:p>
            <a:pPr lvl="1"/>
            <a:r>
              <a:rPr lang="en-US" sz="2000" dirty="0" smtClean="0"/>
              <a:t>Edge-matching</a:t>
            </a:r>
          </a:p>
          <a:p>
            <a:r>
              <a:rPr lang="en-US" sz="2200" dirty="0" smtClean="0"/>
              <a:t>Communicates with annotation editing engine and data providing service.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ends ‘Edit’ operations to the server, lets it decide what to do, server makes the ‘Edit’, pushes back to all clients *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Web-based Client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6" name="Picture 5" descr="WAP_web-based-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300" y="2082801"/>
            <a:ext cx="5006350" cy="23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23" y="1231900"/>
            <a:ext cx="5492077" cy="5308600"/>
          </a:xfrm>
        </p:spPr>
        <p:txBody>
          <a:bodyPr>
            <a:normAutofit/>
          </a:bodyPr>
          <a:lstStyle/>
          <a:p>
            <a:r>
              <a:rPr lang="en-US" sz="2200" dirty="0"/>
              <a:t>The server:</a:t>
            </a:r>
          </a:p>
          <a:p>
            <a:pPr lvl="1"/>
            <a:r>
              <a:rPr lang="en-US" sz="2000" dirty="0"/>
              <a:t>Java servlet</a:t>
            </a:r>
          </a:p>
          <a:p>
            <a:pPr lvl="1"/>
            <a:r>
              <a:rPr lang="en-US" sz="2000" dirty="0" smtClean="0"/>
              <a:t>GBOL </a:t>
            </a:r>
            <a:r>
              <a:rPr lang="en-US" sz="2000" dirty="0"/>
              <a:t>data model: object model &amp; </a:t>
            </a:r>
            <a:r>
              <a:rPr lang="en-US" sz="2000" dirty="0" smtClean="0"/>
              <a:t>API, </a:t>
            </a:r>
            <a:r>
              <a:rPr lang="en-US" sz="2000" dirty="0"/>
              <a:t>based on the Chado schema</a:t>
            </a:r>
          </a:p>
          <a:p>
            <a:r>
              <a:rPr lang="en-US" sz="2200" dirty="0" smtClean="0"/>
              <a:t>The editing logic is in the server: </a:t>
            </a:r>
          </a:p>
          <a:p>
            <a:pPr lvl="1"/>
            <a:r>
              <a:rPr lang="en-US" sz="2000" dirty="0" smtClean="0"/>
              <a:t>selects longest ORF as CDS </a:t>
            </a:r>
          </a:p>
          <a:p>
            <a:pPr lvl="1"/>
            <a:r>
              <a:rPr lang="en-US" sz="2000" dirty="0" smtClean="0"/>
              <a:t>flags non-canonical splice sites</a:t>
            </a:r>
          </a:p>
          <a:p>
            <a:r>
              <a:rPr lang="en-US" sz="2200" dirty="0" smtClean="0"/>
              <a:t>Plug-in architecture for sequence alignment searches: BLAT</a:t>
            </a:r>
          </a:p>
          <a:p>
            <a:r>
              <a:rPr lang="en-US" sz="2200" dirty="0" smtClean="0"/>
              <a:t>Uses </a:t>
            </a:r>
            <a:r>
              <a:rPr lang="en-US" sz="2200" dirty="0" err="1" smtClean="0"/>
              <a:t>BerkeleyDB</a:t>
            </a:r>
            <a:endParaRPr lang="en-US" sz="2200" dirty="0" smtClean="0"/>
          </a:p>
          <a:p>
            <a:pPr lvl="1"/>
            <a:r>
              <a:rPr lang="en-US" sz="2000" dirty="0" smtClean="0"/>
              <a:t>Stores Annotations, Edits, History</a:t>
            </a:r>
          </a:p>
          <a:p>
            <a:r>
              <a:rPr lang="en-US" sz="2200" dirty="0" smtClean="0"/>
              <a:t>Supports Real Time Collaboration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Annotation Editing Engine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4" name="Picture 3" descr="WAP_AnnotEditEng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004" y="2273300"/>
            <a:ext cx="3621996" cy="4130816"/>
          </a:xfrm>
          <a:prstGeom prst="rect">
            <a:avLst/>
          </a:prstGeom>
        </p:spPr>
      </p:pic>
      <p:pic>
        <p:nvPicPr>
          <p:cNvPr id="6" name="Picture 5" descr="WAP-WA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3100" y="1478610"/>
            <a:ext cx="2923550" cy="8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Server-side Data Service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3" name="Picture 2" descr="Server_side_Data-ser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5800" y="2157967"/>
            <a:ext cx="5374650" cy="4407934"/>
          </a:xfrm>
          <a:prstGeom prst="rect">
            <a:avLst/>
          </a:prstGeom>
        </p:spPr>
      </p:pic>
      <p:pic>
        <p:nvPicPr>
          <p:cNvPr id="4" name="Picture 3" descr="WAP_web-based-client-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7700" y="1414580"/>
            <a:ext cx="2872750" cy="7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Server-side Data Service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217665"/>
            <a:ext cx="6261100" cy="500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Trellis</a:t>
            </a:r>
          </a:p>
          <a:p>
            <a:pPr lvl="1"/>
            <a:r>
              <a:rPr lang="en-US" sz="2200" dirty="0" smtClean="0"/>
              <a:t>A data broker with plug-in architecture </a:t>
            </a:r>
            <a:br>
              <a:rPr lang="en-US" sz="2200" dirty="0" smtClean="0"/>
            </a:br>
            <a:r>
              <a:rPr lang="en-US" sz="2200" dirty="0" smtClean="0"/>
              <a:t>for both output formats and back-end data stores</a:t>
            </a:r>
          </a:p>
          <a:p>
            <a:pPr lvl="1"/>
            <a:r>
              <a:rPr lang="en-US" sz="2200" dirty="0" smtClean="0"/>
              <a:t>Web Apollo support is implemented as plug-in that outputs JSON format</a:t>
            </a:r>
          </a:p>
          <a:p>
            <a:pPr lvl="1"/>
            <a:r>
              <a:rPr lang="en-US" sz="2200" dirty="0" smtClean="0"/>
              <a:t>Also has output plug-ins for GFF3 &amp; BED</a:t>
            </a:r>
          </a:p>
          <a:p>
            <a:pPr lvl="1"/>
            <a:r>
              <a:rPr lang="en-US" sz="2200" dirty="0" smtClean="0"/>
              <a:t>On the back-end, we implemented </a:t>
            </a:r>
            <a:br>
              <a:rPr lang="en-US" sz="2200" dirty="0" smtClean="0"/>
            </a:br>
            <a:r>
              <a:rPr lang="en-US" sz="2200" dirty="0" smtClean="0"/>
              <a:t>3 plug-ins for:</a:t>
            </a:r>
          </a:p>
          <a:p>
            <a:pPr lvl="2"/>
            <a:r>
              <a:rPr lang="en-US" sz="2000" dirty="0" smtClean="0"/>
              <a:t>UCSC MySQL genome database</a:t>
            </a:r>
          </a:p>
          <a:p>
            <a:pPr lvl="2"/>
            <a:r>
              <a:rPr lang="en-US" sz="2000" dirty="0" smtClean="0"/>
              <a:t>Chado</a:t>
            </a:r>
          </a:p>
          <a:p>
            <a:pPr lvl="2"/>
            <a:r>
              <a:rPr lang="en-US" sz="2000" dirty="0" smtClean="0"/>
              <a:t>DAS servers (e.g.: </a:t>
            </a:r>
            <a:r>
              <a:rPr lang="en-US" sz="2000" dirty="0" err="1" smtClean="0"/>
              <a:t>Ensembl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" name="Picture 2" descr="WAP-Trell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925" y="2163088"/>
            <a:ext cx="2987075" cy="4212312"/>
          </a:xfrm>
          <a:prstGeom prst="rect">
            <a:avLst/>
          </a:prstGeom>
        </p:spPr>
      </p:pic>
      <p:pic>
        <p:nvPicPr>
          <p:cNvPr id="9" name="Picture 8" descr="WAP_web-based-client-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924" y="1384996"/>
            <a:ext cx="2987075" cy="772971"/>
          </a:xfrm>
          <a:prstGeom prst="rect">
            <a:avLst/>
          </a:prstGeom>
        </p:spPr>
      </p:pic>
      <p:pic>
        <p:nvPicPr>
          <p:cNvPr id="4" name="Picture 3" descr="trelli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038" y="4457700"/>
            <a:ext cx="1510091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Further customization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6" name="Picture 5" descr="Screen Shot 2013-01-30 at 4.2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50" y="1520106"/>
            <a:ext cx="7480300" cy="46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3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50" y="1693188"/>
            <a:ext cx="8251965" cy="4590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Ability to annotate regulatory regions &amp; features</a:t>
            </a:r>
          </a:p>
          <a:p>
            <a:r>
              <a:rPr lang="en-US" sz="2800" dirty="0" smtClean="0"/>
              <a:t>Collapsing and expanding tracks</a:t>
            </a:r>
          </a:p>
          <a:p>
            <a:r>
              <a:rPr lang="en-US" sz="2800" dirty="0" smtClean="0"/>
              <a:t>Sticky ‘User Annotations’ track</a:t>
            </a:r>
          </a:p>
          <a:p>
            <a:r>
              <a:rPr lang="en-US" sz="2800" dirty="0" smtClean="0"/>
              <a:t>Genome slicing: annotating across </a:t>
            </a:r>
            <a:r>
              <a:rPr lang="en-US" sz="2800" dirty="0" err="1" smtClean="0"/>
              <a:t>contigs</a:t>
            </a:r>
            <a:endParaRPr lang="en-US" sz="2800" dirty="0" smtClean="0"/>
          </a:p>
          <a:p>
            <a:r>
              <a:rPr lang="en-US" sz="2800" dirty="0" smtClean="0"/>
              <a:t>Folding of </a:t>
            </a:r>
            <a:r>
              <a:rPr lang="en-US" sz="2800" dirty="0" err="1" smtClean="0"/>
              <a:t>intronic</a:t>
            </a:r>
            <a:r>
              <a:rPr lang="en-US" sz="2800" dirty="0" smtClean="0"/>
              <a:t> space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93188"/>
            <a:ext cx="8610600" cy="4590323"/>
          </a:xfrm>
        </p:spPr>
        <p:txBody>
          <a:bodyPr>
            <a:normAutofit/>
          </a:bodyPr>
          <a:lstStyle/>
          <a:p>
            <a:r>
              <a:rPr lang="en-US" sz="2800" dirty="0"/>
              <a:t>Release</a:t>
            </a:r>
          </a:p>
          <a:p>
            <a:pPr lvl="1"/>
            <a:r>
              <a:rPr lang="en-US" sz="2200" dirty="0"/>
              <a:t>http://</a:t>
            </a:r>
            <a:r>
              <a:rPr lang="en-US" sz="2200" dirty="0" err="1"/>
              <a:t>genomearchitect.org</a:t>
            </a:r>
            <a:r>
              <a:rPr lang="en-US" sz="2200" dirty="0"/>
              <a:t>/</a:t>
            </a:r>
            <a:r>
              <a:rPr lang="en-US" sz="2200" dirty="0" err="1"/>
              <a:t>webapollo</a:t>
            </a:r>
            <a:r>
              <a:rPr lang="en-US" sz="2200" dirty="0"/>
              <a:t>/releases</a:t>
            </a:r>
          </a:p>
          <a:p>
            <a:r>
              <a:rPr lang="en-US" sz="2800" dirty="0" smtClean="0"/>
              <a:t>Demo Site</a:t>
            </a:r>
          </a:p>
          <a:p>
            <a:pPr lvl="1"/>
            <a:r>
              <a:rPr lang="en-US" sz="2200" dirty="0" smtClean="0"/>
              <a:t>http://</a:t>
            </a:r>
            <a:r>
              <a:rPr lang="en-US" sz="2200" dirty="0" err="1" smtClean="0"/>
              <a:t>icebox.lbl.gov</a:t>
            </a:r>
            <a:r>
              <a:rPr lang="en-US" sz="2200" dirty="0" smtClean="0"/>
              <a:t>/</a:t>
            </a:r>
            <a:r>
              <a:rPr lang="en-US" sz="2200" dirty="0" err="1" smtClean="0"/>
              <a:t>WebApolloDemo</a:t>
            </a:r>
            <a:endParaRPr lang="en-US" sz="2200" dirty="0" smtClean="0"/>
          </a:p>
          <a:p>
            <a:r>
              <a:rPr lang="en-US" sz="2800" dirty="0" smtClean="0"/>
              <a:t>At GMOD</a:t>
            </a:r>
          </a:p>
          <a:p>
            <a:pPr lvl="1"/>
            <a:r>
              <a:rPr lang="en-US" sz="2200" dirty="0"/>
              <a:t>http://</a:t>
            </a:r>
            <a:r>
              <a:rPr lang="en-US" sz="2200" dirty="0" err="1"/>
              <a:t>gmod.org</a:t>
            </a:r>
            <a:r>
              <a:rPr lang="en-US" sz="2200" dirty="0"/>
              <a:t>/wiki/</a:t>
            </a:r>
            <a:r>
              <a:rPr lang="en-US" sz="2200" dirty="0" smtClean="0"/>
              <a:t>WebApollo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Releases &amp; Demo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93188"/>
            <a:ext cx="8610600" cy="4590323"/>
          </a:xfrm>
        </p:spPr>
        <p:txBody>
          <a:bodyPr>
            <a:normAutofit/>
          </a:bodyPr>
          <a:lstStyle/>
          <a:p>
            <a:r>
              <a:rPr lang="en-US" sz="2800" dirty="0"/>
              <a:t>Web Client and Static Data Generation Pipeline</a:t>
            </a:r>
          </a:p>
          <a:p>
            <a:pPr lvl="1"/>
            <a:r>
              <a:rPr lang="en-US" sz="2600" dirty="0"/>
              <a:t>https://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berkeleybop</a:t>
            </a:r>
            <a:r>
              <a:rPr lang="en-US" sz="2600" dirty="0"/>
              <a:t>/</a:t>
            </a:r>
            <a:r>
              <a:rPr lang="en-US" sz="2600" dirty="0" err="1"/>
              <a:t>jbrowse</a:t>
            </a:r>
            <a:r>
              <a:rPr lang="en-US" sz="2600" dirty="0"/>
              <a:t> </a:t>
            </a:r>
          </a:p>
          <a:p>
            <a:r>
              <a:rPr lang="en-US" sz="2800" dirty="0"/>
              <a:t>Annotation editing server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code.google.com</a:t>
            </a:r>
            <a:r>
              <a:rPr lang="en-US" sz="2600" dirty="0"/>
              <a:t>/p/</a:t>
            </a:r>
            <a:r>
              <a:rPr lang="en-US" sz="2600" dirty="0" err="1"/>
              <a:t>apollo</a:t>
            </a:r>
            <a:r>
              <a:rPr lang="en-US" sz="2600" dirty="0"/>
              <a:t>-web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code.google.com</a:t>
            </a:r>
            <a:r>
              <a:rPr lang="en-US" sz="2600" dirty="0"/>
              <a:t>/p/</a:t>
            </a:r>
            <a:r>
              <a:rPr lang="en-US" sz="2600" dirty="0" err="1"/>
              <a:t>gbol</a:t>
            </a:r>
            <a:endParaRPr lang="en-US" sz="2600" dirty="0"/>
          </a:p>
          <a:p>
            <a:r>
              <a:rPr lang="en-US" sz="2800" dirty="0"/>
              <a:t>Trellis Data access server 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code.google.com</a:t>
            </a:r>
            <a:r>
              <a:rPr lang="en-US" sz="2600" dirty="0"/>
              <a:t>/p/</a:t>
            </a:r>
            <a:r>
              <a:rPr lang="en-US" sz="2600" dirty="0" err="1"/>
              <a:t>genomancer</a:t>
            </a:r>
            <a:r>
              <a:rPr lang="en-US" sz="26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Source Code </a:t>
            </a:r>
            <a:r>
              <a:rPr lang="en-US" sz="4000" dirty="0" smtClean="0"/>
              <a:t>(BSD License)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93188"/>
            <a:ext cx="8610600" cy="45903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To all our users &amp; contributors! Especially:</a:t>
            </a:r>
          </a:p>
          <a:p>
            <a:pPr lvl="1"/>
            <a:r>
              <a:rPr lang="en-US" sz="2100" b="1" u="sng" dirty="0" smtClean="0"/>
              <a:t>Code</a:t>
            </a:r>
            <a:r>
              <a:rPr lang="en-US" sz="2100" b="1" dirty="0" smtClean="0"/>
              <a:t>: </a:t>
            </a:r>
            <a:r>
              <a:rPr lang="en-US" sz="2100" dirty="0" smtClean="0"/>
              <a:t>Mitch Skinner, </a:t>
            </a:r>
            <a:r>
              <a:rPr lang="en-US" sz="2100" dirty="0"/>
              <a:t>Nomi </a:t>
            </a:r>
            <a:r>
              <a:rPr lang="en-US" sz="2100" dirty="0" smtClean="0"/>
              <a:t>Harris, </a:t>
            </a:r>
            <a:r>
              <a:rPr lang="en-US" sz="2100" dirty="0"/>
              <a:t>Thomas </a:t>
            </a:r>
            <a:r>
              <a:rPr lang="en-US" sz="2100" dirty="0" smtClean="0"/>
              <a:t>Down, Carson Holt.</a:t>
            </a:r>
          </a:p>
          <a:p>
            <a:pPr lvl="1"/>
            <a:r>
              <a:rPr lang="en-US" sz="2100" b="1" u="sng" dirty="0" smtClean="0"/>
              <a:t>Feedback</a:t>
            </a:r>
            <a:r>
              <a:rPr lang="en-US" sz="2100" b="1" dirty="0" smtClean="0"/>
              <a:t>: </a:t>
            </a:r>
            <a:r>
              <a:rPr lang="en-US" sz="2100" dirty="0" smtClean="0"/>
              <a:t>Sue </a:t>
            </a:r>
            <a:r>
              <a:rPr lang="en-US" sz="2100" dirty="0"/>
              <a:t>Brown, Sanjay </a:t>
            </a:r>
            <a:r>
              <a:rPr lang="en-US" sz="2100" dirty="0" err="1"/>
              <a:t>Chellapilla</a:t>
            </a:r>
            <a:r>
              <a:rPr lang="en-US" sz="2100" dirty="0"/>
              <a:t>, Daniel </a:t>
            </a:r>
            <a:r>
              <a:rPr lang="en-US" sz="2100" dirty="0" err="1"/>
              <a:t>Ence</a:t>
            </a:r>
            <a:r>
              <a:rPr lang="en-US" sz="2100" dirty="0"/>
              <a:t>, Juergen Gadau, </a:t>
            </a:r>
            <a:r>
              <a:rPr lang="en-US" sz="2100" dirty="0" err="1"/>
              <a:t>Nicolae</a:t>
            </a:r>
            <a:r>
              <a:rPr lang="en-US" sz="2100" dirty="0"/>
              <a:t> Herndon, Elisabeth </a:t>
            </a:r>
            <a:r>
              <a:rPr lang="en-US" sz="2100" dirty="0" err="1"/>
              <a:t>Huguet</a:t>
            </a:r>
            <a:r>
              <a:rPr lang="en-US" sz="2100" dirty="0"/>
              <a:t>, Carolyn Lawrence, Sasha Mikheyev, Barry Moore, Jan </a:t>
            </a:r>
            <a:r>
              <a:rPr lang="en-US" sz="2100" dirty="0" err="1"/>
              <a:t>Oettler</a:t>
            </a:r>
            <a:r>
              <a:rPr lang="en-US" sz="2100" dirty="0"/>
              <a:t>, Xiang Qin, Lukas Schrader, Kim Worley, Mark </a:t>
            </a:r>
            <a:r>
              <a:rPr lang="en-US" sz="2100" dirty="0" err="1"/>
              <a:t>Yandell</a:t>
            </a:r>
            <a:r>
              <a:rPr lang="en-US" sz="2100" dirty="0"/>
              <a:t>, Jing-Jiang </a:t>
            </a:r>
            <a:r>
              <a:rPr lang="en-US" sz="2100" dirty="0" smtClean="0"/>
              <a:t>Zhou. </a:t>
            </a:r>
            <a:r>
              <a:rPr lang="en-US" sz="2100" smtClean="0"/>
              <a:t>File reformatting</a:t>
            </a:r>
            <a:r>
              <a:rPr lang="en-US" sz="2100" dirty="0" smtClean="0"/>
              <a:t>: Anna Bennett.</a:t>
            </a:r>
          </a:p>
          <a:p>
            <a:r>
              <a:rPr lang="en-US" sz="2600" dirty="0" smtClean="0"/>
              <a:t>To our funding agencies</a:t>
            </a:r>
            <a:r>
              <a:rPr lang="en-US" sz="2600" dirty="0"/>
              <a:t>: </a:t>
            </a:r>
          </a:p>
          <a:p>
            <a:pPr lvl="1"/>
            <a:r>
              <a:rPr lang="en-US" sz="2100" b="1" dirty="0"/>
              <a:t>NIH:</a:t>
            </a:r>
            <a:r>
              <a:rPr lang="en-US" sz="2100" dirty="0"/>
              <a:t> NIGMS and NHGRI. </a:t>
            </a:r>
          </a:p>
          <a:p>
            <a:pPr lvl="1"/>
            <a:r>
              <a:rPr lang="en-US" sz="2100" b="1" dirty="0"/>
              <a:t>DOE:</a:t>
            </a:r>
            <a:r>
              <a:rPr lang="en-US" sz="2100" dirty="0"/>
              <a:t> Office of the Director, Office of Science, Office of Basic Energy Sciences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800" dirty="0" smtClean="0"/>
              <a:t>Thanks</a:t>
            </a:r>
            <a:endParaRPr lang="en-US" sz="48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23" y="1489988"/>
            <a:ext cx="7688692" cy="4590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FF00"/>
                </a:solidFill>
              </a:rPr>
              <a:t>first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real-time, collaborative genomics annotation editor </a:t>
            </a:r>
            <a:r>
              <a:rPr lang="en-US" sz="2800" b="1" dirty="0" smtClean="0">
                <a:solidFill>
                  <a:srgbClr val="FFFF00"/>
                </a:solidFill>
              </a:rPr>
              <a:t>on the Web</a:t>
            </a:r>
          </a:p>
          <a:p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Easy-to-use environment for multiple, distributed users to review, update, and share genome feature markups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Web Apollo is: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50701" y="1251542"/>
            <a:ext cx="8654537" cy="2483457"/>
          </a:xfrm>
          <a:prstGeom prst="roundRect">
            <a:avLst>
              <a:gd name="adj" fmla="val 13693"/>
            </a:avLst>
          </a:prstGeom>
          <a:solidFill>
            <a:schemeClr val="tx2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sz="4500" dirty="0" smtClean="0"/>
              <a:t>The need for an updated tool</a:t>
            </a:r>
            <a:endParaRPr lang="en-US" sz="45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6" name="Picture 5" descr="raw-seq-dat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112" y="1355485"/>
            <a:ext cx="772874" cy="806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8148" y="1518472"/>
            <a:ext cx="12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0622" y="1379973"/>
            <a:ext cx="128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annotation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0473" y="1379973"/>
            <a:ext cx="167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validation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32509" y="1704850"/>
            <a:ext cx="564367" cy="828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6653" y="1713134"/>
            <a:ext cx="655807" cy="828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93629" y="1696566"/>
            <a:ext cx="564367" cy="828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ightning Bolt 43"/>
          <p:cNvSpPr/>
          <p:nvPr/>
        </p:nvSpPr>
        <p:spPr>
          <a:xfrm rot="885753">
            <a:off x="4895448" y="1531209"/>
            <a:ext cx="417437" cy="330713"/>
          </a:xfrm>
          <a:prstGeom prst="lightningBolt">
            <a:avLst/>
          </a:prstGeom>
          <a:solidFill>
            <a:srgbClr val="F0ED38"/>
          </a:solidFill>
          <a:ln>
            <a:solidFill>
              <a:srgbClr val="F0ED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6043536" y="634773"/>
            <a:ext cx="408389" cy="3809880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912599" y="2422149"/>
            <a:ext cx="623221" cy="85835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69815" y="1303773"/>
            <a:ext cx="146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 Annotation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90048" y="1715780"/>
            <a:ext cx="564367" cy="828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46600" y="3088668"/>
            <a:ext cx="339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Requires optimized genome </a:t>
            </a:r>
            <a:r>
              <a:rPr lang="en-US" b="1" dirty="0" smtClean="0">
                <a:solidFill>
                  <a:srgbClr val="FFFF00"/>
                </a:solidFill>
              </a:rPr>
              <a:t>visualization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editing tools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3406" y="4094616"/>
            <a:ext cx="8604453" cy="2308324"/>
            <a:chOff x="883276" y="4704216"/>
            <a:chExt cx="7947123" cy="2308324"/>
          </a:xfrm>
        </p:grpSpPr>
        <p:sp>
          <p:nvSpPr>
            <p:cNvPr id="51" name="TextBox 50"/>
            <p:cNvSpPr txBox="1"/>
            <p:nvPr/>
          </p:nvSpPr>
          <p:spPr>
            <a:xfrm>
              <a:off x="883276" y="4704216"/>
              <a:ext cx="41201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More researchers involved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Cheaper sequencing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More genomes being sequenced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High throughput RNA-</a:t>
              </a:r>
              <a:r>
                <a:rPr lang="en-US" dirty="0" err="1" smtClean="0"/>
                <a:t>seq</a:t>
              </a:r>
              <a:r>
                <a:rPr lang="en-US" dirty="0"/>
                <a:t> </a:t>
              </a:r>
              <a:r>
                <a:rPr lang="en-US" dirty="0" smtClean="0"/>
                <a:t>and improved automated annotation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(more assembly errors)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(lack of gold standard gene structure training data)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62246" y="5366625"/>
              <a:ext cx="3068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</a:t>
              </a:r>
              <a:r>
                <a:rPr lang="en-US" b="1" dirty="0" smtClean="0">
                  <a:solidFill>
                    <a:srgbClr val="FFFF00"/>
                  </a:solidFill>
                </a:rPr>
                <a:t>democratization</a:t>
              </a:r>
              <a:r>
                <a:rPr lang="en-US" dirty="0" smtClean="0"/>
                <a:t> of genome-scale sequencing </a:t>
              </a:r>
              <a:br>
                <a:rPr lang="en-US" dirty="0" smtClean="0"/>
              </a:br>
              <a:r>
                <a:rPr lang="en-US" dirty="0" smtClean="0"/>
                <a:t>calls for a new kind of annotation editing tool.</a:t>
              </a:r>
              <a:endParaRPr lang="en-US" dirty="0"/>
            </a:p>
          </p:txBody>
        </p:sp>
        <p:sp>
          <p:nvSpPr>
            <p:cNvPr id="54" name="Left Brace 53"/>
            <p:cNvSpPr/>
            <p:nvPr/>
          </p:nvSpPr>
          <p:spPr>
            <a:xfrm rot="10800000">
              <a:off x="4934875" y="4785609"/>
              <a:ext cx="408389" cy="2226930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riped Right Arrow 54"/>
            <p:cNvSpPr/>
            <p:nvPr/>
          </p:nvSpPr>
          <p:spPr>
            <a:xfrm>
              <a:off x="5173427" y="5431603"/>
              <a:ext cx="623221" cy="858352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2"/>
          <p:cNvSpPr/>
          <p:nvPr/>
        </p:nvSpPr>
        <p:spPr>
          <a:xfrm>
            <a:off x="4884658" y="2006600"/>
            <a:ext cx="2760742" cy="393700"/>
          </a:xfrm>
          <a:custGeom>
            <a:avLst/>
            <a:gdLst>
              <a:gd name="connsiteX0" fmla="*/ 2832100 w 2832100"/>
              <a:gd name="connsiteY0" fmla="*/ 0 h 393700"/>
              <a:gd name="connsiteX1" fmla="*/ 2717800 w 2832100"/>
              <a:gd name="connsiteY1" fmla="*/ 76200 h 393700"/>
              <a:gd name="connsiteX2" fmla="*/ 2679700 w 2832100"/>
              <a:gd name="connsiteY2" fmla="*/ 88900 h 393700"/>
              <a:gd name="connsiteX3" fmla="*/ 2641600 w 2832100"/>
              <a:gd name="connsiteY3" fmla="*/ 114300 h 393700"/>
              <a:gd name="connsiteX4" fmla="*/ 2590800 w 2832100"/>
              <a:gd name="connsiteY4" fmla="*/ 127000 h 393700"/>
              <a:gd name="connsiteX5" fmla="*/ 2540000 w 2832100"/>
              <a:gd name="connsiteY5" fmla="*/ 152400 h 393700"/>
              <a:gd name="connsiteX6" fmla="*/ 2349500 w 2832100"/>
              <a:gd name="connsiteY6" fmla="*/ 215900 h 393700"/>
              <a:gd name="connsiteX7" fmla="*/ 2311400 w 2832100"/>
              <a:gd name="connsiteY7" fmla="*/ 228600 h 393700"/>
              <a:gd name="connsiteX8" fmla="*/ 2171700 w 2832100"/>
              <a:gd name="connsiteY8" fmla="*/ 279400 h 393700"/>
              <a:gd name="connsiteX9" fmla="*/ 2082800 w 2832100"/>
              <a:gd name="connsiteY9" fmla="*/ 292100 h 393700"/>
              <a:gd name="connsiteX10" fmla="*/ 1993900 w 2832100"/>
              <a:gd name="connsiteY10" fmla="*/ 317500 h 393700"/>
              <a:gd name="connsiteX11" fmla="*/ 1930400 w 2832100"/>
              <a:gd name="connsiteY11" fmla="*/ 342900 h 393700"/>
              <a:gd name="connsiteX12" fmla="*/ 1841500 w 2832100"/>
              <a:gd name="connsiteY12" fmla="*/ 355600 h 393700"/>
              <a:gd name="connsiteX13" fmla="*/ 1574800 w 2832100"/>
              <a:gd name="connsiteY13" fmla="*/ 393700 h 393700"/>
              <a:gd name="connsiteX14" fmla="*/ 1003300 w 2832100"/>
              <a:gd name="connsiteY14" fmla="*/ 381000 h 393700"/>
              <a:gd name="connsiteX15" fmla="*/ 825500 w 2832100"/>
              <a:gd name="connsiteY15" fmla="*/ 368300 h 393700"/>
              <a:gd name="connsiteX16" fmla="*/ 749300 w 2832100"/>
              <a:gd name="connsiteY16" fmla="*/ 355600 h 393700"/>
              <a:gd name="connsiteX17" fmla="*/ 635000 w 2832100"/>
              <a:gd name="connsiteY17" fmla="*/ 342900 h 393700"/>
              <a:gd name="connsiteX18" fmla="*/ 457200 w 2832100"/>
              <a:gd name="connsiteY18" fmla="*/ 304800 h 393700"/>
              <a:gd name="connsiteX19" fmla="*/ 330200 w 2832100"/>
              <a:gd name="connsiteY19" fmla="*/ 266700 h 393700"/>
              <a:gd name="connsiteX20" fmla="*/ 279400 w 2832100"/>
              <a:gd name="connsiteY20" fmla="*/ 241300 h 393700"/>
              <a:gd name="connsiteX21" fmla="*/ 215900 w 2832100"/>
              <a:gd name="connsiteY21" fmla="*/ 228600 h 393700"/>
              <a:gd name="connsiteX22" fmla="*/ 177800 w 2832100"/>
              <a:gd name="connsiteY22" fmla="*/ 215900 h 393700"/>
              <a:gd name="connsiteX23" fmla="*/ 152400 w 2832100"/>
              <a:gd name="connsiteY23" fmla="*/ 177800 h 393700"/>
              <a:gd name="connsiteX24" fmla="*/ 114300 w 2832100"/>
              <a:gd name="connsiteY24" fmla="*/ 165100 h 393700"/>
              <a:gd name="connsiteX25" fmla="*/ 38100 w 2832100"/>
              <a:gd name="connsiteY25" fmla="*/ 114300 h 393700"/>
              <a:gd name="connsiteX26" fmla="*/ 0 w 2832100"/>
              <a:gd name="connsiteY26" fmla="*/ 762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32100" h="393700">
                <a:moveTo>
                  <a:pt x="2832100" y="0"/>
                </a:moveTo>
                <a:cubicBezTo>
                  <a:pt x="2794000" y="25400"/>
                  <a:pt x="2761241" y="61720"/>
                  <a:pt x="2717800" y="76200"/>
                </a:cubicBezTo>
                <a:cubicBezTo>
                  <a:pt x="2705100" y="80433"/>
                  <a:pt x="2691674" y="82913"/>
                  <a:pt x="2679700" y="88900"/>
                </a:cubicBezTo>
                <a:cubicBezTo>
                  <a:pt x="2666048" y="95726"/>
                  <a:pt x="2655629" y="108287"/>
                  <a:pt x="2641600" y="114300"/>
                </a:cubicBezTo>
                <a:cubicBezTo>
                  <a:pt x="2625557" y="121176"/>
                  <a:pt x="2607143" y="120871"/>
                  <a:pt x="2590800" y="127000"/>
                </a:cubicBezTo>
                <a:cubicBezTo>
                  <a:pt x="2573073" y="133647"/>
                  <a:pt x="2557727" y="145753"/>
                  <a:pt x="2540000" y="152400"/>
                </a:cubicBezTo>
                <a:lnTo>
                  <a:pt x="2349500" y="215900"/>
                </a:lnTo>
                <a:cubicBezTo>
                  <a:pt x="2336800" y="220133"/>
                  <a:pt x="2323829" y="223628"/>
                  <a:pt x="2311400" y="228600"/>
                </a:cubicBezTo>
                <a:cubicBezTo>
                  <a:pt x="2273524" y="243750"/>
                  <a:pt x="2210238" y="270507"/>
                  <a:pt x="2171700" y="279400"/>
                </a:cubicBezTo>
                <a:cubicBezTo>
                  <a:pt x="2142532" y="286131"/>
                  <a:pt x="2112070" y="285828"/>
                  <a:pt x="2082800" y="292100"/>
                </a:cubicBezTo>
                <a:cubicBezTo>
                  <a:pt x="2052665" y="298558"/>
                  <a:pt x="2023138" y="307754"/>
                  <a:pt x="1993900" y="317500"/>
                </a:cubicBezTo>
                <a:cubicBezTo>
                  <a:pt x="1972273" y="324709"/>
                  <a:pt x="1952517" y="337371"/>
                  <a:pt x="1930400" y="342900"/>
                </a:cubicBezTo>
                <a:cubicBezTo>
                  <a:pt x="1901360" y="350160"/>
                  <a:pt x="1870979" y="350398"/>
                  <a:pt x="1841500" y="355600"/>
                </a:cubicBezTo>
                <a:cubicBezTo>
                  <a:pt x="1621115" y="394491"/>
                  <a:pt x="1808978" y="372411"/>
                  <a:pt x="1574800" y="393700"/>
                </a:cubicBezTo>
                <a:lnTo>
                  <a:pt x="1003300" y="381000"/>
                </a:lnTo>
                <a:cubicBezTo>
                  <a:pt x="943916" y="378987"/>
                  <a:pt x="884623" y="374212"/>
                  <a:pt x="825500" y="368300"/>
                </a:cubicBezTo>
                <a:cubicBezTo>
                  <a:pt x="799877" y="365738"/>
                  <a:pt x="774824" y="359003"/>
                  <a:pt x="749300" y="355600"/>
                </a:cubicBezTo>
                <a:cubicBezTo>
                  <a:pt x="711302" y="350534"/>
                  <a:pt x="673100" y="347133"/>
                  <a:pt x="635000" y="342900"/>
                </a:cubicBezTo>
                <a:cubicBezTo>
                  <a:pt x="508418" y="311255"/>
                  <a:pt x="567834" y="323239"/>
                  <a:pt x="457200" y="304800"/>
                </a:cubicBezTo>
                <a:cubicBezTo>
                  <a:pt x="336866" y="244633"/>
                  <a:pt x="488324" y="314137"/>
                  <a:pt x="330200" y="266700"/>
                </a:cubicBezTo>
                <a:cubicBezTo>
                  <a:pt x="312066" y="261260"/>
                  <a:pt x="297361" y="247287"/>
                  <a:pt x="279400" y="241300"/>
                </a:cubicBezTo>
                <a:cubicBezTo>
                  <a:pt x="258922" y="234474"/>
                  <a:pt x="236841" y="233835"/>
                  <a:pt x="215900" y="228600"/>
                </a:cubicBezTo>
                <a:cubicBezTo>
                  <a:pt x="202913" y="225353"/>
                  <a:pt x="190500" y="220133"/>
                  <a:pt x="177800" y="215900"/>
                </a:cubicBezTo>
                <a:cubicBezTo>
                  <a:pt x="169333" y="203200"/>
                  <a:pt x="164319" y="187335"/>
                  <a:pt x="152400" y="177800"/>
                </a:cubicBezTo>
                <a:cubicBezTo>
                  <a:pt x="141947" y="169437"/>
                  <a:pt x="126002" y="171601"/>
                  <a:pt x="114300" y="165100"/>
                </a:cubicBezTo>
                <a:cubicBezTo>
                  <a:pt x="87615" y="150275"/>
                  <a:pt x="59686" y="135886"/>
                  <a:pt x="38100" y="114300"/>
                </a:cubicBezTo>
                <a:lnTo>
                  <a:pt x="0" y="76200"/>
                </a:lnTo>
              </a:path>
            </a:pathLst>
          </a:custGeom>
          <a:ln w="571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56774" y="2014403"/>
            <a:ext cx="1375789" cy="329231"/>
          </a:xfrm>
          <a:custGeom>
            <a:avLst/>
            <a:gdLst>
              <a:gd name="connsiteX0" fmla="*/ 1375789 w 1375789"/>
              <a:gd name="connsiteY0" fmla="*/ 11758 h 329231"/>
              <a:gd name="connsiteX1" fmla="*/ 1352272 w 1375789"/>
              <a:gd name="connsiteY1" fmla="*/ 70549 h 329231"/>
              <a:gd name="connsiteX2" fmla="*/ 1305236 w 1375789"/>
              <a:gd name="connsiteY2" fmla="*/ 117582 h 329231"/>
              <a:gd name="connsiteX3" fmla="*/ 1222924 w 1375789"/>
              <a:gd name="connsiteY3" fmla="*/ 176374 h 329231"/>
              <a:gd name="connsiteX4" fmla="*/ 1187647 w 1375789"/>
              <a:gd name="connsiteY4" fmla="*/ 188132 h 329231"/>
              <a:gd name="connsiteX5" fmla="*/ 1105335 w 1375789"/>
              <a:gd name="connsiteY5" fmla="*/ 235165 h 329231"/>
              <a:gd name="connsiteX6" fmla="*/ 1058300 w 1375789"/>
              <a:gd name="connsiteY6" fmla="*/ 258681 h 329231"/>
              <a:gd name="connsiteX7" fmla="*/ 975987 w 1375789"/>
              <a:gd name="connsiteY7" fmla="*/ 270440 h 329231"/>
              <a:gd name="connsiteX8" fmla="*/ 928952 w 1375789"/>
              <a:gd name="connsiteY8" fmla="*/ 293956 h 329231"/>
              <a:gd name="connsiteX9" fmla="*/ 881916 w 1375789"/>
              <a:gd name="connsiteY9" fmla="*/ 305714 h 329231"/>
              <a:gd name="connsiteX10" fmla="*/ 682015 w 1375789"/>
              <a:gd name="connsiteY10" fmla="*/ 329231 h 329231"/>
              <a:gd name="connsiteX11" fmla="*/ 435079 w 1375789"/>
              <a:gd name="connsiteY11" fmla="*/ 305714 h 329231"/>
              <a:gd name="connsiteX12" fmla="*/ 246937 w 1375789"/>
              <a:gd name="connsiteY12" fmla="*/ 223407 h 329231"/>
              <a:gd name="connsiteX13" fmla="*/ 199901 w 1375789"/>
              <a:gd name="connsiteY13" fmla="*/ 188132 h 329231"/>
              <a:gd name="connsiteX14" fmla="*/ 105830 w 1375789"/>
              <a:gd name="connsiteY14" fmla="*/ 129341 h 329231"/>
              <a:gd name="connsiteX15" fmla="*/ 35277 w 1375789"/>
              <a:gd name="connsiteY15" fmla="*/ 58791 h 329231"/>
              <a:gd name="connsiteX16" fmla="*/ 0 w 1375789"/>
              <a:gd name="connsiteY16" fmla="*/ 0 h 3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75789" h="329231">
                <a:moveTo>
                  <a:pt x="1375789" y="11758"/>
                </a:moveTo>
                <a:cubicBezTo>
                  <a:pt x="1367950" y="31355"/>
                  <a:pt x="1363980" y="52987"/>
                  <a:pt x="1352272" y="70549"/>
                </a:cubicBezTo>
                <a:cubicBezTo>
                  <a:pt x="1339973" y="88997"/>
                  <a:pt x="1321923" y="102982"/>
                  <a:pt x="1305236" y="117582"/>
                </a:cubicBezTo>
                <a:cubicBezTo>
                  <a:pt x="1298133" y="123797"/>
                  <a:pt x="1237558" y="169057"/>
                  <a:pt x="1222924" y="176374"/>
                </a:cubicBezTo>
                <a:cubicBezTo>
                  <a:pt x="1211837" y="181917"/>
                  <a:pt x="1199406" y="184213"/>
                  <a:pt x="1187647" y="188132"/>
                </a:cubicBezTo>
                <a:cubicBezTo>
                  <a:pt x="1105461" y="249769"/>
                  <a:pt x="1175165" y="205240"/>
                  <a:pt x="1105335" y="235165"/>
                </a:cubicBezTo>
                <a:cubicBezTo>
                  <a:pt x="1089223" y="242069"/>
                  <a:pt x="1075211" y="254069"/>
                  <a:pt x="1058300" y="258681"/>
                </a:cubicBezTo>
                <a:cubicBezTo>
                  <a:pt x="1031560" y="265973"/>
                  <a:pt x="1003425" y="266520"/>
                  <a:pt x="975987" y="270440"/>
                </a:cubicBezTo>
                <a:cubicBezTo>
                  <a:pt x="960309" y="278279"/>
                  <a:pt x="945365" y="287802"/>
                  <a:pt x="928952" y="293956"/>
                </a:cubicBezTo>
                <a:cubicBezTo>
                  <a:pt x="913820" y="299630"/>
                  <a:pt x="897692" y="302208"/>
                  <a:pt x="881916" y="305714"/>
                </a:cubicBezTo>
                <a:cubicBezTo>
                  <a:pt x="793644" y="325329"/>
                  <a:pt x="803355" y="319120"/>
                  <a:pt x="682015" y="329231"/>
                </a:cubicBezTo>
                <a:cubicBezTo>
                  <a:pt x="599703" y="321392"/>
                  <a:pt x="516871" y="317831"/>
                  <a:pt x="435079" y="305714"/>
                </a:cubicBezTo>
                <a:cubicBezTo>
                  <a:pt x="390293" y="299079"/>
                  <a:pt x="267656" y="238946"/>
                  <a:pt x="246937" y="223407"/>
                </a:cubicBezTo>
                <a:cubicBezTo>
                  <a:pt x="231258" y="211649"/>
                  <a:pt x="216208" y="199003"/>
                  <a:pt x="199901" y="188132"/>
                </a:cubicBezTo>
                <a:cubicBezTo>
                  <a:pt x="195530" y="185218"/>
                  <a:pt x="118978" y="141027"/>
                  <a:pt x="105830" y="129341"/>
                </a:cubicBezTo>
                <a:cubicBezTo>
                  <a:pt x="80972" y="107246"/>
                  <a:pt x="35277" y="58791"/>
                  <a:pt x="35277" y="58791"/>
                </a:cubicBezTo>
                <a:cubicBezTo>
                  <a:pt x="20012" y="12999"/>
                  <a:pt x="32283" y="32280"/>
                  <a:pt x="0" y="0"/>
                </a:cubicBezTo>
              </a:path>
            </a:pathLst>
          </a:custGeom>
          <a:ln w="571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721082" y="1934891"/>
            <a:ext cx="170969" cy="15100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5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76" y="1935704"/>
            <a:ext cx="4527169" cy="375087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Allows:</a:t>
            </a:r>
          </a:p>
          <a:p>
            <a:pPr lvl="1"/>
            <a:r>
              <a:rPr lang="en-US" dirty="0" smtClean="0"/>
              <a:t>Access to computational analysis</a:t>
            </a:r>
            <a:br>
              <a:rPr lang="en-US" dirty="0" smtClean="0"/>
            </a:br>
            <a:r>
              <a:rPr lang="en-US" dirty="0" smtClean="0"/>
              <a:t>&amp; experimental evidence</a:t>
            </a:r>
          </a:p>
          <a:p>
            <a:pPr lvl="1"/>
            <a:r>
              <a:rPr lang="en-US" dirty="0" smtClean="0"/>
              <a:t>Manual curation</a:t>
            </a:r>
          </a:p>
          <a:p>
            <a:r>
              <a:rPr lang="en-US" dirty="0" smtClean="0"/>
              <a:t>Includes:</a:t>
            </a:r>
            <a:endParaRPr lang="en-US" dirty="0"/>
          </a:p>
          <a:p>
            <a:pPr lvl="1"/>
            <a:r>
              <a:rPr lang="en-US" dirty="0"/>
              <a:t>Intuitive and varied tools</a:t>
            </a:r>
          </a:p>
          <a:p>
            <a:pPr lvl="1"/>
            <a:r>
              <a:rPr lang="en-US" dirty="0"/>
              <a:t>Compatibility with </a:t>
            </a:r>
            <a:r>
              <a:rPr lang="en-US" dirty="0" smtClean="0"/>
              <a:t>GMOD</a:t>
            </a:r>
          </a:p>
          <a:p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Widely used (initially </a:t>
            </a:r>
            <a:r>
              <a:rPr lang="en-US" dirty="0"/>
              <a:t>designed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centralized, resource</a:t>
            </a:r>
            <a:r>
              <a:rPr lang="en-US" dirty="0"/>
              <a:t>-rich </a:t>
            </a:r>
            <a:r>
              <a:rPr lang="en-US" dirty="0" smtClean="0"/>
              <a:t>projects).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14" name="Picture 13" descr="Desktop-Apol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0942" y="3564202"/>
            <a:ext cx="4291686" cy="301439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99100" y="889000"/>
            <a:ext cx="2717453" cy="2682646"/>
            <a:chOff x="5505398" y="1417864"/>
            <a:chExt cx="2887938" cy="2767344"/>
          </a:xfrm>
        </p:grpSpPr>
        <p:pic>
          <p:nvPicPr>
            <p:cNvPr id="16" name="Picture 15" descr="mayetiola-destructor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97840" y="1417864"/>
              <a:ext cx="1214420" cy="607210"/>
            </a:xfrm>
            <a:prstGeom prst="rect">
              <a:avLst/>
            </a:prstGeom>
          </p:spPr>
        </p:pic>
        <p:pic>
          <p:nvPicPr>
            <p:cNvPr id="17" name="Picture 16" descr="sorghum1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2592" y="1688303"/>
              <a:ext cx="841249" cy="1059225"/>
            </a:xfrm>
            <a:prstGeom prst="rect">
              <a:avLst/>
            </a:prstGeom>
          </p:spPr>
        </p:pic>
        <p:pic>
          <p:nvPicPr>
            <p:cNvPr id="18" name="Picture 17" descr="sea-squirt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6577" y="2037813"/>
              <a:ext cx="1286015" cy="857343"/>
            </a:xfrm>
            <a:prstGeom prst="rect">
              <a:avLst/>
            </a:prstGeom>
          </p:spPr>
        </p:pic>
        <p:pic>
          <p:nvPicPr>
            <p:cNvPr id="19" name="Picture 18" descr="eu_seabass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2592" y="2747528"/>
              <a:ext cx="1380744" cy="746760"/>
            </a:xfrm>
            <a:prstGeom prst="rect">
              <a:avLst/>
            </a:prstGeom>
          </p:spPr>
        </p:pic>
        <p:pic>
          <p:nvPicPr>
            <p:cNvPr id="20" name="Picture 19" descr="zebra-fin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7682" y="2895156"/>
              <a:ext cx="764142" cy="1290052"/>
            </a:xfrm>
            <a:prstGeom prst="rect">
              <a:avLst/>
            </a:prstGeom>
          </p:spPr>
        </p:pic>
        <p:pic>
          <p:nvPicPr>
            <p:cNvPr id="21" name="Picture 20" descr="Linepithema_humile2.jp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3307" y="3482531"/>
              <a:ext cx="1118921" cy="702676"/>
            </a:xfrm>
            <a:prstGeom prst="rect">
              <a:avLst/>
            </a:prstGeom>
          </p:spPr>
        </p:pic>
        <p:pic>
          <p:nvPicPr>
            <p:cNvPr id="22" name="Picture 21" descr="Drosophila_melanogaster.jp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05398" y="2895156"/>
              <a:ext cx="868329" cy="633061"/>
            </a:xfrm>
            <a:prstGeom prst="rect">
              <a:avLst/>
            </a:prstGeom>
          </p:spPr>
        </p:pic>
        <p:pic>
          <p:nvPicPr>
            <p:cNvPr id="23" name="Picture 22" descr="Pogonomyrmex_barbatus-3.jp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5861" y="3528217"/>
              <a:ext cx="851820" cy="648778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459750" y="228601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Desktop Apollo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23" y="1693189"/>
            <a:ext cx="7688692" cy="2586711"/>
          </a:xfrm>
        </p:spPr>
        <p:txBody>
          <a:bodyPr/>
          <a:lstStyle/>
          <a:p>
            <a:r>
              <a:rPr lang="en-US" sz="2200" dirty="0" smtClean="0"/>
              <a:t>BUT…</a:t>
            </a:r>
          </a:p>
          <a:p>
            <a:pPr lvl="1"/>
            <a:r>
              <a:rPr lang="en-US" sz="2000" dirty="0" smtClean="0"/>
              <a:t>Requires Apollo Download &amp; Chado Install</a:t>
            </a:r>
          </a:p>
          <a:p>
            <a:pPr lvl="1"/>
            <a:r>
              <a:rPr lang="en-US" sz="2000" dirty="0" smtClean="0"/>
              <a:t>Annotation saved locally, in flat files; no support for sharing</a:t>
            </a:r>
          </a:p>
          <a:p>
            <a:pPr lvl="1"/>
            <a:r>
              <a:rPr lang="en-US" sz="2000" dirty="0" smtClean="0"/>
              <a:t>One annotator at a time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Desktop Apollo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4" name="Picture 3" descr="frustration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050" y="3683001"/>
            <a:ext cx="2348860" cy="2368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4199" y="5037006"/>
            <a:ext cx="1516711" cy="58477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Download &amp; INSTALL</a:t>
            </a:r>
            <a:endParaRPr lang="en-US" sz="1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57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23" y="1693188"/>
            <a:ext cx="7688692" cy="4590323"/>
          </a:xfrm>
        </p:spPr>
        <p:txBody>
          <a:bodyPr/>
          <a:lstStyle/>
          <a:p>
            <a:r>
              <a:rPr lang="en-US" sz="2200" dirty="0" smtClean="0"/>
              <a:t>Annotations saved directly to a centralized database</a:t>
            </a:r>
          </a:p>
          <a:p>
            <a:r>
              <a:rPr lang="en-US" sz="2200" dirty="0" smtClean="0"/>
              <a:t>Java Web Start downloaded Apollo </a:t>
            </a:r>
            <a:r>
              <a:rPr lang="en-US" sz="2200" dirty="0"/>
              <a:t>software more </a:t>
            </a:r>
            <a:r>
              <a:rPr lang="en-US" sz="2200" dirty="0" smtClean="0"/>
              <a:t>transparently</a:t>
            </a:r>
          </a:p>
          <a:p>
            <a:endParaRPr lang="en-US" dirty="0"/>
          </a:p>
          <a:p>
            <a:r>
              <a:rPr lang="en-US" sz="2200" dirty="0" smtClean="0"/>
              <a:t>BUT…</a:t>
            </a:r>
            <a:endParaRPr lang="en-US" sz="2200" dirty="0"/>
          </a:p>
          <a:p>
            <a:pPr lvl="1"/>
            <a:r>
              <a:rPr lang="en-US" sz="2000" dirty="0"/>
              <a:t>Must load all data for a region at once</a:t>
            </a:r>
          </a:p>
          <a:p>
            <a:pPr lvl="1"/>
            <a:r>
              <a:rPr lang="en-US" sz="2000" dirty="0" smtClean="0"/>
              <a:t>Edits from other users not visible without reloading</a:t>
            </a:r>
            <a:endParaRPr lang="en-US" sz="2000" dirty="0"/>
          </a:p>
          <a:p>
            <a:pPr lvl="1"/>
            <a:r>
              <a:rPr lang="en-US" sz="2000" dirty="0"/>
              <a:t>Potential issues with stale annotation data</a:t>
            </a:r>
          </a:p>
          <a:p>
            <a:pPr lvl="1"/>
            <a:r>
              <a:rPr lang="en-US" sz="2000" dirty="0" smtClean="0"/>
              <a:t>Needs Java Installation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534309"/>
            <a:ext cx="7543800" cy="914400"/>
          </a:xfrm>
        </p:spPr>
        <p:txBody>
          <a:bodyPr/>
          <a:lstStyle/>
          <a:p>
            <a:r>
              <a:rPr lang="en-US" sz="4400" dirty="0" smtClean="0"/>
              <a:t>Java Web Start Apollo, an Improvement</a:t>
            </a:r>
            <a:endParaRPr lang="en-US" sz="44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02" y="1181100"/>
            <a:ext cx="5794267" cy="533400"/>
          </a:xfrm>
        </p:spPr>
        <p:txBody>
          <a:bodyPr anchor="t">
            <a:normAutofit/>
          </a:bodyPr>
          <a:lstStyle/>
          <a:p>
            <a:r>
              <a:rPr lang="en-US" dirty="0"/>
              <a:t>No downloads </a:t>
            </a:r>
            <a:r>
              <a:rPr lang="en-US" dirty="0" smtClean="0"/>
              <a:t>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49" y="228601"/>
            <a:ext cx="7642119" cy="914400"/>
          </a:xfrm>
        </p:spPr>
        <p:txBody>
          <a:bodyPr/>
          <a:lstStyle/>
          <a:p>
            <a:r>
              <a:rPr lang="en-US" dirty="0" smtClean="0"/>
              <a:t>Web Apollo: </a:t>
            </a:r>
            <a:r>
              <a:rPr lang="en-US" sz="2700" dirty="0" smtClean="0"/>
              <a:t>Collaborative Annotation</a:t>
            </a:r>
            <a:endParaRPr lang="en-US" sz="27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6" name="Picture 5" descr="Screen shot 2013-03-17 at 12.17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046" y="2628597"/>
            <a:ext cx="3985109" cy="256782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77302" y="1549071"/>
            <a:ext cx="5794267" cy="2921874"/>
            <a:chOff x="177302" y="1549071"/>
            <a:chExt cx="5794267" cy="2921874"/>
          </a:xfrm>
        </p:grpSpPr>
        <p:pic>
          <p:nvPicPr>
            <p:cNvPr id="7" name="Picture 6" descr="chrome-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57700" y="3252709"/>
              <a:ext cx="1169104" cy="1218236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77302" y="1549071"/>
              <a:ext cx="5794267" cy="5344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Web-based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7302" y="1866900"/>
            <a:ext cx="6588693" cy="3897158"/>
            <a:chOff x="177302" y="1866900"/>
            <a:chExt cx="6588693" cy="3897158"/>
          </a:xfrm>
        </p:grpSpPr>
        <p:pic>
          <p:nvPicPr>
            <p:cNvPr id="8" name="Picture 7" descr="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0958" y="4362495"/>
              <a:ext cx="1345037" cy="1401563"/>
            </a:xfrm>
            <a:prstGeom prst="rect">
              <a:avLst/>
            </a:prstGeom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77302" y="1866900"/>
              <a:ext cx="5794267" cy="124432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Annotations saved to centralized database</a:t>
              </a:r>
            </a:p>
            <a:p>
              <a:pPr lvl="1"/>
              <a:r>
                <a:rPr lang="en-US" dirty="0" smtClean="0"/>
                <a:t>Edit server mediates multiple</a:t>
              </a:r>
              <a:br>
                <a:rPr lang="en-US" dirty="0" smtClean="0"/>
              </a:br>
              <a:r>
                <a:rPr lang="en-US" dirty="0" smtClean="0"/>
                <a:t>user edits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7302" y="2832100"/>
            <a:ext cx="8315154" cy="2859424"/>
            <a:chOff x="177302" y="2832100"/>
            <a:chExt cx="8315154" cy="2859424"/>
          </a:xfrm>
        </p:grpSpPr>
        <p:grpSp>
          <p:nvGrpSpPr>
            <p:cNvPr id="11" name="Group 10"/>
            <p:cNvGrpSpPr/>
            <p:nvPr/>
          </p:nvGrpSpPr>
          <p:grpSpPr>
            <a:xfrm>
              <a:off x="7202609" y="4375195"/>
              <a:ext cx="1289847" cy="1316329"/>
              <a:chOff x="6843203" y="4288254"/>
              <a:chExt cx="717758" cy="908893"/>
            </a:xfrm>
          </p:grpSpPr>
          <p:sp>
            <p:nvSpPr>
              <p:cNvPr id="9" name="Curved Up Arrow 8"/>
              <p:cNvSpPr/>
              <p:nvPr/>
            </p:nvSpPr>
            <p:spPr>
              <a:xfrm>
                <a:off x="6925981" y="4809125"/>
                <a:ext cx="634980" cy="388022"/>
              </a:xfrm>
              <a:prstGeom prst="curvedUpArrow">
                <a:avLst>
                  <a:gd name="adj1" fmla="val 25000"/>
                  <a:gd name="adj2" fmla="val 80547"/>
                  <a:gd name="adj3" fmla="val 25000"/>
                </a:avLst>
              </a:prstGeom>
              <a:ln w="57150" cmpd="sng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 rot="10800000">
                <a:off x="6843203" y="4288254"/>
                <a:ext cx="634980" cy="388022"/>
              </a:xfrm>
              <a:prstGeom prst="curvedUpArrow">
                <a:avLst>
                  <a:gd name="adj1" fmla="val 25000"/>
                  <a:gd name="adj2" fmla="val 80547"/>
                  <a:gd name="adj3" fmla="val 25000"/>
                </a:avLst>
              </a:prstGeom>
              <a:ln w="57150" cmpd="sng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77302" y="2832100"/>
              <a:ext cx="5794267" cy="7366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Uses dynamic (lazy) data loading: </a:t>
              </a:r>
              <a:br>
                <a:rPr lang="en-US" dirty="0" smtClean="0"/>
              </a:br>
              <a:r>
                <a:rPr lang="en-US" dirty="0" smtClean="0"/>
                <a:t>only the region of interest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7302" y="2868155"/>
            <a:ext cx="8979400" cy="1653590"/>
            <a:chOff x="177302" y="2868155"/>
            <a:chExt cx="8979400" cy="1653590"/>
          </a:xfrm>
        </p:grpSpPr>
        <p:pic>
          <p:nvPicPr>
            <p:cNvPr id="13" name="Picture 12" descr="stk19951boj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97858" y="2868155"/>
              <a:ext cx="1158844" cy="1653590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77302" y="3536995"/>
              <a:ext cx="5794267" cy="5334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Real-time annotation updates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7302" y="1763558"/>
            <a:ext cx="8369596" cy="3086603"/>
            <a:chOff x="177302" y="1763558"/>
            <a:chExt cx="8369596" cy="3086603"/>
          </a:xfrm>
        </p:grpSpPr>
        <p:pic>
          <p:nvPicPr>
            <p:cNvPr id="16" name="Picture 15" descr="Customiz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69086" y="1763558"/>
              <a:ext cx="1677812" cy="1677812"/>
            </a:xfrm>
            <a:prstGeom prst="rect">
              <a:avLst/>
            </a:prstGeom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177302" y="3988345"/>
              <a:ext cx="5794267" cy="861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Customizable to meet researchers’ </a:t>
              </a:r>
              <a:br>
                <a:rPr lang="en-US" dirty="0" smtClean="0"/>
              </a:br>
              <a:r>
                <a:rPr lang="en-US" dirty="0" smtClean="0"/>
                <a:t>needs: rules, appearance, etc.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4602" y="1866571"/>
            <a:ext cx="6655344" cy="4734010"/>
            <a:chOff x="164602" y="1866571"/>
            <a:chExt cx="6655344" cy="4734010"/>
          </a:xfrm>
        </p:grpSpPr>
        <p:pic>
          <p:nvPicPr>
            <p:cNvPr id="14" name="Picture 13" descr="User01-Blu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9891" y="1866571"/>
              <a:ext cx="1036355" cy="1524051"/>
            </a:xfrm>
            <a:prstGeom prst="rect">
              <a:avLst/>
            </a:prstGeom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64602" y="4645059"/>
              <a:ext cx="5944098" cy="195552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74320" indent="-256032" algn="l" defTabSz="914400" rtl="0" eaLnBrk="1" latinLnBrk="0" hangingPunct="1">
                <a:spcBef>
                  <a:spcPct val="20000"/>
                </a:spcBef>
                <a:spcAft>
                  <a:spcPts val="0"/>
                </a:spcAft>
                <a:buSzPct val="60000"/>
                <a:buFont typeface="Wingdings" pitchFamily="2" charset="2"/>
                <a:buChar char=""/>
                <a:defRPr sz="21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058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7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6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4592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5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96596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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24028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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51460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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2834640" indent="-256032" algn="l" defTabSz="914400" rtl="0" eaLnBrk="1" latinLnBrk="0" hangingPunct="1">
                <a:spcBef>
                  <a:spcPct val="20000"/>
                </a:spcBef>
                <a:buSzPct val="60000"/>
                <a:buFont typeface="Wingdings" pitchFamily="2" charset="2"/>
                <a:buChar char=""/>
                <a:defRPr sz="1400" kern="1200">
                  <a:solidFill>
                    <a:schemeClr val="tx1"/>
                  </a:solidFill>
                  <a:effectLst>
                    <a:outerShdw blurRad="38100" dist="38100" dir="2700000" algn="ctr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Supports User Authentication &amp; Authorization:</a:t>
              </a:r>
            </a:p>
            <a:p>
              <a:pPr lvl="1"/>
              <a:r>
                <a:rPr lang="en-US" dirty="0" smtClean="0"/>
                <a:t>Read, Edit, Review, Complete, Publish</a:t>
              </a:r>
              <a:br>
                <a:rPr lang="en-US" dirty="0" smtClean="0"/>
              </a:br>
              <a:r>
                <a:rPr lang="en-US" dirty="0" smtClean="0"/>
                <a:t>(Export) annotations </a:t>
              </a:r>
            </a:p>
            <a:p>
              <a:pPr lvl="1"/>
              <a:r>
                <a:rPr lang="en-US" dirty="0" smtClean="0"/>
                <a:t>Automatically promote tracks</a:t>
              </a:r>
            </a:p>
          </p:txBody>
        </p:sp>
        <p:pic>
          <p:nvPicPr>
            <p:cNvPr id="30" name="Picture 29" descr="User01-Blu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591" y="2031671"/>
              <a:ext cx="1036355" cy="1524051"/>
            </a:xfrm>
            <a:prstGeom prst="rect">
              <a:avLst/>
            </a:prstGeom>
          </p:spPr>
        </p:pic>
        <p:pic>
          <p:nvPicPr>
            <p:cNvPr id="31" name="Picture 30" descr="User01-Blu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8091" y="2018971"/>
              <a:ext cx="1036355" cy="1524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98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921098" y="253740"/>
            <a:ext cx="7841902" cy="6201176"/>
            <a:chOff x="921098" y="253740"/>
            <a:chExt cx="7841902" cy="6201176"/>
          </a:xfrm>
        </p:grpSpPr>
        <p:sp>
          <p:nvSpPr>
            <p:cNvPr id="85" name="Rounded Rectangle 84"/>
            <p:cNvSpPr/>
            <p:nvPr/>
          </p:nvSpPr>
          <p:spPr>
            <a:xfrm>
              <a:off x="5486678" y="4683338"/>
              <a:ext cx="3276322" cy="1760863"/>
            </a:xfrm>
            <a:prstGeom prst="roundRect">
              <a:avLst/>
            </a:prstGeom>
            <a:solidFill>
              <a:srgbClr val="FF6600">
                <a:alpha val="41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59198" y="4694053"/>
              <a:ext cx="4527480" cy="1760863"/>
            </a:xfrm>
            <a:prstGeom prst="roundRect">
              <a:avLst/>
            </a:prstGeom>
            <a:solidFill>
              <a:srgbClr val="90F915">
                <a:alpha val="41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21098" y="1320125"/>
              <a:ext cx="7841902" cy="3339951"/>
            </a:xfrm>
            <a:prstGeom prst="roundRect">
              <a:avLst/>
            </a:prstGeom>
            <a:solidFill>
              <a:schemeClr val="accent5">
                <a:alpha val="4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749263" y="280024"/>
              <a:ext cx="4170663" cy="1018423"/>
            </a:xfrm>
            <a:prstGeom prst="roundRect">
              <a:avLst/>
            </a:prstGeom>
            <a:solidFill>
              <a:schemeClr val="tx2">
                <a:alpha val="4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 descr="_Firefox_Log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3289" y="345013"/>
              <a:ext cx="675305" cy="649643"/>
            </a:xfrm>
            <a:prstGeom prst="rect">
              <a:avLst/>
            </a:prstGeom>
          </p:spPr>
        </p:pic>
        <p:pic>
          <p:nvPicPr>
            <p:cNvPr id="91" name="Picture 90" descr="Apple_Safari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764" y="328646"/>
              <a:ext cx="710482" cy="710482"/>
            </a:xfrm>
            <a:prstGeom prst="rect">
              <a:avLst/>
            </a:prstGeom>
          </p:spPr>
        </p:pic>
        <p:pic>
          <p:nvPicPr>
            <p:cNvPr id="92" name="Picture 91" descr="chrome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7922" y="665194"/>
              <a:ext cx="577916" cy="577916"/>
            </a:xfrm>
            <a:prstGeom prst="rect">
              <a:avLst/>
            </a:prstGeom>
          </p:spPr>
        </p:pic>
        <p:pic>
          <p:nvPicPr>
            <p:cNvPr id="93" name="Picture 92" descr="text-file-icon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9993" y="424362"/>
              <a:ext cx="666010" cy="666010"/>
            </a:xfrm>
            <a:prstGeom prst="rect">
              <a:avLst/>
            </a:prstGeom>
          </p:spPr>
        </p:pic>
        <p:pic>
          <p:nvPicPr>
            <p:cNvPr id="95" name="Picture 94" descr="text-file-icon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76404" y="483829"/>
              <a:ext cx="666010" cy="666010"/>
            </a:xfrm>
            <a:prstGeom prst="rect">
              <a:avLst/>
            </a:prstGeom>
          </p:spPr>
        </p:pic>
        <p:pic>
          <p:nvPicPr>
            <p:cNvPr id="96" name="Picture 95" descr="text-file-icon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8909" y="552469"/>
              <a:ext cx="666010" cy="66601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6018828" y="267324"/>
              <a:ext cx="677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BAM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28054" y="443623"/>
              <a:ext cx="842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BigWig</a:t>
              </a:r>
              <a:endParaRPr lang="en-US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266564" y="674629"/>
              <a:ext cx="842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GFF3</a:t>
              </a:r>
              <a:endParaRPr 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80555" y="885251"/>
              <a:ext cx="842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VCF*</a:t>
              </a:r>
              <a:endParaRPr lang="en-US" sz="14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506438" y="1459010"/>
              <a:ext cx="1980240" cy="116535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puzzle-piece-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4597950" y="1542759"/>
              <a:ext cx="1480776" cy="1030804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4882994" y="1672895"/>
              <a:ext cx="139187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Web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Apollo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92326" y="1436397"/>
              <a:ext cx="1740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JBrowse visualization</a:t>
              </a:r>
            </a:p>
            <a:p>
              <a:endPara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13" name="Picture 112" descr="text-file-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7205" y="3256525"/>
              <a:ext cx="592858" cy="592858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3459870" y="1925863"/>
              <a:ext cx="1740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(</a:t>
              </a:r>
              <a:r>
                <a:rPr lang="en-US" sz="1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Javascript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)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49068" y="1876095"/>
              <a:ext cx="2153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Apollo Edit Operations</a:t>
              </a:r>
              <a:b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</a:br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&amp; User Management</a:t>
              </a:r>
              <a:endParaRPr lang="en-US" sz="14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513879" y="3508662"/>
              <a:ext cx="12590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Trellis </a:t>
              </a:r>
              <a:b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</a:br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Data Broker (Java)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2943" y="3047736"/>
              <a:ext cx="842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JSON</a:t>
              </a:r>
              <a:endParaRPr lang="en-US" sz="1400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59198" y="3855523"/>
              <a:ext cx="2133601" cy="738664"/>
              <a:chOff x="959198" y="3938073"/>
              <a:chExt cx="2133601" cy="738664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959198" y="3938073"/>
                <a:ext cx="21336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Static Data </a:t>
                </a:r>
                <a:br>
                  <a:rPr lang="en-US" sz="1400" dirty="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</a:br>
                <a:r>
                  <a:rPr lang="en-US" sz="1400" dirty="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Generation Pipeline (Perl)</a:t>
                </a:r>
              </a:p>
            </p:txBody>
          </p:sp>
          <p:sp>
            <p:nvSpPr>
              <p:cNvPr id="194" name="Rounded Rectangle 193"/>
              <p:cNvSpPr>
                <a:spLocks/>
              </p:cNvSpPr>
              <p:nvPr/>
            </p:nvSpPr>
            <p:spPr>
              <a:xfrm>
                <a:off x="1155700" y="3938073"/>
                <a:ext cx="1752600" cy="686464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Arrow Connector 125"/>
            <p:cNvCxnSpPr/>
            <p:nvPr/>
          </p:nvCxnSpPr>
          <p:spPr>
            <a:xfrm>
              <a:off x="1866900" y="3537850"/>
              <a:ext cx="456036" cy="0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>
              <a:spLocks/>
            </p:cNvSpPr>
            <p:nvPr/>
          </p:nvSpPr>
          <p:spPr>
            <a:xfrm>
              <a:off x="3266915" y="3538926"/>
              <a:ext cx="1752600" cy="68646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>
              <a:spLocks/>
            </p:cNvSpPr>
            <p:nvPr/>
          </p:nvSpPr>
          <p:spPr>
            <a:xfrm>
              <a:off x="1054100" y="2824586"/>
              <a:ext cx="4114800" cy="176960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H="1">
              <a:off x="3079463" y="3086100"/>
              <a:ext cx="13336" cy="150808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054100" y="3086100"/>
              <a:ext cx="4114800" cy="0"/>
            </a:xfrm>
            <a:prstGeom prst="line">
              <a:avLst/>
            </a:prstGeom>
            <a:ln>
              <a:solidFill>
                <a:srgbClr val="ACCBF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768083" y="2773786"/>
              <a:ext cx="2698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Server-side Data Service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0811" y="2938886"/>
              <a:ext cx="16519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Annotation Editing Engine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(Java)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93210" y="4018962"/>
              <a:ext cx="14430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Berkeley DB temporary store</a:t>
              </a:r>
            </a:p>
          </p:txBody>
        </p:sp>
        <p:pic>
          <p:nvPicPr>
            <p:cNvPr id="140" name="Picture 139" descr="database2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6865" y="3508662"/>
              <a:ext cx="587968" cy="651488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7090181" y="4018962"/>
              <a:ext cx="1672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User </a:t>
              </a:r>
              <a:b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</a:br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Management</a:t>
              </a:r>
            </a:p>
          </p:txBody>
        </p:sp>
        <p:pic>
          <p:nvPicPr>
            <p:cNvPr id="144" name="Picture 143" descr="database2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5330" y="3508662"/>
              <a:ext cx="587968" cy="651488"/>
            </a:xfrm>
            <a:prstGeom prst="rect">
              <a:avLst/>
            </a:prstGeom>
          </p:spPr>
        </p:pic>
        <p:cxnSp>
          <p:nvCxnSpPr>
            <p:cNvPr id="147" name="Straight Connector 146"/>
            <p:cNvCxnSpPr/>
            <p:nvPr/>
          </p:nvCxnSpPr>
          <p:spPr>
            <a:xfrm flipV="1">
              <a:off x="1892300" y="3525150"/>
              <a:ext cx="0" cy="324926"/>
            </a:xfrm>
            <a:prstGeom prst="line">
              <a:avLst/>
            </a:prstGeom>
            <a:ln w="57150" cmpd="sng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>
              <a:spLocks/>
            </p:cNvSpPr>
            <p:nvPr/>
          </p:nvSpPr>
          <p:spPr>
            <a:xfrm>
              <a:off x="5791478" y="2989686"/>
              <a:ext cx="2869922" cy="1540253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2623464" y="1968500"/>
              <a:ext cx="5436" cy="767186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>
              <a:spLocks/>
            </p:cNvSpPr>
            <p:nvPr/>
          </p:nvSpPr>
          <p:spPr>
            <a:xfrm>
              <a:off x="3067964" y="1387348"/>
              <a:ext cx="4958436" cy="132994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 flipV="1">
              <a:off x="6018828" y="2503892"/>
              <a:ext cx="547072" cy="485795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2600089" y="1993900"/>
              <a:ext cx="892411" cy="12700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6280349" y="1338686"/>
              <a:ext cx="1684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User Interface</a:t>
              </a:r>
            </a:p>
          </p:txBody>
        </p:sp>
        <p:cxnSp>
          <p:nvCxnSpPr>
            <p:cNvPr id="163" name="Curved Connector 162"/>
            <p:cNvCxnSpPr/>
            <p:nvPr/>
          </p:nvCxnSpPr>
          <p:spPr>
            <a:xfrm>
              <a:off x="4083246" y="674629"/>
              <a:ext cx="1085654" cy="712719"/>
            </a:xfrm>
            <a:prstGeom prst="curvedConnector3">
              <a:avLst>
                <a:gd name="adj1" fmla="val 62868"/>
              </a:avLst>
            </a:prstGeom>
            <a:ln w="57150" cmpd="sng"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 rot="10800000" flipV="1">
              <a:off x="4811056" y="507123"/>
              <a:ext cx="752648" cy="37812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97536" y="4695038"/>
              <a:ext cx="1878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Data Sources</a:t>
              </a:r>
            </a:p>
          </p:txBody>
        </p:sp>
        <p:sp>
          <p:nvSpPr>
            <p:cNvPr id="166" name="Rounded Rectangle 165"/>
            <p:cNvSpPr>
              <a:spLocks/>
            </p:cNvSpPr>
            <p:nvPr/>
          </p:nvSpPr>
          <p:spPr>
            <a:xfrm>
              <a:off x="1226024" y="5053615"/>
              <a:ext cx="2248340" cy="1222043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86216" y="5053615"/>
              <a:ext cx="1959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Analysis Pipelines</a:t>
              </a:r>
            </a:p>
          </p:txBody>
        </p:sp>
        <p:pic>
          <p:nvPicPr>
            <p:cNvPr id="168" name="Picture 167" descr="text-file-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5224" y="5428225"/>
              <a:ext cx="592858" cy="592858"/>
            </a:xfrm>
            <a:prstGeom prst="rect">
              <a:avLst/>
            </a:prstGeom>
          </p:spPr>
        </p:pic>
        <p:pic>
          <p:nvPicPr>
            <p:cNvPr id="169" name="Picture 168" descr="text-file-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4124" y="5504425"/>
              <a:ext cx="592858" cy="592858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1703850" y="5321551"/>
              <a:ext cx="8708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- BAM</a:t>
              </a:r>
            </a:p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- BED</a:t>
              </a:r>
            </a:p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- </a:t>
              </a:r>
              <a:r>
                <a:rPr lang="en-US" sz="14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BigWig</a:t>
              </a:r>
              <a:endParaRPr lang="en-US" sz="1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- GFF3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34868" y="5460794"/>
              <a:ext cx="975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- MAKER </a:t>
              </a:r>
              <a:b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</a:br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  output*</a:t>
              </a:r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 flipV="1">
              <a:off x="2081636" y="4543387"/>
              <a:ext cx="0" cy="510228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3405427" y="5068307"/>
              <a:ext cx="1942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Data Repositories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521153" y="5354772"/>
              <a:ext cx="796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Chado</a:t>
              </a:r>
            </a:p>
          </p:txBody>
        </p:sp>
        <p:pic>
          <p:nvPicPr>
            <p:cNvPr id="175" name="Picture 174" descr="ucsc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19566" y="5458913"/>
              <a:ext cx="839649" cy="256314"/>
            </a:xfrm>
            <a:prstGeom prst="rect">
              <a:avLst/>
            </a:prstGeom>
          </p:spPr>
        </p:pic>
        <p:pic>
          <p:nvPicPr>
            <p:cNvPr id="176" name="Picture 175" descr="database2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8038" y="5616706"/>
              <a:ext cx="404088" cy="447743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4339176" y="5645840"/>
              <a:ext cx="870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MySQL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950938" y="5945914"/>
              <a:ext cx="1441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DAS servers</a:t>
              </a: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flipV="1">
              <a:off x="4172912" y="4221926"/>
              <a:ext cx="0" cy="908876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179"/>
            <p:cNvSpPr>
              <a:spLocks/>
            </p:cNvSpPr>
            <p:nvPr/>
          </p:nvSpPr>
          <p:spPr>
            <a:xfrm>
              <a:off x="3542319" y="5055607"/>
              <a:ext cx="1658483" cy="1222043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118012" y="4942748"/>
              <a:ext cx="2020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Annotation Exports</a:t>
              </a:r>
            </a:p>
          </p:txBody>
        </p:sp>
        <p:sp>
          <p:nvSpPr>
            <p:cNvPr id="182" name="Rounded Rectangle 181"/>
            <p:cNvSpPr>
              <a:spLocks/>
            </p:cNvSpPr>
            <p:nvPr/>
          </p:nvSpPr>
          <p:spPr>
            <a:xfrm>
              <a:off x="5759815" y="5006248"/>
              <a:ext cx="2750278" cy="1222043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14543" y="5166291"/>
              <a:ext cx="870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Chado</a:t>
              </a:r>
            </a:p>
          </p:txBody>
        </p:sp>
        <p:pic>
          <p:nvPicPr>
            <p:cNvPr id="184" name="Picture 183" descr="database2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5661" y="5428225"/>
              <a:ext cx="404088" cy="447743"/>
            </a:xfrm>
            <a:prstGeom prst="rect">
              <a:avLst/>
            </a:prstGeom>
          </p:spPr>
        </p:pic>
        <p:pic>
          <p:nvPicPr>
            <p:cNvPr id="185" name="Picture 184" descr="text-file-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15581" y="5364725"/>
              <a:ext cx="592858" cy="592858"/>
            </a:xfrm>
            <a:prstGeom prst="rect">
              <a:avLst/>
            </a:prstGeom>
          </p:spPr>
        </p:pic>
        <p:pic>
          <p:nvPicPr>
            <p:cNvPr id="186" name="Picture 185" descr="text-file-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4481" y="5440925"/>
              <a:ext cx="592858" cy="592858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7547687" y="5281113"/>
              <a:ext cx="870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GFF3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639254" y="5511594"/>
              <a:ext cx="870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FASTA</a:t>
              </a: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7147336" y="4530178"/>
              <a:ext cx="5436" cy="485337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847465" y="5765594"/>
              <a:ext cx="1242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Permanent store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91609" y="253740"/>
              <a:ext cx="1684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Annotators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811217" y="2152422"/>
              <a:ext cx="139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(</a:t>
              </a:r>
              <a:r>
                <a:rPr lang="en-US" sz="1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Javascript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)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2869"/>
            <a:ext cx="4316659" cy="522154"/>
          </a:xfrm>
        </p:spPr>
        <p:txBody>
          <a:bodyPr/>
          <a:lstStyle/>
          <a:p>
            <a:r>
              <a:rPr lang="en-US" sz="3600" dirty="0" smtClean="0"/>
              <a:t>Web Apollo Architecture</a:t>
            </a:r>
            <a:endParaRPr lang="en-US" sz="3600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3" y="1168400"/>
            <a:ext cx="7485977" cy="32893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Plug-in to JBrowse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genome annotation browser</a:t>
            </a:r>
          </a:p>
          <a:p>
            <a:pPr lvl="1"/>
            <a:r>
              <a:rPr lang="en-US" sz="2000" dirty="0"/>
              <a:t>Fast and responsive</a:t>
            </a:r>
          </a:p>
          <a:p>
            <a:pPr lvl="1"/>
            <a:r>
              <a:rPr lang="en-US" sz="2000" dirty="0"/>
              <a:t>Highly </a:t>
            </a:r>
            <a:r>
              <a:rPr lang="en-US" sz="2000" dirty="0" smtClean="0"/>
              <a:t>interactive</a:t>
            </a:r>
          </a:p>
          <a:p>
            <a:pPr lvl="1"/>
            <a:r>
              <a:rPr lang="en-US" sz="2000" dirty="0" smtClean="0"/>
              <a:t>Visit P.93</a:t>
            </a:r>
          </a:p>
          <a:p>
            <a:pPr marL="18288" indent="0"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0" y="228601"/>
            <a:ext cx="7543800" cy="914400"/>
          </a:xfrm>
        </p:spPr>
        <p:txBody>
          <a:bodyPr/>
          <a:lstStyle/>
          <a:p>
            <a:r>
              <a:rPr lang="en-US" dirty="0" smtClean="0"/>
              <a:t>Web-based Client</a:t>
            </a:r>
            <a:endParaRPr lang="en-US" dirty="0"/>
          </a:p>
        </p:txBody>
      </p:sp>
      <p:pic>
        <p:nvPicPr>
          <p:cNvPr id="5" name="Picture 4" descr="Apollo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69" y="6480316"/>
            <a:ext cx="1042131" cy="377685"/>
          </a:xfrm>
          <a:prstGeom prst="rect">
            <a:avLst/>
          </a:prstGeom>
        </p:spPr>
      </p:pic>
      <p:pic>
        <p:nvPicPr>
          <p:cNvPr id="6" name="Picture 5" descr="WAP_web-based-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557" y="3162301"/>
            <a:ext cx="5314493" cy="25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1360</TotalTime>
  <Words>920</Words>
  <Application>Microsoft Macintosh PowerPoint</Application>
  <PresentationFormat>On-screen Show (4:3)</PresentationFormat>
  <Paragraphs>175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Web Apollo</vt:lpstr>
      <vt:lpstr>Web Apollo is:</vt:lpstr>
      <vt:lpstr>The need for an updated tool</vt:lpstr>
      <vt:lpstr>PowerPoint Presentation</vt:lpstr>
      <vt:lpstr>Desktop Apollo</vt:lpstr>
      <vt:lpstr>Java Web Start Apollo, an Improvement</vt:lpstr>
      <vt:lpstr>Web Apollo: Collaborative Annotation</vt:lpstr>
      <vt:lpstr>Web Apollo Architecture</vt:lpstr>
      <vt:lpstr>Web-based Client</vt:lpstr>
      <vt:lpstr>Web-based Client</vt:lpstr>
      <vt:lpstr>Annotation Editing Engine</vt:lpstr>
      <vt:lpstr>Server-side Data Service</vt:lpstr>
      <vt:lpstr>Server-side Data Service</vt:lpstr>
      <vt:lpstr>Further customization</vt:lpstr>
      <vt:lpstr>Future Enhancements</vt:lpstr>
      <vt:lpstr>Releases &amp; Demo</vt:lpstr>
      <vt:lpstr>Source Code (BSD License)</vt:lpstr>
      <vt:lpstr>Thanks</vt:lpstr>
    </vt:vector>
  </TitlesOfParts>
  <Company>Lawrence Berkeley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Munoz-Torres</dc:creator>
  <cp:lastModifiedBy>Monica Munoz-Torres</cp:lastModifiedBy>
  <cp:revision>698</cp:revision>
  <cp:lastPrinted>2013-04-17T01:26:20Z</cp:lastPrinted>
  <dcterms:created xsi:type="dcterms:W3CDTF">2013-04-04T23:16:34Z</dcterms:created>
  <dcterms:modified xsi:type="dcterms:W3CDTF">2013-04-17T01:26:39Z</dcterms:modified>
</cp:coreProperties>
</file>