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59" r:id="rId5"/>
    <p:sldId id="260" r:id="rId6"/>
    <p:sldId id="261" r:id="rId7"/>
    <p:sldId id="292" r:id="rId8"/>
    <p:sldId id="287" r:id="rId9"/>
    <p:sldId id="272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80" r:id="rId18"/>
    <p:sldId id="274" r:id="rId19"/>
    <p:sldId id="281" r:id="rId20"/>
    <p:sldId id="276" r:id="rId21"/>
    <p:sldId id="282" r:id="rId22"/>
    <p:sldId id="283" r:id="rId23"/>
    <p:sldId id="277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58" d="100"/>
          <a:sy n="58" d="100"/>
        </p:scale>
        <p:origin x="105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3780F-47AD-A746-BF91-8436DD7450D3}" type="datetimeFigureOut">
              <a:rPr lang="en-US" smtClean="0"/>
              <a:pPr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33A8-49BD-DD43-8FC8-3BB16E0AF8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1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152651"/>
          </a:xfrm>
        </p:spPr>
        <p:txBody>
          <a:bodyPr>
            <a:normAutofit fontScale="90000"/>
          </a:bodyPr>
          <a:lstStyle/>
          <a:p>
            <a:r>
              <a:rPr lang="en-US" sz="10700" dirty="0" err="1" smtClean="0">
                <a:solidFill>
                  <a:srgbClr val="0000FF"/>
                </a:solidFill>
              </a:rPr>
              <a:t>CViT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>
                <a:solidFill>
                  <a:srgbClr val="0000FF"/>
                </a:solidFill>
              </a:rPr>
              <a:t>C</a:t>
            </a:r>
            <a:r>
              <a:rPr lang="en-US" sz="4900" dirty="0" smtClean="0"/>
              <a:t>hromosome </a:t>
            </a:r>
            <a:r>
              <a:rPr lang="en-US" sz="4900" dirty="0" smtClean="0">
                <a:solidFill>
                  <a:srgbClr val="0000FF"/>
                </a:solidFill>
              </a:rPr>
              <a:t>Vi</a:t>
            </a:r>
            <a:r>
              <a:rPr lang="en-US" sz="4900" dirty="0" smtClean="0"/>
              <a:t>sualization </a:t>
            </a:r>
            <a:r>
              <a:rPr lang="en-US" sz="4900" dirty="0" smtClean="0">
                <a:solidFill>
                  <a:srgbClr val="0000FF"/>
                </a:solidFill>
              </a:rPr>
              <a:t>T</a:t>
            </a:r>
            <a:r>
              <a:rPr lang="en-US" sz="4900" dirty="0" smtClean="0"/>
              <a:t>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http://</a:t>
            </a:r>
            <a:r>
              <a:rPr lang="en-US" sz="3200" dirty="0" err="1" smtClean="0"/>
              <a:t>sourceforge.net</a:t>
            </a:r>
            <a:r>
              <a:rPr lang="en-US" sz="3200" dirty="0" smtClean="0"/>
              <a:t>/projects/</a:t>
            </a:r>
            <a:r>
              <a:rPr lang="en-US" sz="3200" dirty="0" err="1" smtClean="0"/>
              <a:t>cvit</a:t>
            </a:r>
            <a:r>
              <a:rPr lang="en-US" sz="3200" dirty="0" smtClean="0"/>
              <a:t>/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Ethy</a:t>
            </a:r>
            <a:r>
              <a:rPr lang="en-US" dirty="0" smtClean="0"/>
              <a:t> Cannon</a:t>
            </a:r>
          </a:p>
          <a:p>
            <a:r>
              <a:rPr lang="en-US" dirty="0" smtClean="0"/>
              <a:t>Iowa State University</a:t>
            </a:r>
          </a:p>
          <a:p>
            <a:r>
              <a:rPr lang="en-US" dirty="0" smtClean="0"/>
              <a:t>January,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066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appearance of (almost) everything can be controlled through a configuration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7696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; Label for image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string</a:t>
            </a:r>
          </a:p>
          <a:p>
            <a:r>
              <a:rPr lang="en-US" sz="1000" dirty="0" smtClean="0">
                <a:latin typeface="Courier"/>
                <a:cs typeface="Courier"/>
              </a:rPr>
              <a:t>title           = 'CViT image'</a:t>
            </a:r>
          </a:p>
          <a:p>
            <a:r>
              <a:rPr lang="en-US" sz="1000" dirty="0" smtClean="0">
                <a:latin typeface="Courier"/>
                <a:cs typeface="Courier"/>
              </a:rPr>
              <a:t>; Space allowance for title in pixels, can ignore if font face and size set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integer|DEFAULT</a:t>
            </a:r>
            <a:r>
              <a:rPr lang="en-US" sz="1000" dirty="0" smtClean="0">
                <a:latin typeface="Courier"/>
                <a:cs typeface="Courier"/>
              </a:rPr>
              <a:t>: 20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title_height</a:t>
            </a:r>
            <a:r>
              <a:rPr lang="en-US" sz="1000" dirty="0" smtClean="0">
                <a:latin typeface="Courier"/>
                <a:cs typeface="Courier"/>
              </a:rPr>
              <a:t>    = 20</a:t>
            </a:r>
          </a:p>
          <a:p>
            <a:r>
              <a:rPr lang="en-US" sz="1000" dirty="0" smtClean="0">
                <a:latin typeface="Courier"/>
                <a:cs typeface="Courier"/>
              </a:rPr>
              <a:t>; Font face file name to use for title, ignored if empty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font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title_font_face</a:t>
            </a:r>
            <a:r>
              <a:rPr lang="en-US" sz="1000" dirty="0" smtClean="0">
                <a:latin typeface="Courier"/>
                <a:cs typeface="Courier"/>
              </a:rPr>
              <a:t> = </a:t>
            </a:r>
            <a:r>
              <a:rPr lang="en-US" sz="1000" dirty="0" err="1" smtClean="0">
                <a:latin typeface="Courier"/>
                <a:cs typeface="Courier"/>
              </a:rPr>
              <a:t>vera/Vera.ttf</a:t>
            </a:r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; Title font size in points, used only in </a:t>
            </a:r>
            <a:r>
              <a:rPr lang="en-US" sz="1000" dirty="0" err="1" smtClean="0">
                <a:latin typeface="Courier"/>
                <a:cs typeface="Courier"/>
              </a:rPr>
              <a:t>conjuction</a:t>
            </a:r>
            <a:r>
              <a:rPr lang="en-US" sz="1000" dirty="0" smtClean="0">
                <a:latin typeface="Courier"/>
                <a:cs typeface="Courier"/>
              </a:rPr>
              <a:t> with </a:t>
            </a:r>
            <a:r>
              <a:rPr lang="en-US" sz="1000" dirty="0" err="1" smtClean="0">
                <a:latin typeface="Courier"/>
                <a:cs typeface="Courier"/>
              </a:rPr>
              <a:t>font_face</a:t>
            </a:r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integer|DEFAULT</a:t>
            </a:r>
            <a:r>
              <a:rPr lang="en-US" sz="1000" dirty="0" smtClean="0">
                <a:latin typeface="Courier"/>
                <a:cs typeface="Courier"/>
              </a:rPr>
              <a:t>: 10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title_font_size</a:t>
            </a:r>
            <a:r>
              <a:rPr lang="en-US" sz="1000" dirty="0" smtClean="0">
                <a:latin typeface="Courier"/>
                <a:cs typeface="Courier"/>
              </a:rPr>
              <a:t> = 10</a:t>
            </a:r>
          </a:p>
          <a:p>
            <a:r>
              <a:rPr lang="en-US" sz="1000" dirty="0" smtClean="0">
                <a:latin typeface="Courier"/>
                <a:cs typeface="Courier"/>
              </a:rPr>
              <a:t>; Title font color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color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title_color</a:t>
            </a:r>
            <a:r>
              <a:rPr lang="en-US" sz="1000" dirty="0" smtClean="0">
                <a:latin typeface="Courier"/>
                <a:cs typeface="Courier"/>
              </a:rPr>
              <a:t>     = black</a:t>
            </a:r>
          </a:p>
          <a:p>
            <a:r>
              <a:rPr lang="en-US" sz="1000" dirty="0" smtClean="0">
                <a:latin typeface="Courier"/>
                <a:cs typeface="Courier"/>
              </a:rPr>
              <a:t>; Title location as </a:t>
            </a:r>
            <a:r>
              <a:rPr lang="en-US" sz="1000" dirty="0" err="1" smtClean="0">
                <a:latin typeface="Courier"/>
                <a:cs typeface="Courier"/>
              </a:rPr>
              <a:t>x,y</a:t>
            </a:r>
            <a:r>
              <a:rPr lang="en-US" sz="1000" dirty="0" smtClean="0">
                <a:latin typeface="Courier"/>
                <a:cs typeface="Courier"/>
              </a:rPr>
              <a:t> </a:t>
            </a:r>
            <a:r>
              <a:rPr lang="en-US" sz="1000" dirty="0" err="1" smtClean="0">
                <a:latin typeface="Courier"/>
                <a:cs typeface="Courier"/>
              </a:rPr>
              <a:t>coords</a:t>
            </a:r>
            <a:r>
              <a:rPr lang="en-US" sz="1000" dirty="0" smtClean="0">
                <a:latin typeface="Courier"/>
                <a:cs typeface="Courier"/>
              </a:rPr>
              <a:t>, ignored if missing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coordinates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title_location</a:t>
            </a:r>
            <a:r>
              <a:rPr lang="en-US" sz="1000" dirty="0" smtClean="0">
                <a:latin typeface="Courier"/>
                <a:cs typeface="Courier"/>
              </a:rPr>
              <a:t>  = 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; Space around </a:t>
            </a:r>
            <a:r>
              <a:rPr lang="en-US" sz="1000" dirty="0" err="1" smtClean="0">
                <a:latin typeface="Courier"/>
                <a:cs typeface="Courier"/>
              </a:rPr>
              <a:t>chroms</a:t>
            </a:r>
            <a:r>
              <a:rPr lang="en-US" sz="1000" dirty="0" smtClean="0">
                <a:latin typeface="Courier"/>
                <a:cs typeface="Courier"/>
              </a:rPr>
              <a:t>, in pixels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integer|DEFAULT</a:t>
            </a:r>
            <a:r>
              <a:rPr lang="en-US" sz="1000" dirty="0" smtClean="0">
                <a:latin typeface="Courier"/>
                <a:cs typeface="Courier"/>
              </a:rPr>
              <a:t>: 10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image_padding</a:t>
            </a:r>
            <a:r>
              <a:rPr lang="en-US" sz="1000" dirty="0" smtClean="0">
                <a:latin typeface="Courier"/>
                <a:cs typeface="Courier"/>
              </a:rPr>
              <a:t>   = 60</a:t>
            </a:r>
          </a:p>
          <a:p>
            <a:r>
              <a:rPr lang="en-US" sz="1000" dirty="0" smtClean="0">
                <a:latin typeface="Courier"/>
                <a:cs typeface="Courier"/>
              </a:rPr>
              <a:t>; How much to scale units (pixels per unit). NOTE: if set too high, the image </a:t>
            </a:r>
          </a:p>
          <a:p>
            <a:r>
              <a:rPr lang="en-US" sz="1000" dirty="0" smtClean="0">
                <a:latin typeface="Courier"/>
                <a:cs typeface="Courier"/>
              </a:rPr>
              <a:t>;  will be too large to create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float|DEFAULT</a:t>
            </a:r>
            <a:r>
              <a:rPr lang="en-US" sz="1000" dirty="0" smtClean="0">
                <a:latin typeface="Courier"/>
                <a:cs typeface="Courier"/>
              </a:rPr>
              <a:t>: .0025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scale_factor</a:t>
            </a:r>
            <a:r>
              <a:rPr lang="en-US" sz="1000" dirty="0" smtClean="0">
                <a:latin typeface="Courier"/>
                <a:cs typeface="Courier"/>
              </a:rPr>
              <a:t>    = .0025</a:t>
            </a:r>
          </a:p>
          <a:p>
            <a:r>
              <a:rPr lang="en-US" sz="1000" dirty="0" smtClean="0">
                <a:latin typeface="Courier"/>
                <a:cs typeface="Courier"/>
              </a:rPr>
              <a:t>; Color of the border around the image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color|DEFAULT</a:t>
            </a:r>
            <a:r>
              <a:rPr lang="en-US" sz="1000" dirty="0" smtClean="0">
                <a:latin typeface="Courier"/>
                <a:cs typeface="Courier"/>
              </a:rPr>
              <a:t>: black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border_color</a:t>
            </a:r>
            <a:r>
              <a:rPr lang="en-US" sz="1000" dirty="0" smtClean="0">
                <a:latin typeface="Courier"/>
                <a:cs typeface="Courier"/>
              </a:rPr>
              <a:t>    = black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. . .</a:t>
            </a:r>
            <a:endParaRPr lang="en-US" sz="1000" dirty="0">
              <a:latin typeface="Courier"/>
              <a:cs typeface="Courier"/>
            </a:endParaRPr>
          </a:p>
        </p:txBody>
      </p:sp>
      <p:pic>
        <p:nvPicPr>
          <p:cNvPr id="10" name="Picture 9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-1"/>
            <a:ext cx="4191000" cy="990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CViT </a:t>
            </a:r>
            <a:br>
              <a:rPr lang="en-US" sz="2700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066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Major glyph types:</a:t>
            </a:r>
            <a:r>
              <a:rPr lang="en-US" dirty="0" smtClean="0"/>
              <a:t> centromeres,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positions, ranges, borders, markers, and measures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7696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[centromere]</a:t>
            </a:r>
          </a:p>
          <a:p>
            <a:r>
              <a:rPr lang="en-US" sz="1000" dirty="0" smtClean="0">
                <a:latin typeface="Courier"/>
                <a:cs typeface="Courier"/>
              </a:rPr>
              <a:t>; Centromere rectangle or line extends this far on either side of the </a:t>
            </a:r>
          </a:p>
          <a:p>
            <a:r>
              <a:rPr lang="en-US" sz="1000" dirty="0" smtClean="0">
                <a:latin typeface="Courier"/>
                <a:cs typeface="Courier"/>
              </a:rPr>
              <a:t>;   chromosome bar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integer|DEFAULT</a:t>
            </a:r>
            <a:r>
              <a:rPr lang="en-US" sz="1000" dirty="0" smtClean="0">
                <a:latin typeface="Courier"/>
                <a:cs typeface="Courier"/>
              </a:rPr>
              <a:t>: 2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centromere_overhang</a:t>
            </a:r>
            <a:r>
              <a:rPr lang="en-US" sz="1000" dirty="0" smtClean="0">
                <a:latin typeface="Courier"/>
                <a:cs typeface="Courier"/>
              </a:rPr>
              <a:t> = 2</a:t>
            </a:r>
          </a:p>
          <a:p>
            <a:r>
              <a:rPr lang="en-US" sz="1000" dirty="0" smtClean="0">
                <a:latin typeface="Courier"/>
                <a:cs typeface="Courier"/>
              </a:rPr>
              <a:t>; Color to use when drawing the centromere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color|DEFAULT</a:t>
            </a:r>
            <a:r>
              <a:rPr lang="en-US" sz="1000" dirty="0" smtClean="0">
                <a:latin typeface="Courier"/>
                <a:cs typeface="Courier"/>
              </a:rPr>
              <a:t>: gray30</a:t>
            </a:r>
          </a:p>
          <a:p>
            <a:r>
              <a:rPr lang="en-US" sz="1000" dirty="0" smtClean="0">
                <a:latin typeface="Courier"/>
                <a:cs typeface="Courier"/>
              </a:rPr>
              <a:t>color               = gray30</a:t>
            </a:r>
          </a:p>
          <a:p>
            <a:r>
              <a:rPr lang="en-US" sz="1000" dirty="0" smtClean="0">
                <a:latin typeface="Courier"/>
                <a:cs typeface="Courier"/>
              </a:rPr>
              <a:t>; Whether or not to use transparency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boolean|DEFAULT</a:t>
            </a:r>
            <a:r>
              <a:rPr lang="en-US" sz="1000" dirty="0" smtClean="0">
                <a:latin typeface="Courier"/>
                <a:cs typeface="Courier"/>
              </a:rPr>
              <a:t>: 0</a:t>
            </a:r>
          </a:p>
          <a:p>
            <a:r>
              <a:rPr lang="en-US" sz="1000" dirty="0" smtClean="0">
                <a:latin typeface="Courier"/>
                <a:cs typeface="Courier"/>
              </a:rPr>
              <a:t>transparent         = 0</a:t>
            </a:r>
          </a:p>
          <a:p>
            <a:r>
              <a:rPr lang="en-US" sz="1000" dirty="0" smtClean="0">
                <a:latin typeface="Courier"/>
                <a:cs typeface="Courier"/>
              </a:rPr>
              <a:t>; 1 = draw centromere label, 0 = don't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boolean|DEFAULT</a:t>
            </a:r>
            <a:r>
              <a:rPr lang="en-US" sz="1000" dirty="0" smtClean="0">
                <a:latin typeface="Courier"/>
                <a:cs typeface="Courier"/>
              </a:rPr>
              <a:t>: 0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draw_label</a:t>
            </a:r>
            <a:r>
              <a:rPr lang="en-US" sz="1000" dirty="0" smtClean="0">
                <a:latin typeface="Courier"/>
                <a:cs typeface="Courier"/>
              </a:rPr>
              <a:t>          = 0</a:t>
            </a:r>
          </a:p>
          <a:p>
            <a:r>
              <a:rPr lang="en-US" sz="1000" dirty="0" smtClean="0">
                <a:latin typeface="Courier"/>
                <a:cs typeface="Courier"/>
              </a:rPr>
              <a:t>; Which built-in font to use for centromere labels (</a:t>
            </a:r>
            <a:r>
              <a:rPr lang="en-US" sz="1000" dirty="0" err="1" smtClean="0">
                <a:latin typeface="Courier"/>
                <a:cs typeface="Courier"/>
              </a:rPr>
              <a:t>font_face</a:t>
            </a:r>
            <a:r>
              <a:rPr lang="en-US" sz="1000" dirty="0" smtClean="0">
                <a:latin typeface="Courier"/>
                <a:cs typeface="Courier"/>
              </a:rPr>
              <a:t> overrides this</a:t>
            </a:r>
          </a:p>
          <a:p>
            <a:r>
              <a:rPr lang="en-US" sz="1000" dirty="0" smtClean="0">
                <a:latin typeface="Courier"/>
                <a:cs typeface="Courier"/>
              </a:rPr>
              <a:t>;   setting) 0=</a:t>
            </a:r>
            <a:r>
              <a:rPr lang="en-US" sz="1000" dirty="0" err="1" smtClean="0">
                <a:latin typeface="Courier"/>
                <a:cs typeface="Courier"/>
              </a:rPr>
              <a:t>gdLargeFont</a:t>
            </a:r>
            <a:r>
              <a:rPr lang="en-US" sz="1000" dirty="0" smtClean="0">
                <a:latin typeface="Courier"/>
                <a:cs typeface="Courier"/>
              </a:rPr>
              <a:t>, 1=</a:t>
            </a:r>
            <a:r>
              <a:rPr lang="en-US" sz="1000" dirty="0" err="1" smtClean="0">
                <a:latin typeface="Courier"/>
                <a:cs typeface="Courier"/>
              </a:rPr>
              <a:t>gdMediumBoldFont</a:t>
            </a:r>
            <a:r>
              <a:rPr lang="en-US" sz="1000" dirty="0" smtClean="0">
                <a:latin typeface="Courier"/>
                <a:cs typeface="Courier"/>
              </a:rPr>
              <a:t>, 2=</a:t>
            </a:r>
            <a:r>
              <a:rPr lang="en-US" sz="1000" dirty="0" err="1" smtClean="0">
                <a:latin typeface="Courier"/>
                <a:cs typeface="Courier"/>
              </a:rPr>
              <a:t>gdSmallFont</a:t>
            </a:r>
            <a:r>
              <a:rPr lang="en-US" sz="1000" dirty="0" smtClean="0">
                <a:latin typeface="Courier"/>
                <a:cs typeface="Courier"/>
              </a:rPr>
              <a:t>, 3=</a:t>
            </a:r>
            <a:r>
              <a:rPr lang="en-US" sz="1000" dirty="0" err="1" smtClean="0">
                <a:latin typeface="Courier"/>
                <a:cs typeface="Courier"/>
              </a:rPr>
              <a:t>gdTinyFont</a:t>
            </a:r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enum|VALUES</a:t>
            </a:r>
            <a:r>
              <a:rPr lang="en-US" sz="1000" dirty="0" smtClean="0">
                <a:latin typeface="Courier"/>
                <a:cs typeface="Courier"/>
              </a:rPr>
              <a:t>: 0,1,2,3|DEFAULT: 2</a:t>
            </a:r>
          </a:p>
          <a:p>
            <a:r>
              <a:rPr lang="en-US" sz="1000" dirty="0" smtClean="0">
                <a:latin typeface="Courier"/>
                <a:cs typeface="Courier"/>
              </a:rPr>
              <a:t>font                = 2</a:t>
            </a:r>
          </a:p>
          <a:p>
            <a:r>
              <a:rPr lang="en-US" sz="1000" dirty="0" smtClean="0">
                <a:latin typeface="Courier"/>
                <a:cs typeface="Courier"/>
              </a:rPr>
              <a:t>; Font face file name to use for centromere label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font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font_face</a:t>
            </a:r>
            <a:r>
              <a:rPr lang="en-US" sz="1000" dirty="0" smtClean="0">
                <a:latin typeface="Courier"/>
                <a:cs typeface="Courier"/>
              </a:rPr>
              <a:t>           = </a:t>
            </a:r>
            <a:r>
              <a:rPr lang="en-US" sz="1000" dirty="0" err="1" smtClean="0">
                <a:latin typeface="Courier"/>
                <a:cs typeface="Courier"/>
              </a:rPr>
              <a:t>vera/Vera.ttf</a:t>
            </a:r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; Font size in points, used only in </a:t>
            </a:r>
            <a:r>
              <a:rPr lang="en-US" sz="1000" dirty="0" err="1" smtClean="0">
                <a:latin typeface="Courier"/>
                <a:cs typeface="Courier"/>
              </a:rPr>
              <a:t>conjuction</a:t>
            </a:r>
            <a:r>
              <a:rPr lang="en-US" sz="1000" dirty="0" smtClean="0">
                <a:latin typeface="Courier"/>
                <a:cs typeface="Courier"/>
              </a:rPr>
              <a:t> with </a:t>
            </a:r>
            <a:r>
              <a:rPr lang="en-US" sz="1000" dirty="0" err="1" smtClean="0">
                <a:latin typeface="Courier"/>
                <a:cs typeface="Courier"/>
              </a:rPr>
              <a:t>font_face</a:t>
            </a:r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integer|DEFAULT</a:t>
            </a:r>
            <a:r>
              <a:rPr lang="en-US" sz="1000" dirty="0" smtClean="0">
                <a:latin typeface="Courier"/>
                <a:cs typeface="Courier"/>
              </a:rPr>
              <a:t>: 6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font_size</a:t>
            </a:r>
            <a:r>
              <a:rPr lang="en-US" sz="1000" dirty="0" smtClean="0">
                <a:latin typeface="Courier"/>
                <a:cs typeface="Courier"/>
              </a:rPr>
              <a:t>           = 6</a:t>
            </a:r>
          </a:p>
          <a:p>
            <a:r>
              <a:rPr lang="en-US" sz="1000" dirty="0" smtClean="0">
                <a:latin typeface="Courier"/>
                <a:cs typeface="Courier"/>
              </a:rPr>
              <a:t>; Start labels this many pixels right of region bar (negative value to move</a:t>
            </a:r>
          </a:p>
          <a:p>
            <a:r>
              <a:rPr lang="en-US" sz="1000" dirty="0" smtClean="0">
                <a:latin typeface="Courier"/>
                <a:cs typeface="Courier"/>
              </a:rPr>
              <a:t>;   label to the left)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label_offset</a:t>
            </a:r>
            <a:r>
              <a:rPr lang="en-US" sz="1000" dirty="0" smtClean="0">
                <a:latin typeface="Courier"/>
                <a:cs typeface="Courier"/>
              </a:rPr>
              <a:t>        = 4</a:t>
            </a:r>
          </a:p>
          <a:p>
            <a:r>
              <a:rPr lang="en-US" sz="1000" dirty="0" smtClean="0">
                <a:latin typeface="Courier"/>
                <a:cs typeface="Courier"/>
              </a:rPr>
              <a:t>; Color to use for labels</a:t>
            </a:r>
          </a:p>
          <a:p>
            <a:r>
              <a:rPr lang="en-US" sz="1000" dirty="0" smtClean="0">
                <a:latin typeface="Courier"/>
                <a:cs typeface="Courier"/>
              </a:rPr>
              <a:t>; TYPE: </a:t>
            </a:r>
            <a:r>
              <a:rPr lang="en-US" sz="1000" dirty="0" err="1" smtClean="0">
                <a:latin typeface="Courier"/>
                <a:cs typeface="Courier"/>
              </a:rPr>
              <a:t>color|DEFAULT</a:t>
            </a:r>
            <a:r>
              <a:rPr lang="en-US" sz="1000" dirty="0" smtClean="0">
                <a:latin typeface="Courier"/>
                <a:cs typeface="Courier"/>
              </a:rPr>
              <a:t>: gray30</a:t>
            </a:r>
          </a:p>
          <a:p>
            <a:r>
              <a:rPr lang="en-US" sz="1000" dirty="0" err="1" smtClean="0">
                <a:latin typeface="Courier"/>
                <a:cs typeface="Courier"/>
              </a:rPr>
              <a:t>label_color</a:t>
            </a:r>
            <a:r>
              <a:rPr lang="en-US" sz="1000" dirty="0" smtClean="0">
                <a:latin typeface="Courier"/>
                <a:cs typeface="Courier"/>
              </a:rPr>
              <a:t>         = gray30</a:t>
            </a:r>
          </a:p>
        </p:txBody>
      </p:sp>
      <p:pic>
        <p:nvPicPr>
          <p:cNvPr id="10" name="Picture 9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5400" y="-1"/>
            <a:ext cx="4191000" cy="99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smtClean="0"/>
              <a:t>CViT </a:t>
            </a:r>
            <a:br>
              <a:rPr lang="en-US" sz="2700" smtClean="0"/>
            </a:br>
            <a:r>
              <a:rPr lang="en-US" sz="2222" smtClean="0"/>
              <a:t>http://sourceforge.net/projects/cvit/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066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Major glyph types: centromeres,</a:t>
            </a:r>
            <a:r>
              <a:rPr lang="en-US" dirty="0" smtClean="0"/>
              <a:t> positions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ranges, borders, markers and measures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7696200" cy="604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"/>
                <a:cs typeface="Courier"/>
              </a:rPr>
              <a:t>[position]</a:t>
            </a:r>
          </a:p>
          <a:p>
            <a:r>
              <a:rPr lang="en-US" sz="900" dirty="0" smtClean="0">
                <a:latin typeface="Courier"/>
                <a:cs typeface="Courier"/>
              </a:rPr>
              <a:t>; Color to use when drawing positions, can be overridden with the </a:t>
            </a:r>
          </a:p>
          <a:p>
            <a:r>
              <a:rPr lang="en-US" sz="900" dirty="0" smtClean="0">
                <a:latin typeface="Courier"/>
                <a:cs typeface="Courier"/>
              </a:rPr>
              <a:t>;  color= attribute in the GFF file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red</a:t>
            </a:r>
          </a:p>
          <a:p>
            <a:r>
              <a:rPr lang="en-US" sz="900" dirty="0" smtClean="0">
                <a:latin typeface="Courier"/>
                <a:cs typeface="Courier"/>
              </a:rPr>
              <a:t>color         = maroon</a:t>
            </a:r>
          </a:p>
          <a:p>
            <a:r>
              <a:rPr lang="en-US" sz="900" dirty="0" smtClean="0">
                <a:latin typeface="Courier"/>
                <a:cs typeface="Courier"/>
              </a:rPr>
              <a:t>; Whether or not to use transparency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smtClean="0">
                <a:latin typeface="Courier"/>
                <a:cs typeface="Courier"/>
              </a:rPr>
              <a:t>transparent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Shape to indicate a position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</a:t>
            </a:r>
            <a:r>
              <a:rPr lang="en-US" sz="900" dirty="0" err="1" smtClean="0">
                <a:latin typeface="Courier"/>
                <a:cs typeface="Courier"/>
              </a:rPr>
              <a:t>circle,rect,doublecircle|DEFAULT</a:t>
            </a:r>
            <a:r>
              <a:rPr lang="en-US" sz="900" dirty="0" smtClean="0">
                <a:latin typeface="Courier"/>
                <a:cs typeface="Courier"/>
              </a:rPr>
              <a:t>: circle</a:t>
            </a:r>
          </a:p>
          <a:p>
            <a:r>
              <a:rPr lang="en-US" sz="900" dirty="0" smtClean="0">
                <a:latin typeface="Courier"/>
                <a:cs typeface="Courier"/>
              </a:rPr>
              <a:t>shape         = circle</a:t>
            </a:r>
          </a:p>
          <a:p>
            <a:r>
              <a:rPr lang="en-US" sz="900" dirty="0" smtClean="0">
                <a:latin typeface="Courier"/>
                <a:cs typeface="Courier"/>
              </a:rPr>
              <a:t>; Width of the shape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integer|DEFAULT</a:t>
            </a:r>
            <a:r>
              <a:rPr lang="en-US" sz="900" dirty="0" smtClean="0">
                <a:latin typeface="Courier"/>
                <a:cs typeface="Courier"/>
              </a:rPr>
              <a:t>: 5</a:t>
            </a:r>
          </a:p>
          <a:p>
            <a:r>
              <a:rPr lang="en-US" sz="900" dirty="0" smtClean="0">
                <a:latin typeface="Courier"/>
                <a:cs typeface="Courier"/>
              </a:rPr>
              <a:t>width         = 5</a:t>
            </a:r>
          </a:p>
          <a:p>
            <a:r>
              <a:rPr lang="en-US" sz="900" dirty="0" smtClean="0">
                <a:latin typeface="Courier"/>
                <a:cs typeface="Courier"/>
              </a:rPr>
              <a:t>; Offset shape this many pixels from chromosome bar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smtClean="0">
                <a:latin typeface="Courier"/>
                <a:cs typeface="Courier"/>
              </a:rPr>
              <a:t>offset        = 4</a:t>
            </a:r>
          </a:p>
          <a:p>
            <a:r>
              <a:rPr lang="en-US" sz="900" dirty="0" smtClean="0">
                <a:latin typeface="Courier"/>
                <a:cs typeface="Courier"/>
              </a:rPr>
              <a:t>; Whether or not to "pileup" </a:t>
            </a:r>
            <a:r>
              <a:rPr lang="en-US" sz="900" dirty="0" err="1" smtClean="0">
                <a:latin typeface="Courier"/>
                <a:cs typeface="Courier"/>
              </a:rPr>
              <a:t>overlaping</a:t>
            </a:r>
            <a:r>
              <a:rPr lang="en-US" sz="900" dirty="0" smtClean="0">
                <a:latin typeface="Courier"/>
                <a:cs typeface="Courier"/>
              </a:rPr>
              <a:t> glyphs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1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enable_pileup</a:t>
            </a:r>
            <a:r>
              <a:rPr lang="en-US" sz="900" dirty="0" smtClean="0">
                <a:latin typeface="Courier"/>
                <a:cs typeface="Courier"/>
              </a:rPr>
              <a:t>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The space between adjacent, piled-up positions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integer|DEFAULT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pileup_gap</a:t>
            </a:r>
            <a:r>
              <a:rPr lang="en-US" sz="900" dirty="0" smtClean="0">
                <a:latin typeface="Courier"/>
                <a:cs typeface="Courier"/>
              </a:rPr>
              <a:t> 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1 = draw position label, 0 = don't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1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draw_label</a:t>
            </a:r>
            <a:r>
              <a:rPr lang="en-US" sz="900" dirty="0" smtClean="0">
                <a:latin typeface="Courier"/>
                <a:cs typeface="Courier"/>
              </a:rPr>
              <a:t>   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Which built-in font to use for position labels (</a:t>
            </a:r>
            <a:r>
              <a:rPr lang="en-US" sz="900" dirty="0" err="1" smtClean="0">
                <a:latin typeface="Courier"/>
                <a:cs typeface="Courier"/>
              </a:rPr>
              <a:t>font_face</a:t>
            </a:r>
            <a:r>
              <a:rPr lang="en-US" sz="900" dirty="0" smtClean="0">
                <a:latin typeface="Courier"/>
                <a:cs typeface="Courier"/>
              </a:rPr>
              <a:t> overrides this</a:t>
            </a:r>
          </a:p>
          <a:p>
            <a:r>
              <a:rPr lang="en-US" sz="900" dirty="0" smtClean="0">
                <a:latin typeface="Courier"/>
                <a:cs typeface="Courier"/>
              </a:rPr>
              <a:t>;   setting) 0=</a:t>
            </a:r>
            <a:r>
              <a:rPr lang="en-US" sz="900" dirty="0" err="1" smtClean="0">
                <a:latin typeface="Courier"/>
                <a:cs typeface="Courier"/>
              </a:rPr>
              <a:t>gdLargeFont</a:t>
            </a:r>
            <a:r>
              <a:rPr lang="en-US" sz="900" dirty="0" smtClean="0">
                <a:latin typeface="Courier"/>
                <a:cs typeface="Courier"/>
              </a:rPr>
              <a:t>, 1=</a:t>
            </a:r>
            <a:r>
              <a:rPr lang="en-US" sz="900" dirty="0" err="1" smtClean="0">
                <a:latin typeface="Courier"/>
                <a:cs typeface="Courier"/>
              </a:rPr>
              <a:t>gdMediumBoldFont</a:t>
            </a:r>
            <a:r>
              <a:rPr lang="en-US" sz="900" dirty="0" smtClean="0">
                <a:latin typeface="Courier"/>
                <a:cs typeface="Courier"/>
              </a:rPr>
              <a:t>, 2=</a:t>
            </a:r>
            <a:r>
              <a:rPr lang="en-US" sz="900" dirty="0" err="1" smtClean="0">
                <a:latin typeface="Courier"/>
                <a:cs typeface="Courier"/>
              </a:rPr>
              <a:t>gdSmallFont</a:t>
            </a:r>
            <a:r>
              <a:rPr lang="en-US" sz="900" dirty="0" smtClean="0">
                <a:latin typeface="Courier"/>
                <a:cs typeface="Courier"/>
              </a:rPr>
              <a:t>, 3=</a:t>
            </a:r>
            <a:r>
              <a:rPr lang="en-US" sz="900" dirty="0" err="1" smtClean="0">
                <a:latin typeface="Courier"/>
                <a:cs typeface="Courier"/>
              </a:rPr>
              <a:t>gdTinyFont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0,1,2,3|DEFAULT: 2</a:t>
            </a:r>
          </a:p>
          <a:p>
            <a:r>
              <a:rPr lang="en-US" sz="900" dirty="0" smtClean="0">
                <a:latin typeface="Courier"/>
                <a:cs typeface="Courier"/>
              </a:rPr>
              <a:t>font          = 2</a:t>
            </a:r>
          </a:p>
          <a:p>
            <a:r>
              <a:rPr lang="en-US" sz="900" dirty="0" smtClean="0">
                <a:latin typeface="Courier"/>
                <a:cs typeface="Courier"/>
              </a:rPr>
              <a:t>; Font face file name to use for labeling positions (overrides 'font' setting)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font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font_face</a:t>
            </a:r>
            <a:r>
              <a:rPr lang="en-US" sz="900" dirty="0" smtClean="0">
                <a:latin typeface="Courier"/>
                <a:cs typeface="Courier"/>
              </a:rPr>
              <a:t>     = </a:t>
            </a:r>
            <a:r>
              <a:rPr lang="en-US" sz="900" dirty="0" err="1" smtClean="0">
                <a:latin typeface="Courier"/>
                <a:cs typeface="Courier"/>
              </a:rPr>
              <a:t>vera/Vera.ttf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Font size in points, used only in conjunction with </a:t>
            </a:r>
            <a:r>
              <a:rPr lang="en-US" sz="900" dirty="0" err="1" smtClean="0">
                <a:latin typeface="Courier"/>
                <a:cs typeface="Courier"/>
              </a:rPr>
              <a:t>font_face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font_size</a:t>
            </a:r>
            <a:r>
              <a:rPr lang="en-US" sz="900" dirty="0" smtClean="0">
                <a:latin typeface="Courier"/>
                <a:cs typeface="Courier"/>
              </a:rPr>
              <a:t>     = 6</a:t>
            </a:r>
          </a:p>
          <a:p>
            <a:r>
              <a:rPr lang="en-US" sz="900" dirty="0" smtClean="0">
                <a:latin typeface="Courier"/>
                <a:cs typeface="Courier"/>
              </a:rPr>
              <a:t>; Start labels this many pixels right of region bar (negative value to move</a:t>
            </a:r>
          </a:p>
          <a:p>
            <a:r>
              <a:rPr lang="en-US" sz="900" dirty="0" smtClean="0">
                <a:latin typeface="Courier"/>
                <a:cs typeface="Courier"/>
              </a:rPr>
              <a:t>;   label to the left)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label_offset</a:t>
            </a:r>
            <a:r>
              <a:rPr lang="en-US" sz="900" dirty="0" smtClean="0">
                <a:latin typeface="Courier"/>
                <a:cs typeface="Courier"/>
              </a:rPr>
              <a:t>  = 4</a:t>
            </a:r>
          </a:p>
          <a:p>
            <a:r>
              <a:rPr lang="en-US" sz="900" dirty="0" smtClean="0">
                <a:latin typeface="Courier"/>
                <a:cs typeface="Courier"/>
              </a:rPr>
              <a:t>; Color to use for labels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black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label_color</a:t>
            </a:r>
            <a:r>
              <a:rPr lang="en-US" sz="900" dirty="0" smtClean="0">
                <a:latin typeface="Courier"/>
                <a:cs typeface="Courier"/>
              </a:rPr>
              <a:t>   = black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667000"/>
            <a:ext cx="4724400" cy="457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3505200"/>
            <a:ext cx="4724400" cy="457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962400"/>
            <a:ext cx="4724400" cy="457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295400" y="-1"/>
            <a:ext cx="4191000" cy="99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smtClean="0"/>
              <a:t>CViT </a:t>
            </a:r>
            <a:br>
              <a:rPr lang="en-US" sz="2700" smtClean="0"/>
            </a:br>
            <a:r>
              <a:rPr lang="en-US" sz="2222" smtClean="0"/>
              <a:t>http://sourceforge.net/projects/cvit/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066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Major glyph types: centromeres,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positions, </a:t>
            </a:r>
            <a:r>
              <a:rPr lang="en-US" dirty="0" smtClean="0"/>
              <a:t>ranges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borders, markers and measures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7696200" cy="577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"/>
                <a:cs typeface="Courier"/>
              </a:rPr>
              <a:t>[range]</a:t>
            </a:r>
          </a:p>
          <a:p>
            <a:r>
              <a:rPr lang="en-US" sz="900" dirty="0" smtClean="0">
                <a:latin typeface="Courier"/>
                <a:cs typeface="Courier"/>
              </a:rPr>
              <a:t>; Color for drawing ranges; can be overridden with the color= </a:t>
            </a:r>
          </a:p>
          <a:p>
            <a:r>
              <a:rPr lang="en-US" sz="900" dirty="0" smtClean="0">
                <a:latin typeface="Courier"/>
                <a:cs typeface="Courier"/>
              </a:rPr>
              <a:t>;   attribute in GFF file.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green</a:t>
            </a:r>
          </a:p>
          <a:p>
            <a:r>
              <a:rPr lang="en-US" sz="900" dirty="0" smtClean="0">
                <a:latin typeface="Courier"/>
                <a:cs typeface="Courier"/>
              </a:rPr>
              <a:t>color            = green</a:t>
            </a:r>
          </a:p>
          <a:p>
            <a:r>
              <a:rPr lang="en-US" sz="900" dirty="0" smtClean="0">
                <a:latin typeface="Courier"/>
                <a:cs typeface="Courier"/>
              </a:rPr>
              <a:t>; Whether or not to use transparency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smtClean="0">
                <a:latin typeface="Courier"/>
                <a:cs typeface="Courier"/>
              </a:rPr>
              <a:t>transparent   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Draw range bars this thick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integer|DEFAULT</a:t>
            </a:r>
            <a:r>
              <a:rPr lang="en-US" sz="900" dirty="0" smtClean="0">
                <a:latin typeface="Courier"/>
                <a:cs typeface="Courier"/>
              </a:rPr>
              <a:t>: 6</a:t>
            </a:r>
          </a:p>
          <a:p>
            <a:r>
              <a:rPr lang="en-US" sz="900" dirty="0" smtClean="0">
                <a:latin typeface="Courier"/>
                <a:cs typeface="Courier"/>
              </a:rPr>
              <a:t>width            = 6</a:t>
            </a:r>
          </a:p>
          <a:p>
            <a:r>
              <a:rPr lang="en-US" sz="900" dirty="0" smtClean="0">
                <a:latin typeface="Courier"/>
                <a:cs typeface="Courier"/>
              </a:rPr>
              <a:t>; Draw range bars this much to the right of the corresponding chromosome</a:t>
            </a:r>
          </a:p>
          <a:p>
            <a:r>
              <a:rPr lang="en-US" sz="900" dirty="0" smtClean="0">
                <a:latin typeface="Courier"/>
                <a:cs typeface="Courier"/>
              </a:rPr>
              <a:t>;  (negative value to move bar to the left)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smtClean="0">
                <a:latin typeface="Courier"/>
                <a:cs typeface="Courier"/>
              </a:rPr>
              <a:t>offset           = 3</a:t>
            </a:r>
          </a:p>
          <a:p>
            <a:r>
              <a:rPr lang="en-US" sz="900" dirty="0" smtClean="0">
                <a:latin typeface="Courier"/>
                <a:cs typeface="Courier"/>
              </a:rPr>
              <a:t>; Whether or not to "pileup" </a:t>
            </a:r>
            <a:r>
              <a:rPr lang="en-US" sz="900" dirty="0" err="1" smtClean="0">
                <a:latin typeface="Courier"/>
                <a:cs typeface="Courier"/>
              </a:rPr>
              <a:t>overlaping</a:t>
            </a:r>
            <a:r>
              <a:rPr lang="en-US" sz="900" dirty="0" smtClean="0">
                <a:latin typeface="Courier"/>
                <a:cs typeface="Courier"/>
              </a:rPr>
              <a:t> glyphs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1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enable_pileup</a:t>
            </a:r>
            <a:r>
              <a:rPr lang="en-US" sz="900" dirty="0" smtClean="0">
                <a:latin typeface="Courier"/>
                <a:cs typeface="Courier"/>
              </a:rPr>
              <a:t>   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Space between adjacent, piled-up ranges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integer|DEFAULT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pileup_gap</a:t>
            </a:r>
            <a:r>
              <a:rPr lang="en-US" sz="900" dirty="0" smtClean="0">
                <a:latin typeface="Courier"/>
                <a:cs typeface="Courier"/>
              </a:rPr>
              <a:t>    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1 = draw range label, 0 = don't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1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draw_label</a:t>
            </a:r>
            <a:r>
              <a:rPr lang="en-US" sz="900" dirty="0" smtClean="0">
                <a:latin typeface="Courier"/>
                <a:cs typeface="Courier"/>
              </a:rPr>
              <a:t>      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Which built-in font to use for range labels (</a:t>
            </a:r>
            <a:r>
              <a:rPr lang="en-US" sz="900" dirty="0" err="1" smtClean="0">
                <a:latin typeface="Courier"/>
                <a:cs typeface="Courier"/>
              </a:rPr>
              <a:t>font_face</a:t>
            </a:r>
            <a:r>
              <a:rPr lang="en-US" sz="900" dirty="0" smtClean="0">
                <a:latin typeface="Courier"/>
                <a:cs typeface="Courier"/>
              </a:rPr>
              <a:t> overrides this setting)</a:t>
            </a:r>
          </a:p>
          <a:p>
            <a:r>
              <a:rPr lang="en-US" sz="900" dirty="0" smtClean="0">
                <a:latin typeface="Courier"/>
                <a:cs typeface="Courier"/>
              </a:rPr>
              <a:t>;   0=</a:t>
            </a:r>
            <a:r>
              <a:rPr lang="en-US" sz="900" dirty="0" err="1" smtClean="0">
                <a:latin typeface="Courier"/>
                <a:cs typeface="Courier"/>
              </a:rPr>
              <a:t>gdLargeFont</a:t>
            </a:r>
            <a:r>
              <a:rPr lang="en-US" sz="900" dirty="0" smtClean="0">
                <a:latin typeface="Courier"/>
                <a:cs typeface="Courier"/>
              </a:rPr>
              <a:t>, 1=</a:t>
            </a:r>
            <a:r>
              <a:rPr lang="en-US" sz="900" dirty="0" err="1" smtClean="0">
                <a:latin typeface="Courier"/>
                <a:cs typeface="Courier"/>
              </a:rPr>
              <a:t>gdMediumBoldFont</a:t>
            </a:r>
            <a:r>
              <a:rPr lang="en-US" sz="900" dirty="0" smtClean="0">
                <a:latin typeface="Courier"/>
                <a:cs typeface="Courier"/>
              </a:rPr>
              <a:t>, 2=</a:t>
            </a:r>
            <a:r>
              <a:rPr lang="en-US" sz="900" dirty="0" err="1" smtClean="0">
                <a:latin typeface="Courier"/>
                <a:cs typeface="Courier"/>
              </a:rPr>
              <a:t>gdSmallFont</a:t>
            </a:r>
            <a:r>
              <a:rPr lang="en-US" sz="900" dirty="0" smtClean="0">
                <a:latin typeface="Courier"/>
                <a:cs typeface="Courier"/>
              </a:rPr>
              <a:t>, 3=</a:t>
            </a:r>
            <a:r>
              <a:rPr lang="en-US" sz="900" dirty="0" err="1" smtClean="0">
                <a:latin typeface="Courier"/>
                <a:cs typeface="Courier"/>
              </a:rPr>
              <a:t>gdTinyFont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0,1,2,3|DEFAULT: 1</a:t>
            </a:r>
          </a:p>
          <a:p>
            <a:r>
              <a:rPr lang="en-US" sz="900" dirty="0" smtClean="0">
                <a:latin typeface="Courier"/>
                <a:cs typeface="Courier"/>
              </a:rPr>
              <a:t>font            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Font face file name to use for labeling ranges (overrides 'font' setting)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font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font_face</a:t>
            </a:r>
            <a:r>
              <a:rPr lang="en-US" sz="900" dirty="0" smtClean="0">
                <a:latin typeface="Courier"/>
                <a:cs typeface="Courier"/>
              </a:rPr>
              <a:t>        = </a:t>
            </a:r>
            <a:r>
              <a:rPr lang="en-US" sz="900" dirty="0" err="1" smtClean="0">
                <a:latin typeface="Courier"/>
                <a:cs typeface="Courier"/>
              </a:rPr>
              <a:t>vera/Vera.ttf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Font size in points, used only in conjunction with </a:t>
            </a:r>
            <a:r>
              <a:rPr lang="en-US" sz="900" dirty="0" err="1" smtClean="0">
                <a:latin typeface="Courier"/>
                <a:cs typeface="Courier"/>
              </a:rPr>
              <a:t>font_face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font_size</a:t>
            </a:r>
            <a:r>
              <a:rPr lang="en-US" sz="900" dirty="0" smtClean="0">
                <a:latin typeface="Courier"/>
                <a:cs typeface="Courier"/>
              </a:rPr>
              <a:t>        = 6</a:t>
            </a:r>
          </a:p>
          <a:p>
            <a:r>
              <a:rPr lang="en-US" sz="900" dirty="0" smtClean="0">
                <a:latin typeface="Courier"/>
                <a:cs typeface="Courier"/>
              </a:rPr>
              <a:t>; Start labels this many pixels right of region bar (negative value to move</a:t>
            </a:r>
          </a:p>
          <a:p>
            <a:r>
              <a:rPr lang="en-US" sz="900" dirty="0" smtClean="0">
                <a:latin typeface="Courier"/>
                <a:cs typeface="Courier"/>
              </a:rPr>
              <a:t>;   label to the left)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label_offset</a:t>
            </a:r>
            <a:r>
              <a:rPr lang="en-US" sz="900" dirty="0" smtClean="0">
                <a:latin typeface="Courier"/>
                <a:cs typeface="Courier"/>
              </a:rPr>
              <a:t>     = 5</a:t>
            </a:r>
          </a:p>
          <a:p>
            <a:r>
              <a:rPr lang="en-US" sz="900" dirty="0" smtClean="0">
                <a:latin typeface="Courier"/>
                <a:cs typeface="Courier"/>
              </a:rPr>
              <a:t>; Color to use for labels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black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label_color</a:t>
            </a:r>
            <a:r>
              <a:rPr lang="en-US" sz="900" dirty="0" smtClean="0">
                <a:latin typeface="Courier"/>
                <a:cs typeface="Courier"/>
              </a:rPr>
              <a:t>      = black</a:t>
            </a:r>
          </a:p>
        </p:txBody>
      </p:sp>
      <p:pic>
        <p:nvPicPr>
          <p:cNvPr id="10" name="Picture 9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295400" y="-1"/>
            <a:ext cx="4191000" cy="99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smtClean="0"/>
              <a:t>CViT </a:t>
            </a:r>
            <a:br>
              <a:rPr lang="en-US" sz="2700" smtClean="0"/>
            </a:br>
            <a:r>
              <a:rPr lang="en-US" sz="2222" smtClean="0"/>
              <a:t>http://sourceforge.net/projects/cvit/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066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Major glyph types: centromeres,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positions, ranges, </a:t>
            </a:r>
            <a:r>
              <a:rPr lang="en-US" dirty="0" smtClean="0"/>
              <a:t>borders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markers and measures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7696200" cy="493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"/>
                <a:cs typeface="Courier"/>
              </a:rPr>
              <a:t>[border]</a:t>
            </a:r>
          </a:p>
          <a:p>
            <a:r>
              <a:rPr lang="en-US" sz="900" dirty="0" smtClean="0">
                <a:latin typeface="Courier"/>
                <a:cs typeface="Courier"/>
              </a:rPr>
              <a:t>; Color for filling borders; can be over-ridden with the color= </a:t>
            </a:r>
          </a:p>
          <a:p>
            <a:r>
              <a:rPr lang="en-US" sz="900" dirty="0" smtClean="0">
                <a:latin typeface="Courier"/>
                <a:cs typeface="Courier"/>
              </a:rPr>
              <a:t>;   attribute in GFF file.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red</a:t>
            </a:r>
          </a:p>
          <a:p>
            <a:r>
              <a:rPr lang="en-US" sz="900" dirty="0" smtClean="0">
                <a:latin typeface="Courier"/>
                <a:cs typeface="Courier"/>
              </a:rPr>
              <a:t>color         = red</a:t>
            </a:r>
          </a:p>
          <a:p>
            <a:r>
              <a:rPr lang="en-US" sz="900" dirty="0" smtClean="0">
                <a:latin typeface="Courier"/>
                <a:cs typeface="Courier"/>
              </a:rPr>
              <a:t>; Color for drawing borders; can be over-ridden with the color= </a:t>
            </a:r>
          </a:p>
          <a:p>
            <a:r>
              <a:rPr lang="en-US" sz="900" dirty="0" smtClean="0">
                <a:latin typeface="Courier"/>
                <a:cs typeface="Courier"/>
              </a:rPr>
              <a:t>;   attribute in GFF file.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red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border_color</a:t>
            </a:r>
            <a:r>
              <a:rPr lang="en-US" sz="900" dirty="0" smtClean="0">
                <a:latin typeface="Courier"/>
                <a:cs typeface="Courier"/>
              </a:rPr>
              <a:t>  = black</a:t>
            </a:r>
          </a:p>
          <a:p>
            <a:r>
              <a:rPr lang="en-US" sz="900" dirty="0" smtClean="0">
                <a:latin typeface="Courier"/>
                <a:cs typeface="Courier"/>
              </a:rPr>
              <a:t>; 1=fill in area between borders, 0=don't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smtClean="0">
                <a:latin typeface="Courier"/>
                <a:cs typeface="Courier"/>
              </a:rPr>
              <a:t>fill       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Whether or not to use transparency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smtClean="0">
                <a:latin typeface="Courier"/>
                <a:cs typeface="Courier"/>
              </a:rPr>
              <a:t>transparent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1 = show labels, 0 = don't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1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draw_label</a:t>
            </a:r>
            <a:r>
              <a:rPr lang="en-US" sz="900" dirty="0" smtClean="0">
                <a:latin typeface="Courier"/>
                <a:cs typeface="Courier"/>
              </a:rPr>
              <a:t>   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Built-in font to use for border labels (</a:t>
            </a:r>
            <a:r>
              <a:rPr lang="en-US" sz="900" dirty="0" err="1" smtClean="0">
                <a:latin typeface="Courier"/>
                <a:cs typeface="Courier"/>
              </a:rPr>
              <a:t>font_face</a:t>
            </a:r>
            <a:r>
              <a:rPr lang="en-US" sz="900" dirty="0" smtClean="0">
                <a:latin typeface="Courier"/>
                <a:cs typeface="Courier"/>
              </a:rPr>
              <a:t> overrides this setting)</a:t>
            </a:r>
          </a:p>
          <a:p>
            <a:r>
              <a:rPr lang="en-US" sz="900" dirty="0" smtClean="0">
                <a:latin typeface="Courier"/>
                <a:cs typeface="Courier"/>
              </a:rPr>
              <a:t>;   0=</a:t>
            </a:r>
            <a:r>
              <a:rPr lang="en-US" sz="900" dirty="0" err="1" smtClean="0">
                <a:latin typeface="Courier"/>
                <a:cs typeface="Courier"/>
              </a:rPr>
              <a:t>gdLargeFont</a:t>
            </a:r>
            <a:r>
              <a:rPr lang="en-US" sz="900" dirty="0" smtClean="0">
                <a:latin typeface="Courier"/>
                <a:cs typeface="Courier"/>
              </a:rPr>
              <a:t>, 1=</a:t>
            </a:r>
            <a:r>
              <a:rPr lang="en-US" sz="900" dirty="0" err="1" smtClean="0">
                <a:latin typeface="Courier"/>
                <a:cs typeface="Courier"/>
              </a:rPr>
              <a:t>gdMediumBoldFont</a:t>
            </a:r>
            <a:r>
              <a:rPr lang="en-US" sz="900" dirty="0" smtClean="0">
                <a:latin typeface="Courier"/>
                <a:cs typeface="Courier"/>
              </a:rPr>
              <a:t>, 2=</a:t>
            </a:r>
            <a:r>
              <a:rPr lang="en-US" sz="900" dirty="0" err="1" smtClean="0">
                <a:latin typeface="Courier"/>
                <a:cs typeface="Courier"/>
              </a:rPr>
              <a:t>gdSmallFont</a:t>
            </a:r>
            <a:r>
              <a:rPr lang="en-US" sz="900" dirty="0" smtClean="0">
                <a:latin typeface="Courier"/>
                <a:cs typeface="Courier"/>
              </a:rPr>
              <a:t>, 3=</a:t>
            </a:r>
            <a:r>
              <a:rPr lang="en-US" sz="900" dirty="0" err="1" smtClean="0">
                <a:latin typeface="Courier"/>
                <a:cs typeface="Courier"/>
              </a:rPr>
              <a:t>gdTinyFont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0,1,2,3|DEFAULT: 1</a:t>
            </a:r>
          </a:p>
          <a:p>
            <a:r>
              <a:rPr lang="en-US" sz="900" dirty="0" smtClean="0">
                <a:latin typeface="Courier"/>
                <a:cs typeface="Courier"/>
              </a:rPr>
              <a:t>font         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Font face file name to use for labeling borders (overrides 'font' setting)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font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font_face</a:t>
            </a:r>
            <a:r>
              <a:rPr lang="en-US" sz="900" dirty="0" smtClean="0">
                <a:latin typeface="Courier"/>
                <a:cs typeface="Courier"/>
              </a:rPr>
              <a:t>     = </a:t>
            </a:r>
            <a:r>
              <a:rPr lang="en-US" sz="900" dirty="0" err="1" smtClean="0">
                <a:latin typeface="Courier"/>
                <a:cs typeface="Courier"/>
              </a:rPr>
              <a:t>vera/Vera.ttf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Font size in points, used only in conjunction with </a:t>
            </a:r>
            <a:r>
              <a:rPr lang="en-US" sz="900" dirty="0" err="1" smtClean="0">
                <a:latin typeface="Courier"/>
                <a:cs typeface="Courier"/>
              </a:rPr>
              <a:t>font_face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font_size</a:t>
            </a:r>
            <a:r>
              <a:rPr lang="en-US" sz="900" dirty="0" smtClean="0">
                <a:latin typeface="Courier"/>
                <a:cs typeface="Courier"/>
              </a:rPr>
              <a:t>     = 6</a:t>
            </a:r>
          </a:p>
          <a:p>
            <a:r>
              <a:rPr lang="en-US" sz="900" dirty="0" smtClean="0">
                <a:latin typeface="Courier"/>
                <a:cs typeface="Courier"/>
              </a:rPr>
              <a:t>; Start labels this many pixels right of chromosome (negative value to move</a:t>
            </a:r>
          </a:p>
          <a:p>
            <a:r>
              <a:rPr lang="en-US" sz="900" dirty="0" smtClean="0">
                <a:latin typeface="Courier"/>
                <a:cs typeface="Courier"/>
              </a:rPr>
              <a:t>;   label to the left)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label_offset</a:t>
            </a:r>
            <a:r>
              <a:rPr lang="en-US" sz="900" dirty="0" smtClean="0">
                <a:latin typeface="Courier"/>
                <a:cs typeface="Courier"/>
              </a:rPr>
              <a:t>  = 5</a:t>
            </a:r>
          </a:p>
          <a:p>
            <a:r>
              <a:rPr lang="en-US" sz="900" dirty="0" smtClean="0">
                <a:latin typeface="Courier"/>
                <a:cs typeface="Courier"/>
              </a:rPr>
              <a:t>; Color to use for labels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black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label_color</a:t>
            </a:r>
            <a:r>
              <a:rPr lang="en-US" sz="900" dirty="0" smtClean="0">
                <a:latin typeface="Courier"/>
                <a:cs typeface="Courier"/>
              </a:rPr>
              <a:t>   = black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286000"/>
            <a:ext cx="4724400" cy="5334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4724400" cy="457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95400" y="-1"/>
            <a:ext cx="4191000" cy="990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CViT </a:t>
            </a:r>
            <a:br>
              <a:rPr lang="en-US" sz="2700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066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Major glyph types: centromeres,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positions, ranges, borders, </a:t>
            </a:r>
            <a:r>
              <a:rPr lang="en-US" dirty="0" smtClean="0"/>
              <a:t>markers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measures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7696200" cy="493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"/>
                <a:cs typeface="Courier"/>
              </a:rPr>
              <a:t>[marker]</a:t>
            </a:r>
          </a:p>
          <a:p>
            <a:r>
              <a:rPr lang="en-US" sz="900" dirty="0" smtClean="0">
                <a:latin typeface="Courier"/>
                <a:cs typeface="Courier"/>
              </a:rPr>
              <a:t>; Color for drawing markers; can be over-ridden with the color= </a:t>
            </a:r>
          </a:p>
          <a:p>
            <a:r>
              <a:rPr lang="en-US" sz="900" dirty="0" smtClean="0">
                <a:latin typeface="Courier"/>
                <a:cs typeface="Courier"/>
              </a:rPr>
              <a:t>;   attribute in GFF file.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red</a:t>
            </a:r>
          </a:p>
          <a:p>
            <a:r>
              <a:rPr lang="en-US" sz="900" dirty="0" smtClean="0">
                <a:latin typeface="Courier"/>
                <a:cs typeface="Courier"/>
              </a:rPr>
              <a:t>color        = turquoise</a:t>
            </a:r>
          </a:p>
          <a:p>
            <a:r>
              <a:rPr lang="en-US" sz="900" dirty="0" smtClean="0">
                <a:latin typeface="Courier"/>
                <a:cs typeface="Courier"/>
              </a:rPr>
              <a:t>; Whether or not to use transparency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smtClean="0">
                <a:latin typeface="Courier"/>
                <a:cs typeface="Courier"/>
              </a:rPr>
              <a:t>transparent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Draw marker this much to the right of the corresponding chromosome</a:t>
            </a:r>
          </a:p>
          <a:p>
            <a:r>
              <a:rPr lang="en-US" sz="900" dirty="0" smtClean="0">
                <a:latin typeface="Courier"/>
                <a:cs typeface="Courier"/>
              </a:rPr>
              <a:t>;  (negative value to move bar to the left)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smtClean="0">
                <a:latin typeface="Courier"/>
                <a:cs typeface="Courier"/>
              </a:rPr>
              <a:t>offset       = 2</a:t>
            </a:r>
          </a:p>
          <a:p>
            <a:r>
              <a:rPr lang="en-US" sz="900" dirty="0" smtClean="0">
                <a:latin typeface="Courier"/>
                <a:cs typeface="Courier"/>
              </a:rPr>
              <a:t>; Marker tic is this long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integer|DEFAULT</a:t>
            </a:r>
            <a:r>
              <a:rPr lang="en-US" sz="900" dirty="0" smtClean="0">
                <a:latin typeface="Courier"/>
                <a:cs typeface="Courier"/>
              </a:rPr>
              <a:t>: 5</a:t>
            </a:r>
          </a:p>
          <a:p>
            <a:r>
              <a:rPr lang="en-US" sz="900" dirty="0" smtClean="0">
                <a:latin typeface="Courier"/>
                <a:cs typeface="Courier"/>
              </a:rPr>
              <a:t>width       = 5</a:t>
            </a:r>
          </a:p>
          <a:p>
            <a:r>
              <a:rPr lang="en-US" sz="900" dirty="0" smtClean="0">
                <a:latin typeface="Courier"/>
                <a:cs typeface="Courier"/>
              </a:rPr>
              <a:t>; 1=draw marker labels, 0=don't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1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draw_label</a:t>
            </a:r>
            <a:r>
              <a:rPr lang="en-US" sz="900" dirty="0" smtClean="0">
                <a:latin typeface="Courier"/>
                <a:cs typeface="Courier"/>
              </a:rPr>
              <a:t>   = 1 </a:t>
            </a:r>
          </a:p>
          <a:p>
            <a:r>
              <a:rPr lang="en-US" sz="900" dirty="0" smtClean="0">
                <a:latin typeface="Courier"/>
                <a:cs typeface="Courier"/>
              </a:rPr>
              <a:t>; Built-in font to use for labeling markers (</a:t>
            </a:r>
            <a:r>
              <a:rPr lang="en-US" sz="900" dirty="0" err="1" smtClean="0">
                <a:latin typeface="Courier"/>
                <a:cs typeface="Courier"/>
              </a:rPr>
              <a:t>font_face</a:t>
            </a:r>
            <a:r>
              <a:rPr lang="en-US" sz="900" dirty="0" smtClean="0">
                <a:latin typeface="Courier"/>
                <a:cs typeface="Courier"/>
              </a:rPr>
              <a:t> overrides this setting)</a:t>
            </a:r>
          </a:p>
          <a:p>
            <a:r>
              <a:rPr lang="en-US" sz="900" dirty="0" smtClean="0">
                <a:latin typeface="Courier"/>
                <a:cs typeface="Courier"/>
              </a:rPr>
              <a:t>;   0=</a:t>
            </a:r>
            <a:r>
              <a:rPr lang="en-US" sz="900" dirty="0" err="1" smtClean="0">
                <a:latin typeface="Courier"/>
                <a:cs typeface="Courier"/>
              </a:rPr>
              <a:t>gdLargeFont</a:t>
            </a:r>
            <a:r>
              <a:rPr lang="en-US" sz="900" dirty="0" smtClean="0">
                <a:latin typeface="Courier"/>
                <a:cs typeface="Courier"/>
              </a:rPr>
              <a:t>, 1=</a:t>
            </a:r>
            <a:r>
              <a:rPr lang="en-US" sz="900" dirty="0" err="1" smtClean="0">
                <a:latin typeface="Courier"/>
                <a:cs typeface="Courier"/>
              </a:rPr>
              <a:t>gdMediumBoldFont</a:t>
            </a:r>
            <a:r>
              <a:rPr lang="en-US" sz="900" dirty="0" smtClean="0">
                <a:latin typeface="Courier"/>
                <a:cs typeface="Courier"/>
              </a:rPr>
              <a:t>, 2=</a:t>
            </a:r>
            <a:r>
              <a:rPr lang="en-US" sz="900" dirty="0" err="1" smtClean="0">
                <a:latin typeface="Courier"/>
                <a:cs typeface="Courier"/>
              </a:rPr>
              <a:t>gdSmallFont</a:t>
            </a:r>
            <a:r>
              <a:rPr lang="en-US" sz="900" dirty="0" smtClean="0">
                <a:latin typeface="Courier"/>
                <a:cs typeface="Courier"/>
              </a:rPr>
              <a:t>, 3=</a:t>
            </a:r>
            <a:r>
              <a:rPr lang="en-US" sz="900" dirty="0" err="1" smtClean="0">
                <a:latin typeface="Courier"/>
                <a:cs typeface="Courier"/>
              </a:rPr>
              <a:t>gdTinyFont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0,1,2,3|DEFAULT: 1</a:t>
            </a:r>
          </a:p>
          <a:p>
            <a:r>
              <a:rPr lang="en-US" sz="900" dirty="0" smtClean="0">
                <a:latin typeface="Courier"/>
                <a:cs typeface="Courier"/>
              </a:rPr>
              <a:t>font        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Font face file name to use for labeling markers (overrides 'font' setting)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font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font_face</a:t>
            </a:r>
            <a:r>
              <a:rPr lang="en-US" sz="900" dirty="0" smtClean="0">
                <a:latin typeface="Courier"/>
                <a:cs typeface="Courier"/>
              </a:rPr>
              <a:t>    = </a:t>
            </a:r>
            <a:r>
              <a:rPr lang="en-US" sz="900" dirty="0" err="1" smtClean="0">
                <a:latin typeface="Courier"/>
                <a:cs typeface="Courier"/>
              </a:rPr>
              <a:t>vera/Vera.ttf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Font size in points, used only in conjunction with </a:t>
            </a:r>
            <a:r>
              <a:rPr lang="en-US" sz="900" dirty="0" err="1" smtClean="0">
                <a:latin typeface="Courier"/>
                <a:cs typeface="Courier"/>
              </a:rPr>
              <a:t>font_face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font_size</a:t>
            </a:r>
            <a:r>
              <a:rPr lang="en-US" sz="900" dirty="0" smtClean="0">
                <a:latin typeface="Courier"/>
                <a:cs typeface="Courier"/>
              </a:rPr>
              <a:t>    = 6</a:t>
            </a:r>
          </a:p>
          <a:p>
            <a:r>
              <a:rPr lang="en-US" sz="900" dirty="0" smtClean="0">
                <a:latin typeface="Courier"/>
                <a:cs typeface="Courier"/>
              </a:rPr>
              <a:t>; Start label this far from the right of the marker (negative value=left)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label_offset</a:t>
            </a:r>
            <a:r>
              <a:rPr lang="en-US" sz="900" dirty="0" smtClean="0">
                <a:latin typeface="Courier"/>
                <a:cs typeface="Courier"/>
              </a:rPr>
              <a:t> = 8</a:t>
            </a:r>
          </a:p>
          <a:p>
            <a:r>
              <a:rPr lang="en-US" sz="900" dirty="0" smtClean="0">
                <a:latin typeface="Courier"/>
                <a:cs typeface="Courier"/>
              </a:rPr>
              <a:t>; Color to use for labels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black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label_color</a:t>
            </a:r>
            <a:r>
              <a:rPr lang="en-US" sz="900" dirty="0" smtClean="0">
                <a:latin typeface="Courier"/>
                <a:cs typeface="Courier"/>
              </a:rPr>
              <a:t>  = gray0</a:t>
            </a:r>
          </a:p>
        </p:txBody>
      </p:sp>
      <p:pic>
        <p:nvPicPr>
          <p:cNvPr id="10" name="Picture 9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-1"/>
            <a:ext cx="4191000" cy="990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CViT </a:t>
            </a:r>
            <a:br>
              <a:rPr lang="en-US" sz="2700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066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Major glyph types: centromeres,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positions, ranges, borders, markers and </a:t>
            </a:r>
            <a:r>
              <a:rPr lang="en-US" dirty="0" smtClean="0"/>
              <a:t>measures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4000"/>
            <a:ext cx="7696200" cy="978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"/>
                <a:cs typeface="Courier"/>
              </a:rPr>
              <a:t>[measure]</a:t>
            </a:r>
          </a:p>
          <a:p>
            <a:r>
              <a:rPr lang="en-US" sz="900" dirty="0" smtClean="0">
                <a:latin typeface="Courier"/>
                <a:cs typeface="Courier"/>
              </a:rPr>
              <a:t>; Measure value is in either the score column (6th) of the GFF file or a </a:t>
            </a:r>
          </a:p>
          <a:p>
            <a:r>
              <a:rPr lang="en-US" sz="900" dirty="0" smtClean="0">
                <a:latin typeface="Courier"/>
                <a:cs typeface="Courier"/>
              </a:rPr>
              <a:t>;   value= attribute in the 9th column.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</a:t>
            </a:r>
            <a:r>
              <a:rPr lang="en-US" sz="900" dirty="0" err="1" smtClean="0">
                <a:latin typeface="Courier"/>
                <a:cs typeface="Courier"/>
              </a:rPr>
              <a:t>score_col,value_attr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err="1" smtClean="0">
                <a:latin typeface="Courier"/>
                <a:cs typeface="Courier"/>
              </a:rPr>
              <a:t>value_type</a:t>
            </a:r>
            <a:r>
              <a:rPr lang="en-US" sz="900" dirty="0" smtClean="0">
                <a:latin typeface="Courier"/>
                <a:cs typeface="Courier"/>
              </a:rPr>
              <a:t>        = </a:t>
            </a:r>
            <a:r>
              <a:rPr lang="en-US" sz="900" dirty="0" err="1" smtClean="0">
                <a:latin typeface="Courier"/>
                <a:cs typeface="Courier"/>
              </a:rPr>
              <a:t>score_col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Minimum value; will be overridden if actual minimum value is less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integer|DEFAULT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smtClean="0">
                <a:latin typeface="Courier"/>
                <a:cs typeface="Courier"/>
              </a:rPr>
              <a:t>min            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Maximum value; will be overridden if actual maximum value is greater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integer|DEFAULT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smtClean="0">
                <a:latin typeface="Courier"/>
                <a:cs typeface="Courier"/>
              </a:rPr>
              <a:t>max            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How to display the measurement for each record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</a:t>
            </a:r>
            <a:r>
              <a:rPr lang="en-US" sz="900" dirty="0" err="1" smtClean="0">
                <a:latin typeface="Courier"/>
                <a:cs typeface="Courier"/>
              </a:rPr>
              <a:t>histogram,heat,distance|DEFAULT</a:t>
            </a:r>
            <a:r>
              <a:rPr lang="en-US" sz="900" dirty="0" smtClean="0">
                <a:latin typeface="Courier"/>
                <a:cs typeface="Courier"/>
              </a:rPr>
              <a:t>: heat</a:t>
            </a:r>
          </a:p>
          <a:p>
            <a:r>
              <a:rPr lang="en-US" sz="900" dirty="0" smtClean="0">
                <a:latin typeface="Courier"/>
                <a:cs typeface="Courier"/>
              </a:rPr>
              <a:t>display           = heat</a:t>
            </a:r>
          </a:p>
          <a:p>
            <a:r>
              <a:rPr lang="en-US" sz="900" dirty="0" smtClean="0">
                <a:latin typeface="Courier"/>
                <a:cs typeface="Courier"/>
              </a:rPr>
              <a:t>; How to interpret the measure glyph (</a:t>
            </a:r>
            <a:r>
              <a:rPr lang="en-US" sz="900" dirty="0" err="1" smtClean="0">
                <a:latin typeface="Courier"/>
                <a:cs typeface="Courier"/>
              </a:rPr>
              <a:t>heatmap</a:t>
            </a:r>
            <a:r>
              <a:rPr lang="en-US" sz="900" dirty="0" smtClean="0">
                <a:latin typeface="Courier"/>
                <a:cs typeface="Courier"/>
              </a:rPr>
              <a:t> and distance only)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</a:t>
            </a:r>
            <a:r>
              <a:rPr lang="en-US" sz="900" dirty="0" err="1" smtClean="0">
                <a:latin typeface="Courier"/>
                <a:cs typeface="Courier"/>
              </a:rPr>
              <a:t>range,position,border,marker|DEFAULT</a:t>
            </a:r>
            <a:r>
              <a:rPr lang="en-US" sz="900" dirty="0" smtClean="0">
                <a:latin typeface="Courier"/>
                <a:cs typeface="Courier"/>
              </a:rPr>
              <a:t>: range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draw_as</a:t>
            </a:r>
            <a:r>
              <a:rPr lang="en-US" sz="900" dirty="0" smtClean="0">
                <a:latin typeface="Courier"/>
                <a:cs typeface="Courier"/>
              </a:rPr>
              <a:t>           = range</a:t>
            </a:r>
          </a:p>
          <a:p>
            <a:r>
              <a:rPr lang="en-US" sz="900" dirty="0" smtClean="0">
                <a:latin typeface="Courier"/>
                <a:cs typeface="Courier"/>
              </a:rPr>
              <a:t>; </a:t>
            </a:r>
            <a:r>
              <a:rPr lang="en-US" sz="900" dirty="0" err="1" smtClean="0">
                <a:latin typeface="Courier"/>
                <a:cs typeface="Courier"/>
              </a:rPr>
              <a:t>Heatmap</a:t>
            </a:r>
            <a:r>
              <a:rPr lang="en-US" sz="900" dirty="0" smtClean="0">
                <a:latin typeface="Courier"/>
                <a:cs typeface="Courier"/>
              </a:rPr>
              <a:t> and distance only: shape (don't use 'circle' if measure has meaningful length)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</a:t>
            </a:r>
            <a:r>
              <a:rPr lang="en-US" sz="900" dirty="0" err="1" smtClean="0">
                <a:latin typeface="Courier"/>
                <a:cs typeface="Courier"/>
              </a:rPr>
              <a:t>circle,rect|DEFAULT</a:t>
            </a:r>
            <a:r>
              <a:rPr lang="en-US" sz="900" dirty="0" smtClean="0">
                <a:latin typeface="Courier"/>
                <a:cs typeface="Courier"/>
              </a:rPr>
              <a:t>: </a:t>
            </a:r>
            <a:r>
              <a:rPr lang="en-US" sz="900" dirty="0" err="1" smtClean="0">
                <a:latin typeface="Courier"/>
                <a:cs typeface="Courier"/>
              </a:rPr>
              <a:t>rect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shape             = </a:t>
            </a:r>
            <a:r>
              <a:rPr lang="en-US" sz="900" dirty="0" err="1" smtClean="0">
                <a:latin typeface="Courier"/>
                <a:cs typeface="Courier"/>
              </a:rPr>
              <a:t>rect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</a:t>
            </a:r>
            <a:r>
              <a:rPr lang="en-US" sz="900" dirty="0" err="1" smtClean="0">
                <a:latin typeface="Courier"/>
                <a:cs typeface="Courier"/>
              </a:rPr>
              <a:t>Heatmap</a:t>
            </a:r>
            <a:r>
              <a:rPr lang="en-US" sz="900" dirty="0" smtClean="0">
                <a:latin typeface="Courier"/>
                <a:cs typeface="Courier"/>
              </a:rPr>
              <a:t> and distance only: width of </a:t>
            </a:r>
            <a:r>
              <a:rPr lang="en-US" sz="900" dirty="0" err="1" smtClean="0">
                <a:latin typeface="Courier"/>
                <a:cs typeface="Courier"/>
              </a:rPr>
              <a:t>rect</a:t>
            </a:r>
            <a:r>
              <a:rPr lang="en-US" sz="900" dirty="0" smtClean="0">
                <a:latin typeface="Courier"/>
                <a:cs typeface="Courier"/>
              </a:rPr>
              <a:t> or circle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integer|DEFAULT</a:t>
            </a:r>
            <a:r>
              <a:rPr lang="en-US" sz="900" dirty="0" smtClean="0">
                <a:latin typeface="Courier"/>
                <a:cs typeface="Courier"/>
              </a:rPr>
              <a:t>: 2</a:t>
            </a:r>
          </a:p>
          <a:p>
            <a:r>
              <a:rPr lang="en-US" sz="900" dirty="0" smtClean="0">
                <a:latin typeface="Courier"/>
                <a:cs typeface="Courier"/>
              </a:rPr>
              <a:t>width             = 2</a:t>
            </a:r>
          </a:p>
          <a:p>
            <a:r>
              <a:rPr lang="en-US" sz="900" dirty="0" smtClean="0">
                <a:latin typeface="Courier"/>
                <a:cs typeface="Courier"/>
              </a:rPr>
              <a:t>; </a:t>
            </a:r>
            <a:r>
              <a:rPr lang="en-US" sz="900" dirty="0" err="1" smtClean="0">
                <a:latin typeface="Courier"/>
                <a:cs typeface="Courier"/>
              </a:rPr>
              <a:t>Heatmap</a:t>
            </a:r>
            <a:r>
              <a:rPr lang="en-US" sz="900" dirty="0" smtClean="0">
                <a:latin typeface="Courier"/>
                <a:cs typeface="Courier"/>
              </a:rPr>
              <a:t> and distance only: whether or not to "pileup" </a:t>
            </a:r>
            <a:r>
              <a:rPr lang="en-US" sz="900" dirty="0" err="1" smtClean="0">
                <a:latin typeface="Courier"/>
                <a:cs typeface="Courier"/>
              </a:rPr>
              <a:t>overlaping</a:t>
            </a:r>
            <a:r>
              <a:rPr lang="en-US" sz="900" dirty="0" smtClean="0">
                <a:latin typeface="Courier"/>
                <a:cs typeface="Courier"/>
              </a:rPr>
              <a:t> glyphs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1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enable_pileup</a:t>
            </a:r>
            <a:r>
              <a:rPr lang="en-US" sz="900" dirty="0" smtClean="0">
                <a:latin typeface="Courier"/>
                <a:cs typeface="Courier"/>
              </a:rPr>
              <a:t>   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</a:t>
            </a:r>
            <a:r>
              <a:rPr lang="en-US" sz="900" dirty="0" err="1" smtClean="0">
                <a:latin typeface="Courier"/>
                <a:cs typeface="Courier"/>
              </a:rPr>
              <a:t>Heatmap</a:t>
            </a:r>
            <a:r>
              <a:rPr lang="en-US" sz="900" dirty="0" smtClean="0">
                <a:latin typeface="Courier"/>
                <a:cs typeface="Courier"/>
              </a:rPr>
              <a:t> and distance only: space between adjacent, piled-up ranges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integer|DEFAULT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pileup_gap</a:t>
            </a:r>
            <a:r>
              <a:rPr lang="en-US" sz="900" dirty="0" smtClean="0">
                <a:latin typeface="Courier"/>
                <a:cs typeface="Courier"/>
              </a:rPr>
              <a:t>    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</a:t>
            </a:r>
            <a:r>
              <a:rPr lang="en-US" sz="900" dirty="0" err="1" smtClean="0">
                <a:latin typeface="Courier"/>
                <a:cs typeface="Courier"/>
              </a:rPr>
              <a:t>Heatmap</a:t>
            </a:r>
            <a:r>
              <a:rPr lang="en-US" sz="900" dirty="0" smtClean="0">
                <a:latin typeface="Courier"/>
                <a:cs typeface="Courier"/>
              </a:rPr>
              <a:t> only: color scheme to use for scale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</a:t>
            </a:r>
            <a:r>
              <a:rPr lang="en-US" sz="900" dirty="0" err="1" smtClean="0">
                <a:latin typeface="Courier"/>
                <a:cs typeface="Courier"/>
              </a:rPr>
              <a:t>redgreen,grayscale|DEFAULT</a:t>
            </a:r>
            <a:r>
              <a:rPr lang="en-US" sz="900" dirty="0" smtClean="0">
                <a:latin typeface="Courier"/>
                <a:cs typeface="Courier"/>
              </a:rPr>
              <a:t>: </a:t>
            </a:r>
            <a:r>
              <a:rPr lang="en-US" sz="900" dirty="0" err="1" smtClean="0">
                <a:latin typeface="Courier"/>
                <a:cs typeface="Courier"/>
              </a:rPr>
              <a:t>redgreen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err="1" smtClean="0">
                <a:latin typeface="Courier"/>
                <a:cs typeface="Courier"/>
              </a:rPr>
              <a:t>heat_colors</a:t>
            </a:r>
            <a:r>
              <a:rPr lang="en-US" sz="900" dirty="0" smtClean="0">
                <a:latin typeface="Courier"/>
                <a:cs typeface="Courier"/>
              </a:rPr>
              <a:t>       = </a:t>
            </a:r>
            <a:r>
              <a:rPr lang="en-US" sz="900" dirty="0" err="1" smtClean="0">
                <a:latin typeface="Courier"/>
                <a:cs typeface="Courier"/>
              </a:rPr>
              <a:t>redgreen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Histogram only: color of measure glyph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red</a:t>
            </a:r>
          </a:p>
          <a:p>
            <a:r>
              <a:rPr lang="en-US" sz="900" dirty="0" smtClean="0">
                <a:latin typeface="Courier"/>
                <a:cs typeface="Courier"/>
              </a:rPr>
              <a:t>color             = red</a:t>
            </a:r>
          </a:p>
          <a:p>
            <a:r>
              <a:rPr lang="en-US" sz="900" dirty="0" smtClean="0">
                <a:latin typeface="Courier"/>
                <a:cs typeface="Courier"/>
              </a:rPr>
              <a:t>; Distance only: max distance from chromosome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integer|DEFAULT</a:t>
            </a:r>
            <a:r>
              <a:rPr lang="en-US" sz="900" dirty="0" smtClean="0">
                <a:latin typeface="Courier"/>
                <a:cs typeface="Courier"/>
              </a:rPr>
              <a:t>: 25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max_distance</a:t>
            </a:r>
            <a:r>
              <a:rPr lang="en-US" sz="900" dirty="0" smtClean="0">
                <a:latin typeface="Courier"/>
                <a:cs typeface="Courier"/>
              </a:rPr>
              <a:t>      = 25</a:t>
            </a:r>
          </a:p>
          <a:p>
            <a:r>
              <a:rPr lang="en-US" sz="900" dirty="0" smtClean="0">
                <a:latin typeface="Courier"/>
                <a:cs typeface="Courier"/>
              </a:rPr>
              <a:t>; Histograms only: percentage of gap between chromosomes to fill with max values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float|DEFAULT</a:t>
            </a:r>
            <a:r>
              <a:rPr lang="en-US" sz="900" dirty="0" smtClean="0">
                <a:latin typeface="Courier"/>
                <a:cs typeface="Courier"/>
              </a:rPr>
              <a:t>: .9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hist_perc</a:t>
            </a:r>
            <a:r>
              <a:rPr lang="en-US" sz="900" dirty="0" smtClean="0">
                <a:latin typeface="Courier"/>
                <a:cs typeface="Courier"/>
              </a:rPr>
              <a:t>         = .9</a:t>
            </a:r>
          </a:p>
          <a:p>
            <a:r>
              <a:rPr lang="en-US" sz="900" dirty="0" smtClean="0">
                <a:latin typeface="Courier"/>
                <a:cs typeface="Courier"/>
              </a:rPr>
              <a:t>; Whether or not to use transparency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smtClean="0">
                <a:latin typeface="Courier"/>
                <a:cs typeface="Courier"/>
              </a:rPr>
              <a:t>transparent    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Distance from chromosome to draw shape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smtClean="0">
                <a:latin typeface="Courier"/>
                <a:cs typeface="Courier"/>
              </a:rPr>
              <a:t>offset            = 2</a:t>
            </a:r>
          </a:p>
          <a:p>
            <a:r>
              <a:rPr lang="en-US" sz="900" dirty="0" smtClean="0">
                <a:latin typeface="Courier"/>
                <a:cs typeface="Courier"/>
              </a:rPr>
              <a:t>; 1=draw marker labels, 0=don't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0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draw_label</a:t>
            </a:r>
            <a:r>
              <a:rPr lang="en-US" sz="900" dirty="0" smtClean="0">
                <a:latin typeface="Courier"/>
                <a:cs typeface="Courier"/>
              </a:rPr>
              <a:t>        = 0</a:t>
            </a:r>
          </a:p>
          <a:p>
            <a:r>
              <a:rPr lang="en-US" sz="900" dirty="0" smtClean="0">
                <a:latin typeface="Courier"/>
                <a:cs typeface="Courier"/>
              </a:rPr>
              <a:t>; 1 = fill in borders, 0 = don't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boolean|DEFAULT</a:t>
            </a:r>
            <a:r>
              <a:rPr lang="en-US" sz="900" dirty="0" smtClean="0">
                <a:latin typeface="Courier"/>
                <a:cs typeface="Courier"/>
              </a:rPr>
              <a:t>: 1</a:t>
            </a:r>
          </a:p>
          <a:p>
            <a:r>
              <a:rPr lang="en-US" sz="900" dirty="0" smtClean="0">
                <a:latin typeface="Courier"/>
                <a:cs typeface="Courier"/>
              </a:rPr>
              <a:t>fill             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Built-in font to use for labeling markers (</a:t>
            </a:r>
            <a:r>
              <a:rPr lang="en-US" sz="900" dirty="0" err="1" smtClean="0">
                <a:latin typeface="Courier"/>
                <a:cs typeface="Courier"/>
              </a:rPr>
              <a:t>font_face</a:t>
            </a:r>
            <a:r>
              <a:rPr lang="en-US" sz="900" dirty="0" smtClean="0">
                <a:latin typeface="Courier"/>
                <a:cs typeface="Courier"/>
              </a:rPr>
              <a:t> overrides this setting)</a:t>
            </a:r>
          </a:p>
          <a:p>
            <a:r>
              <a:rPr lang="en-US" sz="900" dirty="0" smtClean="0">
                <a:latin typeface="Courier"/>
                <a:cs typeface="Courier"/>
              </a:rPr>
              <a:t>;   0=</a:t>
            </a:r>
            <a:r>
              <a:rPr lang="en-US" sz="900" dirty="0" err="1" smtClean="0">
                <a:latin typeface="Courier"/>
                <a:cs typeface="Courier"/>
              </a:rPr>
              <a:t>gdLargeFont</a:t>
            </a:r>
            <a:r>
              <a:rPr lang="en-US" sz="900" dirty="0" smtClean="0">
                <a:latin typeface="Courier"/>
                <a:cs typeface="Courier"/>
              </a:rPr>
              <a:t>, 1=</a:t>
            </a:r>
            <a:r>
              <a:rPr lang="en-US" sz="900" dirty="0" err="1" smtClean="0">
                <a:latin typeface="Courier"/>
                <a:cs typeface="Courier"/>
              </a:rPr>
              <a:t>gdMediumBoldFont</a:t>
            </a:r>
            <a:r>
              <a:rPr lang="en-US" sz="900" dirty="0" smtClean="0">
                <a:latin typeface="Courier"/>
                <a:cs typeface="Courier"/>
              </a:rPr>
              <a:t>, 2=</a:t>
            </a:r>
            <a:r>
              <a:rPr lang="en-US" sz="900" dirty="0" err="1" smtClean="0">
                <a:latin typeface="Courier"/>
                <a:cs typeface="Courier"/>
              </a:rPr>
              <a:t>gdSmallFont</a:t>
            </a:r>
            <a:r>
              <a:rPr lang="en-US" sz="900" dirty="0" smtClean="0">
                <a:latin typeface="Courier"/>
                <a:cs typeface="Courier"/>
              </a:rPr>
              <a:t>, 3=</a:t>
            </a:r>
            <a:r>
              <a:rPr lang="en-US" sz="900" dirty="0" err="1" smtClean="0">
                <a:latin typeface="Courier"/>
                <a:cs typeface="Courier"/>
              </a:rPr>
              <a:t>gdTinyFont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enum|VALUES</a:t>
            </a:r>
            <a:r>
              <a:rPr lang="en-US" sz="900" dirty="0" smtClean="0">
                <a:latin typeface="Courier"/>
                <a:cs typeface="Courier"/>
              </a:rPr>
              <a:t>: 0,1,2,3|DEFAULT: 1</a:t>
            </a:r>
          </a:p>
          <a:p>
            <a:r>
              <a:rPr lang="en-US" sz="900" dirty="0" smtClean="0">
                <a:latin typeface="Courier"/>
                <a:cs typeface="Courier"/>
              </a:rPr>
              <a:t>font              = 1</a:t>
            </a:r>
          </a:p>
          <a:p>
            <a:r>
              <a:rPr lang="en-US" sz="900" dirty="0" smtClean="0">
                <a:latin typeface="Courier"/>
                <a:cs typeface="Courier"/>
              </a:rPr>
              <a:t>; Font face file name to use for labeling measures (overrides 'font' setting)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font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font_face</a:t>
            </a:r>
            <a:r>
              <a:rPr lang="en-US" sz="900" dirty="0" smtClean="0">
                <a:latin typeface="Courier"/>
                <a:cs typeface="Courier"/>
              </a:rPr>
              <a:t>         = </a:t>
            </a:r>
            <a:r>
              <a:rPr lang="en-US" sz="900" dirty="0" err="1" smtClean="0">
                <a:latin typeface="Courier"/>
                <a:cs typeface="Courier"/>
              </a:rPr>
              <a:t>vera/Vera.ttf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Font size in points, used only in conjunction with </a:t>
            </a:r>
            <a:r>
              <a:rPr lang="en-US" sz="900" dirty="0" err="1" smtClean="0">
                <a:latin typeface="Courier"/>
                <a:cs typeface="Courier"/>
              </a:rPr>
              <a:t>font_face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font_size</a:t>
            </a:r>
            <a:r>
              <a:rPr lang="en-US" sz="900" dirty="0" smtClean="0">
                <a:latin typeface="Courier"/>
                <a:cs typeface="Courier"/>
              </a:rPr>
              <a:t>         = 6</a:t>
            </a:r>
          </a:p>
          <a:p>
            <a:r>
              <a:rPr lang="en-US" sz="900" dirty="0" smtClean="0">
                <a:latin typeface="Courier"/>
                <a:cs typeface="Courier"/>
              </a:rPr>
              <a:t>; Start labels this many pixels right of region bar (negative value to move</a:t>
            </a:r>
          </a:p>
          <a:p>
            <a:r>
              <a:rPr lang="en-US" sz="900" dirty="0" smtClean="0">
                <a:latin typeface="Courier"/>
                <a:cs typeface="Courier"/>
              </a:rPr>
              <a:t>;   label to the left)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integer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label_offset</a:t>
            </a:r>
            <a:r>
              <a:rPr lang="en-US" sz="900" dirty="0" smtClean="0">
                <a:latin typeface="Courier"/>
                <a:cs typeface="Courier"/>
              </a:rPr>
              <a:t>      = 5</a:t>
            </a:r>
          </a:p>
          <a:p>
            <a:r>
              <a:rPr lang="en-US" sz="900" dirty="0" smtClean="0">
                <a:latin typeface="Courier"/>
                <a:cs typeface="Courier"/>
              </a:rPr>
              <a:t>; Color to use for labels</a:t>
            </a:r>
          </a:p>
          <a:p>
            <a:r>
              <a:rPr lang="en-US" sz="900" dirty="0" smtClean="0">
                <a:latin typeface="Courier"/>
                <a:cs typeface="Courier"/>
              </a:rPr>
              <a:t>; TYPE: </a:t>
            </a:r>
            <a:r>
              <a:rPr lang="en-US" sz="900" dirty="0" err="1" smtClean="0">
                <a:latin typeface="Courier"/>
                <a:cs typeface="Courier"/>
              </a:rPr>
              <a:t>color|DEFAULT</a:t>
            </a:r>
            <a:r>
              <a:rPr lang="en-US" sz="900" dirty="0" smtClean="0">
                <a:latin typeface="Courier"/>
                <a:cs typeface="Courier"/>
              </a:rPr>
              <a:t>: black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label_color</a:t>
            </a:r>
            <a:r>
              <a:rPr lang="en-US" sz="900" dirty="0" smtClean="0">
                <a:latin typeface="Courier"/>
                <a:cs typeface="Courier"/>
              </a:rPr>
              <a:t>         = black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752600"/>
            <a:ext cx="6172200" cy="5334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286000"/>
            <a:ext cx="6172200" cy="7620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3048000"/>
            <a:ext cx="6172200" cy="457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505200"/>
            <a:ext cx="6172200" cy="457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3962400"/>
            <a:ext cx="6172200" cy="457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5562600"/>
            <a:ext cx="6172200" cy="4572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295400" y="-1"/>
            <a:ext cx="4191000" cy="990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CViT </a:t>
            </a:r>
            <a:br>
              <a:rPr lang="en-US" sz="2700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0668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a record type to a specific glyph with its own drawing options by create a new configuration section and identifying a feature with its source and type column (</a:t>
            </a:r>
            <a:r>
              <a:rPr lang="en-US" i="1" dirty="0" err="1" smtClean="0"/>
              <a:t>source:type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256978"/>
            <a:ext cx="7696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"/>
                <a:cs typeface="Courier"/>
              </a:rPr>
              <a:t>[hits]</a:t>
            </a:r>
          </a:p>
          <a:p>
            <a:r>
              <a:rPr lang="en-US" sz="900" dirty="0" smtClean="0">
                <a:latin typeface="Courier"/>
                <a:cs typeface="Courier"/>
              </a:rPr>
              <a:t>feature = </a:t>
            </a:r>
            <a:r>
              <a:rPr lang="en-US" sz="900" dirty="0" err="1" smtClean="0">
                <a:latin typeface="Courier"/>
                <a:cs typeface="Courier"/>
              </a:rPr>
              <a:t>BLAST:hit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glyph   = measure</a:t>
            </a:r>
          </a:p>
          <a:p>
            <a:r>
              <a:rPr lang="en-US" sz="900" dirty="0" smtClean="0">
                <a:latin typeface="Courier"/>
                <a:cs typeface="Courier"/>
              </a:rPr>
              <a:t>offset  = 2</a:t>
            </a:r>
          </a:p>
          <a:p>
            <a:r>
              <a:rPr lang="en-US" sz="900" dirty="0" smtClean="0">
                <a:latin typeface="Courier"/>
                <a:cs typeface="Courier"/>
              </a:rPr>
              <a:t>width   = 2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draw_label</a:t>
            </a:r>
            <a:r>
              <a:rPr lang="en-US" sz="900" dirty="0" smtClean="0">
                <a:latin typeface="Courier"/>
                <a:cs typeface="Courier"/>
              </a:rPr>
              <a:t> = 0</a:t>
            </a:r>
          </a:p>
          <a:p>
            <a:endParaRPr lang="en-US" sz="900" dirty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[genes]</a:t>
            </a:r>
          </a:p>
          <a:p>
            <a:r>
              <a:rPr lang="en-US" sz="900" dirty="0" smtClean="0">
                <a:latin typeface="Courier"/>
                <a:cs typeface="Courier"/>
              </a:rPr>
              <a:t>feature = </a:t>
            </a:r>
            <a:r>
              <a:rPr lang="en-US" sz="900" dirty="0" err="1" smtClean="0">
                <a:latin typeface="Courier"/>
                <a:cs typeface="Courier"/>
              </a:rPr>
              <a:t>ensembl:gene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glyph   = measure</a:t>
            </a:r>
          </a:p>
          <a:p>
            <a:r>
              <a:rPr lang="en-US" sz="900" dirty="0" smtClean="0">
                <a:latin typeface="Courier"/>
                <a:cs typeface="Courier"/>
              </a:rPr>
              <a:t>color   = PaleTurquoise3</a:t>
            </a:r>
          </a:p>
          <a:p>
            <a:r>
              <a:rPr lang="en-US" sz="900" dirty="0" smtClean="0">
                <a:latin typeface="Courier"/>
                <a:cs typeface="Courier"/>
              </a:rPr>
              <a:t>offset  = -2</a:t>
            </a:r>
          </a:p>
          <a:p>
            <a:r>
              <a:rPr lang="en-US" sz="900" dirty="0" smtClean="0">
                <a:latin typeface="Courier"/>
                <a:cs typeface="Courier"/>
              </a:rPr>
              <a:t>width   = 1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draw_label</a:t>
            </a:r>
            <a:r>
              <a:rPr lang="en-US" sz="900" dirty="0" smtClean="0">
                <a:latin typeface="Courier"/>
                <a:cs typeface="Courier"/>
              </a:rPr>
              <a:t> = 0</a:t>
            </a:r>
          </a:p>
          <a:p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[knobs]</a:t>
            </a:r>
          </a:p>
          <a:p>
            <a:r>
              <a:rPr lang="en-US" sz="900" dirty="0" smtClean="0">
                <a:latin typeface="Courier"/>
                <a:cs typeface="Courier"/>
              </a:rPr>
              <a:t>feature = </a:t>
            </a:r>
            <a:r>
              <a:rPr lang="en-US" sz="900" dirty="0" err="1" smtClean="0">
                <a:latin typeface="Courier"/>
                <a:cs typeface="Courier"/>
              </a:rPr>
              <a:t>knob:region</a:t>
            </a:r>
            <a:endParaRPr lang="en-US" sz="900" dirty="0" smtClean="0">
              <a:latin typeface="Courier"/>
              <a:cs typeface="Courier"/>
            </a:endParaRPr>
          </a:p>
          <a:p>
            <a:r>
              <a:rPr lang="en-US" sz="900" dirty="0" smtClean="0">
                <a:latin typeface="Courier"/>
                <a:cs typeface="Courier"/>
              </a:rPr>
              <a:t>glyph   = border</a:t>
            </a:r>
          </a:p>
          <a:p>
            <a:r>
              <a:rPr lang="en-US" sz="900" dirty="0" smtClean="0">
                <a:latin typeface="Courier"/>
                <a:cs typeface="Courier"/>
              </a:rPr>
              <a:t>color   = green</a:t>
            </a:r>
          </a:p>
          <a:p>
            <a:r>
              <a:rPr lang="en-US" sz="900" dirty="0" err="1" smtClean="0">
                <a:latin typeface="Courier"/>
                <a:cs typeface="Courier"/>
              </a:rPr>
              <a:t>label_color</a:t>
            </a:r>
            <a:r>
              <a:rPr lang="en-US" sz="900" dirty="0" smtClean="0">
                <a:latin typeface="Courier"/>
                <a:cs typeface="Courier"/>
              </a:rPr>
              <a:t> = gray10</a:t>
            </a:r>
          </a:p>
        </p:txBody>
      </p:sp>
      <p:pic>
        <p:nvPicPr>
          <p:cNvPr id="10" name="Picture 9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-1"/>
            <a:ext cx="4191000" cy="990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CViT </a:t>
            </a:r>
            <a:br>
              <a:rPr lang="en-US" sz="2700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1273502"/>
            <a:ext cx="822960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GFF format:</a:t>
            </a:r>
          </a:p>
          <a:p>
            <a:endParaRPr lang="en-US" sz="2000" dirty="0" smtClean="0"/>
          </a:p>
          <a:p>
            <a:r>
              <a:rPr lang="en-US" sz="2000" dirty="0" smtClean="0"/>
              <a:t>Column 1: </a:t>
            </a:r>
            <a:r>
              <a:rPr lang="en-US" sz="2000" b="1" i="1" dirty="0" err="1" smtClean="0"/>
              <a:t>seqid</a:t>
            </a:r>
            <a:r>
              <a:rPr lang="en-US" sz="2000" dirty="0" smtClean="0"/>
              <a:t>: landmark to establish coordinate system for feature</a:t>
            </a:r>
          </a:p>
          <a:p>
            <a:r>
              <a:rPr lang="en-US" sz="2000" dirty="0" smtClean="0"/>
              <a:t>Column 2: </a:t>
            </a:r>
            <a:r>
              <a:rPr lang="en-US" sz="2000" b="1" i="1" dirty="0" smtClean="0"/>
              <a:t>source</a:t>
            </a:r>
            <a:r>
              <a:rPr lang="en-US" sz="2000" dirty="0" smtClean="0"/>
              <a:t>: free text, describes how feature was generated</a:t>
            </a:r>
          </a:p>
          <a:p>
            <a:r>
              <a:rPr lang="en-US" sz="2000" dirty="0" smtClean="0"/>
              <a:t>Column 3: </a:t>
            </a:r>
            <a:r>
              <a:rPr lang="en-US" sz="2000" b="1" i="1" dirty="0" smtClean="0"/>
              <a:t>type</a:t>
            </a:r>
            <a:r>
              <a:rPr lang="en-US" sz="2000" dirty="0" smtClean="0"/>
              <a:t>: what sort of feature this is</a:t>
            </a:r>
          </a:p>
          <a:p>
            <a:r>
              <a:rPr lang="en-US" sz="2000" dirty="0" smtClean="0"/>
              <a:t>Column 4: </a:t>
            </a:r>
            <a:r>
              <a:rPr lang="en-US" sz="2000" b="1" i="1" dirty="0" smtClean="0"/>
              <a:t>start</a:t>
            </a:r>
            <a:r>
              <a:rPr lang="en-US" sz="2000" dirty="0" smtClean="0"/>
              <a:t>: beginning coordinate</a:t>
            </a:r>
          </a:p>
          <a:p>
            <a:r>
              <a:rPr lang="en-US" sz="2000" dirty="0" smtClean="0"/>
              <a:t>Column 5: </a:t>
            </a:r>
            <a:r>
              <a:rPr lang="en-US" sz="2000" b="1" i="1" dirty="0" smtClean="0"/>
              <a:t>end</a:t>
            </a:r>
            <a:r>
              <a:rPr lang="en-US" sz="2000" dirty="0" smtClean="0"/>
              <a:t>: ending coordinate</a:t>
            </a:r>
          </a:p>
          <a:p>
            <a:r>
              <a:rPr lang="en-US" sz="2000" dirty="0" smtClean="0"/>
              <a:t>Column 6: </a:t>
            </a:r>
            <a:r>
              <a:rPr lang="en-US" sz="2000" b="1" i="1" dirty="0" smtClean="0"/>
              <a:t>score</a:t>
            </a:r>
            <a:r>
              <a:rPr lang="en-US" sz="2000" dirty="0" smtClean="0"/>
              <a:t>: typically </a:t>
            </a:r>
            <a:r>
              <a:rPr lang="en-US" sz="2000" dirty="0" err="1" smtClean="0"/>
              <a:t>e</a:t>
            </a:r>
            <a:r>
              <a:rPr lang="en-US" sz="2000" dirty="0" smtClean="0"/>
              <a:t>-values or </a:t>
            </a:r>
            <a:r>
              <a:rPr lang="en-US" sz="2000" dirty="0" err="1" smtClean="0"/>
              <a:t>p</a:t>
            </a:r>
            <a:r>
              <a:rPr lang="en-US" sz="2000" dirty="0" smtClean="0"/>
              <a:t>-values</a:t>
            </a:r>
          </a:p>
          <a:p>
            <a:r>
              <a:rPr lang="en-US" sz="2000" dirty="0" smtClean="0"/>
              <a:t>Column 7: </a:t>
            </a:r>
            <a:r>
              <a:rPr lang="en-US" sz="2000" b="1" i="1" dirty="0" smtClean="0"/>
              <a:t>strand</a:t>
            </a:r>
            <a:r>
              <a:rPr lang="en-US" sz="2000" dirty="0" smtClean="0"/>
              <a:t>: +, -</a:t>
            </a:r>
          </a:p>
          <a:p>
            <a:r>
              <a:rPr lang="en-US" sz="2000" dirty="0" smtClean="0"/>
              <a:t>Column 8: </a:t>
            </a:r>
            <a:r>
              <a:rPr lang="en-US" sz="2000" b="1" i="1" dirty="0" smtClean="0"/>
              <a:t>phase</a:t>
            </a:r>
            <a:r>
              <a:rPr lang="en-US" sz="2000" dirty="0" smtClean="0"/>
              <a:t>: for type “CDS”, where feature begins with respect to reading frame</a:t>
            </a:r>
          </a:p>
          <a:p>
            <a:r>
              <a:rPr lang="en-US" sz="2000" dirty="0" smtClean="0"/>
              <a:t>Column 9: </a:t>
            </a:r>
            <a:r>
              <a:rPr lang="en-US" sz="2000" b="1" i="1" dirty="0" smtClean="0"/>
              <a:t>attributes</a:t>
            </a:r>
            <a:r>
              <a:rPr lang="en-US" sz="2000" dirty="0" smtClean="0"/>
              <a:t>: free text in comma-separated key=value pairs</a:t>
            </a:r>
          </a:p>
        </p:txBody>
      </p:sp>
      <p:pic>
        <p:nvPicPr>
          <p:cNvPr id="7" name="Picture 6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0400" y="5029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215968"/>
                </a:solidFill>
              </a:rPr>
              <a:t>ID, Name</a:t>
            </a:r>
            <a:r>
              <a:rPr lang="en-US" sz="2000" b="1" i="1" dirty="0">
                <a:solidFill>
                  <a:srgbClr val="215968"/>
                </a:solidFill>
              </a:rPr>
              <a:t>, class, color, value</a:t>
            </a:r>
            <a:endParaRPr lang="en-US" sz="2000" b="1" dirty="0">
              <a:solidFill>
                <a:srgbClr val="215968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95400" y="-1"/>
            <a:ext cx="4191000" cy="990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CViT </a:t>
            </a:r>
            <a:br>
              <a:rPr lang="en-US" sz="2700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219200"/>
            <a:ext cx="8153400" cy="523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"/>
                <a:cs typeface="Courier"/>
              </a:rPr>
              <a:t>perl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cvit.pl</a:t>
            </a:r>
            <a:r>
              <a:rPr lang="en-US" sz="1400" dirty="0" smtClean="0">
                <a:latin typeface="Courier"/>
                <a:cs typeface="Courier"/>
              </a:rPr>
              <a:t> [opt] </a:t>
            </a:r>
            <a:r>
              <a:rPr lang="en-US" sz="1400" dirty="0" err="1" smtClean="0">
                <a:latin typeface="Courier"/>
                <a:cs typeface="Courier"/>
              </a:rPr>
              <a:t>gff</a:t>
            </a:r>
            <a:r>
              <a:rPr lang="en-US" sz="1400" dirty="0" smtClean="0">
                <a:latin typeface="Courier"/>
                <a:cs typeface="Courier"/>
              </a:rPr>
              <a:t>-file-in [</a:t>
            </a:r>
            <a:r>
              <a:rPr lang="en-US" sz="1400" dirty="0" err="1" smtClean="0">
                <a:latin typeface="Courier"/>
                <a:cs typeface="Courier"/>
              </a:rPr>
              <a:t>gff</a:t>
            </a:r>
            <a:r>
              <a:rPr lang="en-US" sz="1400" dirty="0" smtClean="0">
                <a:latin typeface="Courier"/>
                <a:cs typeface="Courier"/>
              </a:rPr>
              <a:t>-file-in]*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-c &lt;file&gt;           alternative </a:t>
            </a:r>
            <a:r>
              <a:rPr lang="en-US" sz="1400" dirty="0" err="1" smtClean="0">
                <a:latin typeface="Courier"/>
                <a:cs typeface="Courier"/>
              </a:rPr>
              <a:t>config</a:t>
            </a:r>
            <a:r>
              <a:rPr lang="en-US" sz="1400" dirty="0" smtClean="0">
                <a:latin typeface="Courier"/>
                <a:cs typeface="Courier"/>
              </a:rPr>
              <a:t> file (default: </a:t>
            </a:r>
            <a:r>
              <a:rPr lang="en-US" sz="1400" dirty="0" err="1" smtClean="0">
                <a:latin typeface="Courier"/>
                <a:cs typeface="Courier"/>
              </a:rPr>
              <a:t>config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cvit.ini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latin typeface="Courier"/>
                <a:cs typeface="Courier"/>
              </a:rPr>
              <a:t>-h                  display this list of options</a:t>
            </a:r>
          </a:p>
          <a:p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 err="1" smtClean="0">
                <a:latin typeface="Courier"/>
                <a:cs typeface="Courier"/>
              </a:rPr>
              <a:t>i</a:t>
            </a:r>
            <a:r>
              <a:rPr lang="en-US" sz="1400" dirty="0" smtClean="0">
                <a:latin typeface="Courier"/>
                <a:cs typeface="Courier"/>
              </a:rPr>
              <a:t> [</a:t>
            </a:r>
            <a:r>
              <a:rPr lang="en-US" sz="1400" dirty="0" err="1" smtClean="0">
                <a:latin typeface="Courier"/>
                <a:cs typeface="Courier"/>
              </a:rPr>
              <a:t>png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svg</a:t>
            </a:r>
            <a:r>
              <a:rPr lang="en-US" sz="1400" dirty="0" smtClean="0">
                <a:latin typeface="Courier"/>
                <a:cs typeface="Courier"/>
              </a:rPr>
              <a:t>]        image type (default: </a:t>
            </a:r>
            <a:r>
              <a:rPr lang="en-US" sz="1400" dirty="0" err="1" smtClean="0">
                <a:latin typeface="Courier"/>
                <a:cs typeface="Courier"/>
              </a:rPr>
              <a:t>png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latin typeface="Courier"/>
                <a:cs typeface="Courier"/>
              </a:rPr>
              <a:t>-l                  lean output: don't create legend or </a:t>
            </a:r>
            <a:r>
              <a:rPr lang="en-US" sz="1400" dirty="0" err="1" smtClean="0">
                <a:latin typeface="Courier"/>
                <a:cs typeface="Courier"/>
              </a:rPr>
              <a:t>csv</a:t>
            </a:r>
            <a:r>
              <a:rPr lang="en-US" sz="1400" dirty="0" smtClean="0">
                <a:latin typeface="Courier"/>
                <a:cs typeface="Courier"/>
              </a:rPr>
              <a:t> file</a:t>
            </a:r>
          </a:p>
          <a:p>
            <a:r>
              <a:rPr lang="en-US" sz="1400" dirty="0" smtClean="0">
                <a:latin typeface="Courier"/>
                <a:cs typeface="Courier"/>
              </a:rPr>
              <a:t>-s '&lt;</a:t>
            </a:r>
            <a:r>
              <a:rPr lang="en-US" sz="1400" dirty="0" err="1" smtClean="0">
                <a:latin typeface="Courier"/>
                <a:cs typeface="Courier"/>
              </a:rPr>
              <a:t>section_option</a:t>
            </a:r>
            <a:r>
              <a:rPr lang="en-US" sz="1400" dirty="0" smtClean="0">
                <a:latin typeface="Courier"/>
                <a:cs typeface="Courier"/>
              </a:rPr>
              <a:t>&gt;=&lt;value&gt;[,&lt;</a:t>
            </a:r>
            <a:r>
              <a:rPr lang="en-US" sz="1400" dirty="0" err="1" smtClean="0">
                <a:latin typeface="Courier"/>
                <a:cs typeface="Courier"/>
              </a:rPr>
              <a:t>section_option</a:t>
            </a:r>
            <a:r>
              <a:rPr lang="en-US" sz="1400" dirty="0" smtClean="0">
                <a:latin typeface="Courier"/>
                <a:cs typeface="Courier"/>
              </a:rPr>
              <a:t>&gt;=&lt;value&gt;]*'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       </a:t>
            </a:r>
            <a:r>
              <a:rPr lang="en-US" sz="1400" dirty="0" err="1" smtClean="0">
                <a:latin typeface="Courier"/>
                <a:cs typeface="Courier"/>
              </a:rPr>
              <a:t>conf</a:t>
            </a:r>
            <a:r>
              <a:rPr lang="en-US" sz="1400" dirty="0" smtClean="0">
                <a:latin typeface="Courier"/>
                <a:cs typeface="Courier"/>
              </a:rPr>
              <a:t> file overrides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*Multiple </a:t>
            </a:r>
            <a:r>
              <a:rPr lang="en-US" sz="1400" dirty="0" err="1" smtClean="0">
                <a:latin typeface="Courier"/>
                <a:cs typeface="Courier"/>
              </a:rPr>
              <a:t>gff</a:t>
            </a:r>
            <a:r>
              <a:rPr lang="en-US" sz="1400" dirty="0" smtClean="0">
                <a:latin typeface="Courier"/>
                <a:cs typeface="Courier"/>
              </a:rPr>
              <a:t> input files make possible various layers: chromosomes, centromeres, borders, etc.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For example:</a:t>
            </a: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200" dirty="0" err="1" smtClean="0">
                <a:latin typeface="Courier"/>
                <a:cs typeface="Courier"/>
              </a:rPr>
              <a:t>perl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cvit.pl</a:t>
            </a:r>
            <a:r>
              <a:rPr lang="en-US" sz="1200" dirty="0" smtClean="0">
                <a:latin typeface="Courier"/>
                <a:cs typeface="Courier"/>
              </a:rPr>
              <a:t> -c </a:t>
            </a:r>
            <a:r>
              <a:rPr lang="en-US" sz="1200" dirty="0" err="1" smtClean="0">
                <a:latin typeface="Courier"/>
                <a:cs typeface="Courier"/>
              </a:rPr>
              <a:t>config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 err="1" smtClean="0">
                <a:latin typeface="Courier"/>
                <a:cs typeface="Courier"/>
              </a:rPr>
              <a:t>cvit_histogram.ini</a:t>
            </a:r>
            <a:r>
              <a:rPr lang="en-US" sz="1200" dirty="0" smtClean="0">
                <a:latin typeface="Courier"/>
                <a:cs typeface="Courier"/>
              </a:rPr>
              <a:t> -o </a:t>
            </a:r>
            <a:r>
              <a:rPr lang="en-US" sz="1200" dirty="0" err="1" smtClean="0">
                <a:latin typeface="Courier"/>
                <a:cs typeface="Courier"/>
              </a:rPr>
              <a:t>MtChrXxMtLjTEs</a:t>
            </a:r>
            <a:r>
              <a:rPr lang="en-US" sz="1200" dirty="0" smtClean="0">
                <a:latin typeface="Courier"/>
                <a:cs typeface="Courier"/>
              </a:rPr>
              <a:t>     \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data/</a:t>
            </a:r>
            <a:r>
              <a:rPr lang="en-US" sz="1200" dirty="0" err="1" smtClean="0">
                <a:latin typeface="Courier"/>
                <a:cs typeface="Courier"/>
              </a:rPr>
              <a:t>MtChrs.gff</a:t>
            </a:r>
            <a:r>
              <a:rPr lang="en-US" sz="1200" dirty="0" smtClean="0">
                <a:latin typeface="Courier"/>
                <a:cs typeface="Courier"/>
              </a:rPr>
              <a:t> data/</a:t>
            </a:r>
            <a:r>
              <a:rPr lang="en-US" sz="1200" dirty="0" err="1" smtClean="0">
                <a:latin typeface="Courier"/>
                <a:cs typeface="Courier"/>
              </a:rPr>
              <a:t>BACborders.gff</a:t>
            </a:r>
            <a:r>
              <a:rPr lang="en-US" sz="1200" dirty="0" smtClean="0">
                <a:latin typeface="Courier"/>
                <a:cs typeface="Courier"/>
              </a:rPr>
              <a:t> data/</a:t>
            </a:r>
            <a:r>
              <a:rPr lang="en-US" sz="1200" dirty="0" err="1" smtClean="0">
                <a:latin typeface="Courier"/>
                <a:cs typeface="Courier"/>
              </a:rPr>
              <a:t>MtCentromeres.gff</a:t>
            </a:r>
            <a:r>
              <a:rPr lang="en-US" sz="1200" dirty="0" smtClean="0">
                <a:latin typeface="Courier"/>
                <a:cs typeface="Courier"/>
              </a:rPr>
              <a:t> \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 /web/</a:t>
            </a:r>
            <a:r>
              <a:rPr lang="en-US" sz="1200" dirty="0" err="1" smtClean="0">
                <a:latin typeface="Courier"/>
                <a:cs typeface="Courier"/>
              </a:rPr>
              <a:t>medicago</a:t>
            </a:r>
            <a:r>
              <a:rPr lang="en-US" sz="1200" dirty="0" smtClean="0">
                <a:latin typeface="Courier"/>
                <a:cs typeface="Courier"/>
              </a:rPr>
              <a:t>/</a:t>
            </a:r>
            <a:r>
              <a:rPr lang="en-US" sz="1200" dirty="0" err="1" smtClean="0">
                <a:latin typeface="Courier"/>
                <a:cs typeface="Courier"/>
              </a:rPr>
              <a:t>htdocs</a:t>
            </a:r>
            <a:r>
              <a:rPr lang="en-US" sz="1200" dirty="0" smtClean="0">
                <a:latin typeface="Courier"/>
                <a:cs typeface="Courier"/>
              </a:rPr>
              <a:t>/genome/upload/</a:t>
            </a:r>
            <a:r>
              <a:rPr lang="en-US" sz="1200" dirty="0" err="1" smtClean="0">
                <a:latin typeface="Courier"/>
                <a:cs typeface="Courier"/>
              </a:rPr>
              <a:t>MtChrXxMtLjTEs.gff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 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Example: override </a:t>
            </a:r>
            <a:r>
              <a:rPr lang="en-US" sz="1400" dirty="0" err="1" smtClean="0">
                <a:latin typeface="Courier"/>
                <a:cs typeface="Courier"/>
              </a:rPr>
              <a:t>conf</a:t>
            </a:r>
            <a:r>
              <a:rPr lang="en-US" sz="1400" dirty="0" smtClean="0">
                <a:latin typeface="Courier"/>
                <a:cs typeface="Courier"/>
              </a:rPr>
              <a:t> file settings:</a:t>
            </a:r>
          </a:p>
          <a:p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perl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cvit.pl</a:t>
            </a:r>
            <a:r>
              <a:rPr lang="en-US" sz="1200" dirty="0" smtClean="0">
                <a:latin typeface="Courier"/>
                <a:cs typeface="Courier"/>
              </a:rPr>
              <a:t> \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-s '</a:t>
            </a:r>
            <a:r>
              <a:rPr lang="en-US" sz="1200" dirty="0" err="1" smtClean="0">
                <a:latin typeface="Courier"/>
                <a:cs typeface="Courier"/>
              </a:rPr>
              <a:t>general_title</a:t>
            </a:r>
            <a:r>
              <a:rPr lang="en-US" sz="1200" dirty="0" smtClean="0">
                <a:latin typeface="Courier"/>
                <a:cs typeface="Courier"/>
              </a:rPr>
              <a:t>=</a:t>
            </a:r>
            <a:r>
              <a:rPr lang="en-US" sz="1200" dirty="0" err="1" smtClean="0">
                <a:latin typeface="Courier"/>
                <a:cs typeface="Courier"/>
              </a:rPr>
              <a:t>Homeologous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Chromosomes,general_scale_factor</a:t>
            </a:r>
            <a:r>
              <a:rPr lang="en-US" sz="1200" dirty="0" smtClean="0">
                <a:latin typeface="Courier"/>
                <a:cs typeface="Courier"/>
              </a:rPr>
              <a:t>=.00003' </a:t>
            </a:r>
            <a:r>
              <a:rPr lang="en-US" sz="1200" dirty="0" err="1" smtClean="0">
                <a:latin typeface="Courier"/>
                <a:cs typeface="Courier"/>
              </a:rPr>
              <a:t>records.gff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  </a:t>
            </a:r>
          </a:p>
          <a:p>
            <a:r>
              <a:rPr lang="en-US" sz="1400" dirty="0" smtClean="0">
                <a:latin typeface="Courier"/>
                <a:cs typeface="Courier"/>
              </a:rPr>
              <a:t>The GFF data MUST contain some sequence records of type 'chromosome' or </a:t>
            </a:r>
          </a:p>
          <a:p>
            <a:r>
              <a:rPr lang="en-US" sz="1400" dirty="0" smtClean="0">
                <a:latin typeface="Courier"/>
                <a:cs typeface="Courier"/>
              </a:rPr>
              <a:t>there will be no way to draw the picture.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pic>
        <p:nvPicPr>
          <p:cNvPr id="10" name="Picture 9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3400" y="1143000"/>
            <a:ext cx="7848600" cy="533401"/>
          </a:xfrm>
          <a:prstGeom prst="round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9600" y="4800600"/>
            <a:ext cx="7848600" cy="762000"/>
          </a:xfrm>
          <a:prstGeom prst="round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9600" y="5638800"/>
            <a:ext cx="7848600" cy="457200"/>
          </a:xfrm>
          <a:prstGeom prst="roundRect">
            <a:avLst/>
          </a:prstGeom>
          <a:noFill/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95400" y="-1"/>
            <a:ext cx="4191000" cy="990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CViT </a:t>
            </a:r>
            <a:br>
              <a:rPr lang="en-US" sz="2700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447800"/>
            <a:ext cx="7924800" cy="507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Aft>
                <a:spcPts val="1000"/>
              </a:spcAft>
              <a:buFont typeface="Arial"/>
              <a:buChar char="•"/>
            </a:pPr>
            <a:r>
              <a:rPr lang="en-US" sz="2400" dirty="0" smtClean="0"/>
              <a:t>Perl utility that reads GFF files to produce PNG and SVG images.</a:t>
            </a:r>
          </a:p>
          <a:p>
            <a:pPr marL="173038" indent="-173038">
              <a:spcAft>
                <a:spcPts val="1000"/>
              </a:spcAft>
              <a:buFont typeface="Arial"/>
              <a:buChar char="•"/>
            </a:pPr>
            <a:r>
              <a:rPr lang="en-US" sz="2400" dirty="0" smtClean="0"/>
              <a:t>Draws features on a </a:t>
            </a:r>
            <a:r>
              <a:rPr lang="en-US" sz="2400" smtClean="0"/>
              <a:t>genomic backbone </a:t>
            </a:r>
            <a:r>
              <a:rPr lang="en-US" sz="2400" dirty="0" smtClean="0"/>
              <a:t>(chromosomes, </a:t>
            </a:r>
            <a:r>
              <a:rPr lang="en-US" sz="2400" dirty="0" err="1" smtClean="0"/>
              <a:t>contigs</a:t>
            </a:r>
            <a:r>
              <a:rPr lang="en-US" sz="2400" dirty="0" smtClean="0"/>
              <a:t>, BACs, linkage groups, </a:t>
            </a:r>
            <a:r>
              <a:rPr lang="en-US" sz="2400" dirty="0" err="1" smtClean="0"/>
              <a:t>pseudomolecules</a:t>
            </a:r>
            <a:r>
              <a:rPr lang="en-US" sz="2400" dirty="0" smtClean="0"/>
              <a:t>, et cetera).</a:t>
            </a:r>
          </a:p>
          <a:p>
            <a:pPr marL="173038" indent="-173038">
              <a:spcAft>
                <a:spcPts val="1000"/>
              </a:spcAft>
              <a:buFont typeface="Arial"/>
              <a:buChar char="•"/>
            </a:pPr>
            <a:r>
              <a:rPr lang="en-US" sz="2400" dirty="0" smtClean="0"/>
              <a:t>Features can be just about anything: loci, repeat densities, BLAST hits, centromere regions, inversion points, </a:t>
            </a:r>
            <a:r>
              <a:rPr lang="en-US" sz="2400" dirty="0" err="1" smtClean="0"/>
              <a:t>synteny</a:t>
            </a:r>
            <a:r>
              <a:rPr lang="en-US" sz="2400" dirty="0" smtClean="0"/>
              <a:t> blocks, et cetera.</a:t>
            </a:r>
          </a:p>
          <a:p>
            <a:pPr marL="173038" indent="-173038">
              <a:spcAft>
                <a:spcPts val="1000"/>
              </a:spcAft>
              <a:buFont typeface="Arial"/>
              <a:buChar char="•"/>
            </a:pPr>
            <a:r>
              <a:rPr lang="en-US" sz="2400" dirty="0" smtClean="0"/>
              <a:t>Most coordinate systems supported: base pairs, </a:t>
            </a:r>
            <a:r>
              <a:rPr lang="en-US" sz="2400" dirty="0" err="1" smtClean="0"/>
              <a:t>centiMorgans</a:t>
            </a:r>
            <a:r>
              <a:rPr lang="en-US" sz="2400" dirty="0" smtClean="0"/>
              <a:t>, </a:t>
            </a:r>
            <a:r>
              <a:rPr lang="en-US" sz="2400" dirty="0" err="1" smtClean="0"/>
              <a:t>centiMcClintocks</a:t>
            </a:r>
            <a:r>
              <a:rPr lang="en-US" sz="2400" dirty="0" smtClean="0"/>
              <a:t>, anything with linear increasing or decreasing units. </a:t>
            </a:r>
          </a:p>
          <a:p>
            <a:pPr marL="173038" indent="-173038">
              <a:spcAft>
                <a:spcPts val="1000"/>
              </a:spcAft>
              <a:buFont typeface="Arial"/>
              <a:buChar char="•"/>
            </a:pPr>
            <a:r>
              <a:rPr lang="en-US" sz="2400" dirty="0" smtClean="0"/>
              <a:t>Designed for overview images rather than detailed </a:t>
            </a:r>
            <a:r>
              <a:rPr lang="en-US" sz="2400" dirty="0" err="1" smtClean="0"/>
              <a:t>closeups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41910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CViT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  <p:pic>
        <p:nvPicPr>
          <p:cNvPr id="6" name="Picture 5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1295400"/>
            <a:ext cx="7543800" cy="236988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Interactive </a:t>
            </a:r>
            <a:r>
              <a:rPr lang="en-US" sz="2800" b="1" dirty="0" err="1" smtClean="0"/>
              <a:t>CViT</a:t>
            </a:r>
            <a:endParaRPr lang="en-US" sz="2800" b="1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CViT</a:t>
            </a:r>
            <a:r>
              <a:rPr lang="en-US" sz="2400" dirty="0" smtClean="0"/>
              <a:t> can be wrapped in web pages to be made interactive. Images with fewer than ~2000 features will render quickly, enabling images to be generated on-demand without significant delay.</a:t>
            </a:r>
          </a:p>
        </p:txBody>
      </p:sp>
      <p:pic>
        <p:nvPicPr>
          <p:cNvPr id="6" name="Picture 5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95400" y="-1"/>
            <a:ext cx="4191000" cy="990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smtClean="0"/>
              <a:t>CViT </a:t>
            </a:r>
            <a:br>
              <a:rPr lang="en-US" sz="2700" smtClean="0"/>
            </a:br>
            <a:r>
              <a:rPr lang="en-US" sz="2222" smtClean="0"/>
              <a:t>http://sourceforge.net/projects/cvit/</a:t>
            </a:r>
            <a:endParaRPr lang="en-US" sz="222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S_CViT.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949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S_CViT.ou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" b="-528"/>
          <a:stretch/>
        </p:blipFill>
        <p:spPr>
          <a:xfrm>
            <a:off x="0" y="640080"/>
            <a:ext cx="9144000" cy="5776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0" y="3810000"/>
            <a:ext cx="5715000" cy="1200328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CViT</a:t>
            </a:r>
            <a:r>
              <a:rPr lang="en-US" sz="2400" dirty="0" smtClean="0"/>
              <a:t> outputs a .</a:t>
            </a:r>
            <a:r>
              <a:rPr lang="en-US" sz="2400" dirty="0" err="1" smtClean="0"/>
              <a:t>csv</a:t>
            </a:r>
            <a:r>
              <a:rPr lang="en-US" sz="2400" dirty="0" smtClean="0"/>
              <a:t> file that provides coordinates for every feature on the image. This file can be used to build </a:t>
            </a:r>
            <a:r>
              <a:rPr lang="en-US" sz="2400" dirty="0" err="1" smtClean="0"/>
              <a:t>imagemaps</a:t>
            </a:r>
            <a:r>
              <a:rPr lang="en-US" sz="2400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5048072"/>
            <a:ext cx="5715000" cy="1200328"/>
          </a:xfrm>
          <a:prstGeom prst="rect">
            <a:avLst/>
          </a:prstGeom>
          <a:solidFill>
            <a:schemeClr val="bg1">
              <a:lumMod val="85000"/>
              <a:alpha val="7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Attributes from the GFF file that are not interpreted by </a:t>
            </a:r>
            <a:r>
              <a:rPr lang="en-US" sz="2400" dirty="0" err="1"/>
              <a:t>CViT</a:t>
            </a:r>
            <a:r>
              <a:rPr lang="en-US" sz="2400" dirty="0"/>
              <a:t> are </a:t>
            </a:r>
            <a:r>
              <a:rPr lang="en-US" sz="2400" dirty="0" smtClean="0"/>
              <a:t>attached </a:t>
            </a:r>
            <a:r>
              <a:rPr lang="en-US" sz="2400" dirty="0"/>
              <a:t>to their feature’s coordinates.</a:t>
            </a:r>
            <a:endParaRPr lang="en-US" sz="24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971800" y="2057400"/>
            <a:ext cx="1752600" cy="990600"/>
          </a:xfrm>
          <a:prstGeom prst="roundRect">
            <a:avLst/>
          </a:prstGeom>
          <a:noFill/>
          <a:ln w="25400">
            <a:solidFill>
              <a:srgbClr val="0000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524000"/>
            <a:ext cx="75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Perl code is open source, available at URL above.</a:t>
            </a:r>
          </a:p>
          <a:p>
            <a:endParaRPr lang="en-US" sz="2400" dirty="0" smtClean="0"/>
          </a:p>
          <a:p>
            <a:r>
              <a:rPr lang="en-US" sz="2400" dirty="0" smtClean="0"/>
              <a:t>The code is not particularly sophisticated, with the hope that one doesn’t need a CS degree to understand and modify it.</a:t>
            </a:r>
          </a:p>
          <a:p>
            <a:endParaRPr lang="en-US" sz="2400" dirty="0" smtClean="0"/>
          </a:p>
          <a:p>
            <a:r>
              <a:rPr lang="en-US" sz="2400" dirty="0" smtClean="0"/>
              <a:t>Download includes a number of short Perl and </a:t>
            </a:r>
            <a:r>
              <a:rPr lang="en-US" sz="2400" dirty="0" err="1" smtClean="0"/>
              <a:t>Awk</a:t>
            </a:r>
            <a:r>
              <a:rPr lang="en-US" sz="2400" dirty="0" smtClean="0"/>
              <a:t> helper scripts for manipulating GFF files.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41910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667" dirty="0" smtClean="0"/>
              <a:t>CViT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  <p:pic>
        <p:nvPicPr>
          <p:cNvPr id="6" name="Picture 5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0752" y="1295400"/>
            <a:ext cx="8573248" cy="504753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2600" b="1" dirty="0" smtClean="0"/>
              <a:t>Acknowledgements: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Co-developer:</a:t>
            </a:r>
            <a:endParaRPr lang="en-US" sz="2400" b="1" dirty="0"/>
          </a:p>
          <a:p>
            <a:r>
              <a:rPr lang="en-US" dirty="0" smtClean="0"/>
              <a:t>Steven Cannon</a:t>
            </a:r>
          </a:p>
          <a:p>
            <a:endParaRPr lang="en-US" sz="2400" dirty="0"/>
          </a:p>
          <a:p>
            <a:r>
              <a:rPr lang="en-US" sz="2400" b="1" dirty="0" err="1" smtClean="0"/>
              <a:t>MaizeGDB</a:t>
            </a:r>
            <a:endParaRPr lang="en-US" sz="2400" b="1" dirty="0" smtClean="0"/>
          </a:p>
          <a:p>
            <a:r>
              <a:rPr lang="en-US" dirty="0" smtClean="0"/>
              <a:t>Carolyn Lawrence (Iowa State University)</a:t>
            </a:r>
          </a:p>
          <a:p>
            <a:r>
              <a:rPr lang="en-US" dirty="0" smtClean="0"/>
              <a:t>Carson </a:t>
            </a:r>
            <a:r>
              <a:rPr lang="en-US" dirty="0" err="1" smtClean="0"/>
              <a:t>Andorf</a:t>
            </a:r>
            <a:endParaRPr lang="en-US" dirty="0" smtClean="0"/>
          </a:p>
          <a:p>
            <a:r>
              <a:rPr lang="en-US" dirty="0" smtClean="0"/>
              <a:t>Scott </a:t>
            </a:r>
            <a:r>
              <a:rPr lang="en-US" dirty="0" err="1" smtClean="0"/>
              <a:t>Birkett</a:t>
            </a:r>
            <a:r>
              <a:rPr lang="en-US" dirty="0" smtClean="0"/>
              <a:t> (Pioneer)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400" b="1" dirty="0" smtClean="0"/>
              <a:t>Kelly </a:t>
            </a:r>
            <a:r>
              <a:rPr lang="en-US" sz="2400" b="1" dirty="0" err="1" smtClean="0"/>
              <a:t>Dawe</a:t>
            </a:r>
            <a:r>
              <a:rPr lang="en-US" sz="2400" b="1" dirty="0"/>
              <a:t> </a:t>
            </a:r>
            <a:r>
              <a:rPr lang="en-US" sz="2000" dirty="0" smtClean="0"/>
              <a:t>(University of Georgia)</a:t>
            </a:r>
            <a:endParaRPr lang="en-US" sz="2000" dirty="0"/>
          </a:p>
          <a:p>
            <a:r>
              <a:rPr lang="en-US" dirty="0" err="1"/>
              <a:t>Rashin</a:t>
            </a:r>
            <a:r>
              <a:rPr lang="en-US" dirty="0"/>
              <a:t> </a:t>
            </a:r>
            <a:r>
              <a:rPr lang="en-US" dirty="0" err="1"/>
              <a:t>Ghaffari</a:t>
            </a:r>
            <a:r>
              <a:rPr lang="en-US" sz="2000" dirty="0"/>
              <a:t> </a:t>
            </a:r>
            <a:endParaRPr lang="en-US" sz="20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Legume Information System</a:t>
            </a:r>
          </a:p>
          <a:p>
            <a:r>
              <a:rPr lang="en-US" dirty="0" smtClean="0"/>
              <a:t>Andrew Farmer</a:t>
            </a:r>
          </a:p>
          <a:p>
            <a:r>
              <a:rPr lang="en-US" dirty="0" smtClean="0"/>
              <a:t>Benjamin </a:t>
            </a:r>
            <a:r>
              <a:rPr lang="en-US" dirty="0" err="1" smtClean="0"/>
              <a:t>Deonovic</a:t>
            </a:r>
            <a:r>
              <a:rPr lang="en-US" dirty="0" smtClean="0"/>
              <a:t> (University of Iowa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000" dirty="0"/>
          </a:p>
          <a:p>
            <a:r>
              <a:rPr lang="en-US" sz="2400" b="1" dirty="0" err="1" smtClean="0">
                <a:latin typeface="+mj-lt"/>
              </a:rPr>
              <a:t>SoyBase</a:t>
            </a:r>
            <a:endParaRPr lang="en-US" sz="2400" b="1" dirty="0" smtClean="0">
              <a:latin typeface="+mj-lt"/>
            </a:endParaRPr>
          </a:p>
          <a:p>
            <a:r>
              <a:rPr lang="en-US" dirty="0" smtClean="0"/>
              <a:t>David Grant</a:t>
            </a:r>
          </a:p>
          <a:p>
            <a:r>
              <a:rPr lang="en-US" dirty="0" smtClean="0"/>
              <a:t>Kevin </a:t>
            </a:r>
            <a:r>
              <a:rPr lang="en-US" dirty="0" err="1" smtClean="0"/>
              <a:t>Feeley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41910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667" dirty="0" smtClean="0"/>
              <a:t>CViT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  <p:pic>
        <p:nvPicPr>
          <p:cNvPr id="6" name="Picture 5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  <p:pic>
        <p:nvPicPr>
          <p:cNvPr id="2" name="Picture 1" descr="mgd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435703" cy="1066800"/>
          </a:xfrm>
          <a:prstGeom prst="rect">
            <a:avLst/>
          </a:prstGeom>
        </p:spPr>
      </p:pic>
      <p:pic>
        <p:nvPicPr>
          <p:cNvPr id="3" name="Picture 2" descr="LIS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18" y="3581400"/>
            <a:ext cx="4308308" cy="1118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105400"/>
            <a:ext cx="1524000" cy="109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mCh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1" y="228600"/>
            <a:ext cx="7871849" cy="6521324"/>
          </a:xfrm>
          <a:prstGeom prst="rect">
            <a:avLst/>
          </a:prstGeom>
        </p:spPr>
      </p:pic>
      <p:pic>
        <p:nvPicPr>
          <p:cNvPr id="5" name="Picture 4" descr="ZmChrsDou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9" y="228600"/>
            <a:ext cx="7961881" cy="6564796"/>
          </a:xfrm>
          <a:prstGeom prst="rect">
            <a:avLst/>
          </a:prstGeom>
        </p:spPr>
      </p:pic>
      <p:pic>
        <p:nvPicPr>
          <p:cNvPr id="6" name="Picture 5" descr="ZmChrsC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8599"/>
            <a:ext cx="7924799" cy="6565189"/>
          </a:xfrm>
          <a:prstGeom prst="rect">
            <a:avLst/>
          </a:prstGeom>
        </p:spPr>
      </p:pic>
      <p:pic>
        <p:nvPicPr>
          <p:cNvPr id="7" name="Picture 6" descr="ZmGen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8600"/>
            <a:ext cx="8001000" cy="6628317"/>
          </a:xfrm>
          <a:prstGeom prst="rect">
            <a:avLst/>
          </a:prstGeom>
        </p:spPr>
      </p:pic>
      <p:pic>
        <p:nvPicPr>
          <p:cNvPr id="8" name="Picture 7" descr="ZmKnob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8599"/>
            <a:ext cx="8001000" cy="6628317"/>
          </a:xfrm>
          <a:prstGeom prst="rect">
            <a:avLst/>
          </a:prstGeom>
        </p:spPr>
      </p:pic>
      <p:pic>
        <p:nvPicPr>
          <p:cNvPr id="9" name="Picture 8" descr="ZmKnobRepeat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8599"/>
            <a:ext cx="8001000" cy="66283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10200" y="5105400"/>
            <a:ext cx="2743200" cy="14773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centromeres </a:t>
            </a:r>
            <a:r>
              <a:rPr lang="en-US" dirty="0" smtClean="0"/>
              <a:t>(black) </a:t>
            </a:r>
            <a:endParaRPr lang="en-US" dirty="0"/>
          </a:p>
          <a:p>
            <a:r>
              <a:rPr lang="en-US" dirty="0"/>
              <a:t>gene densities (orange)</a:t>
            </a:r>
          </a:p>
          <a:p>
            <a:r>
              <a:rPr lang="en-US" dirty="0" smtClean="0"/>
              <a:t>knob </a:t>
            </a:r>
            <a:r>
              <a:rPr lang="en-US" dirty="0"/>
              <a:t>regions </a:t>
            </a:r>
            <a:r>
              <a:rPr lang="en-US" dirty="0" smtClean="0"/>
              <a:t>(cyan)</a:t>
            </a:r>
            <a:endParaRPr lang="en-US" dirty="0"/>
          </a:p>
          <a:p>
            <a:r>
              <a:rPr lang="en-US" dirty="0"/>
              <a:t>flanking markers (gray)</a:t>
            </a:r>
          </a:p>
          <a:p>
            <a:r>
              <a:rPr lang="en-US" dirty="0" smtClean="0"/>
              <a:t>180</a:t>
            </a:r>
            <a:r>
              <a:rPr lang="en-US" dirty="0"/>
              <a:t>-bp hit densities (blue)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0377" y="5505510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Maize chromosomal knobs are located in gene-dense areas and suppress local recombination.</a:t>
            </a:r>
          </a:p>
          <a:p>
            <a:r>
              <a:rPr lang="en-US" sz="1600" dirty="0" err="1"/>
              <a:t>Ghaffari</a:t>
            </a:r>
            <a:r>
              <a:rPr lang="en-US" sz="1600" dirty="0"/>
              <a:t> R, Cannon EK, </a:t>
            </a:r>
            <a:r>
              <a:rPr lang="en-US" sz="1600" dirty="0" err="1"/>
              <a:t>Kanizay</a:t>
            </a:r>
            <a:r>
              <a:rPr lang="en-US" sz="1600" dirty="0"/>
              <a:t> LB, Lawrence CJ, </a:t>
            </a:r>
            <a:r>
              <a:rPr lang="en-US" sz="1600" dirty="0" err="1"/>
              <a:t>Dawe</a:t>
            </a:r>
            <a:r>
              <a:rPr lang="en-US" sz="1600" dirty="0"/>
              <a:t> RK.</a:t>
            </a:r>
          </a:p>
          <a:p>
            <a:r>
              <a:rPr lang="en-US" sz="1600" dirty="0" err="1"/>
              <a:t>Chromosoma</a:t>
            </a:r>
            <a:r>
              <a:rPr lang="en-US" sz="1600" dirty="0"/>
              <a:t>. 2013 Mar;122(1-2):67-75</a:t>
            </a:r>
          </a:p>
        </p:txBody>
      </p:sp>
    </p:spTree>
    <p:extLst>
      <p:ext uri="{BB962C8B-B14F-4D97-AF65-F5344CB8AC3E}">
        <p14:creationId xmlns:p14="http://schemas.microsoft.com/office/powerpoint/2010/main" val="17967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ne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4573"/>
            <a:ext cx="5640893" cy="63948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0000" y="5715000"/>
            <a:ext cx="3352800" cy="646331"/>
          </a:xfrm>
          <a:prstGeom prst="rect">
            <a:avLst/>
          </a:prstGeom>
          <a:solidFill>
            <a:schemeClr val="bg1">
              <a:lumMod val="75000"/>
              <a:alpha val="9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Schaeffer (</a:t>
            </a:r>
            <a:r>
              <a:rPr lang="en-US" dirty="0" err="1"/>
              <a:t>Polacco</a:t>
            </a:r>
            <a:r>
              <a:rPr lang="en-US" dirty="0"/>
              <a:t>), ML; Sanchez-</a:t>
            </a:r>
            <a:r>
              <a:rPr lang="en-US" dirty="0" err="1"/>
              <a:t>Villeda</a:t>
            </a:r>
            <a:r>
              <a:rPr lang="en-US" dirty="0"/>
              <a:t>, H; Coe, E. 2008. 0:1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y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50" y="152400"/>
            <a:ext cx="4751667" cy="662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88423" y="5885765"/>
            <a:ext cx="3733800" cy="646331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Figueroa, D; Bass, HW. 2012. Cell Chromosome Res. 20:363-80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G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7" y="457200"/>
            <a:ext cx="8001000" cy="59058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0" y="4114800"/>
            <a:ext cx="5715000" cy="1846659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taken from:</a:t>
            </a:r>
          </a:p>
          <a:p>
            <a:r>
              <a:rPr lang="en-US" sz="1600" i="1" dirty="0" smtClean="0"/>
              <a:t>Maize </a:t>
            </a:r>
            <a:r>
              <a:rPr lang="en-US" sz="1600" i="1" dirty="0" err="1"/>
              <a:t>inbreds</a:t>
            </a:r>
            <a:r>
              <a:rPr lang="en-US" sz="1600" i="1" dirty="0"/>
              <a:t> exhibit high levels of copy number variation (CNV) and presence/absence variation (PAV) in genome content.</a:t>
            </a:r>
          </a:p>
          <a:p>
            <a:r>
              <a:rPr lang="en-US" sz="1600" dirty="0"/>
              <a:t>Springer NM, Ying K, Fu Y, </a:t>
            </a:r>
            <a:r>
              <a:rPr lang="en-US" sz="1600" dirty="0" err="1"/>
              <a:t>Ji</a:t>
            </a:r>
            <a:r>
              <a:rPr lang="en-US" sz="1600" dirty="0"/>
              <a:t> T, </a:t>
            </a:r>
            <a:r>
              <a:rPr lang="en-US" sz="1600" dirty="0" err="1"/>
              <a:t>Yeh</a:t>
            </a:r>
            <a:r>
              <a:rPr lang="en-US" sz="1600" dirty="0"/>
              <a:t> CT, </a:t>
            </a:r>
            <a:r>
              <a:rPr lang="en-US" sz="1600" dirty="0" err="1"/>
              <a:t>Jia</a:t>
            </a:r>
            <a:r>
              <a:rPr lang="en-US" sz="1600" dirty="0"/>
              <a:t> Y, Wu W, Richmond T, </a:t>
            </a:r>
            <a:r>
              <a:rPr lang="en-US" sz="1600" dirty="0" err="1"/>
              <a:t>Kitzman</a:t>
            </a:r>
            <a:r>
              <a:rPr lang="en-US" sz="1600" dirty="0"/>
              <a:t> J, Rosenbaum H, </a:t>
            </a:r>
            <a:r>
              <a:rPr lang="en-US" sz="1600" dirty="0" err="1"/>
              <a:t>Iniguez</a:t>
            </a:r>
            <a:r>
              <a:rPr lang="en-US" sz="1600" dirty="0"/>
              <a:t> AL, </a:t>
            </a:r>
            <a:r>
              <a:rPr lang="en-US" sz="1600" dirty="0" err="1"/>
              <a:t>Barbazuk</a:t>
            </a:r>
            <a:r>
              <a:rPr lang="en-US" sz="1600" dirty="0"/>
              <a:t> WB, </a:t>
            </a:r>
            <a:r>
              <a:rPr lang="en-US" sz="1600" dirty="0" err="1"/>
              <a:t>Jeddeloh</a:t>
            </a:r>
            <a:r>
              <a:rPr lang="en-US" sz="1600" dirty="0"/>
              <a:t> JA, Nettleton D, </a:t>
            </a:r>
            <a:r>
              <a:rPr lang="en-US" sz="1600" dirty="0" err="1"/>
              <a:t>Schnable</a:t>
            </a:r>
            <a:r>
              <a:rPr lang="en-US" sz="1600" dirty="0"/>
              <a:t> PS.</a:t>
            </a:r>
          </a:p>
          <a:p>
            <a:r>
              <a:rPr lang="en-US" sz="1600" dirty="0" err="1"/>
              <a:t>PLoS</a:t>
            </a:r>
            <a:r>
              <a:rPr lang="en-US" sz="1600" dirty="0"/>
              <a:t> Genet. 2009 Nov;5(11):e1000734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s_NBSLRR.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8915400" cy="51722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0" y="5867400"/>
            <a:ext cx="4343400" cy="646331"/>
          </a:xfrm>
          <a:prstGeom prst="rect">
            <a:avLst/>
          </a:prstGeom>
          <a:solidFill>
            <a:schemeClr val="bg1">
              <a:lumMod val="65000"/>
              <a:alpha val="7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Early data from the </a:t>
            </a:r>
            <a:r>
              <a:rPr lang="en-US" i="1" dirty="0" smtClean="0"/>
              <a:t>Medicago truncatula</a:t>
            </a:r>
            <a:r>
              <a:rPr lang="en-US" dirty="0" smtClean="0"/>
              <a:t> sequencing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vit_lis_GmGm_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04" y="192571"/>
            <a:ext cx="8049696" cy="6513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5715000"/>
            <a:ext cx="285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Soybean duplication </a:t>
            </a:r>
            <a:r>
              <a:rPr lang="en-US" dirty="0" err="1" smtClean="0"/>
              <a:t>synteny</a:t>
            </a:r>
            <a:endParaRPr lang="en-US" dirty="0"/>
          </a:p>
        </p:txBody>
      </p:sp>
      <p:pic>
        <p:nvPicPr>
          <p:cNvPr id="4" name="Picture 3" descr="LIS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524939"/>
            <a:ext cx="4308308" cy="1118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1058724"/>
            <a:ext cx="8305800" cy="480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800" b="1" dirty="0" smtClean="0"/>
              <a:t>Nomenclature</a:t>
            </a:r>
            <a:r>
              <a:rPr lang="en-US" sz="2400" dirty="0" smtClean="0"/>
              <a:t>:</a:t>
            </a:r>
          </a:p>
          <a:p>
            <a:pPr>
              <a:spcAft>
                <a:spcPts val="800"/>
              </a:spcAft>
            </a:pPr>
            <a:endParaRPr lang="en-US" sz="900" dirty="0" smtClean="0"/>
          </a:p>
          <a:p>
            <a:pPr>
              <a:spcAft>
                <a:spcPts val="800"/>
              </a:spcAft>
            </a:pPr>
            <a:r>
              <a:rPr lang="en-US" sz="2400" b="1" i="1" dirty="0" smtClean="0"/>
              <a:t>Chromosome</a:t>
            </a:r>
            <a:r>
              <a:rPr lang="en-US" sz="2400" dirty="0" smtClean="0"/>
              <a:t>: any sort of sequence “backbone” used for placing features.</a:t>
            </a:r>
          </a:p>
          <a:p>
            <a:pPr>
              <a:spcAft>
                <a:spcPts val="800"/>
              </a:spcAft>
            </a:pPr>
            <a:r>
              <a:rPr lang="en-US" sz="2400" b="1" i="1" dirty="0" smtClean="0"/>
              <a:t>Position</a:t>
            </a:r>
            <a:r>
              <a:rPr lang="en-US" sz="2400" dirty="0" smtClean="0"/>
              <a:t>: a dimensionless feature placed beside a chromosome.</a:t>
            </a:r>
          </a:p>
          <a:p>
            <a:pPr>
              <a:spcAft>
                <a:spcPts val="800"/>
              </a:spcAft>
            </a:pPr>
            <a:r>
              <a:rPr lang="en-US" sz="2400" b="1" i="1" dirty="0" smtClean="0"/>
              <a:t>Range</a:t>
            </a:r>
            <a:r>
              <a:rPr lang="en-US" sz="2400" dirty="0" smtClean="0"/>
              <a:t>: a feature with length placed beside a chromosome.</a:t>
            </a:r>
          </a:p>
          <a:p>
            <a:pPr>
              <a:spcAft>
                <a:spcPts val="800"/>
              </a:spcAft>
            </a:pPr>
            <a:r>
              <a:rPr lang="en-US" sz="2400" b="1" i="1" dirty="0" smtClean="0"/>
              <a:t>Marker</a:t>
            </a:r>
            <a:r>
              <a:rPr lang="en-US" sz="2400" dirty="0" smtClean="0"/>
              <a:t>: specialized </a:t>
            </a:r>
            <a:r>
              <a:rPr lang="en-US" sz="2400" i="1" dirty="0" smtClean="0"/>
              <a:t>position</a:t>
            </a:r>
            <a:r>
              <a:rPr lang="en-US" sz="2400" dirty="0" smtClean="0"/>
              <a:t> with no dimension.</a:t>
            </a:r>
          </a:p>
          <a:p>
            <a:pPr>
              <a:spcAft>
                <a:spcPts val="800"/>
              </a:spcAft>
            </a:pPr>
            <a:r>
              <a:rPr lang="en-US" sz="2400" b="1" i="1" dirty="0" smtClean="0"/>
              <a:t>Border</a:t>
            </a:r>
            <a:r>
              <a:rPr lang="en-US" sz="2400" dirty="0" smtClean="0"/>
              <a:t>: a feature with length placed directly on top of a chromosome.</a:t>
            </a:r>
          </a:p>
          <a:p>
            <a:pPr>
              <a:spcAft>
                <a:spcPts val="800"/>
              </a:spcAft>
            </a:pPr>
            <a:r>
              <a:rPr lang="en-US" sz="2400" b="1" i="1" dirty="0" smtClean="0"/>
              <a:t>Centromere</a:t>
            </a:r>
            <a:r>
              <a:rPr lang="en-US" sz="2400" dirty="0" smtClean="0"/>
              <a:t>: a specialized border.</a:t>
            </a:r>
          </a:p>
          <a:p>
            <a:pPr>
              <a:spcAft>
                <a:spcPts val="800"/>
              </a:spcAft>
            </a:pPr>
            <a:r>
              <a:rPr lang="en-US" sz="2400" b="1" i="1" dirty="0" smtClean="0"/>
              <a:t>Measure</a:t>
            </a:r>
            <a:r>
              <a:rPr lang="en-US" sz="2400" dirty="0" smtClean="0"/>
              <a:t>: a feature, with or without length, that has a value.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-1"/>
            <a:ext cx="4191000" cy="990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CViT </a:t>
            </a:r>
            <a:br>
              <a:rPr lang="en-US" sz="2700" dirty="0" smtClean="0"/>
            </a:br>
            <a:r>
              <a:rPr lang="en-US" sz="2222" dirty="0" smtClean="0"/>
              <a:t>http://</a:t>
            </a:r>
            <a:r>
              <a:rPr lang="en-US" sz="2222" dirty="0" err="1" smtClean="0"/>
              <a:t>sourceforge.net/projects/cvit</a:t>
            </a:r>
            <a:r>
              <a:rPr lang="en-US" sz="2222" dirty="0" smtClean="0"/>
              <a:t>/</a:t>
            </a:r>
            <a:endParaRPr lang="en-US" sz="2222" dirty="0"/>
          </a:p>
        </p:txBody>
      </p:sp>
      <p:pic>
        <p:nvPicPr>
          <p:cNvPr id="6" name="Picture 5" descr="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45202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2825</Words>
  <Application>Microsoft Office PowerPoint</Application>
  <PresentationFormat>On-screen Show (4:3)</PresentationFormat>
  <Paragraphs>437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</vt:lpstr>
      <vt:lpstr>Office Theme</vt:lpstr>
      <vt:lpstr>CViT Chromosome Visualization Tool http://sourceforge.net/projects/cvit/</vt:lpstr>
      <vt:lpstr>CViT  http://sourceforge.net/projects/cvit/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CViT  http://sourceforge.net/projects/cvit/</vt:lpstr>
      <vt:lpstr>CViT  http://sourceforge.net/projects/cvit/</vt:lpstr>
      <vt:lpstr>PowerPoint Presentation</vt:lpstr>
      <vt:lpstr>PowerPoint Presentation</vt:lpstr>
      <vt:lpstr>PowerPoint Presentation</vt:lpstr>
      <vt:lpstr>CViT  http://sourceforge.net/projects/cvit/</vt:lpstr>
      <vt:lpstr>CViT  http://sourceforge.net/projects/cvit/</vt:lpstr>
      <vt:lpstr>CViT  http://sourceforge.net/projects/cvit/</vt:lpstr>
      <vt:lpstr>CViT  http://sourceforge.net/projects/cvit/</vt:lpstr>
      <vt:lpstr>CViT  http://sourceforge.net/projects/cvit/</vt:lpstr>
      <vt:lpstr>CViT  http://sourceforge.net/projects/cvit/</vt:lpstr>
      <vt:lpstr>PowerPoint Presentation</vt:lpstr>
      <vt:lpstr>PowerPoint Presentation</vt:lpstr>
      <vt:lpstr>PowerPoint Presentation</vt:lpstr>
      <vt:lpstr>CViT  http://sourceforge.net/projects/cvit/</vt:lpstr>
      <vt:lpstr>CViT  http://sourceforge.net/projects/cvit/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CViT http://cvit.sourceforge.net/</dc:title>
  <dc:creator>Ethalinda Cannon</dc:creator>
  <cp:lastModifiedBy>Ethy</cp:lastModifiedBy>
  <cp:revision>128</cp:revision>
  <dcterms:created xsi:type="dcterms:W3CDTF">2012-07-23T12:41:20Z</dcterms:created>
  <dcterms:modified xsi:type="dcterms:W3CDTF">2014-01-17T14:42:38Z</dcterms:modified>
</cp:coreProperties>
</file>