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sldIdLst>
    <p:sldId id="256" r:id="rId3"/>
    <p:sldId id="257" r:id="rId4"/>
    <p:sldId id="283" r:id="rId5"/>
    <p:sldId id="280" r:id="rId6"/>
    <p:sldId id="258" r:id="rId7"/>
    <p:sldId id="259" r:id="rId8"/>
    <p:sldId id="281" r:id="rId9"/>
    <p:sldId id="272" r:id="rId10"/>
    <p:sldId id="260" r:id="rId11"/>
    <p:sldId id="284" r:id="rId12"/>
    <p:sldId id="273" r:id="rId13"/>
    <p:sldId id="28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416" y="-112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6D2F09-70C5-6243-9F01-812CAFB7A3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421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A7392E-6827-214A-AB1F-833335846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66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F4424-4DFA-CE44-B506-B6567C81C1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35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F4378F-A988-784C-BDDF-12808D603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043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C4FBB5-70B7-1746-87E8-679028E73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944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D70B0-D6BD-7246-924B-4AF28E897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771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1DE572-F0F4-5C4C-8AA4-50CD2ABF8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803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2033E-C774-D24A-B50A-2D51903B1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147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901EF-70F6-0547-8D41-7B9D57D63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108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3A15F7-66C2-F144-8AE4-CCC4D5AA5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035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B27D52-0C0D-4C4D-8FB3-A40D4759E6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184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078458-2BC2-9241-855F-D8CF6746D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62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F3FFD9-D0DD-AD4F-9A30-C32F23E8B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9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CA5DF-F0A6-EC47-ADA6-A285E0926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5401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F84DA-853C-2940-939B-16AAFD288D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51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802B5-CA42-5A49-AE85-BB9340457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044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001D82-5574-B742-AF48-0E177A2E9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758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FF170-A4C5-F040-8C2C-7F9C00970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944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2DA91E-6344-C045-B98E-9EDC2F90BE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626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8155D3-125F-174F-B119-CE6EA7B3EA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9681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161915-A56A-5C43-B5E1-E8CD64E14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537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978B5-ABF0-DE4D-97D0-C94BA7703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03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2590800"/>
          </a:xfrm>
          <a:prstGeom prst="rect">
            <a:avLst/>
          </a:prstGeom>
          <a:noFill/>
          <a:ln>
            <a:noFill/>
          </a:ln>
          <a:effectLst>
            <a:outerShdw blurRad="63500" dist="38099" dir="16979954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ffectLst>
            <a:outerShdw blurRad="63500" dist="25400" dir="169799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4166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3C9D911-2125-3548-A408-2C8B4ECE691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hf hdr="0" ftr="0" dt="0"/>
  <p:txStyles>
    <p:titleStyle>
      <a:lvl1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+mj-lt"/>
          <a:ea typeface="+mj-ea"/>
          <a:cs typeface="+mj-cs"/>
          <a:sym typeface="Arial" charset="0"/>
        </a:defRPr>
      </a:lvl1pPr>
      <a:lvl2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9688" algn="ctr" rtl="0" fontAlgn="base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46088" algn="ctr" rtl="0" fontAlgn="base">
        <a:spcBef>
          <a:spcPts val="6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03288" algn="ctr" rtl="0" fontAlgn="base">
        <a:spcBef>
          <a:spcPts val="6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604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8176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748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7320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892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464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828800"/>
          </a:xfrm>
          <a:prstGeom prst="rect">
            <a:avLst/>
          </a:prstGeom>
          <a:noFill/>
          <a:ln>
            <a:noFill/>
          </a:ln>
          <a:effectLst>
            <a:outerShdw blurRad="63500" dist="38099" dir="16979954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  <a:effectLst>
            <a:outerShdw blurRad="63500" dist="25400" dir="169799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4166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DB7F202-4ED6-404A-9A8A-221048C332E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+mj-lt"/>
          <a:ea typeface="+mj-ea"/>
          <a:cs typeface="+mj-cs"/>
          <a:sym typeface="Arial" charset="0"/>
        </a:defRPr>
      </a:lvl1pPr>
      <a:lvl2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rgbClr val="E5FFF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fontAlgn="base">
        <a:spcBef>
          <a:spcPts val="7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600"/>
        </a:spcBef>
        <a:spcAft>
          <a:spcPct val="0"/>
        </a:spcAft>
        <a:buClr>
          <a:srgbClr val="FFCC00"/>
        </a:buClr>
        <a:buSzPct val="64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fontAlgn="base">
        <a:spcBef>
          <a:spcPts val="6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fontAlgn="base">
        <a:spcBef>
          <a:spcPts val="500"/>
        </a:spcBef>
        <a:spcAft>
          <a:spcPct val="0"/>
        </a:spcAft>
        <a:buClr>
          <a:srgbClr val="FFCC00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fontAlgn="base">
        <a:spcBef>
          <a:spcPts val="5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Clr>
          <a:srgbClr val="00CCFF"/>
        </a:buClr>
        <a:buSzPct val="64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The PLAIN Project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Bob Muller</a:t>
            </a:r>
          </a:p>
          <a:p>
            <a:r>
              <a:rPr lang="en-US"/>
              <a:t>Tair Techteam Manager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FBB5-70B7-1746-87E8-679028E7399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QueryBui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2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40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8C40-A03E-484E-956F-11B81AE40E00}" type="slidenum">
              <a:rPr lang="en-US"/>
              <a:pPr/>
              <a:t>11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err="1" smtClean="0"/>
              <a:t>Gene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SELECT p.name, p.isAllele, p.type, m.start, m.end</a:t>
            </a:r>
          </a:p>
          <a:p>
            <a:pPr marL="0" indent="0"/>
            <a:r>
              <a:rPr lang="en-US"/>
              <a:t>FROM Polymorphism p JOIN </a:t>
            </a:r>
          </a:p>
          <a:p>
            <a:pPr marL="0" indent="0"/>
            <a:r>
              <a:rPr lang="en-US"/>
              <a:t>   Map m ON p.objectId = m.objectId</a:t>
            </a:r>
          </a:p>
          <a:p>
            <a:pPr marL="0" indent="0"/>
            <a:r>
              <a:rPr lang="en-US"/>
              <a:t>WHERE m.start BETWEEN 930 BP AND</a:t>
            </a:r>
          </a:p>
          <a:p>
            <a:pPr marL="0" indent="0"/>
            <a:r>
              <a:rPr lang="en-US"/>
              <a:t>     1030 BP AND p.objectId MAPS</a:t>
            </a:r>
          </a:p>
          <a:p>
            <a:pPr marL="0" indent="0"/>
            <a:r>
              <a:rPr lang="en-US"/>
              <a:t>      BETWEEN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Columbia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Landsberg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462838" y="6416675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73DD96FF-BBE4-4741-8D23-AF9A826151F7}" type="slidenum">
              <a:rPr lang="en-US" sz="1400">
                <a:cs typeface="Arial" charset="0"/>
              </a:rPr>
              <a:pPr algn="ctr"/>
              <a:t>11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PLAIN: a comprehensive open-source toolset for computational access to genomic data</a:t>
            </a:r>
          </a:p>
          <a:p>
            <a:r>
              <a:rPr lang="en-US" dirty="0" smtClean="0"/>
              <a:t>Show, don’t tell: get data by specification rather than by programming</a:t>
            </a:r>
          </a:p>
          <a:p>
            <a:r>
              <a:rPr lang="en-US" dirty="0" smtClean="0"/>
              <a:t>Real Time: provide very fast, lightweight interfaces </a:t>
            </a:r>
            <a:r>
              <a:rPr lang="en-US" smtClean="0"/>
              <a:t>to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FBB5-70B7-1746-87E8-679028E739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906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PLAIN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 err="1" smtClean="0"/>
              <a:t>PLAnt</a:t>
            </a:r>
            <a:r>
              <a:rPr lang="en-US" dirty="0" smtClean="0"/>
              <a:t> </a:t>
            </a:r>
            <a:r>
              <a:rPr lang="en-US" dirty="0" err="1" smtClean="0"/>
              <a:t>INterface</a:t>
            </a:r>
            <a:r>
              <a:rPr lang="en-US" dirty="0" smtClean="0"/>
              <a:t> for Computation</a:t>
            </a:r>
            <a:endParaRPr lang="en-US" dirty="0"/>
          </a:p>
          <a:p>
            <a:pPr marL="782638" lvl="1"/>
            <a:r>
              <a:rPr lang="en-US" dirty="0" smtClean="0"/>
              <a:t>To create an interface that makes </a:t>
            </a:r>
            <a:r>
              <a:rPr lang="en-US" dirty="0"/>
              <a:t>it as easy as possible to access </a:t>
            </a:r>
            <a:r>
              <a:rPr lang="en-US" dirty="0" smtClean="0"/>
              <a:t>genomic </a:t>
            </a:r>
            <a:r>
              <a:rPr lang="en-US" dirty="0"/>
              <a:t>data by </a:t>
            </a:r>
            <a:r>
              <a:rPr lang="en-US" i="1" dirty="0"/>
              <a:t>computational</a:t>
            </a:r>
            <a:r>
              <a:rPr lang="en-US" dirty="0"/>
              <a:t> means</a:t>
            </a:r>
          </a:p>
          <a:p>
            <a:pPr marL="782638" lvl="1"/>
            <a:r>
              <a:rPr lang="en-US" dirty="0"/>
              <a:t>To provide a computational interface for TAIR data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DW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BioMart</a:t>
            </a:r>
            <a:r>
              <a:rPr lang="en-US" dirty="0" smtClean="0"/>
              <a:t>, </a:t>
            </a:r>
            <a:r>
              <a:rPr lang="en-US" dirty="0" err="1" smtClean="0"/>
              <a:t>InterMine</a:t>
            </a:r>
            <a:r>
              <a:rPr lang="en-US" dirty="0" smtClean="0"/>
              <a:t>, </a:t>
            </a:r>
            <a:r>
              <a:rPr lang="en-US" dirty="0" err="1" smtClean="0"/>
              <a:t>Chado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Performance for </a:t>
            </a:r>
            <a:r>
              <a:rPr lang="en-US" i="1" dirty="0" smtClean="0"/>
              <a:t>computational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Flexibility for </a:t>
            </a:r>
            <a:r>
              <a:rPr lang="en-US" i="1" dirty="0" smtClean="0"/>
              <a:t>programmatic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Power for usability, keeping it simple</a:t>
            </a:r>
          </a:p>
          <a:p>
            <a:r>
              <a:rPr lang="en-US" dirty="0" smtClean="0"/>
              <a:t>Technology—off the shelf, standard, light</a:t>
            </a:r>
          </a:p>
          <a:p>
            <a:r>
              <a:rPr lang="en-US" dirty="0" smtClean="0"/>
              <a:t>Modeling—complex, large data sets</a:t>
            </a:r>
          </a:p>
          <a:p>
            <a:r>
              <a:rPr lang="en-US" dirty="0" smtClean="0"/>
              <a:t>Query—access through a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FBB5-70B7-1746-87E8-679028E739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430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FBB5-70B7-1746-87E8-679028E739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PLAIN Architec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90" y="1524000"/>
            <a:ext cx="4646820" cy="50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5344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MDA Web Service Tool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An open-source, UML2-based tool that uses Model Driven Architecture (MDA) to generate high performance web services for custom data requirements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Data Warehouse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A portable, open-source version of the TAIR plant genomics data warehouse based on a revised, minimal schema and open source database technology (</a:t>
            </a:r>
            <a:r>
              <a:rPr lang="en-US" dirty="0" err="1"/>
              <a:t>PostgreSQL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design approach suitable for managing high-performance access to complex genomic data types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dirty="0" smtClean="0"/>
              <a:t>Genomic Region DW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FBB5-70B7-1746-87E8-679028E739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Genomic Region Structure.t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" r="16122" b="24405"/>
          <a:stretch/>
        </p:blipFill>
        <p:spPr>
          <a:xfrm>
            <a:off x="2305050" y="1219200"/>
            <a:ext cx="4686300" cy="55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02612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3BAAA-E235-254F-81A2-292FDDE0B39E}" type="slidenum">
              <a:rPr lang="en-US"/>
              <a:pPr/>
              <a:t>8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Warehouse Features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Only relevant data and features</a:t>
            </a:r>
          </a:p>
          <a:p>
            <a:r>
              <a:rPr lang="en-US"/>
              <a:t>Fewer complex relationships</a:t>
            </a:r>
          </a:p>
          <a:p>
            <a:r>
              <a:rPr lang="en-US"/>
              <a:t>ANSI standard data types</a:t>
            </a:r>
          </a:p>
          <a:p>
            <a:r>
              <a:rPr lang="en-US"/>
              <a:t>Non-normalized for efficient retrieval</a:t>
            </a:r>
          </a:p>
          <a:p>
            <a:r>
              <a:rPr lang="en-US"/>
              <a:t>Generic to any taxon</a:t>
            </a:r>
          </a:p>
          <a:p>
            <a:r>
              <a:rPr lang="en-US"/>
              <a:t>More general design (polymorphisms)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462838" y="6416675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8379B574-93CB-F24D-911C-A426D149C926}" type="slidenum">
              <a:rPr lang="en-US" sz="1400">
                <a:cs typeface="Arial" charset="0"/>
              </a:rPr>
              <a:pPr algn="ctr"/>
              <a:t>8</a:t>
            </a:fld>
            <a:endParaRPr lang="en-US" sz="140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err="1" smtClean="0"/>
              <a:t>GeneSQL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 smtClean="0"/>
              <a:t>ANSI standard SQL as base language</a:t>
            </a:r>
          </a:p>
          <a:p>
            <a:r>
              <a:rPr lang="en-US" dirty="0" smtClean="0"/>
              <a:t>Parser gives access to full query language</a:t>
            </a:r>
          </a:p>
          <a:p>
            <a:r>
              <a:rPr lang="en-US" dirty="0" smtClean="0"/>
              <a:t>Specific extensions provide powerful queries and optimized implementations for very specific tasks that would perform very poorly in standard relational queries</a:t>
            </a:r>
          </a:p>
          <a:p>
            <a:r>
              <a:rPr lang="en-US" dirty="0" smtClean="0"/>
              <a:t>Example: Our </a:t>
            </a:r>
            <a:r>
              <a:rPr lang="en-US" dirty="0" smtClean="0"/>
              <a:t>Gene/</a:t>
            </a:r>
            <a:r>
              <a:rPr lang="en-US" dirty="0" smtClean="0"/>
              <a:t>SQL implementation adds </a:t>
            </a:r>
            <a:r>
              <a:rPr lang="en-US" dirty="0" smtClean="0"/>
              <a:t>ontology parent-child </a:t>
            </a:r>
            <a:r>
              <a:rPr lang="en-US" dirty="0" smtClean="0"/>
              <a:t>and </a:t>
            </a:r>
            <a:r>
              <a:rPr lang="en-US" dirty="0" smtClean="0"/>
              <a:t>polymorphic-range </a:t>
            </a:r>
            <a:r>
              <a:rPr lang="en-US" dirty="0" smtClean="0"/>
              <a:t>queries.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99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CA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99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99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ured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99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CA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ured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99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99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extu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0</Pages>
  <Words>347</Words>
  <Characters>0</Characters>
  <Application>Microsoft Macintosh PowerPoint</Application>
  <PresentationFormat>On-screen Show (4:3)</PresentationFormat>
  <Lines>0</Lines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Title &amp; Subtitle</vt:lpstr>
      <vt:lpstr>Textured</vt:lpstr>
      <vt:lpstr>The PLAIN Project</vt:lpstr>
      <vt:lpstr>PLAIN</vt:lpstr>
      <vt:lpstr>Why Another DW API?</vt:lpstr>
      <vt:lpstr>PLAIN Architecture</vt:lpstr>
      <vt:lpstr>MDA Web Service Tool</vt:lpstr>
      <vt:lpstr>Data Warehouse</vt:lpstr>
      <vt:lpstr>Genomic Region DW</vt:lpstr>
      <vt:lpstr>Warehouse Features</vt:lpstr>
      <vt:lpstr>GeneSQL</vt:lpstr>
      <vt:lpstr>Query Builder</vt:lpstr>
      <vt:lpstr>GeneSQL Example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 and Ontologies</dc:title>
  <dc:subject/>
  <dc:creator>Bob Muller</dc:creator>
  <cp:keywords/>
  <dc:description/>
  <cp:lastModifiedBy>Bob Muller</cp:lastModifiedBy>
  <cp:revision>10</cp:revision>
  <dcterms:modified xsi:type="dcterms:W3CDTF">2013-04-04T18:04:44Z</dcterms:modified>
</cp:coreProperties>
</file>