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268" r:id="rId4"/>
    <p:sldId id="259" r:id="rId5"/>
    <p:sldId id="265" r:id="rId6"/>
    <p:sldId id="275" r:id="rId7"/>
    <p:sldId id="311" r:id="rId8"/>
    <p:sldId id="269" r:id="rId9"/>
    <p:sldId id="270" r:id="rId10"/>
    <p:sldId id="307" r:id="rId11"/>
    <p:sldId id="294" r:id="rId12"/>
    <p:sldId id="272" r:id="rId13"/>
    <p:sldId id="296" r:id="rId14"/>
    <p:sldId id="297" r:id="rId15"/>
    <p:sldId id="274" r:id="rId16"/>
    <p:sldId id="266" r:id="rId17"/>
    <p:sldId id="298" r:id="rId18"/>
    <p:sldId id="290" r:id="rId19"/>
    <p:sldId id="291" r:id="rId20"/>
    <p:sldId id="305" r:id="rId21"/>
    <p:sldId id="280" r:id="rId22"/>
    <p:sldId id="306" r:id="rId23"/>
    <p:sldId id="283" r:id="rId24"/>
    <p:sldId id="301" r:id="rId25"/>
    <p:sldId id="287" r:id="rId26"/>
    <p:sldId id="285" r:id="rId27"/>
    <p:sldId id="286" r:id="rId28"/>
    <p:sldId id="284" r:id="rId29"/>
    <p:sldId id="279" r:id="rId30"/>
    <p:sldId id="312" r:id="rId31"/>
    <p:sldId id="310" r:id="rId32"/>
    <p:sldId id="281" r:id="rId33"/>
    <p:sldId id="282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090"/>
    <a:srgbClr val="FCD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75" d="100"/>
          <a:sy n="75" d="100"/>
        </p:scale>
        <p:origin x="-102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ngl\Downloads\abrowse&#35775;&#38382;&#32479;&#35745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56287273366605E-2"/>
          <c:y val="5.2592407427981248E-2"/>
          <c:w val="0.89376935464560037"/>
          <c:h val="0.8129778275664844"/>
        </c:manualLayout>
      </c:layout>
      <c:areaChart>
        <c:grouping val="stacked"/>
        <c:varyColors val="0"/>
        <c:ser>
          <c:idx val="0"/>
          <c:order val="0"/>
          <c:cat>
            <c:numRef>
              <c:f>[abrowse访问统计表.xlsx]Sheet1!$G$2:$G$12</c:f>
              <c:numCache>
                <c:formatCode>mmm\-yy</c:formatCode>
                <c:ptCount val="11"/>
                <c:pt idx="0">
                  <c:v>40664</c:v>
                </c:pt>
                <c:pt idx="1">
                  <c:v>40695</c:v>
                </c:pt>
                <c:pt idx="2">
                  <c:v>40725</c:v>
                </c:pt>
                <c:pt idx="3">
                  <c:v>40756</c:v>
                </c:pt>
                <c:pt idx="4">
                  <c:v>40787</c:v>
                </c:pt>
                <c:pt idx="5">
                  <c:v>40817</c:v>
                </c:pt>
                <c:pt idx="6">
                  <c:v>40848</c:v>
                </c:pt>
                <c:pt idx="7">
                  <c:v>40878</c:v>
                </c:pt>
                <c:pt idx="8">
                  <c:v>40909</c:v>
                </c:pt>
                <c:pt idx="9">
                  <c:v>40940</c:v>
                </c:pt>
                <c:pt idx="10">
                  <c:v>40969</c:v>
                </c:pt>
              </c:numCache>
            </c:numRef>
          </c:cat>
          <c:val>
            <c:numRef>
              <c:f>[abrowse访问统计表.xlsx]Sheet1!$I$2:$I$12</c:f>
              <c:numCache>
                <c:formatCode>General</c:formatCode>
                <c:ptCount val="11"/>
                <c:pt idx="0">
                  <c:v>1993</c:v>
                </c:pt>
                <c:pt idx="1">
                  <c:v>5902</c:v>
                </c:pt>
                <c:pt idx="2">
                  <c:v>9994</c:v>
                </c:pt>
                <c:pt idx="3">
                  <c:v>12674</c:v>
                </c:pt>
                <c:pt idx="4">
                  <c:v>13730</c:v>
                </c:pt>
                <c:pt idx="5">
                  <c:v>14605</c:v>
                </c:pt>
                <c:pt idx="6">
                  <c:v>16053</c:v>
                </c:pt>
                <c:pt idx="7">
                  <c:v>17744</c:v>
                </c:pt>
                <c:pt idx="8">
                  <c:v>23997</c:v>
                </c:pt>
                <c:pt idx="9">
                  <c:v>27556</c:v>
                </c:pt>
                <c:pt idx="10">
                  <c:v>31453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573568"/>
        <c:axId val="83362176"/>
      </c:areaChart>
      <c:dateAx>
        <c:axId val="8057356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txPr>
          <a:bodyPr rot="-3900000"/>
          <a:lstStyle/>
          <a:p>
            <a:pPr>
              <a:defRPr/>
            </a:pPr>
            <a:endParaRPr lang="zh-CN"/>
          </a:p>
        </c:txPr>
        <c:crossAx val="83362176"/>
        <c:crosses val="autoZero"/>
        <c:auto val="1"/>
        <c:lblOffset val="100"/>
        <c:baseTimeUnit val="months"/>
      </c:dateAx>
      <c:valAx>
        <c:axId val="83362176"/>
        <c:scaling>
          <c:orientation val="minMax"/>
        </c:scaling>
        <c:delete val="0"/>
        <c:axPos val="l"/>
        <c:majorGridlines/>
        <c:numFmt formatCode="#,##0_);[Red]\(#,##0\)" sourceLinked="0"/>
        <c:majorTickMark val="out"/>
        <c:minorTickMark val="none"/>
        <c:tickLblPos val="nextTo"/>
        <c:crossAx val="80573568"/>
        <c:crosses val="autoZero"/>
        <c:crossBetween val="midCat"/>
      </c:valAx>
    </c:plotArea>
    <c:plotVisOnly val="1"/>
    <c:dispBlanksAs val="zero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D4605-FF6F-4F4E-815A-C853246E1BB8}" type="datetimeFigureOut">
              <a:rPr lang="zh-CN" altLang="en-US" smtClean="0"/>
              <a:t>2012/4/24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4C99A-E647-41DD-9B67-E61785B1E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68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1AE30-710F-4C7F-8FEB-94558520C8F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0DB1A6-2B09-4570-88CF-4FD23F88F83B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884916" y="8685922"/>
            <a:ext cx="2971479" cy="45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fld id="{28D7A91F-6E5F-4F00-89B7-1B4D28ABF7B6}" type="slidenum">
              <a:rPr lang="en-US" altLang="zh-CN" sz="1200"/>
              <a:pPr algn="r"/>
              <a:t>30</a:t>
            </a:fld>
            <a:endParaRPr lang="en-US" altLang="zh-CN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0" lvl="2" indent="-228600"/>
            <a:r>
              <a:rPr lang="en-US" altLang="zh-CN" dirty="0"/>
              <a:t>http://fish.cbi.pku.edu.cn:8080/</a:t>
            </a:r>
          </a:p>
          <a:p>
            <a:pPr marL="1143000" lvl="2" indent="-228600"/>
            <a:r>
              <a:rPr lang="en-US" altLang="zh-CN" dirty="0"/>
              <a:t>http://202.205.131.254:8080/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2A6F5-14EB-43C2-85A6-C4B0BFC06C3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7F40F3-C4D1-4EF9-B72A-94E2BB5F36CC}" type="slidenum">
              <a:rPr lang="zh-CN" altLang="en-US">
                <a:ea typeface="宋体" charset="-122"/>
              </a:rPr>
              <a:pPr/>
              <a:t>32</a:t>
            </a:fld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4C99A-E647-41DD-9B67-E61785B1E6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676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1AE30-710F-4C7F-8FEB-94558520C8F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1AE30-710F-4C7F-8FEB-94558520C8F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1AE30-710F-4C7F-8FEB-94558520C8F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1AE30-710F-4C7F-8FEB-94558520C8F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1AE30-710F-4C7F-8FEB-94558520C8F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Figure 1 ABrowse Framework Architecture</a:t>
            </a:r>
            <a:endParaRPr lang="zh-CN" altLang="en-US" dirty="0" smtClean="0"/>
          </a:p>
        </p:txBody>
      </p:sp>
      <p:sp>
        <p:nvSpPr>
          <p:cNvPr id="1536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1E94C7E-A27B-47C1-BA0A-0B90236BC971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21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2A6F5-14EB-43C2-85A6-C4B0BFC06C3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D1EA-199E-4248-9698-F68DE54DDA2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89297-DF0B-4D16-9905-8960F4E7482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858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95C74-C7AA-4B93-9CA3-4F7FFD34B01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A20AC-D24D-410B-AD7B-9D02ADEE06B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12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FF09B-7700-48D6-BFEB-24BE5A4AB41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BEE47-0FFF-48D8-B709-1CC4836625A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189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A85D0-D890-4A42-8E22-29B47E4559F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F2927-F3ED-4638-9A78-143A2313F0B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159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4A282-2F41-46BE-853C-FF3A9613F47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AB556-154A-474D-B428-6EBF981AD88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670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F1F48-ECB1-40CF-ABDF-E7464EA4B56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9AAB1-7D6B-4A88-917A-5D73E7933A8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628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AFB54-E4E8-482B-AC17-7A673FA0A8E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E0D3C-63DA-430D-9AC2-494EF9870A7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157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73363-16D8-426D-BEEB-112579855FC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8FE64-1493-4CE4-829C-61228892C2D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DF304-EA4F-4022-BBC3-011FDD4C655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9F424-6613-4724-850E-942FC02A37B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663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11000-534D-4F2B-81FA-A51FE704112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44D52-3E85-4C6E-8348-B0E4A96580F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74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989D8-DE71-49F1-BAF4-7B46F56E83A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2B78F-9575-44BC-B70D-516A27ACD53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4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1BCEC89-60AE-4EDB-9027-7A076D4B549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7D713B-AC04-440B-AF8F-2EE972CE236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9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5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abrowse@mail.cbi.pku.edu.c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hyperlink" Target="http://www.abrowse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b="1" dirty="0" smtClean="0"/>
              <a:t>Lei Kong, Ph.D</a:t>
            </a:r>
            <a:r>
              <a:rPr lang="en-US" altLang="zh-CN" sz="2400" b="1" dirty="0" smtClean="0"/>
              <a:t>.</a:t>
            </a:r>
          </a:p>
          <a:p>
            <a:r>
              <a:rPr lang="en-US" altLang="zh-CN" sz="2400" b="1" dirty="0" smtClean="0"/>
              <a:t>kongl@mail.cbi.pku.edu.cn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Center for Bioinformatics </a:t>
            </a:r>
          </a:p>
          <a:p>
            <a:r>
              <a:rPr lang="en-US" altLang="zh-CN" sz="2400" b="1" dirty="0" smtClean="0"/>
              <a:t>Peking University</a:t>
            </a:r>
            <a:endParaRPr lang="zh-CN" altLang="en-US" sz="2400" b="1" dirty="0"/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ABrowse - A General Purpose Genome Browser Framework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285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Full Text Search and Complex Query</a:t>
            </a:r>
            <a:endParaRPr lang="zh-CN" altLang="en-US" sz="3600" b="1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11" y="1393383"/>
            <a:ext cx="6731000" cy="5073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715" y="1196753"/>
            <a:ext cx="5224786" cy="54669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52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Compatible with BioMart</a:t>
            </a:r>
            <a:endParaRPr lang="zh-CN" altLang="en-US" sz="3600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700808"/>
            <a:ext cx="8203829" cy="4536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52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4"/>
          <p:cNvSpPr txBox="1">
            <a:spLocks noChangeArrowheads="1"/>
          </p:cNvSpPr>
          <p:nvPr/>
        </p:nvSpPr>
        <p:spPr bwMode="auto">
          <a:xfrm>
            <a:off x="315716" y="212446"/>
            <a:ext cx="864095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dirty="0" smtClean="0"/>
              <a:t>Submit data to external bioinformatics platforms</a:t>
            </a:r>
            <a:endParaRPr lang="en-US" altLang="zh-CN" sz="3200" b="1" dirty="0"/>
          </a:p>
        </p:txBody>
      </p:sp>
      <p:grpSp>
        <p:nvGrpSpPr>
          <p:cNvPr id="17410" name="Group 14"/>
          <p:cNvGrpSpPr>
            <a:grpSpLocks/>
          </p:cNvGrpSpPr>
          <p:nvPr/>
        </p:nvGrpSpPr>
        <p:grpSpPr bwMode="auto">
          <a:xfrm>
            <a:off x="73025" y="922163"/>
            <a:ext cx="8986838" cy="5891213"/>
            <a:chOff x="46" y="470"/>
            <a:chExt cx="5661" cy="3711"/>
          </a:xfrm>
        </p:grpSpPr>
        <p:pic>
          <p:nvPicPr>
            <p:cNvPr id="17411" name="Picture 8" descr="Snap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" y="1796"/>
              <a:ext cx="2697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7412" name="Picture 9" descr="Snap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2" y="2626"/>
              <a:ext cx="2404" cy="1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7413" name="Picture 10" descr="Snap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2" y="470"/>
              <a:ext cx="2564" cy="11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7414" name="Picture 11" descr="Snap1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94" y="945"/>
              <a:ext cx="2248" cy="13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7415" name="Picture 12" descr="Snap1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397" y="2398"/>
              <a:ext cx="2310" cy="11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7416" name="Picture 14" descr="Snap1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806" y="2816"/>
              <a:ext cx="1955" cy="1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7417" name="Rectangle 17"/>
            <p:cNvSpPr>
              <a:spLocks noChangeArrowheads="1"/>
            </p:cNvSpPr>
            <p:nvPr/>
          </p:nvSpPr>
          <p:spPr bwMode="auto">
            <a:xfrm>
              <a:off x="765" y="884"/>
              <a:ext cx="726" cy="13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8" name="Rectangle 18"/>
            <p:cNvSpPr>
              <a:spLocks noChangeArrowheads="1"/>
            </p:cNvSpPr>
            <p:nvPr/>
          </p:nvSpPr>
          <p:spPr bwMode="auto">
            <a:xfrm>
              <a:off x="46" y="2360"/>
              <a:ext cx="816" cy="12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9" name="Rectangle 21"/>
            <p:cNvSpPr>
              <a:spLocks noChangeArrowheads="1"/>
            </p:cNvSpPr>
            <p:nvPr/>
          </p:nvSpPr>
          <p:spPr bwMode="auto">
            <a:xfrm>
              <a:off x="578" y="2701"/>
              <a:ext cx="1016" cy="1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Rectangle 22"/>
            <p:cNvSpPr>
              <a:spLocks noChangeArrowheads="1"/>
            </p:cNvSpPr>
            <p:nvPr/>
          </p:nvSpPr>
          <p:spPr bwMode="auto">
            <a:xfrm>
              <a:off x="1322" y="2892"/>
              <a:ext cx="680" cy="10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燕尾形 17"/>
            <p:cNvSpPr/>
            <p:nvPr/>
          </p:nvSpPr>
          <p:spPr>
            <a:xfrm>
              <a:off x="2925" y="1963"/>
              <a:ext cx="318" cy="371"/>
            </a:xfrm>
            <a:prstGeom prst="chevron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80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Snap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6624712" cy="56514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6" descr="P6GW@KGVEZ4VZ9J(5{OX@G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991" y="2276872"/>
            <a:ext cx="5402263" cy="3925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Providing Web Services Interface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208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ABrowse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Data Visualization User </a:t>
            </a:r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</a:rPr>
              <a:t>Interface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b="1" dirty="0"/>
          </a:p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Data </a:t>
            </a:r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</a:rPr>
              <a:t>Retrieve and Analysis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 smtClean="0"/>
              <a:t>User Space</a:t>
            </a:r>
          </a:p>
          <a:p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</a:rPr>
              <a:t>ABrowse Customization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7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b="1" dirty="0" smtClean="0"/>
              <a:t>ABrowse Provides Track Evaluation Function</a:t>
            </a:r>
            <a:endParaRPr lang="zh-CN" altLang="en-US" sz="36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93664"/>
            <a:ext cx="3905250" cy="3409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429000"/>
            <a:ext cx="4428356" cy="32299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 rot="5400000">
            <a:off x="4499992" y="2190527"/>
            <a:ext cx="864096" cy="1152128"/>
          </a:xfrm>
          <a:custGeom>
            <a:avLst/>
            <a:gdLst>
              <a:gd name="T0" fmla="*/ 613653 w 21600"/>
              <a:gd name="T1" fmla="*/ 0 h 21600"/>
              <a:gd name="T2" fmla="*/ 613653 w 21600"/>
              <a:gd name="T3" fmla="*/ 879260 h 21600"/>
              <a:gd name="T4" fmla="*/ 131323 w 21600"/>
              <a:gd name="T5" fmla="*/ 1562100 h 21600"/>
              <a:gd name="T6" fmla="*/ 876300 w 21600"/>
              <a:gd name="T7" fmla="*/ 43963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79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26064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600" b="1" dirty="0" smtClean="0"/>
              <a:t>Adding/Managing Comments for</a:t>
            </a:r>
            <a:br>
              <a:rPr lang="en-US" altLang="zh-CN" sz="3600" b="1" dirty="0" smtClean="0"/>
            </a:br>
            <a:r>
              <a:rPr lang="en-US" altLang="zh-CN" sz="3600" b="1" dirty="0" smtClean="0"/>
              <a:t>a Single Entry</a:t>
            </a:r>
            <a:endParaRPr lang="zh-CN" altLang="en-US" sz="36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0" y="1556792"/>
            <a:ext cx="8388424" cy="5140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856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b="1" dirty="0" smtClean="0"/>
              <a:t>More flexible, user may create an instant note by selecting an area on the genome</a:t>
            </a:r>
            <a:endParaRPr lang="zh-CN" altLang="en-US" sz="3600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700808"/>
            <a:ext cx="8181867" cy="468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41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Uploading User tracks</a:t>
            </a:r>
            <a:endParaRPr lang="zh-CN" altLang="en-US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7"/>
            <a:ext cx="7272808" cy="40158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316416" cy="50792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983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User May Create/Share Bookmark</a:t>
            </a:r>
            <a:endParaRPr lang="zh-CN" altLang="en-US" sz="3600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14901"/>
            <a:ext cx="8098010" cy="37444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62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ABrowse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Data Visualization User Interface</a:t>
            </a:r>
          </a:p>
          <a:p>
            <a:endParaRPr lang="en-US" altLang="zh-CN" b="1" dirty="0"/>
          </a:p>
          <a:p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</a:rPr>
              <a:t>Data Retrieve and Analysis</a:t>
            </a:r>
          </a:p>
          <a:p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</a:rPr>
              <a:t>User Space</a:t>
            </a:r>
          </a:p>
          <a:p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</a:rPr>
              <a:t>ABrowse Customization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39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ABrowse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Data Visualization User </a:t>
            </a:r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</a:rPr>
              <a:t>Interface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b="1" dirty="0"/>
          </a:p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Data </a:t>
            </a:r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</a:rPr>
              <a:t>Retrieve and Analysis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User Space</a:t>
            </a:r>
          </a:p>
          <a:p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 smtClean="0"/>
              <a:t>ABrowse Customization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6179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446088" y="1700808"/>
            <a:ext cx="6237287" cy="4176464"/>
          </a:xfrm>
          <a:prstGeom prst="roundRect">
            <a:avLst>
              <a:gd name="adj" fmla="val 83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9" name="流程图: 磁盘 18"/>
          <p:cNvSpPr/>
          <p:nvPr/>
        </p:nvSpPr>
        <p:spPr>
          <a:xfrm>
            <a:off x="838200" y="4969222"/>
            <a:ext cx="5341938" cy="72072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/>
              <a:t>Annotation Database Layer</a:t>
            </a:r>
            <a:endParaRPr lang="zh-CN" altLang="en-US" sz="1200" b="1" dirty="0"/>
          </a:p>
        </p:txBody>
      </p:sp>
      <p:sp>
        <p:nvSpPr>
          <p:cNvPr id="21" name="圆角矩形 20"/>
          <p:cNvSpPr/>
          <p:nvPr/>
        </p:nvSpPr>
        <p:spPr>
          <a:xfrm>
            <a:off x="7116763" y="2238722"/>
            <a:ext cx="1585912" cy="187325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>
                <a:solidFill>
                  <a:srgbClr val="FFFFFF"/>
                </a:solidFill>
              </a:rPr>
              <a:t>Bioinformatic Computational Applications (e.g., Galaxy, Taverna, WebLab)</a:t>
            </a:r>
            <a:endParaRPr lang="zh-CN" altLang="en-US" sz="1200" b="1">
              <a:solidFill>
                <a:srgbClr val="FFFFFF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8200" y="1951384"/>
            <a:ext cx="3973513" cy="1589088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59175" y="2605434"/>
            <a:ext cx="1079500" cy="7921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b="1">
                <a:solidFill>
                  <a:srgbClr val="000000"/>
                </a:solidFill>
              </a:rPr>
              <a:t>Data Query</a:t>
            </a:r>
          </a:p>
          <a:p>
            <a:pPr algn="ctr">
              <a:defRPr/>
            </a:pPr>
            <a:r>
              <a:rPr lang="en-US" altLang="zh-CN" sz="1000" b="1">
                <a:solidFill>
                  <a:srgbClr val="000000"/>
                </a:solidFill>
              </a:rPr>
              <a:t> Web Interface</a:t>
            </a:r>
            <a:endParaRPr lang="zh-CN" altLang="en-US" sz="1000" b="1">
              <a:solidFill>
                <a:srgbClr val="000000"/>
              </a:solidFill>
            </a:endParaRPr>
          </a:p>
        </p:txBody>
      </p:sp>
      <p:sp>
        <p:nvSpPr>
          <p:cNvPr id="2056" name="TextBox 25"/>
          <p:cNvSpPr txBox="1">
            <a:spLocks noChangeArrowheads="1"/>
          </p:cNvSpPr>
          <p:nvPr/>
        </p:nvSpPr>
        <p:spPr bwMode="auto">
          <a:xfrm>
            <a:off x="2052638" y="1951384"/>
            <a:ext cx="1589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Calibri" pitchFamily="34" charset="0"/>
              </a:rPr>
              <a:t>User Interaction Layer</a:t>
            </a:r>
            <a:endParaRPr lang="zh-CN" altLang="en-US" sz="1200" b="1">
              <a:latin typeface="Calibri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8200" y="3607147"/>
            <a:ext cx="3973513" cy="120650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08063" y="3680172"/>
            <a:ext cx="1079500" cy="7921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/>
              <a:t>Visualization Engine</a:t>
            </a:r>
            <a:endParaRPr lang="zh-CN" altLang="en-US" sz="1000" b="1" dirty="0"/>
          </a:p>
        </p:txBody>
      </p:sp>
      <p:sp>
        <p:nvSpPr>
          <p:cNvPr id="11" name="矩形 10"/>
          <p:cNvSpPr/>
          <p:nvPr/>
        </p:nvSpPr>
        <p:spPr>
          <a:xfrm>
            <a:off x="3563938" y="3680172"/>
            <a:ext cx="1079500" cy="7842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b="1">
                <a:solidFill>
                  <a:srgbClr val="000000"/>
                </a:solidFill>
              </a:rPr>
              <a:t> Data Query Engine</a:t>
            </a:r>
            <a:endParaRPr lang="zh-CN" altLang="en-US" sz="1000" b="1">
              <a:solidFill>
                <a:srgbClr val="000000"/>
              </a:solidFill>
            </a:endParaRPr>
          </a:p>
        </p:txBody>
      </p:sp>
      <p:sp>
        <p:nvSpPr>
          <p:cNvPr id="2060" name="TextBox 27"/>
          <p:cNvSpPr txBox="1">
            <a:spLocks noChangeArrowheads="1"/>
          </p:cNvSpPr>
          <p:nvPr/>
        </p:nvSpPr>
        <p:spPr bwMode="auto">
          <a:xfrm>
            <a:off x="1801813" y="4518372"/>
            <a:ext cx="15700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1" smtClean="0">
                <a:latin typeface="Calibri" pitchFamily="34" charset="0"/>
              </a:rPr>
              <a:t>Data </a:t>
            </a:r>
            <a:r>
              <a:rPr lang="en-US" altLang="zh-CN" sz="1200" b="1" dirty="0">
                <a:latin typeface="Calibri" pitchFamily="34" charset="0"/>
              </a:rPr>
              <a:t>Processing Layer</a:t>
            </a:r>
            <a:endParaRPr lang="zh-CN" altLang="en-US" sz="1200" b="1" dirty="0">
              <a:latin typeface="Calibri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83150" y="1951384"/>
            <a:ext cx="1296988" cy="2851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b="1">
                <a:solidFill>
                  <a:srgbClr val="000000"/>
                </a:solidFill>
              </a:rPr>
              <a:t>SOAP-based Web Service for Data Retrieval</a:t>
            </a:r>
            <a:endParaRPr lang="zh-CN" altLang="en-US" sz="1000" b="1">
              <a:solidFill>
                <a:srgbClr val="0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95513" y="3680172"/>
            <a:ext cx="1079500" cy="78422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/>
              <a:t>User-Space Engine</a:t>
            </a:r>
            <a:endParaRPr lang="zh-CN" altLang="en-US" sz="1000" b="1" dirty="0"/>
          </a:p>
        </p:txBody>
      </p:sp>
      <p:sp>
        <p:nvSpPr>
          <p:cNvPr id="24" name="圆角矩形 23"/>
          <p:cNvSpPr/>
          <p:nvPr/>
        </p:nvSpPr>
        <p:spPr>
          <a:xfrm>
            <a:off x="7116763" y="4832697"/>
            <a:ext cx="1584325" cy="100806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FFFF"/>
                </a:solidFill>
              </a:rPr>
              <a:t>BioMart Engine</a:t>
            </a:r>
            <a:endParaRPr lang="zh-CN" altLang="en-US" sz="1200" b="1" dirty="0">
              <a:solidFill>
                <a:srgbClr val="FFFFFF"/>
              </a:solidFill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6491288" y="3030884"/>
            <a:ext cx="504825" cy="36036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6480175" y="5154959"/>
            <a:ext cx="503238" cy="36036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25513" y="2316509"/>
            <a:ext cx="2447925" cy="1152525"/>
          </a:xfrm>
          <a:prstGeom prst="rect">
            <a:avLst/>
          </a:prstGeom>
          <a:ln w="9525">
            <a:solidFill>
              <a:srgbClr val="00206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16200000">
            <a:off x="7644606" y="4315966"/>
            <a:ext cx="504825" cy="36036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17588" y="2605434"/>
            <a:ext cx="1079500" cy="7921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/>
              <a:t>Browsing Canvas</a:t>
            </a:r>
            <a:endParaRPr lang="zh-CN" altLang="en-US" sz="1000" b="1" dirty="0"/>
          </a:p>
        </p:txBody>
      </p:sp>
      <p:sp>
        <p:nvSpPr>
          <p:cNvPr id="29" name="矩形 28"/>
          <p:cNvSpPr/>
          <p:nvPr/>
        </p:nvSpPr>
        <p:spPr>
          <a:xfrm>
            <a:off x="2195513" y="2605434"/>
            <a:ext cx="1081087" cy="7921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b="1" dirty="0">
                <a:solidFill>
                  <a:srgbClr val="000000"/>
                </a:solidFill>
              </a:rPr>
              <a:t>User-Space Web Interface</a:t>
            </a:r>
            <a:endParaRPr lang="zh-CN" altLang="en-US" sz="1000" b="1" dirty="0">
              <a:solidFill>
                <a:srgbClr val="000000"/>
              </a:solidFill>
            </a:endParaRPr>
          </a:p>
        </p:txBody>
      </p:sp>
      <p:sp>
        <p:nvSpPr>
          <p:cNvPr id="2071" name="TextBox 25"/>
          <p:cNvSpPr txBox="1">
            <a:spLocks noChangeArrowheads="1"/>
          </p:cNvSpPr>
          <p:nvPr/>
        </p:nvSpPr>
        <p:spPr bwMode="auto">
          <a:xfrm>
            <a:off x="1174750" y="2359372"/>
            <a:ext cx="1892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000" b="1">
                <a:latin typeface="Calibri" pitchFamily="34" charset="0"/>
              </a:rPr>
              <a:t>Genome Browser Web Interface</a:t>
            </a:r>
            <a:endParaRPr lang="zh-CN" altLang="en-US" sz="1000" b="1">
              <a:latin typeface="Calibri" pitchFamily="34" charset="0"/>
            </a:endParaRPr>
          </a:p>
        </p:txBody>
      </p:sp>
      <p:sp>
        <p:nvSpPr>
          <p:cNvPr id="31" name="标题 1"/>
          <p:cNvSpPr txBox="1">
            <a:spLocks/>
          </p:cNvSpPr>
          <p:nvPr/>
        </p:nvSpPr>
        <p:spPr>
          <a:xfrm>
            <a:off x="395536" y="4858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/>
              <a:t>ABrowse Architecture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8428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ABrowse for Site Administrator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160" y="83671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We provide step by step installation guide.</a:t>
            </a:r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r>
              <a:rPr lang="en-US" altLang="zh-CN" sz="2400" b="1" dirty="0"/>
              <a:t>We provide a set of utilities to help site administrators to import data.</a:t>
            </a:r>
            <a:endParaRPr lang="en-US" altLang="zh-CN" sz="2400" b="1" dirty="0" smtClean="0"/>
          </a:p>
          <a:p>
            <a:endParaRPr lang="en-US" altLang="zh-CN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07" y="1341330"/>
            <a:ext cx="7079943" cy="2376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S5ClipImage_4f334b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93" y="4768123"/>
            <a:ext cx="6799467" cy="18175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70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/>
              <a:t>ABrowse is Highly Configurable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global.abrowse.xml for </a:t>
            </a:r>
            <a:r>
              <a:rPr lang="en-US" altLang="zh-CN" dirty="0" err="1" smtClean="0"/>
              <a:t>globle</a:t>
            </a:r>
            <a:r>
              <a:rPr lang="en-US" altLang="zh-CN" dirty="0" smtClean="0"/>
              <a:t> settings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 smtClean="0"/>
              <a:t>genome_name.abrowse.xml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each species, for example:</a:t>
            </a:r>
          </a:p>
          <a:p>
            <a:pPr lvl="1"/>
            <a:r>
              <a:rPr lang="en-US" altLang="zh-CN" dirty="0" smtClean="0"/>
              <a:t>arabidopsis.abrowse.xml</a:t>
            </a:r>
          </a:p>
          <a:p>
            <a:pPr lvl="1"/>
            <a:r>
              <a:rPr lang="en-US" altLang="zh-CN" dirty="0" smtClean="0"/>
              <a:t>japonica.abrowse.xml</a:t>
            </a:r>
          </a:p>
          <a:p>
            <a:pPr lvl="1"/>
            <a:r>
              <a:rPr lang="en-US" altLang="zh-CN" dirty="0" smtClean="0"/>
              <a:t>indica.abrowse.xml</a:t>
            </a:r>
          </a:p>
        </p:txBody>
      </p:sp>
    </p:spTree>
    <p:extLst>
      <p:ext uri="{BB962C8B-B14F-4D97-AF65-F5344CB8AC3E}">
        <p14:creationId xmlns:p14="http://schemas.microsoft.com/office/powerpoint/2010/main" val="172122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089" y="188640"/>
            <a:ext cx="8699822" cy="1143000"/>
          </a:xfrm>
        </p:spPr>
        <p:txBody>
          <a:bodyPr>
            <a:noAutofit/>
          </a:bodyPr>
          <a:lstStyle/>
          <a:p>
            <a:r>
              <a:rPr lang="en-US" altLang="zh-CN" sz="3600" b="1" dirty="0"/>
              <a:t>Each single track could have more than </a:t>
            </a: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r>
              <a:rPr lang="en-US" altLang="zh-CN" sz="3600" b="1" dirty="0" smtClean="0"/>
              <a:t>one </a:t>
            </a:r>
            <a:r>
              <a:rPr lang="en-US" altLang="zh-CN" sz="3600" b="1" dirty="0"/>
              <a:t>type of </a:t>
            </a:r>
            <a:r>
              <a:rPr lang="en-US" altLang="zh-CN" sz="3600" b="1" dirty="0" smtClean="0"/>
              <a:t>view</a:t>
            </a:r>
            <a:endParaRPr lang="zh-CN" altLang="en-US" sz="36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1484784"/>
            <a:ext cx="8902700" cy="308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H="1">
            <a:off x="1475656" y="3212976"/>
            <a:ext cx="1047060" cy="1684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203848" y="3933056"/>
            <a:ext cx="2736304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72" y="4897197"/>
            <a:ext cx="4114800" cy="1704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897197"/>
            <a:ext cx="4104456" cy="1704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b="1" dirty="0"/>
              <a:t>ABrowse is </a:t>
            </a:r>
            <a:r>
              <a:rPr lang="en-US" altLang="zh-CN" sz="3600" b="1" dirty="0" smtClean="0"/>
              <a:t>loosely coupled </a:t>
            </a:r>
            <a:r>
              <a:rPr lang="en-US" altLang="zh-CN" sz="3600" b="1" dirty="0"/>
              <a:t>with DBMS and table </a:t>
            </a:r>
            <a:r>
              <a:rPr lang="en-US" altLang="zh-CN" sz="3600" b="1" dirty="0" smtClean="0"/>
              <a:t>schema.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Site admin may specify SQL sentence for each track view.</a:t>
            </a:r>
          </a:p>
          <a:p>
            <a:pPr lvl="1"/>
            <a:r>
              <a:rPr lang="en-US" altLang="zh-CN" dirty="0" smtClean="0"/>
              <a:t>ABrowse demands the tables have 3 columns contains chromosome location including, </a:t>
            </a:r>
            <a:r>
              <a:rPr lang="en-US" altLang="zh-CN" dirty="0" err="1" smtClean="0"/>
              <a:t>chr</a:t>
            </a:r>
            <a:r>
              <a:rPr lang="en-US" altLang="zh-CN" dirty="0" smtClean="0"/>
              <a:t> name, </a:t>
            </a:r>
            <a:r>
              <a:rPr lang="en-US" altLang="zh-CN" dirty="0" err="1" smtClean="0"/>
              <a:t>chr</a:t>
            </a:r>
            <a:r>
              <a:rPr lang="en-US" altLang="zh-CN" dirty="0" smtClean="0"/>
              <a:t> start and </a:t>
            </a:r>
            <a:r>
              <a:rPr lang="en-US" altLang="zh-CN" dirty="0" err="1" smtClean="0"/>
              <a:t>chr</a:t>
            </a:r>
            <a:r>
              <a:rPr lang="en-US" altLang="zh-CN" dirty="0" smtClean="0"/>
              <a:t> end information.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06" y="4221088"/>
            <a:ext cx="861695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9707" y="4647089"/>
            <a:ext cx="8856984" cy="13596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69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850" y="188640"/>
            <a:ext cx="8229600" cy="1124744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Controlling the Action of Clicking an Entry</a:t>
            </a:r>
            <a:endParaRPr lang="en-US" altLang="zh-CN" sz="28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484784"/>
            <a:ext cx="8242300" cy="233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3094361"/>
            <a:ext cx="8712968" cy="5760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012184"/>
            <a:ext cx="2138586" cy="27291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04186"/>
            <a:ext cx="5407521" cy="2715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00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ABrowse for Developer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5"/>
            <a:ext cx="8229600" cy="1152128"/>
          </a:xfrm>
        </p:spPr>
        <p:txBody>
          <a:bodyPr/>
          <a:lstStyle/>
          <a:p>
            <a:r>
              <a:rPr lang="en-US" altLang="zh-CN" dirty="0" smtClean="0"/>
              <a:t>By writing rendering classes, developers could add new view types for tracks.</a:t>
            </a:r>
          </a:p>
          <a:p>
            <a:endParaRPr lang="en-US" altLang="zh-C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2348880"/>
            <a:ext cx="8604250" cy="433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5968" y="2996952"/>
            <a:ext cx="55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……</a:t>
            </a:r>
            <a:endParaRPr lang="zh-CN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9481" y="4365104"/>
            <a:ext cx="55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……</a:t>
            </a:r>
            <a:endParaRPr lang="zh-CN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9481" y="6053226"/>
            <a:ext cx="55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……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4530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Conclusion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5184576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ABrowse provides an intuitive approach for users to navigate genome interactively</a:t>
            </a:r>
            <a:r>
              <a:rPr lang="en-US" altLang="zh-CN" sz="2800" b="1" dirty="0" smtClean="0"/>
              <a:t>.</a:t>
            </a:r>
          </a:p>
          <a:p>
            <a:endParaRPr lang="en-US" altLang="zh-CN" sz="2800" b="1" dirty="0"/>
          </a:p>
          <a:p>
            <a:r>
              <a:rPr lang="en-US" altLang="zh-CN" sz="2800" b="1" dirty="0" smtClean="0"/>
              <a:t>ABrowse supports full text search and bulk data retrieve function.</a:t>
            </a:r>
          </a:p>
          <a:p>
            <a:endParaRPr lang="en-US" altLang="zh-CN" sz="2000" b="1" dirty="0"/>
          </a:p>
          <a:p>
            <a:r>
              <a:rPr lang="en-US" altLang="zh-CN" sz="2800" b="1" dirty="0" smtClean="0"/>
              <a:t>A multiple functional </a:t>
            </a:r>
            <a:r>
              <a:rPr lang="en-US" altLang="zh-CN" sz="2800" b="1" dirty="0"/>
              <a:t>user space is supported by ABrowse</a:t>
            </a:r>
            <a:r>
              <a:rPr lang="en-US" altLang="zh-CN" sz="2800" b="1" dirty="0" smtClean="0"/>
              <a:t>.</a:t>
            </a:r>
          </a:p>
          <a:p>
            <a:endParaRPr lang="en-US" altLang="zh-CN" sz="2800" b="1" dirty="0" smtClean="0"/>
          </a:p>
          <a:p>
            <a:r>
              <a:rPr lang="en-US" altLang="zh-CN" sz="2800" b="1" dirty="0" smtClean="0"/>
              <a:t>As a framework, ABrowse is easy to install and highly configurable.</a:t>
            </a:r>
            <a:endParaRPr lang="en-US" altLang="zh-CN" sz="2800" b="1" dirty="0"/>
          </a:p>
          <a:p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84224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Web Access Statistics</a:t>
            </a:r>
            <a:endParaRPr lang="zh-CN" altLang="en-US" sz="3600" b="1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4077526"/>
              </p:ext>
            </p:extLst>
          </p:nvPr>
        </p:nvGraphicFramePr>
        <p:xfrm>
          <a:off x="755576" y="1340768"/>
          <a:ext cx="7704856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87824" y="5843160"/>
            <a:ext cx="3563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http://www.abrowse.org/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07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8856984" cy="54254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线形标注 1(带强调线) 4"/>
          <p:cNvSpPr/>
          <p:nvPr/>
        </p:nvSpPr>
        <p:spPr>
          <a:xfrm>
            <a:off x="6300192" y="6366213"/>
            <a:ext cx="1985309" cy="338066"/>
          </a:xfrm>
          <a:prstGeom prst="accentCallout1">
            <a:avLst>
              <a:gd name="adj1" fmla="val 18750"/>
              <a:gd name="adj2" fmla="val -8333"/>
              <a:gd name="adj3" fmla="val -208769"/>
              <a:gd name="adj4" fmla="val 4463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smtClean="0"/>
              <a:t>Information Panel</a:t>
            </a:r>
            <a:endParaRPr lang="zh-CN" altLang="en-US" sz="1400" b="1" dirty="0"/>
          </a:p>
        </p:txBody>
      </p:sp>
      <p:sp>
        <p:nvSpPr>
          <p:cNvPr id="6" name="线形标注 1(带强调线) 5"/>
          <p:cNvSpPr/>
          <p:nvPr/>
        </p:nvSpPr>
        <p:spPr>
          <a:xfrm>
            <a:off x="3779912" y="348101"/>
            <a:ext cx="1872208" cy="344595"/>
          </a:xfrm>
          <a:prstGeom prst="accentCallout1">
            <a:avLst>
              <a:gd name="adj1" fmla="val 18750"/>
              <a:gd name="adj2" fmla="val -8333"/>
              <a:gd name="adj3" fmla="val 254597"/>
              <a:gd name="adj4" fmla="val -10487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smtClean="0"/>
              <a:t>Navigation Bar</a:t>
            </a:r>
            <a:endParaRPr lang="zh-CN" altLang="en-US" sz="1400" b="1" dirty="0"/>
          </a:p>
        </p:txBody>
      </p:sp>
      <p:sp>
        <p:nvSpPr>
          <p:cNvPr id="7" name="线形标注 1(带强调线) 6"/>
          <p:cNvSpPr/>
          <p:nvPr/>
        </p:nvSpPr>
        <p:spPr>
          <a:xfrm>
            <a:off x="971600" y="6366213"/>
            <a:ext cx="1800200" cy="338066"/>
          </a:xfrm>
          <a:prstGeom prst="accentCallout1">
            <a:avLst>
              <a:gd name="adj1" fmla="val 18750"/>
              <a:gd name="adj2" fmla="val -8333"/>
              <a:gd name="adj3" fmla="val -256353"/>
              <a:gd name="adj4" fmla="val 3098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smtClean="0"/>
              <a:t>Annotation Canvas</a:t>
            </a:r>
            <a:endParaRPr lang="zh-CN" altLang="en-US" sz="1400" b="1" dirty="0"/>
          </a:p>
        </p:txBody>
      </p:sp>
      <p:sp>
        <p:nvSpPr>
          <p:cNvPr id="2" name="矩形 1"/>
          <p:cNvSpPr/>
          <p:nvPr/>
        </p:nvSpPr>
        <p:spPr>
          <a:xfrm>
            <a:off x="107504" y="1556792"/>
            <a:ext cx="6552728" cy="1440160"/>
          </a:xfrm>
          <a:prstGeom prst="rect">
            <a:avLst/>
          </a:prstGeom>
          <a:solidFill>
            <a:srgbClr val="FAC090">
              <a:alpha val="5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GFF Data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504" y="3068960"/>
            <a:ext cx="6552728" cy="566539"/>
          </a:xfrm>
          <a:prstGeom prst="rect">
            <a:avLst/>
          </a:prstGeom>
          <a:solidFill>
            <a:srgbClr val="FAC090">
              <a:alpha val="5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Expression Data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9439" y="3697982"/>
            <a:ext cx="6552728" cy="648072"/>
          </a:xfrm>
          <a:prstGeom prst="rect">
            <a:avLst/>
          </a:prstGeom>
          <a:solidFill>
            <a:srgbClr val="FAC090">
              <a:alpha val="5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WIG Data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9439" y="4386622"/>
            <a:ext cx="6552728" cy="1562658"/>
          </a:xfrm>
          <a:prstGeom prst="rect">
            <a:avLst/>
          </a:prstGeom>
          <a:solidFill>
            <a:srgbClr val="FAC090">
              <a:alpha val="5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BED Data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8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6" name="Picture 4" descr="RhesusBase 2011-06-14 18-57-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2444111"/>
            <a:ext cx="4323210" cy="215217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5940152" y="4123928"/>
            <a:ext cx="19442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 err="1" smtClean="0">
                <a:solidFill>
                  <a:srgbClr val="002060"/>
                </a:solidFill>
              </a:rPr>
              <a:t>RhesusBase</a:t>
            </a:r>
            <a:endParaRPr lang="en-US" altLang="zh-CN" sz="2400" b="1" dirty="0">
              <a:solidFill>
                <a:srgbClr val="002060"/>
              </a:solidFill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5940152" y="6279703"/>
            <a:ext cx="2085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2060"/>
                </a:solidFill>
              </a:rPr>
              <a:t>CottonDB</a:t>
            </a:r>
            <a:endParaRPr lang="en-US" altLang="zh-CN" sz="2400" b="1" dirty="0">
              <a:solidFill>
                <a:srgbClr val="002060"/>
              </a:solidFill>
            </a:endParaRPr>
          </a:p>
        </p:txBody>
      </p:sp>
      <p:pic>
        <p:nvPicPr>
          <p:cNvPr id="11268" name="Picture 4" descr="HS5ClipImage_4f2a53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777358"/>
            <a:ext cx="4323210" cy="191057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339" y="4777358"/>
            <a:ext cx="28860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798" y="2662064"/>
            <a:ext cx="2886075" cy="155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180180"/>
            <a:ext cx="4323210" cy="2099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932693" y="1822309"/>
            <a:ext cx="19442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 smtClean="0">
                <a:solidFill>
                  <a:srgbClr val="002060"/>
                </a:solidFill>
              </a:rPr>
              <a:t>Rice-Map</a:t>
            </a:r>
            <a:endParaRPr lang="en-US" altLang="zh-CN" sz="2400" b="1" dirty="0">
              <a:solidFill>
                <a:srgbClr val="002060"/>
              </a:solidFill>
            </a:endParaRPr>
          </a:p>
        </p:txBody>
      </p:sp>
      <p:pic>
        <p:nvPicPr>
          <p:cNvPr id="1028" name="Picture 4" descr="japonic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205" y="404664"/>
            <a:ext cx="2839209" cy="143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42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Acknowledgement</a:t>
            </a:r>
            <a:endParaRPr lang="zh-CN" alt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59632" y="1868631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400" b="1" dirty="0" smtClean="0"/>
              <a:t>WANG Jun,  Ph.D. Student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b="1" dirty="0"/>
              <a:t>Prof.  GAO </a:t>
            </a:r>
            <a:r>
              <a:rPr lang="en-US" altLang="zh-CN" sz="2400" b="1" dirty="0" err="1" smtClean="0"/>
              <a:t>Ge</a:t>
            </a:r>
            <a:endParaRPr lang="en-US" altLang="zh-CN" sz="24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b="1" dirty="0"/>
              <a:t>Prof.  LUO </a:t>
            </a:r>
            <a:r>
              <a:rPr lang="en-US" altLang="zh-CN" sz="2400" b="1" dirty="0" err="1" smtClean="0"/>
              <a:t>Jingchu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285197" y="3451261"/>
            <a:ext cx="4536504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We appreciate great help </a:t>
            </a:r>
            <a:r>
              <a:rPr lang="en-US" altLang="zh-CN" sz="2400" b="1" dirty="0" smtClean="0"/>
              <a:t>from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b="1" dirty="0" err="1" smtClean="0"/>
              <a:t>BioMart</a:t>
            </a:r>
            <a:endParaRPr lang="en-US" altLang="zh-CN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b="1" dirty="0" smtClean="0"/>
              <a:t>Galaxy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b="1" dirty="0" smtClean="0"/>
              <a:t>TAIR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b="1" dirty="0" smtClean="0"/>
              <a:t>VISTA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9011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ctrTitle"/>
          </p:nvPr>
        </p:nvSpPr>
        <p:spPr>
          <a:xfrm>
            <a:off x="760040" y="123889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Thanks for Your Attention</a:t>
            </a:r>
            <a:endParaRPr lang="zh-CN" altLang="en-US" b="1" dirty="0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043608" y="3861048"/>
            <a:ext cx="7088832" cy="1440160"/>
          </a:xfrm>
        </p:spPr>
        <p:txBody>
          <a:bodyPr>
            <a:normAutofit lnSpcReduction="10000"/>
          </a:bodyPr>
          <a:lstStyle/>
          <a:p>
            <a:r>
              <a:rPr lang="en-US" altLang="zh-CN" sz="2400" b="1" dirty="0" smtClean="0"/>
              <a:t>Comments &amp; Suggestions to </a:t>
            </a:r>
            <a:r>
              <a:rPr lang="en-US" altLang="zh-CN" b="1" dirty="0" smtClean="0">
                <a:solidFill>
                  <a:schemeClr val="tx1"/>
                </a:solidFill>
                <a:hlinkClick r:id="rId3"/>
              </a:rPr>
              <a:t>abrowse@mail.cbi.pku.edu.cn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  <a:hlinkClick r:id="rId4"/>
              </a:rPr>
              <a:t>http://www.abrowse.org/</a:t>
            </a:r>
            <a:endParaRPr lang="en-US" altLang="zh-CN" sz="2800" b="1" dirty="0" smtClean="0">
              <a:solidFill>
                <a:schemeClr val="tx1"/>
              </a:solidFill>
            </a:endParaRPr>
          </a:p>
        </p:txBody>
      </p:sp>
      <p:pic>
        <p:nvPicPr>
          <p:cNvPr id="25604" name="Picture 3" descr="weiminglake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63888" y="2605561"/>
            <a:ext cx="1837556" cy="105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69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894318" cy="48965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Display Information in Sub-windows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4847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Multiple Sub Views in One Page</a:t>
            </a:r>
            <a:endParaRPr lang="zh-CN" altLang="en-US" sz="3600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23237"/>
            <a:ext cx="8866140" cy="4986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00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600" b="1" dirty="0" smtClean="0"/>
              <a:t>The main canvas can be embedded into html pages of other sites. </a:t>
            </a:r>
            <a:endParaRPr lang="zh-CN" altLang="en-US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5760640" cy="519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32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ABrowse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Data Visualization User </a:t>
            </a:r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</a:rPr>
              <a:t>Interface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b="1" dirty="0"/>
          </a:p>
          <a:p>
            <a:r>
              <a:rPr lang="en-US" altLang="zh-CN" b="1" dirty="0" smtClean="0"/>
              <a:t>Data Retrieve and Analysis</a:t>
            </a:r>
          </a:p>
          <a:p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</a:rPr>
              <a:t>User Space</a:t>
            </a:r>
          </a:p>
          <a:p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</a:rPr>
              <a:t>ABrowse Customization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45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3600" b="1" dirty="0" smtClean="0"/>
              <a:t>A Uniform Query Box for </a:t>
            </a:r>
            <a:br>
              <a:rPr lang="en-US" altLang="zh-CN" sz="3600" b="1" dirty="0" smtClean="0"/>
            </a:br>
            <a:r>
              <a:rPr lang="en-US" altLang="zh-CN" sz="3600" b="1" dirty="0" smtClean="0"/>
              <a:t>Location and Sequence Searching</a:t>
            </a:r>
            <a:endParaRPr lang="zh-CN" altLang="en-US" sz="3600" b="1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674837"/>
            <a:ext cx="8172450" cy="456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424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Sequence Search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30822"/>
            <a:ext cx="8372812" cy="51225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0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7719</TotalTime>
  <Words>461</Words>
  <Application>Microsoft Office PowerPoint</Application>
  <PresentationFormat>全屏显示(4:3)</PresentationFormat>
  <Paragraphs>140</Paragraphs>
  <Slides>32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Office 主题</vt:lpstr>
      <vt:lpstr>1_Office 主题</vt:lpstr>
      <vt:lpstr>ABrowse - A General Purpose Genome Browser Framework</vt:lpstr>
      <vt:lpstr>ABrowse</vt:lpstr>
      <vt:lpstr>PowerPoint 演示文稿</vt:lpstr>
      <vt:lpstr>Display Information in Sub-windows</vt:lpstr>
      <vt:lpstr>Multiple Sub Views in One Page</vt:lpstr>
      <vt:lpstr>The main canvas can be embedded into html pages of other sites. </vt:lpstr>
      <vt:lpstr>ABrowse</vt:lpstr>
      <vt:lpstr>A Uniform Query Box for  Location and Sequence Searching</vt:lpstr>
      <vt:lpstr>Sequence Search</vt:lpstr>
      <vt:lpstr>Full Text Search and Complex Query</vt:lpstr>
      <vt:lpstr>Compatible with BioMart</vt:lpstr>
      <vt:lpstr>PowerPoint 演示文稿</vt:lpstr>
      <vt:lpstr>Providing Web Services Interface</vt:lpstr>
      <vt:lpstr>ABrowse</vt:lpstr>
      <vt:lpstr>ABrowse Provides Track Evaluation Function</vt:lpstr>
      <vt:lpstr>Adding/Managing Comments for a Single Entry</vt:lpstr>
      <vt:lpstr>More flexible, user may create an instant note by selecting an area on the genome</vt:lpstr>
      <vt:lpstr>Uploading User tracks</vt:lpstr>
      <vt:lpstr>User May Create/Share Bookmark</vt:lpstr>
      <vt:lpstr>ABrowse</vt:lpstr>
      <vt:lpstr>PowerPoint 演示文稿</vt:lpstr>
      <vt:lpstr>ABrowse for Site Administrator</vt:lpstr>
      <vt:lpstr>ABrowse is Highly Configurable</vt:lpstr>
      <vt:lpstr>Each single track could have more than  one type of view</vt:lpstr>
      <vt:lpstr>ABrowse is loosely coupled with DBMS and table schema.</vt:lpstr>
      <vt:lpstr>Controlling the Action of Clicking an Entry</vt:lpstr>
      <vt:lpstr>ABrowse for Developer</vt:lpstr>
      <vt:lpstr>Conclusion</vt:lpstr>
      <vt:lpstr>Web Access Statistics</vt:lpstr>
      <vt:lpstr>PowerPoint 演示文稿</vt:lpstr>
      <vt:lpstr>Acknowledgement</vt:lpstr>
      <vt:lpstr>Thanks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Kong Lei</dc:creator>
  <cp:lastModifiedBy>Kong Lei</cp:lastModifiedBy>
  <cp:revision>345</cp:revision>
  <dcterms:created xsi:type="dcterms:W3CDTF">2012-03-25T08:23:17Z</dcterms:created>
  <dcterms:modified xsi:type="dcterms:W3CDTF">2012-04-24T06:38:33Z</dcterms:modified>
</cp:coreProperties>
</file>