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65" r:id="rId17"/>
    <p:sldId id="274" r:id="rId18"/>
    <p:sldId id="273" r:id="rId19"/>
  </p:sldIdLst>
  <p:sldSz cx="9144000" cy="6858000" type="screen4x3"/>
  <p:notesSz cx="6858000" cy="9674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pitchFamily="84" charset="0"/>
        <a:ea typeface="ＭＳ Ｐゴシック" pitchFamily="84" charset="-128"/>
        <a:cs typeface="ＭＳ Ｐゴシック" pitchFamily="8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F284"/>
    <a:srgbClr val="B0E3C0"/>
    <a:srgbClr val="CBDCE6"/>
    <a:srgbClr val="B8D2EF"/>
    <a:srgbClr val="9FC6EE"/>
    <a:srgbClr val="8ABBEE"/>
    <a:srgbClr val="057A52"/>
    <a:srgbClr val="5F80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8806" autoAdjust="0"/>
    <p:restoredTop sz="72879" autoAdjust="0"/>
  </p:normalViewPr>
  <p:slideViewPr>
    <p:cSldViewPr snapToGrid="0" snapToObjects="1">
      <p:cViewPr varScale="1">
        <p:scale>
          <a:sx n="90" d="100"/>
          <a:sy n="90" d="100"/>
        </p:scale>
        <p:origin x="-96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19" y="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1" Type="http://schemas.openxmlformats.org/officeDocument/2006/relationships/handoutMaster" Target="handoutMasters/handout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90038"/>
            <a:ext cx="29718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90038"/>
            <a:ext cx="29718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27F7666-396E-428E-94DB-B1219E53E4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Placeholder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011238" y="725488"/>
            <a:ext cx="4837112" cy="362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95813"/>
            <a:ext cx="54864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884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884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07D9E2C-4426-4FE5-A431-313786668D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3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Placeholder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Sanger but not just sanger! EBI and DAS community</a:t>
            </a:r>
          </a:p>
          <a:p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How many people know what DAS is already? Been around 10 years.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Placeholder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Ensembl, Gbrowse, Apollo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0EE22-E0F1-4EDF-8668-393561BE490D}" type="slidenum">
              <a:rPr lang="en-GB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pPr/>
              <a:t>8</a:t>
            </a:fld>
            <a:endParaRPr lang="en-GB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25602" name="Placeholder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Shows coords and capabilities for this source - who to contact if a problem with server or data</a:t>
            </a:r>
          </a:p>
          <a:p>
            <a:pPr eaLnBrk="1" hangingPunct="1"/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This is has DS_ number for the structure source as it’s been registered with the registry.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laceholder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Jsdas</a:t>
            </a:r>
          </a:p>
          <a:p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Web service</a:t>
            </a:r>
          </a:p>
          <a:p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All javascript so code available to any web client and found on the registy web site.</a:t>
            </a:r>
          </a:p>
          <a:p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Show some JSDAS queries and responses - also usable with any sources document not just the registry</a:t>
            </a:r>
          </a:p>
          <a:p>
            <a:endParaRPr lang="en-US">
              <a:latin typeface="Arial" pitchFamily="84" charset="0"/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Placeholder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84" charset="0"/>
                <a:ea typeface="ＭＳ Ｐゴシック" pitchFamily="84" charset="-128"/>
                <a:cs typeface="ＭＳ Ｐゴシック" pitchFamily="84" charset="-128"/>
              </a:rPr>
              <a:t>Dalliance - smooth unlimited scrolling - all DAS based -  extensive use of the DAS registry web service.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6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38" y="1892300"/>
            <a:ext cx="6734175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1738" y="4957763"/>
            <a:ext cx="6737350" cy="38576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0" y="5343525"/>
            <a:ext cx="6738938" cy="1152525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8FAD4-8E9C-480B-B28F-37193E5988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62BB-7C3F-4240-8FC6-DAAB256FD4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0" y="360363"/>
            <a:ext cx="2105025" cy="5364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167437" cy="5364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4C9A9-9A03-45CF-B65A-E3262750E8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A1BAB-9F79-4174-8BF1-1B365445BC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11FEC-5E47-45AB-BDBF-0106D52112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2273300"/>
            <a:ext cx="4135437" cy="3451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3300"/>
            <a:ext cx="4137025" cy="3451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4204-8422-4ACB-A856-B0F4E7CC4B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6D637-E6E6-42E7-AA16-A86F02E667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AA97-7F66-4FB1-9D71-68462651E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3DA33-D6BC-4C8A-A8E3-236A223CAC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EEB73-BFAD-48E9-951C-DA7AF40976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59D05-7C18-4466-B629-4F3E8A9B88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360363"/>
            <a:ext cx="8424862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2273300"/>
            <a:ext cx="8424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78613"/>
            <a:ext cx="21336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78613"/>
            <a:ext cx="28956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78613"/>
            <a:ext cx="21336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61C68D3-03C1-42B2-B16B-F0E6A20740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28" descr="SangerSmallPos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85038" y="6056313"/>
            <a:ext cx="1500187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ＭＳ Ｐゴシック" pitchFamily="-123" charset="-128"/>
          <a:cs typeface="ＭＳ Ｐゴシック" pitchFamily="-123" charset="-128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  <a:ea typeface="ＭＳ Ｐゴシック" pitchFamily="-123" charset="-128"/>
          <a:cs typeface="ＭＳ Ｐゴシック" pitchFamily="-123" charset="-128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  <a:ea typeface="ＭＳ Ｐゴシック" pitchFamily="-123" charset="-128"/>
          <a:cs typeface="ＭＳ Ｐゴシック" pitchFamily="-123" charset="-128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  <a:ea typeface="ＭＳ Ｐゴシック" pitchFamily="-123" charset="-128"/>
          <a:cs typeface="ＭＳ Ｐゴシック" pitchFamily="-123" charset="-128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  <a:ea typeface="ＭＳ Ｐゴシック" pitchFamily="-123" charset="-128"/>
          <a:cs typeface="ＭＳ Ｐゴシック" pitchFamily="-123" charset="-128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9pPr>
    </p:titleStyle>
    <p:bodyStyle>
      <a:lvl1pPr marL="404813" indent="-404813"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ＭＳ Ｐゴシック" pitchFamily="-123" charset="-128"/>
          <a:cs typeface="ＭＳ Ｐゴシック" pitchFamily="-123" charset="-128"/>
        </a:defRPr>
      </a:lvl1pPr>
      <a:lvl2pPr marL="839788" indent="-433388"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ＭＳ Ｐゴシック" charset="-128"/>
        </a:defRPr>
      </a:lvl2pPr>
      <a:lvl3pPr marL="1258888" indent="-417513"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buFont typeface="Arial" pitchFamily="84" charset="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679575" indent="-419100"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98675" indent="-417513"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buFont typeface="Arial" pitchFamily="84" charset="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558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charset="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30130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charset="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702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charset="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9274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charset="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broadinstitute.org/igv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iodalliance.org/" TargetMode="External"/><Relationship Id="rId5" Type="http://schemas.openxmlformats.org/officeDocument/2006/relationships/hyperlink" Target="http://code.google.com/p/karyoda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1738" y="4051300"/>
            <a:ext cx="6737350" cy="385763"/>
          </a:xfrm>
        </p:spPr>
        <p:txBody>
          <a:bodyPr/>
          <a:lstStyle/>
          <a:p>
            <a:pPr eaLnBrk="1" hangingPunct="1">
              <a:buFont typeface="Times" pitchFamily="84" charset="0"/>
              <a:buNone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Overview of current resources and update on DAS Meeting Cambridge 2010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Jonathan Warren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84" charset="-128"/>
              <a:cs typeface="ＭＳ Ｐゴシック" pitchFamily="84" charset="-128"/>
            </a:endParaRPr>
          </a:p>
          <a:p>
            <a:pPr eaLnBrk="1" hangingPunct="1"/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25" y="2336800"/>
            <a:ext cx="702786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a typeface="ＭＳ Ｐゴシック" pitchFamily="84" charset="-128"/>
                <a:cs typeface="ＭＳ Ｐゴシック" pitchFamily="84" charset="-128"/>
              </a:rPr>
              <a:t>New Registry has search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9413"/>
            <a:ext cx="8874125" cy="52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Placeholder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400175"/>
            <a:ext cx="8424862" cy="34512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b="0">
                <a:ea typeface="ＭＳ Ｐゴシック" pitchFamily="84" charset="-128"/>
                <a:cs typeface="ＭＳ Ｐゴシック" pitchFamily="84" charset="-128"/>
              </a:rPr>
              <a:t>keywords parameter to sources cmds e.g. http://www.dasregistry.org/das/sources?keywords=zebrafish</a:t>
            </a:r>
          </a:p>
          <a:p>
            <a:pPr eaLnBrk="1" hangingPunct="1">
              <a:lnSpc>
                <a:spcPct val="100000"/>
              </a:lnSpc>
            </a:pPr>
            <a:r>
              <a:rPr lang="en-US" b="0">
                <a:ea typeface="ＭＳ Ｐゴシック" pitchFamily="84" charset="-128"/>
                <a:cs typeface="ＭＳ Ｐゴシック" pitchFamily="84" charset="-128"/>
              </a:rPr>
              <a:t>* keywords parameter to coordinatesystem command http://www.dasregistry.org/das/coordinatesystem?keywords=gorilla</a:t>
            </a:r>
          </a:p>
          <a:p>
            <a:pPr eaLnBrk="1" hangingPunct="1">
              <a:lnSpc>
                <a:spcPct val="100000"/>
              </a:lnSpc>
            </a:pPr>
            <a:r>
              <a:rPr lang="en-US" b="0">
                <a:ea typeface="ＭＳ Ｐゴシック" pitchFamily="84" charset="-128"/>
                <a:cs typeface="ＭＳ Ｐゴシック" pitchFamily="84" charset="-128"/>
              </a:rPr>
              <a:t>* added total, start, end attributes to coordinatesystem request response if rows specified http://www.dasregistry.org/das/coordinatesystem?keywords=gene&amp;rows=1-10</a:t>
            </a:r>
          </a:p>
          <a:p>
            <a:pPr eaLnBrk="1" hangingPunct="1">
              <a:lnSpc>
                <a:spcPct val="100000"/>
              </a:lnSpc>
            </a:pPr>
            <a:endParaRPr lang="en-US" b="0">
              <a:ea typeface="ＭＳ Ｐゴシック" pitchFamily="84" charset="-128"/>
              <a:cs typeface="ＭＳ Ｐゴシック" pitchFamily="84" charset="-128"/>
            </a:endParaRPr>
          </a:p>
          <a:p>
            <a:pPr>
              <a:lnSpc>
                <a:spcPct val="73000"/>
              </a:lnSpc>
            </a:pPr>
            <a:endParaRPr lang="en-US" sz="2400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title"/>
          </p:nvPr>
        </p:nvSpPr>
        <p:spPr>
          <a:xfrm>
            <a:off x="225425" y="303213"/>
            <a:ext cx="8424863" cy="1531937"/>
          </a:xfrm>
        </p:spPr>
        <p:txBody>
          <a:bodyPr/>
          <a:lstStyle/>
          <a:p>
            <a:r>
              <a:rPr lang="en-US">
                <a:ea typeface="ＭＳ Ｐゴシック" pitchFamily="84" charset="-128"/>
                <a:cs typeface="ＭＳ Ｐゴシック" pitchFamily="84" charset="-128"/>
              </a:rPr>
              <a:t>Easy DAS</a:t>
            </a:r>
          </a:p>
        </p:txBody>
      </p:sp>
      <p:sp>
        <p:nvSpPr>
          <p:cNvPr id="31746" name="Placeholder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US" sz="4300">
                <a:ea typeface="ＭＳ Ｐゴシック" pitchFamily="84" charset="-128"/>
                <a:cs typeface="ＭＳ Ｐゴシック" pitchFamily="84" charset="-128"/>
              </a:rPr>
              <a:t>Upload files of various formats</a:t>
            </a:r>
          </a:p>
          <a:p>
            <a:pPr>
              <a:lnSpc>
                <a:spcPct val="73000"/>
              </a:lnSpc>
            </a:pPr>
            <a:endParaRPr lang="en-US" sz="4300">
              <a:ea typeface="ＭＳ Ｐゴシック" pitchFamily="84" charset="-128"/>
              <a:cs typeface="ＭＳ Ｐゴシック" pitchFamily="84" charset="-128"/>
            </a:endParaRPr>
          </a:p>
          <a:p>
            <a:pPr>
              <a:lnSpc>
                <a:spcPct val="73000"/>
              </a:lnSpc>
            </a:pPr>
            <a:r>
              <a:rPr lang="en-US" sz="4300">
                <a:ea typeface="ＭＳ Ｐゴシック" pitchFamily="84" charset="-128"/>
                <a:cs typeface="ＭＳ Ｐゴシック" pitchFamily="84" charset="-128"/>
              </a:rPr>
              <a:t>Hosted at the EBI</a:t>
            </a:r>
          </a:p>
          <a:p>
            <a:pPr>
              <a:lnSpc>
                <a:spcPct val="73000"/>
              </a:lnSpc>
            </a:pPr>
            <a:endParaRPr lang="en-US" sz="4300">
              <a:ea typeface="ＭＳ Ｐゴシック" pitchFamily="84" charset="-128"/>
              <a:cs typeface="ＭＳ Ｐゴシック" pitchFamily="84" charset="-128"/>
            </a:endParaRPr>
          </a:p>
          <a:p>
            <a:pPr>
              <a:lnSpc>
                <a:spcPct val="73000"/>
              </a:lnSpc>
            </a:pPr>
            <a:r>
              <a:rPr lang="en-US" sz="4300">
                <a:ea typeface="ＭＳ Ｐゴシック" pitchFamily="84" charset="-128"/>
                <a:cs typeface="ＭＳ Ｐゴシック" pitchFamily="84" charset="-128"/>
              </a:rPr>
              <a:t>No need for servers or databases.</a:t>
            </a:r>
          </a:p>
          <a:p>
            <a:pPr>
              <a:lnSpc>
                <a:spcPct val="73000"/>
              </a:lnSpc>
            </a:pPr>
            <a:endParaRPr lang="en-US" sz="4300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84" charset="-128"/>
                <a:cs typeface="ＭＳ Ｐゴシック" pitchFamily="84" charset="-128"/>
              </a:rPr>
              <a:t>1.6E proposals</a:t>
            </a:r>
            <a:br>
              <a:rPr lang="en-US">
                <a:ea typeface="ＭＳ Ｐゴシック" pitchFamily="84" charset="-128"/>
                <a:cs typeface="ＭＳ Ｐゴシック" pitchFamily="84" charset="-128"/>
              </a:rPr>
            </a:br>
            <a:r>
              <a:rPr lang="en-US" sz="2500">
                <a:ea typeface="ＭＳ Ｐゴシック" pitchFamily="84" charset="-128"/>
                <a:cs typeface="ＭＳ Ｐゴシック" pitchFamily="84" charset="-128"/>
              </a:rPr>
              <a:t>http://www.biodas.org/wiki/DAS1.6E</a:t>
            </a:r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892300"/>
            <a:ext cx="8424862" cy="3832225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US" sz="3000">
                <a:latin typeface="Helvetica" pitchFamily="84" charset="0"/>
                <a:ea typeface="ＭＳ Ｐゴシック" pitchFamily="84" charset="-128"/>
                <a:cs typeface="ＭＳ Ｐゴシック" pitchFamily="84" charset="-128"/>
              </a:rPr>
              <a:t>.WibbleDibble files!??</a:t>
            </a:r>
            <a:endParaRPr lang="en-US" sz="2400">
              <a:latin typeface="Helvetica" pitchFamily="84" charset="0"/>
              <a:ea typeface="ＭＳ Ｐゴシック" pitchFamily="84" charset="-128"/>
              <a:cs typeface="ＭＳ Ｐゴシック" pitchFamily="84" charset="-128"/>
            </a:endParaRPr>
          </a:p>
          <a:p>
            <a:pPr lvl="1">
              <a:lnSpc>
                <a:spcPct val="73000"/>
              </a:lnSpc>
              <a:buFontTx/>
              <a:buChar char="-"/>
            </a:pPr>
            <a:r>
              <a:rPr lang="en-US" sz="2400"/>
              <a:t>../das/DSN/format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&lt;DASFORMAT&gt;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&lt;COMMAND name="das1:features"&gt;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&lt;FORMAT name="das-JSON"&gt;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..if no types specified here then all types for this source have this format for this command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  &lt;TYPE id="gene"/&gt;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  &lt;TYPE id="exon"/&gt;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&lt;/FORMAT&gt;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&lt;FORMAT name="das-GoogleProtocolBuffers"&gt;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..if no types specified here then all types for this source have this format for this command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  &lt;TYPE id="gene"/&gt;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  &lt;TYPE id="exon"/&gt;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&lt;/FORMAT&gt;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&lt;/COMMAND&gt;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&lt;COMMAND name="das1:entry_points"&gt;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&lt;FORMAT name="das-JSON"&gt;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  &lt;/FORMAT&gt;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 &lt;/COMMAND&gt;</a:t>
            </a:r>
          </a:p>
          <a:p>
            <a:pPr>
              <a:lnSpc>
                <a:spcPct val="73000"/>
              </a:lnSpc>
            </a:pPr>
            <a:r>
              <a:rPr lang="en-US" sz="1500">
                <a:ea typeface="ＭＳ Ｐゴシック" pitchFamily="84" charset="-128"/>
                <a:cs typeface="ＭＳ Ｐゴシック" pitchFamily="84" charset="-128"/>
              </a:rPr>
              <a:t>&lt;/DASFORMAT&gt;</a:t>
            </a:r>
            <a:endParaRPr lang="en-US" sz="2400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84" charset="-128"/>
                <a:cs typeface="ＭＳ Ｐゴシック" pitchFamily="84" charset="-128"/>
              </a:rPr>
              <a:t>Other Extensions: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Das Writeback (implemented)</a:t>
            </a:r>
          </a:p>
          <a:p>
            <a:pPr>
              <a:buFont typeface="Times" pitchFamily="84" charset="0"/>
              <a:buNone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		CRUD(Create, Read, Update and Delete)</a:t>
            </a:r>
          </a:p>
          <a:p>
            <a:pPr>
              <a:buFont typeface="Times" pitchFamily="84" charset="0"/>
              <a:buChar char="•"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Longer genomic alignments/compara</a:t>
            </a:r>
          </a:p>
          <a:p>
            <a:pPr>
              <a:buFont typeface="Times" pitchFamily="84" charset="0"/>
              <a:buNone/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		Addition to the standard alignment specification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Placeholder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New viewers supporting DAS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Dalliance Thomas Down </a:t>
            </a:r>
          </a:p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  <a:hlinkClick r:id="rId3"/>
              </a:rPr>
              <a:t>	http://www.biodalliance.org/</a:t>
            </a:r>
            <a:endParaRPr lang="en-US">
              <a:ea typeface="ＭＳ Ｐゴシック" pitchFamily="84" charset="-128"/>
              <a:cs typeface="ＭＳ Ｐゴシック" pitchFamily="84" charset="-128"/>
            </a:endParaRPr>
          </a:p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	http://www.biodalliance.org/human/ncbi36/</a:t>
            </a:r>
          </a:p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IGV Broad Institute</a:t>
            </a:r>
          </a:p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	</a:t>
            </a:r>
            <a:r>
              <a:rPr lang="en-US">
                <a:ea typeface="ＭＳ Ｐゴシック" pitchFamily="84" charset="-128"/>
                <a:cs typeface="ＭＳ Ｐゴシック" pitchFamily="84" charset="-128"/>
                <a:hlinkClick r:id="rId4"/>
              </a:rPr>
              <a:t>http://www.broadinstitute.org/igv/</a:t>
            </a:r>
            <a:endParaRPr lang="en-US">
              <a:ea typeface="ＭＳ Ｐゴシック" pitchFamily="84" charset="-128"/>
              <a:cs typeface="ＭＳ Ｐゴシック" pitchFamily="84" charset="-128"/>
            </a:endParaRPr>
          </a:p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Karyodas (Decipher, mykaryoview)</a:t>
            </a:r>
          </a:p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  <a:hlinkClick r:id="rId5"/>
              </a:rPr>
              <a:t>http://code.google.com/p/karyodas/</a:t>
            </a:r>
            <a:endParaRPr lang="en-US">
              <a:ea typeface="ＭＳ Ｐゴシック" pitchFamily="84" charset="-128"/>
              <a:cs typeface="ＭＳ Ｐゴシック" pitchFamily="84" charset="-128"/>
            </a:endParaRPr>
          </a:p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Apollo - new DAS DataAdapter release soon.</a:t>
            </a:r>
          </a:p>
          <a:p>
            <a:pPr eaLnBrk="1" hangingPunct="1">
              <a:lnSpc>
                <a:spcPct val="73000"/>
              </a:lnSpc>
            </a:pPr>
            <a:r>
              <a:rPr lang="en-US">
                <a:ea typeface="ＭＳ Ｐゴシック" pitchFamily="84" charset="-128"/>
                <a:cs typeface="ＭＳ Ｐゴシック" pitchFamily="84" charset="-128"/>
              </a:rPr>
              <a:t>Jbrowse- Grant proposal</a:t>
            </a:r>
          </a:p>
          <a:p>
            <a:pPr eaLnBrk="1" hangingPunct="1">
              <a:lnSpc>
                <a:spcPct val="73000"/>
              </a:lnSpc>
            </a:pPr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84" charset="-128"/>
                <a:cs typeface="ＭＳ Ｐゴシック" pitchFamily="84" charset="-128"/>
              </a:rPr>
              <a:t>Other DAS clients: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92275"/>
            <a:ext cx="8424862" cy="3451225"/>
          </a:xfrm>
        </p:spPr>
        <p:txBody>
          <a:bodyPr/>
          <a:lstStyle/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Ensembl uses DAS to pull in genomic, gene and protein annotations. It also provides data via DAS.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Gbrowse is a generic genome browser, and is both a consumer and provider of DAS.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IGB is a desktop application for viewing genomic data.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SPICE is an application for projecting protein annotations onto 3D structures.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Dasty2 is a web-based viewer for protein annotations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Jalview is a multiple alignment editor.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PeppeR is a graphical viewer for 3D electron microscopy data.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DASMI is an integration portal for protein interaction data.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DASher is a Java-based viewer for protein annotations.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EpiC presents structure-function summaries for antibody design.</a:t>
            </a:r>
          </a:p>
          <a:p>
            <a:pPr>
              <a:lnSpc>
                <a:spcPct val="73000"/>
              </a:lnSpc>
              <a:buFont typeface="Times" pitchFamily="84" charset="0"/>
              <a:buChar char="•"/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STRAP is a STRucture-based sequence Alignment Program.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84" charset="-128"/>
                <a:cs typeface="ＭＳ Ｐゴシック" pitchFamily="84" charset="-128"/>
              </a:rPr>
              <a:t>Acknowledgments: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Andy Jenkinson (EBI)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Rafael Jiminez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Bernat Gel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Jose Villaveces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Gustavo Salazar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James Smith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Andreas Prlic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Gregg Helt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Lincoln Stein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Tim Hubbard</a:t>
            </a:r>
          </a:p>
          <a:p>
            <a:pPr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The DAS community</a:t>
            </a:r>
          </a:p>
          <a:p>
            <a:pPr>
              <a:lnSpc>
                <a:spcPct val="73000"/>
              </a:lnSpc>
            </a:pPr>
            <a:endParaRPr lang="en-US" sz="2400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Content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What is DAS?</a:t>
            </a:r>
          </a:p>
          <a:p>
            <a:pPr eaLnBrk="1" hangingPunct="1"/>
            <a:endParaRPr lang="en-US">
              <a:ea typeface="ＭＳ Ｐゴシック" pitchFamily="84" charset="-128"/>
              <a:cs typeface="ＭＳ Ｐゴシック" pitchFamily="84" charset="-128"/>
            </a:endParaRP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What resources are available?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ceholder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User scenario: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ea typeface="ＭＳ Ｐゴシック" pitchFamily="84" charset="-128"/>
                <a:cs typeface="ＭＳ Ｐゴシック" pitchFamily="84" charset="-128"/>
              </a:rPr>
              <a:t>D</a:t>
            </a:r>
            <a:r>
              <a:rPr lang="en-US">
                <a:ea typeface="ＭＳ Ｐゴシック" pitchFamily="84" charset="-128"/>
                <a:cs typeface="ＭＳ Ｐゴシック" pitchFamily="84" charset="-128"/>
              </a:rPr>
              <a:t>istributed </a:t>
            </a:r>
            <a:r>
              <a:rPr lang="en-US" u="sng">
                <a:ea typeface="ＭＳ Ｐゴシック" pitchFamily="84" charset="-128"/>
                <a:cs typeface="ＭＳ Ｐゴシック" pitchFamily="84" charset="-128"/>
              </a:rPr>
              <a:t>A</a:t>
            </a:r>
            <a:r>
              <a:rPr lang="en-US">
                <a:ea typeface="ＭＳ Ｐゴシック" pitchFamily="84" charset="-128"/>
                <a:cs typeface="ＭＳ Ｐゴシック" pitchFamily="84" charset="-128"/>
              </a:rPr>
              <a:t>nnotation </a:t>
            </a:r>
            <a:r>
              <a:rPr lang="en-US" u="sng">
                <a:ea typeface="ＭＳ Ｐゴシック" pitchFamily="84" charset="-128"/>
                <a:cs typeface="ＭＳ Ｐゴシック" pitchFamily="84" charset="-128"/>
              </a:rPr>
              <a:t>S</a:t>
            </a:r>
            <a:r>
              <a:rPr lang="en-US">
                <a:ea typeface="ＭＳ Ｐゴシック" pitchFamily="84" charset="-128"/>
                <a:cs typeface="ＭＳ Ｐゴシック" pitchFamily="84" charset="-128"/>
              </a:rPr>
              <a:t>ystem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Based on HTTP and XML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User perspective</a:t>
            </a:r>
          </a:p>
          <a:p>
            <a:pPr lvl="1" eaLnBrk="1" hangingPunct="1"/>
            <a:r>
              <a:rPr lang="en-US"/>
              <a:t>Client</a:t>
            </a:r>
          </a:p>
          <a:p>
            <a:pPr lvl="1" eaLnBrk="1" hangingPunct="1"/>
            <a:r>
              <a:rPr lang="en-US"/>
              <a:t>Choose coordinate system</a:t>
            </a:r>
          </a:p>
          <a:p>
            <a:pPr lvl="1" eaLnBrk="1" hangingPunct="1"/>
            <a:r>
              <a:rPr lang="en-US"/>
              <a:t>Connects to one registry for DAS server list</a:t>
            </a:r>
          </a:p>
          <a:p>
            <a:pPr lvl="1" eaLnBrk="1" hangingPunct="1"/>
            <a:r>
              <a:rPr lang="en-US"/>
              <a:t>Request a region of interest from the reference and many annotations from the DAS servers.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ceholder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Vizualization of Distributed Annotation</a:t>
            </a:r>
          </a:p>
        </p:txBody>
      </p:sp>
      <p:pic>
        <p:nvPicPr>
          <p:cNvPr id="19458" name="Content Placeholder 7" descr="Canonical DAS.tiff"/>
          <p:cNvPicPr>
            <a:picLocks noChangeAspect="1"/>
          </p:cNvPicPr>
          <p:nvPr>
            <p:ph type="body" idx="1"/>
          </p:nvPr>
        </p:nvPicPr>
        <p:blipFill>
          <a:blip r:embed="rId3"/>
          <a:srcRect t="-2196" b="-2196"/>
          <a:stretch>
            <a:fillRect/>
          </a:stretch>
        </p:blipFill>
        <p:spPr>
          <a:xfrm>
            <a:off x="1338263" y="2273300"/>
            <a:ext cx="6467475" cy="34512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Some DAS 1.5/1.6 Commands: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Sources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Features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Sequence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types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Stylesheet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Structure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Alignment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Interaction</a:t>
            </a:r>
          </a:p>
          <a:p>
            <a:pPr eaLnBrk="1" hangingPunct="1"/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Why use DAS 1.6 over 1.5?</a:t>
            </a:r>
            <a:br>
              <a:rPr lang="en-US">
                <a:ea typeface="ＭＳ Ｐゴシック" pitchFamily="84" charset="-128"/>
                <a:cs typeface="ＭＳ Ｐゴシック" pitchFamily="84" charset="-128"/>
              </a:rPr>
            </a:br>
            <a:r>
              <a:rPr lang="en-US" sz="2300">
                <a:ea typeface="ＭＳ Ｐゴシック" pitchFamily="84" charset="-128"/>
                <a:cs typeface="ＭＳ Ｐゴシック" pitchFamily="84" charset="-128"/>
              </a:rPr>
              <a:t>http://www.ebi.ac.uk/~aj/1.6_draft7/documents/spec.html#coordinates</a:t>
            </a:r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Clarification of the way DAS is being used - should promote interoperability</a:t>
            </a:r>
          </a:p>
          <a:p>
            <a:pPr eaLnBrk="1" hangingPunct="1"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Represent features with more than two levels 1.6</a:t>
            </a:r>
          </a:p>
          <a:p>
            <a:pPr eaLnBrk="1" hangingPunct="1"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	-Represent Genes-&gt;Transcript-&gt;Exons</a:t>
            </a:r>
          </a:p>
          <a:p>
            <a:pPr eaLnBrk="1" hangingPunct="1"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	-GFF3 will be a supported format (Adapters for servers and databases). </a:t>
            </a:r>
          </a:p>
          <a:p>
            <a:pPr eaLnBrk="1" hangingPunct="1"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	-MyDAS server will support this without the need for a database</a:t>
            </a:r>
          </a:p>
          <a:p>
            <a:pPr eaLnBrk="1" hangingPunct="1">
              <a:lnSpc>
                <a:spcPct val="73000"/>
              </a:lnSpc>
            </a:pPr>
            <a:endParaRPr lang="en-US" sz="2400">
              <a:ea typeface="ＭＳ Ｐゴシック" pitchFamily="84" charset="-128"/>
              <a:cs typeface="ＭＳ Ｐゴシック" pitchFamily="84" charset="-128"/>
            </a:endParaRPr>
          </a:p>
          <a:p>
            <a:pPr eaLnBrk="1" hangingPunct="1"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Reliably relate feature types to a more structured ontology</a:t>
            </a:r>
          </a:p>
          <a:p>
            <a:pPr eaLnBrk="1" hangingPunct="1">
              <a:lnSpc>
                <a:spcPct val="73000"/>
              </a:lnSpc>
            </a:pPr>
            <a:r>
              <a:rPr lang="en-US" sz="2400">
                <a:ea typeface="ＭＳ Ｐゴシック" pitchFamily="84" charset="-128"/>
                <a:cs typeface="ＭＳ Ｐゴシック" pitchFamily="84" charset="-128"/>
              </a:rPr>
              <a:t>	-cvId attributes in the xml for SO: or ECO ids - use of these may become mandatory in a future specification.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3425"/>
            <a:ext cx="104394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1030"/>
          <p:cNvSpPr>
            <a:spLocks noChangeArrowheads="1"/>
          </p:cNvSpPr>
          <p:nvPr/>
        </p:nvSpPr>
        <p:spPr bwMode="auto">
          <a:xfrm>
            <a:off x="2771775" y="371475"/>
            <a:ext cx="728663" cy="806450"/>
          </a:xfrm>
          <a:prstGeom prst="downArrow">
            <a:avLst>
              <a:gd name="adj1" fmla="val 50000"/>
              <a:gd name="adj2" fmla="val 276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1031"/>
          <p:cNvSpPr>
            <a:spLocks noChangeArrowheads="1"/>
          </p:cNvSpPr>
          <p:nvPr/>
        </p:nvSpPr>
        <p:spPr bwMode="auto">
          <a:xfrm>
            <a:off x="7031038" y="371475"/>
            <a:ext cx="496887" cy="1054100"/>
          </a:xfrm>
          <a:prstGeom prst="downArrow">
            <a:avLst>
              <a:gd name="adj1" fmla="val 50000"/>
              <a:gd name="adj2" fmla="val 530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AutoShape 1032"/>
          <p:cNvSpPr>
            <a:spLocks noChangeArrowheads="1"/>
          </p:cNvSpPr>
          <p:nvPr/>
        </p:nvSpPr>
        <p:spPr bwMode="auto">
          <a:xfrm>
            <a:off x="3763963" y="3082925"/>
            <a:ext cx="2106612" cy="401638"/>
          </a:xfrm>
          <a:prstGeom prst="leftArrow">
            <a:avLst>
              <a:gd name="adj1" fmla="val 50000"/>
              <a:gd name="adj2" fmla="val 1311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98438"/>
            <a:ext cx="8424862" cy="5526087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Sources documents have coordinate systems which mean you are mapping annotations to the correct genomes/sequences</a:t>
            </a:r>
          </a:p>
          <a:p>
            <a:pPr eaLnBrk="1" hangingPunct="1"/>
            <a:endParaRPr lang="en-US">
              <a:ea typeface="ＭＳ Ｐゴシック" pitchFamily="84" charset="-128"/>
              <a:cs typeface="ＭＳ Ｐゴシック" pitchFamily="84" charset="-128"/>
            </a:endParaRP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 </a:t>
            </a:r>
          </a:p>
          <a:p>
            <a:pPr eaLnBrk="1" hangingPunct="1"/>
            <a:endParaRPr lang="en-US"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875" y="1285875"/>
            <a:ext cx="106616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AutoShape 1027"/>
          <p:cNvSpPr>
            <a:spLocks noChangeArrowheads="1"/>
          </p:cNvSpPr>
          <p:nvPr/>
        </p:nvSpPr>
        <p:spPr bwMode="auto">
          <a:xfrm>
            <a:off x="0" y="2262188"/>
            <a:ext cx="1038225" cy="323850"/>
          </a:xfrm>
          <a:prstGeom prst="rightArrow">
            <a:avLst>
              <a:gd name="adj1" fmla="val 50000"/>
              <a:gd name="adj2" fmla="val 80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Sources Doc Advantages: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Sources documents mean smoother running of ensembl and other DAS clients.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You can automatically load many DAS sources to the DAS registry using your sources document and the registry should keep in sync with new additions/deletions/alterations.</a:t>
            </a:r>
          </a:p>
          <a:p>
            <a:pPr eaLnBrk="1" hangingPunct="1"/>
            <a:r>
              <a:rPr lang="en-US">
                <a:ea typeface="ＭＳ Ｐゴシック" pitchFamily="84" charset="-128"/>
                <a:cs typeface="ＭＳ Ｐゴシック" pitchFamily="84" charset="-128"/>
              </a:rPr>
              <a:t>MyDAS and Proserver support the use of sources and all other 1.6 specification commands and responses.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White">
  <a:themeElements>
    <a:clrScheme name="Master White 1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Master 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FC6EE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FC6EE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 White 1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White 2">
        <a:dk1>
          <a:srgbClr val="004869"/>
        </a:dk1>
        <a:lt1>
          <a:srgbClr val="B8D2E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D8E5F6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</TotalTime>
  <Words>683</Words>
  <Application>Microsoft PowerPoint</Application>
  <PresentationFormat>On-screen Show (4:3)</PresentationFormat>
  <Paragraphs>121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ＭＳ Ｐゴシック</vt:lpstr>
      <vt:lpstr>Times</vt:lpstr>
      <vt:lpstr>Helvetica</vt:lpstr>
      <vt:lpstr>Master White</vt:lpstr>
      <vt:lpstr>Overview of current resources and update on DAS Meeting Cambridge 2010</vt:lpstr>
      <vt:lpstr>Content</vt:lpstr>
      <vt:lpstr>User scenario:</vt:lpstr>
      <vt:lpstr>Vizualization of Distributed Annotation</vt:lpstr>
      <vt:lpstr>Some DAS 1.5/1.6 Commands:</vt:lpstr>
      <vt:lpstr>Why use DAS 1.6 over 1.5? http://www.ebi.ac.uk/~aj/1.6_draft7/documents/spec.html#coordinates</vt:lpstr>
      <vt:lpstr>PowerPoint Presentation</vt:lpstr>
      <vt:lpstr>PowerPoint Presentation</vt:lpstr>
      <vt:lpstr>Sources Doc Advantages:</vt:lpstr>
      <vt:lpstr>New Registry has search interface</vt:lpstr>
      <vt:lpstr>PowerPoint Presentation</vt:lpstr>
      <vt:lpstr>PowerPoint Presentation</vt:lpstr>
      <vt:lpstr>Easy DAS</vt:lpstr>
      <vt:lpstr>1.6E proposals http://www.biodas.org/wiki/DAS1.6E</vt:lpstr>
      <vt:lpstr>Other Extensions:</vt:lpstr>
      <vt:lpstr>New viewers supporting DAS</vt:lpstr>
      <vt:lpstr>Other DAS clients:</vt:lpstr>
      <vt:lpstr>Acknowledgments: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Powell</dc:creator>
  <cp:lastModifiedBy>GMOD / NESCent</cp:lastModifiedBy>
  <cp:revision>120</cp:revision>
  <dcterms:created xsi:type="dcterms:W3CDTF">2005-11-18T13:15:39Z</dcterms:created>
  <dcterms:modified xsi:type="dcterms:W3CDTF">2010-09-17T11:20:29Z</dcterms:modified>
</cp:coreProperties>
</file>