
<file path=[Content_Types].xml><?xml version="1.0" encoding="utf-8"?>
<Types xmlns="http://schemas.openxmlformats.org/package/2006/content-types">
  <Override PartName="/ppt/diagrams/drawing1.xml" ContentType="application/vnd.ms-office.drawingml.diagramDrawing+xml"/>
  <Default Extension="gif" ContentType="image/gif"/>
  <Override PartName="/ppt/slides/slide14.xml" ContentType="application/vnd.openxmlformats-officedocument.presentationml.slide+xml"/>
  <Default Extension="rels" ContentType="application/vnd.openxmlformats-package.relationships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diagrams/layout1.xml" ContentType="application/vnd.openxmlformats-officedocument.drawingml.diagram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diagrams/quickStyle1.xml" ContentType="application/vnd.openxmlformats-officedocument.drawingml.diagramStyl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00" r:id="rId1"/>
  </p:sldMasterIdLst>
  <p:notesMasterIdLst>
    <p:notesMasterId r:id="rId42"/>
  </p:notesMasterIdLst>
  <p:sldIdLst>
    <p:sldId id="256" r:id="rId2"/>
    <p:sldId id="284" r:id="rId3"/>
    <p:sldId id="258" r:id="rId4"/>
    <p:sldId id="308" r:id="rId5"/>
    <p:sldId id="301" r:id="rId6"/>
    <p:sldId id="259" r:id="rId7"/>
    <p:sldId id="261" r:id="rId8"/>
    <p:sldId id="260" r:id="rId9"/>
    <p:sldId id="285" r:id="rId10"/>
    <p:sldId id="286" r:id="rId11"/>
    <p:sldId id="294" r:id="rId12"/>
    <p:sldId id="297" r:id="rId13"/>
    <p:sldId id="298" r:id="rId14"/>
    <p:sldId id="307" r:id="rId15"/>
    <p:sldId id="299" r:id="rId16"/>
    <p:sldId id="300" r:id="rId17"/>
    <p:sldId id="264" r:id="rId18"/>
    <p:sldId id="270" r:id="rId19"/>
    <p:sldId id="266" r:id="rId20"/>
    <p:sldId id="263" r:id="rId21"/>
    <p:sldId id="267" r:id="rId22"/>
    <p:sldId id="277" r:id="rId23"/>
    <p:sldId id="283" r:id="rId24"/>
    <p:sldId id="282" r:id="rId25"/>
    <p:sldId id="278" r:id="rId26"/>
    <p:sldId id="268" r:id="rId27"/>
    <p:sldId id="280" r:id="rId28"/>
    <p:sldId id="281" r:id="rId29"/>
    <p:sldId id="269" r:id="rId30"/>
    <p:sldId id="271" r:id="rId31"/>
    <p:sldId id="274" r:id="rId32"/>
    <p:sldId id="303" r:id="rId33"/>
    <p:sldId id="287" r:id="rId34"/>
    <p:sldId id="289" r:id="rId35"/>
    <p:sldId id="288" r:id="rId36"/>
    <p:sldId id="306" r:id="rId37"/>
    <p:sldId id="305" r:id="rId38"/>
    <p:sldId id="290" r:id="rId39"/>
    <p:sldId id="293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8000"/>
    <a:srgbClr val="0A5CAC"/>
    <a:srgbClr val="008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1677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A8497C-2958-4BF5-A2AE-20A710984769}" type="doc">
      <dgm:prSet loTypeId="urn:microsoft.com/office/officeart/2005/8/layout/venn2" loCatId="relationship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832D063-E845-4A95-A88E-482F2131EED1}">
      <dgm:prSet phldrT="[Text]" custT="1"/>
      <dgm:spPr/>
      <dgm:t>
        <a:bodyPr/>
        <a:lstStyle/>
        <a:p>
          <a:r>
            <a:rPr lang="en-US" sz="1400" dirty="0" smtClean="0"/>
            <a:t>Applications </a:t>
          </a:r>
          <a:endParaRPr lang="en-US" sz="1400" dirty="0"/>
        </a:p>
      </dgm:t>
    </dgm:pt>
    <dgm:pt modelId="{0BBCB8AE-822A-4B99-8607-0290A04974CE}" type="parTrans" cxnId="{0CBBE38F-26ED-4D03-A181-2C576BCA896A}">
      <dgm:prSet/>
      <dgm:spPr/>
      <dgm:t>
        <a:bodyPr/>
        <a:lstStyle/>
        <a:p>
          <a:endParaRPr lang="en-US"/>
        </a:p>
      </dgm:t>
    </dgm:pt>
    <dgm:pt modelId="{4E08B9D6-2DBC-4AF1-A833-8A646A772A7C}" type="sibTrans" cxnId="{0CBBE38F-26ED-4D03-A181-2C576BCA896A}">
      <dgm:prSet/>
      <dgm:spPr/>
      <dgm:t>
        <a:bodyPr/>
        <a:lstStyle/>
        <a:p>
          <a:endParaRPr lang="en-US"/>
        </a:p>
      </dgm:t>
    </dgm:pt>
    <dgm:pt modelId="{FAB6FCE7-7864-40BF-9D49-07F76D9388D2}">
      <dgm:prSet phldrT="[Text]"/>
      <dgm:spPr/>
      <dgm:t>
        <a:bodyPr/>
        <a:lstStyle/>
        <a:p>
          <a:r>
            <a:rPr lang="en-US" dirty="0" smtClean="0"/>
            <a:t>Analysis Modules</a:t>
          </a:r>
          <a:endParaRPr lang="en-US" dirty="0"/>
        </a:p>
      </dgm:t>
    </dgm:pt>
    <dgm:pt modelId="{6932D1BB-0D0C-4578-BB55-D0F0776A3420}" type="parTrans" cxnId="{F62EBC79-DBB5-4D5C-A0DB-3253D1C3D687}">
      <dgm:prSet/>
      <dgm:spPr/>
      <dgm:t>
        <a:bodyPr/>
        <a:lstStyle/>
        <a:p>
          <a:endParaRPr lang="en-US"/>
        </a:p>
      </dgm:t>
    </dgm:pt>
    <dgm:pt modelId="{006EB1AF-5430-4635-9178-0CFED4FC6DFF}" type="sibTrans" cxnId="{F62EBC79-DBB5-4D5C-A0DB-3253D1C3D687}">
      <dgm:prSet/>
      <dgm:spPr/>
      <dgm:t>
        <a:bodyPr/>
        <a:lstStyle/>
        <a:p>
          <a:endParaRPr lang="en-US"/>
        </a:p>
      </dgm:t>
    </dgm:pt>
    <dgm:pt modelId="{FA2CEC9B-EE0A-47F0-B71E-A4F7516A5D83}">
      <dgm:prSet phldrT="[Text]"/>
      <dgm:spPr/>
      <dgm:t>
        <a:bodyPr/>
        <a:lstStyle/>
        <a:p>
          <a:r>
            <a:rPr lang="en-US" dirty="0" smtClean="0"/>
            <a:t>Chado-Centric Modules</a:t>
          </a:r>
          <a:endParaRPr lang="en-US" dirty="0"/>
        </a:p>
      </dgm:t>
    </dgm:pt>
    <dgm:pt modelId="{C2133C9B-03C9-4B97-BE97-27E66F581773}" type="parTrans" cxnId="{722F26EE-FDF5-4B70-8ED1-4BCD2A731BC7}">
      <dgm:prSet/>
      <dgm:spPr/>
      <dgm:t>
        <a:bodyPr/>
        <a:lstStyle/>
        <a:p>
          <a:endParaRPr lang="en-US"/>
        </a:p>
      </dgm:t>
    </dgm:pt>
    <dgm:pt modelId="{6514CEA7-97BE-44D6-A8B6-7AF50F37203E}" type="sibTrans" cxnId="{722F26EE-FDF5-4B70-8ED1-4BCD2A731BC7}">
      <dgm:prSet/>
      <dgm:spPr/>
      <dgm:t>
        <a:bodyPr/>
        <a:lstStyle/>
        <a:p>
          <a:endParaRPr lang="en-US"/>
        </a:p>
      </dgm:t>
    </dgm:pt>
    <dgm:pt modelId="{68095F41-ABAD-4016-8DAF-2FF356B3C7FB}">
      <dgm:prSet phldrT="[Text]"/>
      <dgm:spPr/>
      <dgm:t>
        <a:bodyPr/>
        <a:lstStyle/>
        <a:p>
          <a:r>
            <a:rPr lang="en-US" dirty="0" smtClean="0"/>
            <a:t>Tripal Core</a:t>
          </a:r>
        </a:p>
        <a:p>
          <a:r>
            <a:rPr lang="en-US" dirty="0" smtClean="0"/>
            <a:t>(API)</a:t>
          </a:r>
          <a:endParaRPr lang="en-US" dirty="0"/>
        </a:p>
      </dgm:t>
    </dgm:pt>
    <dgm:pt modelId="{16E4D11D-510E-4689-9432-3130999AF0D7}" type="parTrans" cxnId="{E90A85BA-8A01-45E9-943C-A4FA8764FC19}">
      <dgm:prSet/>
      <dgm:spPr/>
      <dgm:t>
        <a:bodyPr/>
        <a:lstStyle/>
        <a:p>
          <a:endParaRPr lang="en-US"/>
        </a:p>
      </dgm:t>
    </dgm:pt>
    <dgm:pt modelId="{515C643D-1FB6-4459-B281-429C3FD340E7}" type="sibTrans" cxnId="{E90A85BA-8A01-45E9-943C-A4FA8764FC19}">
      <dgm:prSet/>
      <dgm:spPr/>
      <dgm:t>
        <a:bodyPr/>
        <a:lstStyle/>
        <a:p>
          <a:endParaRPr lang="en-US"/>
        </a:p>
      </dgm:t>
    </dgm:pt>
    <dgm:pt modelId="{DD16037E-F443-4563-A975-058430A47325}" type="pres">
      <dgm:prSet presAssocID="{5AA8497C-2958-4BF5-A2AE-20A710984769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46FBA1-E50C-4881-9385-B1A021E992B8}" type="pres">
      <dgm:prSet presAssocID="{5AA8497C-2958-4BF5-A2AE-20A710984769}" presName="comp1" presStyleCnt="0"/>
      <dgm:spPr/>
    </dgm:pt>
    <dgm:pt modelId="{2159A711-B972-43E2-ABAF-6E9FEEF3B0CB}" type="pres">
      <dgm:prSet presAssocID="{5AA8497C-2958-4BF5-A2AE-20A710984769}" presName="circle1" presStyleLbl="node1" presStyleIdx="0" presStyleCnt="4"/>
      <dgm:spPr/>
      <dgm:t>
        <a:bodyPr/>
        <a:lstStyle/>
        <a:p>
          <a:endParaRPr lang="en-US"/>
        </a:p>
      </dgm:t>
    </dgm:pt>
    <dgm:pt modelId="{90CA2CB9-E104-410B-B8A0-CEEE0A3CEC25}" type="pres">
      <dgm:prSet presAssocID="{5AA8497C-2958-4BF5-A2AE-20A710984769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59357-1191-44B9-B721-D263B84FEA2B}" type="pres">
      <dgm:prSet presAssocID="{5AA8497C-2958-4BF5-A2AE-20A710984769}" presName="comp2" presStyleCnt="0"/>
      <dgm:spPr/>
    </dgm:pt>
    <dgm:pt modelId="{8E289E0C-4CA6-4766-8303-57466D5CF912}" type="pres">
      <dgm:prSet presAssocID="{5AA8497C-2958-4BF5-A2AE-20A710984769}" presName="circle2" presStyleLbl="node1" presStyleIdx="1" presStyleCnt="4"/>
      <dgm:spPr/>
      <dgm:t>
        <a:bodyPr/>
        <a:lstStyle/>
        <a:p>
          <a:endParaRPr lang="en-US"/>
        </a:p>
      </dgm:t>
    </dgm:pt>
    <dgm:pt modelId="{95CA4BD9-52C3-488E-B936-1EA8BCB5B3EF}" type="pres">
      <dgm:prSet presAssocID="{5AA8497C-2958-4BF5-A2AE-20A710984769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EA442-C6E7-4B25-9689-8117EF05B457}" type="pres">
      <dgm:prSet presAssocID="{5AA8497C-2958-4BF5-A2AE-20A710984769}" presName="comp3" presStyleCnt="0"/>
      <dgm:spPr/>
    </dgm:pt>
    <dgm:pt modelId="{71F63034-3265-4015-805D-E93A79202BEE}" type="pres">
      <dgm:prSet presAssocID="{5AA8497C-2958-4BF5-A2AE-20A710984769}" presName="circle3" presStyleLbl="node1" presStyleIdx="2" presStyleCnt="4"/>
      <dgm:spPr/>
      <dgm:t>
        <a:bodyPr/>
        <a:lstStyle/>
        <a:p>
          <a:endParaRPr lang="en-US"/>
        </a:p>
      </dgm:t>
    </dgm:pt>
    <dgm:pt modelId="{D15B7C0F-D1E6-4969-B2EC-36551FCF6340}" type="pres">
      <dgm:prSet presAssocID="{5AA8497C-2958-4BF5-A2AE-20A710984769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90B8C-6E6A-4C99-B516-FE5854004491}" type="pres">
      <dgm:prSet presAssocID="{5AA8497C-2958-4BF5-A2AE-20A710984769}" presName="comp4" presStyleCnt="0"/>
      <dgm:spPr/>
    </dgm:pt>
    <dgm:pt modelId="{A43F945C-6057-4374-BF3D-DE30C7035225}" type="pres">
      <dgm:prSet presAssocID="{5AA8497C-2958-4BF5-A2AE-20A710984769}" presName="circle4" presStyleLbl="node1" presStyleIdx="3" presStyleCnt="4"/>
      <dgm:spPr/>
      <dgm:t>
        <a:bodyPr/>
        <a:lstStyle/>
        <a:p>
          <a:endParaRPr lang="en-US"/>
        </a:p>
      </dgm:t>
    </dgm:pt>
    <dgm:pt modelId="{B42B9051-62E6-423C-B8E3-069777572DB4}" type="pres">
      <dgm:prSet presAssocID="{5AA8497C-2958-4BF5-A2AE-20A710984769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BBE38F-26ED-4D03-A181-2C576BCA896A}" srcId="{5AA8497C-2958-4BF5-A2AE-20A710984769}" destId="{3832D063-E845-4A95-A88E-482F2131EED1}" srcOrd="0" destOrd="0" parTransId="{0BBCB8AE-822A-4B99-8607-0290A04974CE}" sibTransId="{4E08B9D6-2DBC-4AF1-A833-8A646A772A7C}"/>
    <dgm:cxn modelId="{16325CB3-0405-4181-9FA7-DC17B915C051}" type="presOf" srcId="{FAB6FCE7-7864-40BF-9D49-07F76D9388D2}" destId="{8E289E0C-4CA6-4766-8303-57466D5CF912}" srcOrd="0" destOrd="0" presId="urn:microsoft.com/office/officeart/2005/8/layout/venn2"/>
    <dgm:cxn modelId="{B3F4C402-D060-452C-9876-4690DB09A62C}" type="presOf" srcId="{68095F41-ABAD-4016-8DAF-2FF356B3C7FB}" destId="{B42B9051-62E6-423C-B8E3-069777572DB4}" srcOrd="1" destOrd="0" presId="urn:microsoft.com/office/officeart/2005/8/layout/venn2"/>
    <dgm:cxn modelId="{EB51D899-F993-4665-872E-F986B2DFCE6A}" type="presOf" srcId="{FA2CEC9B-EE0A-47F0-B71E-A4F7516A5D83}" destId="{71F63034-3265-4015-805D-E93A79202BEE}" srcOrd="0" destOrd="0" presId="urn:microsoft.com/office/officeart/2005/8/layout/venn2"/>
    <dgm:cxn modelId="{722F26EE-FDF5-4B70-8ED1-4BCD2A731BC7}" srcId="{5AA8497C-2958-4BF5-A2AE-20A710984769}" destId="{FA2CEC9B-EE0A-47F0-B71E-A4F7516A5D83}" srcOrd="2" destOrd="0" parTransId="{C2133C9B-03C9-4B97-BE97-27E66F581773}" sibTransId="{6514CEA7-97BE-44D6-A8B6-7AF50F37203E}"/>
    <dgm:cxn modelId="{F62EBC79-DBB5-4D5C-A0DB-3253D1C3D687}" srcId="{5AA8497C-2958-4BF5-A2AE-20A710984769}" destId="{FAB6FCE7-7864-40BF-9D49-07F76D9388D2}" srcOrd="1" destOrd="0" parTransId="{6932D1BB-0D0C-4578-BB55-D0F0776A3420}" sibTransId="{006EB1AF-5430-4635-9178-0CFED4FC6DFF}"/>
    <dgm:cxn modelId="{D0218B09-3488-4007-B437-CAC9838C06E0}" type="presOf" srcId="{68095F41-ABAD-4016-8DAF-2FF356B3C7FB}" destId="{A43F945C-6057-4374-BF3D-DE30C7035225}" srcOrd="0" destOrd="0" presId="urn:microsoft.com/office/officeart/2005/8/layout/venn2"/>
    <dgm:cxn modelId="{F610CFC6-150B-4DFF-BC3E-198AF092FE04}" type="presOf" srcId="{FA2CEC9B-EE0A-47F0-B71E-A4F7516A5D83}" destId="{D15B7C0F-D1E6-4969-B2EC-36551FCF6340}" srcOrd="1" destOrd="0" presId="urn:microsoft.com/office/officeart/2005/8/layout/venn2"/>
    <dgm:cxn modelId="{DD0308E7-6972-437B-B5F6-9C66C7BDB8EF}" type="presOf" srcId="{3832D063-E845-4A95-A88E-482F2131EED1}" destId="{2159A711-B972-43E2-ABAF-6E9FEEF3B0CB}" srcOrd="0" destOrd="0" presId="urn:microsoft.com/office/officeart/2005/8/layout/venn2"/>
    <dgm:cxn modelId="{E90A85BA-8A01-45E9-943C-A4FA8764FC19}" srcId="{5AA8497C-2958-4BF5-A2AE-20A710984769}" destId="{68095F41-ABAD-4016-8DAF-2FF356B3C7FB}" srcOrd="3" destOrd="0" parTransId="{16E4D11D-510E-4689-9432-3130999AF0D7}" sibTransId="{515C643D-1FB6-4459-B281-429C3FD340E7}"/>
    <dgm:cxn modelId="{16965353-8B46-4D97-B7EF-F8203534ADB7}" type="presOf" srcId="{3832D063-E845-4A95-A88E-482F2131EED1}" destId="{90CA2CB9-E104-410B-B8A0-CEEE0A3CEC25}" srcOrd="1" destOrd="0" presId="urn:microsoft.com/office/officeart/2005/8/layout/venn2"/>
    <dgm:cxn modelId="{26A197DE-71DD-4000-8588-EB7266C77D9B}" type="presOf" srcId="{FAB6FCE7-7864-40BF-9D49-07F76D9388D2}" destId="{95CA4BD9-52C3-488E-B936-1EA8BCB5B3EF}" srcOrd="1" destOrd="0" presId="urn:microsoft.com/office/officeart/2005/8/layout/venn2"/>
    <dgm:cxn modelId="{408294F5-E3F1-45E6-B063-DE918073F75A}" type="presOf" srcId="{5AA8497C-2958-4BF5-A2AE-20A710984769}" destId="{DD16037E-F443-4563-A975-058430A47325}" srcOrd="0" destOrd="0" presId="urn:microsoft.com/office/officeart/2005/8/layout/venn2"/>
    <dgm:cxn modelId="{A3833332-6E52-4742-AF93-4E3A25034428}" type="presParOf" srcId="{DD16037E-F443-4563-A975-058430A47325}" destId="{7646FBA1-E50C-4881-9385-B1A021E992B8}" srcOrd="0" destOrd="0" presId="urn:microsoft.com/office/officeart/2005/8/layout/venn2"/>
    <dgm:cxn modelId="{FE622BC3-E016-4E8E-B354-6D54674EA446}" type="presParOf" srcId="{7646FBA1-E50C-4881-9385-B1A021E992B8}" destId="{2159A711-B972-43E2-ABAF-6E9FEEF3B0CB}" srcOrd="0" destOrd="0" presId="urn:microsoft.com/office/officeart/2005/8/layout/venn2"/>
    <dgm:cxn modelId="{B0FCCBD6-ADE6-465E-A6A4-A04121A14AD1}" type="presParOf" srcId="{7646FBA1-E50C-4881-9385-B1A021E992B8}" destId="{90CA2CB9-E104-410B-B8A0-CEEE0A3CEC25}" srcOrd="1" destOrd="0" presId="urn:microsoft.com/office/officeart/2005/8/layout/venn2"/>
    <dgm:cxn modelId="{C998E825-1F10-4398-85EB-52BCF5C60898}" type="presParOf" srcId="{DD16037E-F443-4563-A975-058430A47325}" destId="{F3959357-1191-44B9-B721-D263B84FEA2B}" srcOrd="1" destOrd="0" presId="urn:microsoft.com/office/officeart/2005/8/layout/venn2"/>
    <dgm:cxn modelId="{F23E7531-760A-478A-8D84-59B2B9256757}" type="presParOf" srcId="{F3959357-1191-44B9-B721-D263B84FEA2B}" destId="{8E289E0C-4CA6-4766-8303-57466D5CF912}" srcOrd="0" destOrd="0" presId="urn:microsoft.com/office/officeart/2005/8/layout/venn2"/>
    <dgm:cxn modelId="{AB6F9AC3-1D84-491A-AE8B-EA1E8F0E0823}" type="presParOf" srcId="{F3959357-1191-44B9-B721-D263B84FEA2B}" destId="{95CA4BD9-52C3-488E-B936-1EA8BCB5B3EF}" srcOrd="1" destOrd="0" presId="urn:microsoft.com/office/officeart/2005/8/layout/venn2"/>
    <dgm:cxn modelId="{E5679541-124D-4EC8-949E-7FC4B0BDE16A}" type="presParOf" srcId="{DD16037E-F443-4563-A975-058430A47325}" destId="{A8AEA442-C6E7-4B25-9689-8117EF05B457}" srcOrd="2" destOrd="0" presId="urn:microsoft.com/office/officeart/2005/8/layout/venn2"/>
    <dgm:cxn modelId="{CBD043A0-77F4-4453-B0C1-7206649D97ED}" type="presParOf" srcId="{A8AEA442-C6E7-4B25-9689-8117EF05B457}" destId="{71F63034-3265-4015-805D-E93A79202BEE}" srcOrd="0" destOrd="0" presId="urn:microsoft.com/office/officeart/2005/8/layout/venn2"/>
    <dgm:cxn modelId="{1EC15FA8-4E42-4B6B-8254-3D61874E67B9}" type="presParOf" srcId="{A8AEA442-C6E7-4B25-9689-8117EF05B457}" destId="{D15B7C0F-D1E6-4969-B2EC-36551FCF6340}" srcOrd="1" destOrd="0" presId="urn:microsoft.com/office/officeart/2005/8/layout/venn2"/>
    <dgm:cxn modelId="{F902CFA2-4E3A-471C-AD3B-CFBCEFA2FBE8}" type="presParOf" srcId="{DD16037E-F443-4563-A975-058430A47325}" destId="{79E90B8C-6E6A-4C99-B516-FE5854004491}" srcOrd="3" destOrd="0" presId="urn:microsoft.com/office/officeart/2005/8/layout/venn2"/>
    <dgm:cxn modelId="{723FA878-91B4-4CB4-A17F-228B5FB1C940}" type="presParOf" srcId="{79E90B8C-6E6A-4C99-B516-FE5854004491}" destId="{A43F945C-6057-4374-BF3D-DE30C7035225}" srcOrd="0" destOrd="0" presId="urn:microsoft.com/office/officeart/2005/8/layout/venn2"/>
    <dgm:cxn modelId="{69587234-9CDC-43F8-87BB-DE23DAE665FF}" type="presParOf" srcId="{79E90B8C-6E6A-4C99-B516-FE5854004491}" destId="{B42B9051-62E6-423C-B8E3-069777572DB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59A711-B972-43E2-ABAF-6E9FEEF3B0CB}">
      <dsp:nvSpPr>
        <dsp:cNvPr id="0" name=""/>
        <dsp:cNvSpPr/>
      </dsp:nvSpPr>
      <dsp:spPr>
        <a:xfrm>
          <a:off x="1280318" y="0"/>
          <a:ext cx="4525963" cy="45259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808080">
              <a:alpha val="75000"/>
            </a:srgbClr>
          </a:innerShdw>
          <a:outerShdw blurRad="38100" dist="12700" dir="5400000" rotWithShape="0">
            <a:srgbClr val="FFFFFF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Applications </a:t>
          </a:r>
          <a:endParaRPr lang="en-US" sz="1400" kern="1200" dirty="0"/>
        </a:p>
      </dsp:txBody>
      <dsp:txXfrm>
        <a:off x="2910570" y="226298"/>
        <a:ext cx="1265459" cy="678894"/>
      </dsp:txXfrm>
    </dsp:sp>
    <dsp:sp modelId="{8E289E0C-4CA6-4766-8303-57466D5CF912}">
      <dsp:nvSpPr>
        <dsp:cNvPr id="0" name=""/>
        <dsp:cNvSpPr/>
      </dsp:nvSpPr>
      <dsp:spPr>
        <a:xfrm>
          <a:off x="1732914" y="905192"/>
          <a:ext cx="3620770" cy="3620770"/>
        </a:xfrm>
        <a:prstGeom prst="ellipse">
          <a:avLst/>
        </a:prstGeom>
        <a:solidFill>
          <a:schemeClr val="accent3">
            <a:hueOff val="-5090872"/>
            <a:satOff val="-6061"/>
            <a:lumOff val="10850"/>
            <a:alphaOff val="0"/>
          </a:schemeClr>
        </a:solidFill>
        <a:ln>
          <a:noFill/>
        </a:ln>
        <a:effectLst>
          <a:innerShdw blurRad="50800" dist="25400" dir="13500000">
            <a:srgbClr val="808080">
              <a:alpha val="75000"/>
            </a:srgbClr>
          </a:innerShdw>
          <a:outerShdw blurRad="38100" dist="12700" dir="5400000" rotWithShape="0">
            <a:srgbClr val="FFFFFF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Analysis Modules</a:t>
          </a:r>
          <a:endParaRPr lang="en-US" sz="1400" kern="1200" dirty="0"/>
        </a:p>
      </dsp:txBody>
      <dsp:txXfrm>
        <a:off x="2910570" y="1122438"/>
        <a:ext cx="1265459" cy="651738"/>
      </dsp:txXfrm>
    </dsp:sp>
    <dsp:sp modelId="{71F63034-3265-4015-805D-E93A79202BEE}">
      <dsp:nvSpPr>
        <dsp:cNvPr id="0" name=""/>
        <dsp:cNvSpPr/>
      </dsp:nvSpPr>
      <dsp:spPr>
        <a:xfrm>
          <a:off x="2185511" y="1810385"/>
          <a:ext cx="2715577" cy="2715577"/>
        </a:xfrm>
        <a:prstGeom prst="ellipse">
          <a:avLst/>
        </a:prstGeom>
        <a:solidFill>
          <a:schemeClr val="accent3">
            <a:hueOff val="-10181744"/>
            <a:satOff val="-12121"/>
            <a:lumOff val="21700"/>
            <a:alphaOff val="0"/>
          </a:schemeClr>
        </a:solidFill>
        <a:ln>
          <a:noFill/>
        </a:ln>
        <a:effectLst>
          <a:innerShdw blurRad="50800" dist="25400" dir="13500000">
            <a:srgbClr val="808080">
              <a:alpha val="75000"/>
            </a:srgbClr>
          </a:innerShdw>
          <a:outerShdw blurRad="38100" dist="12700" dir="5400000" rotWithShape="0">
            <a:srgbClr val="FFFFFF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Chado-Centric Modules</a:t>
          </a:r>
          <a:endParaRPr lang="en-US" sz="1400" kern="1200" dirty="0"/>
        </a:p>
      </dsp:txBody>
      <dsp:txXfrm>
        <a:off x="2910570" y="2014053"/>
        <a:ext cx="1265459" cy="611005"/>
      </dsp:txXfrm>
    </dsp:sp>
    <dsp:sp modelId="{A43F945C-6057-4374-BF3D-DE30C7035225}">
      <dsp:nvSpPr>
        <dsp:cNvPr id="0" name=""/>
        <dsp:cNvSpPr/>
      </dsp:nvSpPr>
      <dsp:spPr>
        <a:xfrm>
          <a:off x="2638107" y="2715577"/>
          <a:ext cx="1810385" cy="1810385"/>
        </a:xfrm>
        <a:prstGeom prst="ellipse">
          <a:avLst/>
        </a:prstGeom>
        <a:solidFill>
          <a:schemeClr val="accent3">
            <a:hueOff val="-15272616"/>
            <a:satOff val="-18182"/>
            <a:lumOff val="32550"/>
            <a:alphaOff val="0"/>
          </a:schemeClr>
        </a:solidFill>
        <a:ln>
          <a:noFill/>
        </a:ln>
        <a:effectLst>
          <a:innerShdw blurRad="50800" dist="25400" dir="13500000">
            <a:srgbClr val="808080">
              <a:alpha val="75000"/>
            </a:srgbClr>
          </a:innerShdw>
          <a:outerShdw blurRad="38100" dist="12700" dir="5400000" rotWithShape="0">
            <a:srgbClr val="FFFFFF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Tripal Core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(API)</a:t>
          </a:r>
          <a:endParaRPr lang="en-US" sz="1400" kern="1200" dirty="0"/>
        </a:p>
      </dsp:txBody>
      <dsp:txXfrm>
        <a:off x="2903232" y="3168174"/>
        <a:ext cx="1280135" cy="905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B4E31-E76F-4742-9BA8-71F88553586B}" type="datetimeFigureOut">
              <a:rPr lang="en-US" smtClean="0"/>
              <a:pPr/>
              <a:t>3/6/11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101CB-88E1-D24B-AFF1-53369818B2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Chado</a:t>
            </a:r>
            <a:r>
              <a:rPr lang="en-US" dirty="0" smtClean="0"/>
              <a:t> is a GMOD product</a:t>
            </a:r>
            <a:r>
              <a:rPr lang="en-US" baseline="0" dirty="0" smtClean="0"/>
              <a:t> that stores biological data in a very flexible way. </a:t>
            </a:r>
            <a:r>
              <a:rPr lang="en-US" baseline="0" dirty="0" err="1" smtClean="0"/>
              <a:t>Drupal</a:t>
            </a:r>
            <a:r>
              <a:rPr lang="en-US" baseline="0" dirty="0" smtClean="0"/>
              <a:t> is a content management systems that allows you to install a fully functional website (more information to come). </a:t>
            </a:r>
            <a:r>
              <a:rPr lang="en-US" baseline="0" dirty="0" err="1" smtClean="0"/>
              <a:t>Tripal</a:t>
            </a:r>
            <a:r>
              <a:rPr lang="en-US" baseline="0" dirty="0" smtClean="0"/>
              <a:t> is a </a:t>
            </a:r>
            <a:r>
              <a:rPr lang="en-US" baseline="0" dirty="0" err="1" smtClean="0"/>
              <a:t>drupal</a:t>
            </a:r>
            <a:r>
              <a:rPr lang="en-US" baseline="0" dirty="0" smtClean="0"/>
              <a:t> module (an extension to </a:t>
            </a:r>
            <a:r>
              <a:rPr lang="en-US" baseline="0" dirty="0" err="1" smtClean="0"/>
              <a:t>drupal</a:t>
            </a:r>
            <a:r>
              <a:rPr lang="en-US" baseline="0" dirty="0" smtClean="0"/>
              <a:t>) that makes </a:t>
            </a:r>
            <a:r>
              <a:rPr lang="en-US" baseline="0" dirty="0" err="1" smtClean="0"/>
              <a:t>chado</a:t>
            </a:r>
            <a:r>
              <a:rPr lang="en-US" baseline="0" dirty="0" smtClean="0"/>
              <a:t> content available and nicely displayed.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Stocks in </a:t>
            </a:r>
            <a:r>
              <a:rPr lang="en-US" dirty="0" err="1" smtClean="0"/>
              <a:t>chado</a:t>
            </a:r>
            <a:r>
              <a:rPr lang="en-US" dirty="0" smtClean="0"/>
              <a:t> are any biological unit upon which experiments can be done. For example, a plant/animal,</a:t>
            </a:r>
            <a:r>
              <a:rPr lang="en-US" baseline="0" dirty="0" smtClean="0"/>
              <a:t> a DNA extraction, a population of forage grasses, etc. Note you can edit this stock using the edit tab at the top of the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Searches both biological</a:t>
            </a:r>
            <a:r>
              <a:rPr lang="en-US" baseline="0" dirty="0" smtClean="0"/>
              <a:t> and non-biological data in your web page. This needs to be indexed.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Simplify Construction of Biological Databases: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Data Loaders for GFF3 files, FASTA files and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Ontologies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Chado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Installer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More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chado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tables supported.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Greater Flexibility of the Biological Website: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Support of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Drupal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Views for custom SQL queries and display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Support of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Drupal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Blocks and Panels for custom page layouts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Expandability: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An improved API to assist developers in creating new applications using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Drupal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Tripal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 within the same database allows greater interoperability between </a:t>
            </a:r>
            <a:r>
              <a:rPr lang="en-US" dirty="0" err="1" smtClean="0"/>
              <a:t>drupal</a:t>
            </a:r>
            <a:r>
              <a:rPr lang="en-US" dirty="0" smtClean="0"/>
              <a:t> and </a:t>
            </a:r>
            <a:r>
              <a:rPr lang="en-US" dirty="0" err="1" smtClean="0"/>
              <a:t>chado</a:t>
            </a:r>
            <a:r>
              <a:rPr lang="en-US" dirty="0" smtClean="0"/>
              <a:t> –facilitates</a:t>
            </a:r>
            <a:r>
              <a:rPr lang="en-US" baseline="0" dirty="0" smtClean="0"/>
              <a:t> the relationship between </a:t>
            </a:r>
            <a:r>
              <a:rPr lang="en-US" baseline="0" dirty="0" err="1" smtClean="0"/>
              <a:t>drupal</a:t>
            </a:r>
            <a:r>
              <a:rPr lang="en-US" baseline="0" dirty="0" smtClean="0"/>
              <a:t> content and </a:t>
            </a:r>
            <a:r>
              <a:rPr lang="en-US" baseline="0" dirty="0" err="1" smtClean="0"/>
              <a:t>chado</a:t>
            </a:r>
            <a:r>
              <a:rPr lang="en-US" baseline="0" dirty="0" smtClean="0"/>
              <a:t> data. Installation is at the click of a button but doesn’t install the associated </a:t>
            </a:r>
            <a:r>
              <a:rPr lang="en-US" baseline="0" dirty="0" err="1" smtClean="0"/>
              <a:t>chado</a:t>
            </a:r>
            <a:r>
              <a:rPr lang="en-US" baseline="0" dirty="0" smtClean="0"/>
              <a:t> scripts that often have a lot of dependencies.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Specifically it uses </a:t>
            </a:r>
            <a:r>
              <a:rPr lang="en-US" dirty="0" err="1" smtClean="0"/>
              <a:t>Drupal</a:t>
            </a:r>
            <a:r>
              <a:rPr lang="en-US" dirty="0" smtClean="0"/>
              <a:t> Views2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Fields relate to columns in a table view. Filters allow you to control what rows</a:t>
            </a:r>
            <a:r>
              <a:rPr lang="en-US" baseline="0" dirty="0" smtClean="0"/>
              <a:t> or records are retrieved. Sort criteria is just a default; with the table style you can make the table headers click-</a:t>
            </a:r>
            <a:r>
              <a:rPr lang="en-US" baseline="0" dirty="0" err="1" smtClean="0"/>
              <a:t>sortable</a:t>
            </a:r>
            <a:r>
              <a:rPr lang="en-US" baseline="0" dirty="0" smtClean="0"/>
              <a:t> for your users which over-rides default sorting.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options listed are for the stock relationship field.</a:t>
            </a:r>
            <a:r>
              <a:rPr lang="en-US" baseline="0" dirty="0" smtClean="0"/>
              <a:t> These options don’t filter the number of rows/results but simply the value in that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query is displayed by the </a:t>
            </a:r>
            <a:r>
              <a:rPr lang="en-US" dirty="0" err="1" smtClean="0"/>
              <a:t>Drupal</a:t>
            </a:r>
            <a:r>
              <a:rPr lang="en-US" dirty="0" smtClean="0"/>
              <a:t> Views in the create/edit</a:t>
            </a:r>
            <a:r>
              <a:rPr lang="en-US" baseline="0" dirty="0" smtClean="0"/>
              <a:t> views user interface but not to the users viewing the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links that are table headers allow click-sorting</a:t>
            </a:r>
            <a:r>
              <a:rPr lang="en-US" baseline="0" dirty="0" smtClean="0"/>
              <a:t> of those columns. Note: the name of the record is linked to it’s details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also add your custom</a:t>
            </a:r>
            <a:r>
              <a:rPr lang="en-US" baseline="0" dirty="0" smtClean="0"/>
              <a:t> views to these pages.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tripal</a:t>
            </a:r>
            <a:r>
              <a:rPr lang="en-US" dirty="0" smtClean="0"/>
              <a:t> distribution contains the </a:t>
            </a:r>
            <a:r>
              <a:rPr lang="en-US" dirty="0" err="1" smtClean="0"/>
              <a:t>Tripal</a:t>
            </a:r>
            <a:r>
              <a:rPr lang="en-US" dirty="0" smtClean="0"/>
              <a:t> core and </a:t>
            </a:r>
            <a:r>
              <a:rPr lang="en-US" dirty="0" err="1" smtClean="0"/>
              <a:t>chado</a:t>
            </a:r>
            <a:r>
              <a:rPr lang="en-US" dirty="0" smtClean="0"/>
              <a:t>-centric modules.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Expandability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Site can be programmatically expanded in any way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Changes to base-code are not needed but modules are added.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Availability of an Application Programmer Interface (API)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Reusability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All code can be shared.  Expansion modules created by one group can be shared with 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create your own themes or modify others. There are even starter or simplified themes that</a:t>
            </a:r>
            <a:r>
              <a:rPr lang="en-US" baseline="0" dirty="0" smtClean="0"/>
              <a:t> exist to make it easier to create new themes.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of them run </a:t>
            </a:r>
            <a:r>
              <a:rPr lang="en-US" dirty="0" err="1" smtClean="0"/>
              <a:t>Tripal</a:t>
            </a:r>
            <a:r>
              <a:rPr lang="en-US" dirty="0" smtClean="0"/>
              <a:t> 0.2</a:t>
            </a:r>
            <a:r>
              <a:rPr lang="en-US" baseline="0" dirty="0" smtClean="0"/>
              <a:t> as of March 6, 2011 except Pulse Crops genomics and Breeding which runs a subversion revision approaching version 0.3.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</a:t>
            </a:r>
            <a:r>
              <a:rPr lang="en-US" baseline="0" dirty="0" smtClean="0"/>
              <a:t> content can be added using the </a:t>
            </a:r>
            <a:r>
              <a:rPr lang="en-US" baseline="0" dirty="0" err="1" smtClean="0"/>
              <a:t>Drupal</a:t>
            </a:r>
            <a:r>
              <a:rPr lang="en-US" baseline="0" dirty="0" smtClean="0"/>
              <a:t> Module CCK (Custom Construction Kit) or PHP coding in your node-</a:t>
            </a:r>
            <a:r>
              <a:rPr lang="en-US" baseline="0" dirty="0" err="1" smtClean="0"/>
              <a:t>chado_organism.tpl.php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listing</a:t>
            </a:r>
            <a:r>
              <a:rPr lang="en-US" baseline="0" dirty="0" smtClean="0"/>
              <a:t> of libraries for a given organism. The columns of this listing cannot be changed. Each name link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a details page for that library.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chado</a:t>
            </a:r>
            <a:r>
              <a:rPr lang="en-US" baseline="0" dirty="0" smtClean="0"/>
              <a:t> are any sequence-related data (Sequence is optional).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101CB-88E1-D24B-AFF1-53369818B2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848600" y="0"/>
            <a:ext cx="1295399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20000"/>
                </a:schemeClr>
              </a:gs>
              <a:gs pos="100000">
                <a:schemeClr val="bg1">
                  <a:lumMod val="85000"/>
                  <a:alpha val="20000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971800"/>
            <a:ext cx="5120640" cy="1709928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4956048"/>
            <a:ext cx="5111496" cy="1004048"/>
          </a:xfr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ctr">
              <a:spcBef>
                <a:spcPct val="0"/>
              </a:spcBef>
              <a:buNone/>
              <a:defRPr sz="15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</a:pPr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2D66-90FE-3444-B17B-E26EF094022E}" type="datetimeFigureOut">
              <a:rPr lang="en-US" smtClean="0"/>
              <a:pPr/>
              <a:t>3/6/11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10" name="Picture 9" descr="titleSlide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760260"/>
            <a:ext cx="5120640" cy="17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8259"/>
            <a:ext cx="7071837" cy="901700"/>
          </a:xfrm>
        </p:spPr>
        <p:txBody>
          <a:bodyPr bIns="0" anchor="b">
            <a:noAutofit/>
          </a:bodyPr>
          <a:lstStyle>
            <a:lvl1pPr algn="l">
              <a:defRPr sz="32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2988"/>
            <a:ext cx="6843713" cy="381317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00" y="1103406"/>
            <a:ext cx="7085908" cy="841188"/>
          </a:xfrm>
        </p:spPr>
        <p:txBody>
          <a:bodyPr t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2D66-90FE-3444-B17B-E26EF094022E}" type="datetimeFigureOut">
              <a:rPr lang="en-US" smtClean="0"/>
              <a:pPr/>
              <a:t>3/6/11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88FA-7355-2E41-A244-DCA8209E8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96435"/>
            <a:ext cx="7072313" cy="566738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4093" y="443753"/>
            <a:ext cx="6970059" cy="3977640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663173"/>
            <a:ext cx="7072313" cy="804862"/>
          </a:xfrm>
        </p:spPr>
        <p:txBody>
          <a:bodyPr lIns="109728">
            <a:normAutofit/>
          </a:bodyPr>
          <a:lstStyle>
            <a:lvl1pPr marL="0" indent="0">
              <a:spcBef>
                <a:spcPct val="0"/>
              </a:spcBef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2D66-90FE-3444-B17B-E26EF094022E}" type="datetimeFigureOut">
              <a:rPr lang="en-US" smtClean="0"/>
              <a:pPr/>
              <a:t>3/6/11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88FA-7355-2E41-A244-DCA8209E8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2D66-90FE-3444-B17B-E26EF094022E}" type="datetimeFigureOut">
              <a:rPr lang="en-US" smtClean="0"/>
              <a:pPr/>
              <a:t>3/6/11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88FA-7355-2E41-A244-DCA8209E8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24600" y="685800"/>
            <a:ext cx="1128713" cy="5440363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685800"/>
            <a:ext cx="5867400" cy="5440363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2D66-90FE-3444-B17B-E26EF094022E}" type="datetimeFigureOut">
              <a:rPr lang="en-US" smtClean="0"/>
              <a:pPr/>
              <a:t>3/6/11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1341" y="6181538"/>
            <a:ext cx="806824" cy="365125"/>
          </a:xfrm>
        </p:spPr>
        <p:txBody>
          <a:bodyPr/>
          <a:lstStyle/>
          <a:p>
            <a:fld id="{2C5D88FA-7355-2E41-A244-DCA8209E8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26762D66-90FE-3444-B17B-E26EF094022E}" type="datetimeFigureOut">
              <a:rPr lang="en-US" smtClean="0"/>
              <a:pPr/>
              <a:t>3/6/11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2C5D88FA-7355-2E41-A244-DCA8209E85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2971800"/>
            <a:ext cx="5122862" cy="1712259"/>
          </a:xfrm>
        </p:spPr>
        <p:txBody>
          <a:bodyPr anchor="b" anchorCtr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>
            <a:lvl1pPr algn="ctr">
              <a:defRPr sz="4400" b="1" baseline="0">
                <a:solidFill>
                  <a:schemeClr val="tx2"/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953000"/>
            <a:ext cx="5113896" cy="1001000"/>
          </a:xfr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</a:pPr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0" y="6356350"/>
            <a:ext cx="2133600" cy="365125"/>
          </a:xfrm>
        </p:spPr>
        <p:txBody>
          <a:bodyPr anchor="t" anchorCtr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762D66-90FE-3444-B17B-E26EF094022E}" type="datetimeFigureOut">
              <a:rPr lang="en-US" smtClean="0"/>
              <a:pPr/>
              <a:t>3/6/11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538" y="6356350"/>
            <a:ext cx="2130552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06353" y="9144"/>
            <a:ext cx="2743200" cy="6848856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CA" smtClean="0"/>
              <a:t>Click icon to add picture</a:t>
            </a:r>
            <a:endParaRPr/>
          </a:p>
        </p:txBody>
      </p:sp>
      <p:pic>
        <p:nvPicPr>
          <p:cNvPr id="9" name="Picture 8" descr="titleSlide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760260"/>
            <a:ext cx="5120640" cy="1796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667871" cy="365125"/>
          </a:xfrm>
        </p:spPr>
        <p:txBody>
          <a:bodyPr vert="horz" lIns="45720" tIns="45720" rIns="45720" bIns="45720" rtlCol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marL="282575" indent="-282575" algn="ctr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kumimoji="0" sz="1200" b="1" i="0" u="none" strike="noStrike" kern="120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2C5D88FA-7355-2E41-A244-DCA8209E8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24435"/>
            <a:ext cx="4845424" cy="731838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4845424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26762D66-90FE-3444-B17B-E26EF094022E}" type="datetimeFigureOut">
              <a:rPr lang="en-US" smtClean="0"/>
              <a:pPr/>
              <a:t>3/6/11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2C5D88FA-7355-2E41-A244-DCA8209E85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9144"/>
            <a:ext cx="2379663" cy="6848856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CA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54300"/>
            <a:ext cx="7315200" cy="850900"/>
          </a:xfrm>
        </p:spPr>
        <p:txBody>
          <a:bodyPr anchor="b" anchorCtr="0">
            <a:normAutofit/>
          </a:bodyPr>
          <a:lstStyle>
            <a:lvl1pPr algn="ctr">
              <a:defRPr sz="4400" b="1" cap="none" baseline="0"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099" y="3622344"/>
            <a:ext cx="7302501" cy="1105401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ct val="0"/>
              </a:spcBef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0" y="6356350"/>
            <a:ext cx="2133600" cy="365125"/>
          </a:xfrm>
        </p:spPr>
        <p:txBody>
          <a:bodyPr anchor="t" anchorCtr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A6DB27C-A513-4C42-B94B-53B99CD8A008}" type="datetime1">
              <a:rPr lang="en-US" smtClean="0"/>
              <a:pPr/>
              <a:t>3/6/11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538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 descr="SectionHeader-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8" y="3559792"/>
            <a:ext cx="7315200" cy="17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035" y="1600200"/>
            <a:ext cx="3429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1706" y="1600200"/>
            <a:ext cx="3429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2D66-90FE-3444-B17B-E26EF094022E}" type="datetimeFigureOut">
              <a:rPr lang="en-US" smtClean="0"/>
              <a:pPr/>
              <a:t>3/6/11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88FA-7355-2E41-A244-DCA8209E8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mparisonBoxes.png"/>
          <p:cNvPicPr>
            <a:picLocks noChangeAspect="1"/>
          </p:cNvPicPr>
          <p:nvPr/>
        </p:nvPicPr>
        <p:blipFill>
          <a:blip r:embed="rId2"/>
          <a:srcRect l="4559" t="28431" r="57794" b="7647"/>
          <a:stretch>
            <a:fillRect/>
          </a:stretch>
        </p:blipFill>
        <p:spPr>
          <a:xfrm>
            <a:off x="363071" y="1949824"/>
            <a:ext cx="3474720" cy="4290753"/>
          </a:xfrm>
          <a:prstGeom prst="rect">
            <a:avLst/>
          </a:prstGeom>
        </p:spPr>
      </p:pic>
      <p:pic>
        <p:nvPicPr>
          <p:cNvPr id="11" name="Picture 10" descr="ComparisonBoxes.png"/>
          <p:cNvPicPr>
            <a:picLocks noChangeAspect="1"/>
          </p:cNvPicPr>
          <p:nvPr/>
        </p:nvPicPr>
        <p:blipFill>
          <a:blip r:embed="rId2"/>
          <a:srcRect l="4559" t="28431" r="57794" b="7647"/>
          <a:stretch>
            <a:fillRect/>
          </a:stretch>
        </p:blipFill>
        <p:spPr>
          <a:xfrm>
            <a:off x="3992880" y="1945341"/>
            <a:ext cx="3474720" cy="4290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2236"/>
            <a:ext cx="3429000" cy="4174564"/>
          </a:xfrm>
          <a:prstGeom prst="roundRect">
            <a:avLst>
              <a:gd name="adj" fmla="val 4119"/>
            </a:avLst>
          </a:prstGeom>
          <a:noFill/>
          <a:effectLst/>
          <a:scene3d>
            <a:camera prst="orthographicFront"/>
            <a:lightRig rig="soft" dir="t"/>
          </a:scene3d>
          <a:sp3d>
            <a:extrusionClr>
              <a:schemeClr val="bg1"/>
            </a:extrusionClr>
            <a:contourClr>
              <a:schemeClr val="bg1">
                <a:lumMod val="65000"/>
              </a:schemeClr>
            </a:contourClr>
          </a:sp3d>
        </p:spPr>
        <p:txBody>
          <a:bodyPr tIns="91440" bIns="9144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" y="1237129"/>
            <a:ext cx="3429000" cy="698033"/>
          </a:xfrm>
        </p:spPr>
        <p:txBody>
          <a:bodyPr tIns="0" bIns="0" anchor="b">
            <a:normAutofit/>
          </a:bodyPr>
          <a:lstStyle>
            <a:lvl1pPr marL="0" indent="0" algn="ctr">
              <a:lnSpc>
                <a:spcPts val="2900"/>
              </a:lnSpc>
              <a:spcBef>
                <a:spcPct val="0"/>
              </a:spcBef>
              <a:buNone/>
              <a:defRPr sz="2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1706" y="1237129"/>
            <a:ext cx="3429000" cy="698033"/>
          </a:xfrm>
        </p:spPr>
        <p:txBody>
          <a:bodyPr tIns="0" bIns="0" anchor="b">
            <a:normAutofit/>
          </a:bodyPr>
          <a:lstStyle>
            <a:lvl1pPr marL="0" indent="0" algn="ctr">
              <a:lnSpc>
                <a:spcPts val="2900"/>
              </a:lnSpc>
              <a:spcBef>
                <a:spcPct val="0"/>
              </a:spcBef>
              <a:buNone/>
              <a:defRPr sz="2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11706" y="1972236"/>
            <a:ext cx="3429000" cy="4174564"/>
          </a:xfrm>
          <a:prstGeom prst="roundRect">
            <a:avLst>
              <a:gd name="adj" fmla="val 2941"/>
            </a:avLst>
          </a:prstGeom>
          <a:noFill/>
          <a:effectLst/>
          <a:scene3d>
            <a:camera prst="orthographicFront"/>
            <a:lightRig rig="soft" dir="t"/>
          </a:scene3d>
          <a:sp3d>
            <a:extrusionClr>
              <a:schemeClr val="bg1"/>
            </a:extrusionClr>
            <a:contourClr>
              <a:schemeClr val="bg1">
                <a:lumMod val="65000"/>
              </a:schemeClr>
            </a:contourClr>
          </a:sp3d>
        </p:spPr>
        <p:txBody>
          <a:bodyPr vert="horz" lIns="91440" tIns="91440" rIns="91440" bIns="9144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algn="l" defTabSz="914400" rtl="0" eaLnBrk="1" latinLnBrk="0" hangingPunct="1">
              <a:buSzPct val="100000"/>
              <a:buFont typeface="Wingdings 2" pitchFamily="18" charset="2"/>
              <a:buChar char="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buSzPct val="100000"/>
              <a:buFont typeface="Wingdings 2" pitchFamily="18" charset="2"/>
              <a:buChar char="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buSzPct val="100000"/>
              <a:buFont typeface="Wingdings 2" pitchFamily="18" charset="2"/>
              <a:buChar char="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buSzPct val="100000"/>
              <a:buFont typeface="Wingdings 2" pitchFamily="18" charset="2"/>
              <a:buChar char="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buSzPct val="100000"/>
              <a:buFont typeface="Wingdings 2" pitchFamily="18" charset="2"/>
              <a:buChar char="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2D66-90FE-3444-B17B-E26EF094022E}" type="datetimeFigureOut">
              <a:rPr lang="en-US" smtClean="0"/>
              <a:pPr/>
              <a:t>3/6/11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88FA-7355-2E41-A244-DCA8209E8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2D66-90FE-3444-B17B-E26EF094022E}" type="datetimeFigureOut">
              <a:rPr lang="en-US" smtClean="0"/>
              <a:pPr/>
              <a:t>3/6/11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88FA-7355-2E41-A244-DCA8209E8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2D66-90FE-3444-B17B-E26EF094022E}" type="datetimeFigureOut">
              <a:rPr lang="en-US" smtClean="0"/>
              <a:pPr/>
              <a:t>3/6/11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88FA-7355-2E41-A244-DCA8209E8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00000">
              <a:schemeClr val="tx1">
                <a:lumMod val="50000"/>
                <a:alpha val="80000"/>
              </a:schemeClr>
            </a:gs>
            <a:gs pos="0">
              <a:schemeClr val="tx1">
                <a:lumMod val="95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624" y="524435"/>
            <a:ext cx="70866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624" y="1600200"/>
            <a:ext cx="708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62943" y="4694238"/>
            <a:ext cx="2133600" cy="365125"/>
          </a:xfrm>
          <a:prstGeom prst="rect">
            <a:avLst/>
          </a:prstGeom>
        </p:spPr>
        <p:txBody>
          <a:bodyPr vert="horz" lIns="45720" tIns="45720" rIns="45720" bIns="45720" rtlCol="0" anchor="ctr"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algn="l"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fld id="{26762D66-90FE-3444-B17B-E26EF094022E}" type="datetimeFigureOut">
              <a:rPr lang="en-US" smtClean="0"/>
              <a:pPr/>
              <a:t>3/6/11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341" y="6181538"/>
            <a:ext cx="806824" cy="365125"/>
          </a:xfrm>
          <a:prstGeom prst="rect">
            <a:avLst/>
          </a:prstGeom>
        </p:spPr>
        <p:txBody>
          <a:bodyPr vert="horz" lIns="45720" tIns="45720" rIns="45720" bIns="45720" rtlCol="0" anchor="ctr"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algn="r">
              <a:defRPr sz="45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fld id="{2C5D88FA-7355-2E41-A244-DCA8209E85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evelDivide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2400" y="0"/>
            <a:ext cx="107156" cy="6858000"/>
          </a:xfrm>
          <a:prstGeom prst="rect">
            <a:avLst/>
          </a:prstGeom>
        </p:spPr>
      </p:pic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 vert="horz" lIns="45720" tIns="45720" rIns="45720" bIns="45720" rtlCol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marL="282575" indent="-282575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kumimoji="0" sz="2200" b="1" i="0" u="none" strike="noStrike" kern="1200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>
          <a:solidFill>
            <a:schemeClr val="tx2"/>
          </a:solidFill>
          <a:effectLst>
            <a:innerShdw blurRad="63500" dist="50800" dir="5400000">
              <a:schemeClr val="bg1">
                <a:alpha val="50000"/>
              </a:schemeClr>
            </a:inn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400"/>
        </a:spcBef>
        <a:buClr>
          <a:schemeClr val="tx2"/>
        </a:buClr>
        <a:buSzPct val="100000"/>
        <a:buFont typeface="Wingdings 2" pitchFamily="18" charset="2"/>
        <a:buChar char=""/>
        <a:defRPr sz="26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tx2">
            <a:lumMod val="60000"/>
            <a:lumOff val="40000"/>
          </a:schemeClr>
        </a:buClr>
        <a:buSzPct val="100000"/>
        <a:buFont typeface="Wingdings 2" pitchFamily="18" charset="2"/>
        <a:buChar char=""/>
        <a:defRPr sz="24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tx2"/>
        </a:buClr>
        <a:buSzPct val="100000"/>
        <a:buFont typeface="Wingdings 2" pitchFamily="18" charset="2"/>
        <a:buChar char=""/>
        <a:defRPr sz="22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tx2">
            <a:lumMod val="60000"/>
            <a:lumOff val="40000"/>
          </a:schemeClr>
        </a:buClr>
        <a:buSzPct val="100000"/>
        <a:buFont typeface="Wingdings 2" pitchFamily="18" charset="2"/>
        <a:buChar char=""/>
        <a:defRPr sz="20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tx2"/>
        </a:buClr>
        <a:buSzPct val="100000"/>
        <a:buFont typeface="Wingdings 2" pitchFamily="18" charset="2"/>
        <a:buChar char=""/>
        <a:defRPr sz="18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gaceae.org/" TargetMode="External"/><Relationship Id="rId4" Type="http://schemas.openxmlformats.org/officeDocument/2006/relationships/hyperlink" Target="http://knowpulse2.usask.ca/portal/" TargetMode="External"/><Relationship Id="rId5" Type="http://schemas.openxmlformats.org/officeDocument/2006/relationships/hyperlink" Target="http://www.cacaogenomedb.org/" TargetMode="External"/><Relationship Id="rId6" Type="http://schemas.openxmlformats.org/officeDocument/2006/relationships/hyperlink" Target="http://www.citrusgenomedb.org/" TargetMode="External"/><Relationship Id="rId7" Type="http://schemas.openxmlformats.org/officeDocument/2006/relationships/hyperlink" Target="http://www.marinegenomics.org/" TargetMode="External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ipal.sourceforge.net/?q=extensions" TargetMode="External"/><Relationship Id="rId3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ipal.sourceforge.net/" TargetMode="External"/><Relationship Id="rId3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4" Type="http://schemas.openxmlformats.org/officeDocument/2006/relationships/image" Target="../media/image31.png"/><Relationship Id="rId5" Type="http://schemas.openxmlformats.org/officeDocument/2006/relationships/image" Target="../media/image26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tripal.sourceforge.net/" TargetMode="External"/><Relationship Id="rId4" Type="http://schemas.openxmlformats.org/officeDocument/2006/relationships/hyperlink" Target="http://gmod.org/wiki/GMOD_Mailing_Lists" TargetMode="External"/><Relationship Id="rId5" Type="http://schemas.openxmlformats.org/officeDocument/2006/relationships/hyperlink" Target="http://gmod.org/wiki/Tripa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jpe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400" y="3000994"/>
            <a:ext cx="6400800" cy="643906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A </a:t>
            </a:r>
            <a:r>
              <a:rPr lang="en-US" sz="16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Construction Toolkit For Online </a:t>
            </a:r>
            <a:r>
              <a:rPr lang="en-US" sz="16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Biological Databases</a:t>
            </a:r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0466" y="1540494"/>
            <a:ext cx="3251200" cy="146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1077" y="4918694"/>
            <a:ext cx="2535766" cy="57098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230966" y="4312888"/>
            <a:ext cx="3213100" cy="6058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Lacey-Anne Sanderson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  <a:lumOff val="25000"/>
                </a:schemeClr>
              </a:solidFill>
              <a:effectLst>
                <a:outerShdw blurRad="50800" dist="12700" dir="27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04066" y="4749800"/>
            <a:ext cx="324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Sites Using Tripal</a:t>
            </a:r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3" y="1600200"/>
            <a:ext cx="7999719" cy="452596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000" dirty="0" smtClean="0">
                <a:solidFill>
                  <a:schemeClr val="bg1"/>
                </a:solidFill>
              </a:rPr>
              <a:t>Genome Database for </a:t>
            </a:r>
            <a:r>
              <a:rPr lang="en-US" sz="2000" dirty="0" err="1" smtClean="0">
                <a:solidFill>
                  <a:schemeClr val="bg1"/>
                </a:solidFill>
              </a:rPr>
              <a:t>Vaccinium</a:t>
            </a:r>
            <a:endParaRPr lang="en-US" sz="2000" dirty="0" smtClean="0">
              <a:solidFill>
                <a:schemeClr val="bg1"/>
              </a:solidFill>
              <a:hlinkClick r:id="rId3"/>
            </a:endParaRPr>
          </a:p>
          <a:p>
            <a:pPr lvl="2"/>
            <a:r>
              <a:rPr lang="en-US" sz="1800" dirty="0" smtClean="0">
                <a:hlinkClick r:id="rId3"/>
              </a:rPr>
              <a:t>http://www.vaccinium.org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Cool Season Food Legume Database</a:t>
            </a:r>
            <a:endParaRPr lang="en-US" sz="2000" dirty="0" smtClean="0">
              <a:solidFill>
                <a:schemeClr val="bg1"/>
              </a:solidFill>
              <a:hlinkClick r:id="rId3"/>
            </a:endParaRPr>
          </a:p>
          <a:p>
            <a:pPr lvl="2"/>
            <a:r>
              <a:rPr lang="en-US" sz="1800" dirty="0" smtClean="0">
                <a:hlinkClick r:id="rId3"/>
              </a:rPr>
              <a:t>http://www.gabcsfl.org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Pulse Crops Genomics &amp; Breeding 		</a:t>
            </a:r>
          </a:p>
          <a:p>
            <a:pPr lvl="2"/>
            <a:r>
              <a:rPr lang="en-US" sz="1800" dirty="0" smtClean="0">
                <a:hlinkClick r:id="rId4"/>
              </a:rPr>
              <a:t>http://knowpulse2.usask.ca/portal/</a:t>
            </a:r>
            <a:r>
              <a:rPr lang="en-US" sz="1800" dirty="0" smtClean="0"/>
              <a:t>	</a:t>
            </a:r>
            <a:endParaRPr lang="en-US" sz="1800" dirty="0" smtClean="0">
              <a:hlinkClick r:id="rId3"/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Cacao Genome Database</a:t>
            </a:r>
          </a:p>
          <a:p>
            <a:pPr lvl="2"/>
            <a:r>
              <a:rPr lang="en-US" sz="1800" dirty="0" smtClean="0">
                <a:solidFill>
                  <a:schemeClr val="bg1"/>
                </a:solidFill>
                <a:hlinkClick r:id="rId5"/>
              </a:rPr>
              <a:t>http://www.cacaogenomedb.org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sz="2000" dirty="0" err="1" smtClean="0">
                <a:solidFill>
                  <a:schemeClr val="bg1"/>
                </a:solidFill>
              </a:rPr>
              <a:t>Fagaceae</a:t>
            </a:r>
            <a:r>
              <a:rPr lang="en-US" sz="2000" dirty="0" smtClean="0">
                <a:solidFill>
                  <a:schemeClr val="bg1"/>
                </a:solidFill>
              </a:rPr>
              <a:t> Genome Web </a:t>
            </a:r>
          </a:p>
          <a:p>
            <a:pPr lvl="2"/>
            <a:r>
              <a:rPr lang="en-US" sz="1800" dirty="0" smtClean="0">
                <a:hlinkClick r:id="rId3"/>
              </a:rPr>
              <a:t>http://www.fagaceae.org</a:t>
            </a:r>
            <a:r>
              <a:rPr lang="en-US" sz="1800" dirty="0" smtClean="0"/>
              <a:t> 		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Citrus Genome Database</a:t>
            </a:r>
          </a:p>
          <a:p>
            <a:pPr lvl="2"/>
            <a:r>
              <a:rPr lang="en-US" sz="1800" dirty="0" smtClean="0">
                <a:hlinkClick r:id="rId6"/>
              </a:rPr>
              <a:t>http://www.citrusgenomedb.org</a:t>
            </a:r>
            <a:r>
              <a:rPr lang="en-US" sz="1800" dirty="0" smtClean="0"/>
              <a:t>  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Marine Genomics Project</a:t>
            </a:r>
          </a:p>
          <a:p>
            <a:pPr lvl="2"/>
            <a:r>
              <a:rPr lang="en-US" sz="1800" dirty="0" smtClean="0">
                <a:hlinkClick r:id="rId7"/>
              </a:rPr>
              <a:t>http://www.marinegenomics.org</a:t>
            </a:r>
            <a:r>
              <a:rPr lang="en-US" sz="1800" dirty="0" smtClean="0"/>
              <a:t>	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Content Placeholder 10" descr="gears_bkg.jpg"/>
          <p:cNvPicPr>
            <a:picLocks noChangeAspect="1"/>
          </p:cNvPicPr>
          <p:nvPr/>
        </p:nvPicPr>
        <p:blipFill>
          <a:blip r:embed="rId8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3143" y="9071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 l="34000" t="7565" r="35000" b="7329"/>
          <a:stretch>
            <a:fillRect/>
          </a:stretch>
        </p:blipFill>
        <p:spPr bwMode="auto">
          <a:xfrm>
            <a:off x="0" y="0"/>
            <a:ext cx="4724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Brace 8"/>
          <p:cNvSpPr/>
          <p:nvPr/>
        </p:nvSpPr>
        <p:spPr>
          <a:xfrm>
            <a:off x="4800600" y="914400"/>
            <a:ext cx="304800" cy="1295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800600" y="2362200"/>
            <a:ext cx="304800" cy="2514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4800600" y="5105400"/>
            <a:ext cx="304800" cy="1600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19700" y="1270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from Organism table in </a:t>
            </a:r>
            <a:r>
              <a:rPr lang="en-US" dirty="0" err="1" smtClean="0">
                <a:solidFill>
                  <a:schemeClr val="bg1"/>
                </a:solidFill>
              </a:rPr>
              <a:t>Chado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3124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Custom content added specifically to this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2220" y="5185947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Optional feature summary block added by </a:t>
            </a:r>
            <a:r>
              <a:rPr lang="en-US" dirty="0" err="1" smtClean="0">
                <a:solidFill>
                  <a:schemeClr val="bg1"/>
                </a:solidFill>
              </a:rPr>
              <a:t>Tripal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counts feature types in </a:t>
            </a:r>
            <a:r>
              <a:rPr lang="en-US" dirty="0" err="1" smtClean="0">
                <a:solidFill>
                  <a:schemeClr val="bg1"/>
                </a:solidFill>
              </a:rPr>
              <a:t>Chado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254180" y="0"/>
            <a:ext cx="256902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Organism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  <a:lumOff val="25000"/>
                </a:schemeClr>
              </a:solidFill>
              <a:effectLst>
                <a:innerShdw blurRad="63500" dist="50800" dir="5400000">
                  <a:schemeClr val="bg1">
                    <a:alpha val="50000"/>
                  </a:scheme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10" descr="gears_bkg.jpg"/>
          <p:cNvPicPr>
            <a:picLocks noChangeAspect="1"/>
          </p:cNvPicPr>
          <p:nvPr/>
        </p:nvPicPr>
        <p:blipFill>
          <a:blip r:embed="rId4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62600" y="0"/>
            <a:ext cx="2260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</a:rPr>
              <a:t>Libraries</a:t>
            </a:r>
            <a:endParaRPr lang="en-US" sz="4400" dirty="0">
              <a:solidFill>
                <a:schemeClr val="accent1">
                  <a:lumMod val="75000"/>
                  <a:lumOff val="25000"/>
                </a:schemeClr>
              </a:solidFill>
              <a:effectLst>
                <a:innerShdw blurRad="63500" dist="50800" dir="5400000">
                  <a:schemeClr val="bg1">
                    <a:alpha val="50000"/>
                  </a:schemeClr>
                </a:innerShdw>
              </a:effectLst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 l="32000" t="6619" r="33000" b="8275"/>
          <a:stretch>
            <a:fillRect/>
          </a:stretch>
        </p:blipFill>
        <p:spPr bwMode="auto">
          <a:xfrm>
            <a:off x="0" y="0"/>
            <a:ext cx="533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62600" y="1523999"/>
            <a:ext cx="2093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Shows all libraries (e.g. genomic BAC, EST, FOSMID, etc) available for a species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10" descr="gears_bkg.jpg"/>
          <p:cNvPicPr>
            <a:picLocks noChangeAspect="1"/>
          </p:cNvPicPr>
          <p:nvPr/>
        </p:nvPicPr>
        <p:blipFill>
          <a:blip r:embed="rId4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 l="32000" t="6619" r="33000" b="19622"/>
          <a:stretch>
            <a:fillRect/>
          </a:stretch>
        </p:blipFill>
        <p:spPr bwMode="auto">
          <a:xfrm>
            <a:off x="0" y="0"/>
            <a:ext cx="533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596467" y="76200"/>
            <a:ext cx="22267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</a:rPr>
              <a:t>Features</a:t>
            </a:r>
            <a:endParaRPr lang="en-US" sz="4400" dirty="0">
              <a:solidFill>
                <a:schemeClr val="accent1">
                  <a:lumMod val="75000"/>
                  <a:lumOff val="25000"/>
                </a:schemeClr>
              </a:solidFill>
              <a:effectLst>
                <a:innerShdw blurRad="63500" dist="50800" dir="5400000">
                  <a:schemeClr val="bg1"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486400" y="1295400"/>
            <a:ext cx="228600" cy="2590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7400" y="2286000"/>
            <a:ext cx="1825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taken from the </a:t>
            </a:r>
            <a:r>
              <a:rPr lang="en-US" dirty="0" err="1" smtClean="0">
                <a:solidFill>
                  <a:schemeClr val="bg1"/>
                </a:solidFill>
              </a:rPr>
              <a:t>Chado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‘feature’ table.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486400" y="4038600"/>
            <a:ext cx="228600" cy="685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4078069"/>
            <a:ext cx="182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EST’s in the </a:t>
            </a:r>
            <a:r>
              <a:rPr lang="en-US" dirty="0" err="1" smtClean="0">
                <a:solidFill>
                  <a:schemeClr val="bg1"/>
                </a:solidFill>
              </a:rPr>
              <a:t>contig</a:t>
            </a:r>
            <a:r>
              <a:rPr lang="en-US" dirty="0" smtClean="0">
                <a:solidFill>
                  <a:schemeClr val="bg1"/>
                </a:solidFill>
              </a:rPr>
              <a:t> alignment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486400" y="4953000"/>
            <a:ext cx="228600" cy="914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7400" y="4952999"/>
            <a:ext cx="1825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 terms annotated to this feature.  Pulled directly from </a:t>
            </a:r>
            <a:r>
              <a:rPr lang="en-US" dirty="0" err="1" smtClean="0">
                <a:solidFill>
                  <a:schemeClr val="bg1"/>
                </a:solidFill>
              </a:rPr>
              <a:t>Chado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Content Placeholder 10" descr="gears_bkg.jpg"/>
          <p:cNvPicPr>
            <a:picLocks noChangeAspect="1"/>
          </p:cNvPicPr>
          <p:nvPr/>
        </p:nvPicPr>
        <p:blipFill>
          <a:blip r:embed="rId4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7167" y="76200"/>
            <a:ext cx="17060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</a:rPr>
              <a:t>Stocks</a:t>
            </a:r>
            <a:endParaRPr lang="en-US" sz="4400" dirty="0">
              <a:solidFill>
                <a:schemeClr val="accent1">
                  <a:lumMod val="75000"/>
                  <a:lumOff val="25000"/>
                </a:schemeClr>
              </a:solidFill>
              <a:effectLst>
                <a:innerShdw blurRad="63500" dist="50800" dir="5400000">
                  <a:schemeClr val="bg1"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486400" y="1295401"/>
            <a:ext cx="228600" cy="13061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7400" y="1487715"/>
            <a:ext cx="1825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taken from the </a:t>
            </a:r>
            <a:r>
              <a:rPr lang="en-US" dirty="0" err="1" smtClean="0">
                <a:solidFill>
                  <a:schemeClr val="bg1"/>
                </a:solidFill>
              </a:rPr>
              <a:t>Chado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‘stock’ table.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486400" y="4078069"/>
            <a:ext cx="228600" cy="8280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4078069"/>
            <a:ext cx="195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External Database References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(‘dbxref’ &lt;= ‘stock_dbxref’)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486400" y="5107214"/>
            <a:ext cx="228600" cy="76018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7400" y="5076372"/>
            <a:ext cx="195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Stock Relationships </a:t>
            </a:r>
            <a:r>
              <a:rPr lang="en-US" sz="1200" dirty="0" smtClean="0">
                <a:solidFill>
                  <a:schemeClr val="bg1"/>
                </a:solidFill>
              </a:rPr>
              <a:t>(‘stock_relationship’)</a:t>
            </a:r>
          </a:p>
        </p:txBody>
      </p:sp>
      <p:pic>
        <p:nvPicPr>
          <p:cNvPr id="12" name="Content Placeholder 10" descr="gears_bkg.jpg"/>
          <p:cNvPicPr>
            <a:picLocks noChangeAspect="1"/>
          </p:cNvPicPr>
          <p:nvPr/>
        </p:nvPicPr>
        <p:blipFill>
          <a:blip r:embed="rId3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5486400" cy="5907369"/>
          </a:xfrm>
          <a:prstGeom prst="rect">
            <a:avLst/>
          </a:prstGeom>
        </p:spPr>
      </p:pic>
      <p:sp>
        <p:nvSpPr>
          <p:cNvPr id="15" name="Right Brace 14"/>
          <p:cNvSpPr/>
          <p:nvPr/>
        </p:nvSpPr>
        <p:spPr>
          <a:xfrm>
            <a:off x="5488216" y="2902854"/>
            <a:ext cx="228600" cy="97064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67400" y="3109238"/>
            <a:ext cx="195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Properties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(‘stockprop’)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 l="32500" t="6619" r="33000" b="8274"/>
          <a:stretch>
            <a:fillRect/>
          </a:stretch>
        </p:blipFill>
        <p:spPr bwMode="auto">
          <a:xfrm>
            <a:off x="0" y="0"/>
            <a:ext cx="5257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0" y="76200"/>
            <a:ext cx="248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 defTabSz="914400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</a:rPr>
              <a:t>Searching</a:t>
            </a:r>
            <a:endParaRPr lang="en-US" sz="4400" dirty="0">
              <a:solidFill>
                <a:schemeClr val="accent1">
                  <a:lumMod val="75000"/>
                  <a:lumOff val="25000"/>
                </a:schemeClr>
              </a:solidFill>
              <a:effectLst>
                <a:innerShdw blurRad="63500" dist="50800" dir="5400000">
                  <a:schemeClr val="bg1"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857" y="1295399"/>
            <a:ext cx="2380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Uses </a:t>
            </a:r>
            <a:r>
              <a:rPr lang="en-US" dirty="0" err="1" smtClean="0">
                <a:solidFill>
                  <a:schemeClr val="bg1"/>
                </a:solidFill>
              </a:rPr>
              <a:t>Drupal</a:t>
            </a:r>
            <a:r>
              <a:rPr lang="en-US" dirty="0" smtClean="0">
                <a:solidFill>
                  <a:schemeClr val="bg1"/>
                </a:solidFill>
              </a:rPr>
              <a:t> built-in search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Slow to index, but fast to search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Alternative methods may be desirable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Easy full-text search implementation.</a:t>
            </a:r>
          </a:p>
          <a:p>
            <a:pPr marL="231775" indent="-231775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rot="10800000">
            <a:off x="1447800" y="1600201"/>
            <a:ext cx="4267200" cy="28377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4114801"/>
            <a:ext cx="195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Download FASTA file of results</a:t>
            </a:r>
          </a:p>
        </p:txBody>
      </p:sp>
      <p:pic>
        <p:nvPicPr>
          <p:cNvPr id="7" name="Content Placeholder 10" descr="gears_bkg.jpg"/>
          <p:cNvPicPr>
            <a:picLocks noChangeAspect="1"/>
          </p:cNvPicPr>
          <p:nvPr/>
        </p:nvPicPr>
        <p:blipFill>
          <a:blip r:embed="rId4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Problems and Other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600200"/>
            <a:ext cx="7086600" cy="485865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Problems with Version 0.2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Customizing of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page layouts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requires PHP/HTML programming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Feature pages are tailored for transcriptome data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API is limited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Other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needs: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Increase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support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for more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chado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modules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Specifically, support the new Natural Diversity Module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Simplify data loading 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Develop API for easier extension development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Support more complex features (e.g. genes)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Display details from related features 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Ie: transcript details for a gene</a:t>
            </a:r>
          </a:p>
          <a:p>
            <a:pPr lvl="1"/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Content Placeholder 10" descr="gears_bkg.jpg"/>
          <p:cNvPicPr>
            <a:picLocks noChangeAspect="1"/>
          </p:cNvPicPr>
          <p:nvPr/>
        </p:nvPicPr>
        <p:blipFill>
          <a:blip r:embed="rId3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Tripal Version 0.3</a:t>
            </a:r>
          </a:p>
        </p:txBody>
      </p:sp>
      <p:pic>
        <p:nvPicPr>
          <p:cNvPr id="4" name="Content Placeholder 10" descr="gears_bkg.jpg"/>
          <p:cNvPicPr>
            <a:picLocks noChangeAspect="1"/>
          </p:cNvPicPr>
          <p:nvPr/>
        </p:nvPicPr>
        <p:blipFill>
          <a:blip r:embed="rId3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One large step closer to the goals for Tripal!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New features in terms of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Tripal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Goals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Simplify Construction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Greater Flexibility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Expandability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New Data Loaders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435100"/>
            <a:ext cx="7086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Allow users to upload data through the web interface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Programmed using PHP 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No need to install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BioPERL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New Loaders Include: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Ontology =&gt; Chado Controlled Vocabulary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GFF3 =&gt; Chado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Features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FASTA file =&gt; Chado Features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Generic Excel Loader </a:t>
            </a:r>
            <a:r>
              <a:rPr lang="en-US" baseline="30000" dirty="0" err="1">
                <a:solidFill>
                  <a:schemeClr val="accent3">
                    <a:lumMod val="50000"/>
                  </a:schemeClr>
                </a:solidFill>
              </a:rPr>
              <a:t>Comming</a:t>
            </a:r>
            <a:r>
              <a:rPr lang="en-US" baseline="30000" dirty="0">
                <a:solidFill>
                  <a:schemeClr val="accent3">
                    <a:lumMod val="50000"/>
                  </a:schemeClr>
                </a:solidFill>
              </a:rPr>
              <a:t> Soon!</a:t>
            </a: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Support features, stocks, natural diversity data including genotypes and phenotypes, etc.</a:t>
            </a:r>
          </a:p>
        </p:txBody>
      </p:sp>
      <p:pic>
        <p:nvPicPr>
          <p:cNvPr id="6" name="Content Placeholder 10" descr="gears_bkg.jpg"/>
          <p:cNvPicPr>
            <a:picLocks noChangeAspect="1"/>
          </p:cNvPicPr>
          <p:nvPr/>
        </p:nvPicPr>
        <p:blipFill>
          <a:blip r:embed="rId2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Chado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435100"/>
            <a:ext cx="7086600" cy="45259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Installation of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chado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in a separate schema within the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Drupal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005" y="2560974"/>
            <a:ext cx="5745294" cy="40258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Content Placeholder 10" descr="gears_bkg.jpg"/>
          <p:cNvPicPr>
            <a:picLocks noChangeAspect="1"/>
          </p:cNvPicPr>
          <p:nvPr/>
        </p:nvPicPr>
        <p:blipFill>
          <a:blip r:embed="rId4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Project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What is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Tripal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Tripal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Version 0.2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Overview of Current Features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Tripal Version 0.3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 Depth Feature Explanation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Tripal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API and Extensions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Content Placeholder 10" descr="gears_bkg.jpg"/>
          <p:cNvPicPr>
            <a:picLocks noChangeAspect="1"/>
          </p:cNvPicPr>
          <p:nvPr/>
        </p:nvPicPr>
        <p:blipFill>
          <a:blip r:embed="rId2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0" descr="gears_bkg.jpg"/>
          <p:cNvPicPr>
            <a:picLocks noChangeAspect="1"/>
          </p:cNvPicPr>
          <p:nvPr/>
        </p:nvPicPr>
        <p:blipFill>
          <a:blip r:embed="rId2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Increased Chado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800" y="1600201"/>
            <a:ext cx="8270272" cy="3886200"/>
          </a:xfrm>
        </p:spPr>
        <p:txBody>
          <a:bodyPr numCol="2" spcCol="180000">
            <a:normAutofit/>
          </a:bodyPr>
          <a:lstStyle/>
          <a:p>
            <a:pPr marL="538163" indent="-538163">
              <a:buFont typeface="Wingdings" charset="2"/>
              <a:buChar char="q"/>
            </a:pPr>
            <a:r>
              <a:rPr lang="en-US" dirty="0">
                <a:solidFill>
                  <a:srgbClr val="190033"/>
                </a:solidFill>
              </a:rPr>
              <a:t>Audit</a:t>
            </a:r>
          </a:p>
          <a:p>
            <a:pPr marL="538163" indent="-538163">
              <a:spcBef>
                <a:spcPts val="0"/>
              </a:spcBef>
              <a:buClr>
                <a:srgbClr val="008000"/>
              </a:buClr>
              <a:buFont typeface="Wingdings" charset="2"/>
              <a:buChar char="ü"/>
            </a:pPr>
            <a:r>
              <a:rPr lang="en-US" dirty="0" err="1">
                <a:solidFill>
                  <a:srgbClr val="190033"/>
                </a:solidFill>
              </a:rPr>
              <a:t>Companalysis</a:t>
            </a:r>
            <a:endParaRPr lang="en-US" dirty="0">
              <a:solidFill>
                <a:srgbClr val="190033"/>
              </a:solidFill>
            </a:endParaRPr>
          </a:p>
          <a:p>
            <a:pPr marL="538163" indent="-538163">
              <a:spcBef>
                <a:spcPts val="0"/>
              </a:spcBef>
              <a:buClr>
                <a:srgbClr val="FF6600"/>
              </a:buClr>
              <a:buFont typeface="Wingdings" charset="2"/>
              <a:buChar char="ü"/>
            </a:pPr>
            <a:r>
              <a:rPr lang="en-US" dirty="0">
                <a:solidFill>
                  <a:srgbClr val="190033"/>
                </a:solidFill>
              </a:rPr>
              <a:t>Contact</a:t>
            </a:r>
          </a:p>
          <a:p>
            <a:pPr marL="538163" indent="-538163">
              <a:spcBef>
                <a:spcPts val="0"/>
              </a:spcBef>
              <a:buClr>
                <a:srgbClr val="008000"/>
              </a:buClr>
              <a:buFont typeface="Wingdings" charset="2"/>
              <a:buChar char="ü"/>
            </a:pPr>
            <a:r>
              <a:rPr lang="en-US" dirty="0">
                <a:solidFill>
                  <a:srgbClr val="190033"/>
                </a:solidFill>
              </a:rPr>
              <a:t>Controlled Vocabulary</a:t>
            </a:r>
          </a:p>
          <a:p>
            <a:pPr marL="538163" indent="-538163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solidFill>
                  <a:srgbClr val="190033"/>
                </a:solidFill>
              </a:rPr>
              <a:t>Expression</a:t>
            </a:r>
          </a:p>
          <a:p>
            <a:pPr marL="538163" indent="-538163">
              <a:spcBef>
                <a:spcPts val="0"/>
              </a:spcBef>
              <a:buClr>
                <a:srgbClr val="008000"/>
              </a:buClr>
              <a:buFont typeface="Wingdings" charset="2"/>
              <a:buChar char="ü"/>
            </a:pPr>
            <a:r>
              <a:rPr lang="en-US" dirty="0">
                <a:solidFill>
                  <a:srgbClr val="190033"/>
                </a:solidFill>
              </a:rPr>
              <a:t>General</a:t>
            </a:r>
          </a:p>
          <a:p>
            <a:pPr marL="538163" indent="-538163">
              <a:spcBef>
                <a:spcPts val="0"/>
              </a:spcBef>
              <a:buClr>
                <a:srgbClr val="FF6600"/>
              </a:buClr>
              <a:buFont typeface="Wingdings" charset="2"/>
              <a:buChar char="ü"/>
            </a:pPr>
            <a:r>
              <a:rPr lang="en-US" dirty="0">
                <a:solidFill>
                  <a:srgbClr val="190033"/>
                </a:solidFill>
              </a:rPr>
              <a:t>Genetic</a:t>
            </a:r>
          </a:p>
          <a:p>
            <a:pPr marL="538163" indent="-538163">
              <a:spcBef>
                <a:spcPts val="0"/>
              </a:spcBef>
              <a:buClr>
                <a:srgbClr val="008000"/>
              </a:buClr>
              <a:buFont typeface="Wingdings" charset="2"/>
              <a:buChar char="ü"/>
            </a:pPr>
            <a:r>
              <a:rPr lang="en-US" dirty="0">
                <a:solidFill>
                  <a:srgbClr val="190033"/>
                </a:solidFill>
              </a:rPr>
              <a:t>Library</a:t>
            </a:r>
          </a:p>
          <a:p>
            <a:pPr marL="538163" indent="-538163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solidFill>
                  <a:srgbClr val="190033"/>
                </a:solidFill>
              </a:rPr>
              <a:t>Mage</a:t>
            </a:r>
          </a:p>
          <a:p>
            <a:pPr marL="538163" indent="-538163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solidFill>
                  <a:srgbClr val="190033"/>
                </a:solidFill>
              </a:rPr>
              <a:t>Map</a:t>
            </a:r>
          </a:p>
          <a:p>
            <a:pPr marL="538163" indent="-538163">
              <a:spcBef>
                <a:spcPts val="0"/>
              </a:spcBef>
              <a:buClr>
                <a:srgbClr val="FF6600"/>
              </a:buClr>
              <a:buFont typeface="Wingdings" charset="2"/>
              <a:buChar char="ü"/>
            </a:pPr>
            <a:r>
              <a:rPr lang="en-US" dirty="0">
                <a:solidFill>
                  <a:srgbClr val="190033"/>
                </a:solidFill>
              </a:rPr>
              <a:t>Natural </a:t>
            </a:r>
            <a:r>
              <a:rPr lang="en-US" dirty="0" smtClean="0">
                <a:solidFill>
                  <a:srgbClr val="190033"/>
                </a:solidFill>
              </a:rPr>
              <a:t>Diversity</a:t>
            </a:r>
            <a:endParaRPr lang="en-US" dirty="0">
              <a:solidFill>
                <a:srgbClr val="190033"/>
              </a:solidFill>
            </a:endParaRPr>
          </a:p>
          <a:p>
            <a:pPr marL="538163" indent="-538163">
              <a:spcBef>
                <a:spcPts val="0"/>
              </a:spcBef>
              <a:buClr>
                <a:srgbClr val="008000"/>
              </a:buClr>
              <a:buFont typeface="Wingdings" charset="2"/>
              <a:buChar char="ü"/>
            </a:pPr>
            <a:r>
              <a:rPr lang="en-US" dirty="0">
                <a:solidFill>
                  <a:srgbClr val="190033"/>
                </a:solidFill>
              </a:rPr>
              <a:t>Organism</a:t>
            </a:r>
          </a:p>
          <a:p>
            <a:pPr marL="538163" indent="-538163">
              <a:spcBef>
                <a:spcPts val="0"/>
              </a:spcBef>
              <a:buClr>
                <a:srgbClr val="FF6600"/>
              </a:buClr>
              <a:buFont typeface="Wingdings" charset="2"/>
              <a:buChar char="ü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Phenotype</a:t>
            </a:r>
          </a:p>
          <a:p>
            <a:pPr marL="538163" indent="-538163">
              <a:spcBef>
                <a:spcPts val="0"/>
              </a:spcBef>
              <a:buFont typeface="Wingdings" charset="2"/>
              <a:buChar char="q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Phylogeny</a:t>
            </a:r>
          </a:p>
          <a:p>
            <a:pPr marL="538163" indent="-538163">
              <a:spcBef>
                <a:spcPts val="0"/>
              </a:spcBef>
              <a:buClr>
                <a:srgbClr val="FF6600"/>
              </a:buClr>
              <a:buFont typeface="Wingdings" charset="2"/>
              <a:buChar char="ü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Publication</a:t>
            </a:r>
          </a:p>
          <a:p>
            <a:pPr marL="538163" indent="-538163">
              <a:spcBef>
                <a:spcPts val="0"/>
              </a:spcBef>
              <a:buClr>
                <a:srgbClr val="008000"/>
              </a:buClr>
              <a:buFont typeface="Wingdings" charset="2"/>
              <a:buChar char="ü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Sequence</a:t>
            </a:r>
          </a:p>
          <a:p>
            <a:pPr marL="538163" indent="-538163">
              <a:spcBef>
                <a:spcPts val="0"/>
              </a:spcBef>
              <a:buClr>
                <a:srgbClr val="FF6600"/>
              </a:buClr>
              <a:buFont typeface="Wingdings" charset="2"/>
              <a:buChar char="ü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Stock</a:t>
            </a:r>
          </a:p>
          <a:p>
            <a:pPr marL="538163" indent="-538163">
              <a:spcBef>
                <a:spcPts val="0"/>
              </a:spcBef>
              <a:buFont typeface="Wingdings" charset="2"/>
              <a:buChar char="q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WWW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798" y="5886511"/>
            <a:ext cx="3988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190033"/>
                </a:solidFill>
              </a:rPr>
              <a:t>* Full support for some of these modules (e.g. Natural Diversity) may come through incremental updates to version 0.3</a:t>
            </a:r>
            <a:endParaRPr lang="en-US" sz="1600" i="1" dirty="0">
              <a:solidFill>
                <a:srgbClr val="1900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9938" y="5794178"/>
            <a:ext cx="2796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8000"/>
              </a:buClr>
            </a:pPr>
            <a:r>
              <a:rPr lang="en-US">
                <a:solidFill>
                  <a:srgbClr val="190033"/>
                </a:solidFill>
              </a:rPr>
              <a:t>Key:</a:t>
            </a:r>
          </a:p>
          <a:p>
            <a:pPr>
              <a:buClr>
                <a:srgbClr val="008000"/>
              </a:buClr>
              <a:buFont typeface="Wingdings" charset="2"/>
              <a:buChar char="ü"/>
            </a:pPr>
            <a:r>
              <a:rPr lang="en-US">
                <a:solidFill>
                  <a:srgbClr val="190033"/>
                </a:solidFill>
              </a:rPr>
              <a:t> Supported by Tripal v0.2</a:t>
            </a:r>
          </a:p>
          <a:p>
            <a:pPr>
              <a:buClr>
                <a:srgbClr val="FF6600"/>
              </a:buClr>
              <a:buFont typeface="Wingdings" charset="2"/>
              <a:buChar char="ü"/>
            </a:pPr>
            <a:r>
              <a:rPr lang="en-US">
                <a:solidFill>
                  <a:srgbClr val="190033"/>
                </a:solidFill>
              </a:rPr>
              <a:t> Supported by Tripal v0.3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Custom SQL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435100"/>
            <a:ext cx="7086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Integration of Chado with the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Drupal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Views Module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Create custom SQL queries through the web-interface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Formatting of the results into a variety of formats including lists, tables, and RSS feeds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Sorting, Filtering (admin set values, user provided values and/or variables from the path)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Exporting of tables to Excel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Permissions handling</a:t>
            </a:r>
          </a:p>
        </p:txBody>
      </p:sp>
      <p:pic>
        <p:nvPicPr>
          <p:cNvPr id="6" name="Content Placeholder 10" descr="gears_bkg.jpg"/>
          <p:cNvPicPr>
            <a:picLocks noChangeAspect="1"/>
          </p:cNvPicPr>
          <p:nvPr/>
        </p:nvPicPr>
        <p:blipFill>
          <a:blip r:embed="rId3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Custom SQL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435100"/>
            <a:ext cx="7086600" cy="4525963"/>
          </a:xfrm>
        </p:spPr>
        <p:txBody>
          <a:bodyPr/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Create custom SQL queries through the web-interface</a:t>
            </a:r>
          </a:p>
        </p:txBody>
      </p:sp>
      <p:pic>
        <p:nvPicPr>
          <p:cNvPr id="6" name="Content Placeholder 10" descr="gears_bkg.jpg"/>
          <p:cNvPicPr>
            <a:picLocks noChangeAspect="1"/>
          </p:cNvPicPr>
          <p:nvPr/>
        </p:nvPicPr>
        <p:blipFill>
          <a:blip r:embed="rId3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24" y="2269000"/>
            <a:ext cx="7137720" cy="4423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Custom SQL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435100"/>
            <a:ext cx="7086600" cy="4525963"/>
          </a:xfrm>
        </p:spPr>
        <p:txBody>
          <a:bodyPr/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Each field has a number of options</a:t>
            </a:r>
          </a:p>
        </p:txBody>
      </p:sp>
      <p:pic>
        <p:nvPicPr>
          <p:cNvPr id="6" name="Content Placeholder 10" descr="gears_bkg.jpg"/>
          <p:cNvPicPr>
            <a:picLocks noChangeAspect="1"/>
          </p:cNvPicPr>
          <p:nvPr/>
        </p:nvPicPr>
        <p:blipFill>
          <a:blip r:embed="rId3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625" y="1908630"/>
            <a:ext cx="3149599" cy="49493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l="2047" t="40687" r="39594" b="44751"/>
          <a:stretch>
            <a:fillRect/>
          </a:stretch>
        </p:blipFill>
        <p:spPr>
          <a:xfrm>
            <a:off x="349624" y="2638880"/>
            <a:ext cx="3974680" cy="1558470"/>
          </a:xfrm>
          <a:prstGeom prst="roundRect">
            <a:avLst>
              <a:gd name="adj" fmla="val 16667"/>
            </a:avLst>
          </a:prstGeom>
          <a:ln>
            <a:solidFill>
              <a:srgbClr val="201448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l="2047" t="53806" r="39594" b="36329"/>
          <a:stretch>
            <a:fillRect/>
          </a:stretch>
        </p:blipFill>
        <p:spPr>
          <a:xfrm>
            <a:off x="800100" y="3467099"/>
            <a:ext cx="4876800" cy="1295400"/>
          </a:xfrm>
          <a:prstGeom prst="roundRect">
            <a:avLst>
              <a:gd name="adj" fmla="val 16667"/>
            </a:avLst>
          </a:prstGeom>
          <a:ln>
            <a:solidFill>
              <a:srgbClr val="201448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rcRect l="2047" t="67442" r="39594" b="23177"/>
          <a:stretch>
            <a:fillRect/>
          </a:stretch>
        </p:blipFill>
        <p:spPr>
          <a:xfrm>
            <a:off x="349624" y="4114799"/>
            <a:ext cx="4876800" cy="1231900"/>
          </a:xfrm>
          <a:prstGeom prst="roundRect">
            <a:avLst>
              <a:gd name="adj" fmla="val 16667"/>
            </a:avLst>
          </a:prstGeom>
          <a:ln>
            <a:solidFill>
              <a:srgbClr val="201448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l="2047" t="82820" r="39594" b="4511"/>
          <a:stretch>
            <a:fillRect/>
          </a:stretch>
        </p:blipFill>
        <p:spPr>
          <a:xfrm>
            <a:off x="800100" y="4514849"/>
            <a:ext cx="4876800" cy="1663700"/>
          </a:xfrm>
          <a:prstGeom prst="roundRect">
            <a:avLst>
              <a:gd name="adj" fmla="val 16667"/>
            </a:avLst>
          </a:prstGeom>
          <a:ln>
            <a:solidFill>
              <a:srgbClr val="201448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Custom SQL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524" y="1304250"/>
            <a:ext cx="7086600" cy="1073983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Automatically generates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this query</a:t>
            </a:r>
          </a:p>
        </p:txBody>
      </p:sp>
      <p:pic>
        <p:nvPicPr>
          <p:cNvPr id="6" name="Content Placeholder 10" descr="gears_bkg.jpg"/>
          <p:cNvPicPr>
            <a:picLocks noChangeAspect="1"/>
          </p:cNvPicPr>
          <p:nvPr/>
        </p:nvPicPr>
        <p:blipFill>
          <a:blip r:embed="rId3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2524" y="1841242"/>
            <a:ext cx="75116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5">
                    <a:lumMod val="90000"/>
                    <a:lumOff val="10000"/>
                  </a:schemeClr>
                </a:solidFill>
              </a:rPr>
              <a:t>SELECT stock.stock_id AS stock_id, stock.uniquename AS stock_uniquename, node.nid AS node_nid, stock.name AS stock_name, cvterm.name AS cvterm_name, organism.common_name AS organism_common_name, organism_node.nid AS organism_node_nid </a:t>
            </a:r>
            <a:r>
              <a:rPr lang="en-US" sz="2000">
                <a:solidFill>
                  <a:srgbClr val="190033"/>
                </a:solidFill>
              </a:rPr>
              <a:t>FROM stock stock  </a:t>
            </a:r>
          </a:p>
          <a:p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LEFT JOIN organism organism ON stock.organism_id = organism.organism_id </a:t>
            </a:r>
          </a:p>
          <a:p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LEFT JOIN chado_stock chado_stock ON stock.stock_id = chado_stock.stock_id </a:t>
            </a:r>
          </a:p>
          <a:p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LEFT JOIN node node ON chado_stock.nid = node.nid </a:t>
            </a:r>
          </a:p>
          <a:p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LEFT JOIN cvterm cvterm ON stock.type_id = cvterm.cvterm_id </a:t>
            </a:r>
          </a:p>
          <a:p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LEFT JOIN chado_organism chado_organism ON organism.organism_id = chado_organism.organism_id </a:t>
            </a:r>
          </a:p>
          <a:p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LEFT JOIN node organism_node ON chado_organism.nid = organism_node.nid </a:t>
            </a:r>
          </a:p>
          <a:p>
            <a:r>
              <a:rPr lang="en-US" sz="2000">
                <a:solidFill>
                  <a:srgbClr val="190033"/>
                </a:solidFill>
              </a:rPr>
              <a:t>WHERE organism.common_name = 'Soybean'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Custom SQL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435100"/>
            <a:ext cx="7086600" cy="4525963"/>
          </a:xfrm>
        </p:spPr>
        <p:txBody>
          <a:bodyPr/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And produces this table</a:t>
            </a:r>
          </a:p>
        </p:txBody>
      </p:sp>
      <p:pic>
        <p:nvPicPr>
          <p:cNvPr id="6" name="Content Placeholder 10" descr="gears_bkg.jpg"/>
          <p:cNvPicPr>
            <a:picLocks noChangeAspect="1"/>
          </p:cNvPicPr>
          <p:nvPr/>
        </p:nvPicPr>
        <p:blipFill>
          <a:blip r:embed="rId3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1929467"/>
            <a:ext cx="6388100" cy="4752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Customizable Page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435100"/>
            <a:ext cx="7086600" cy="45259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Expose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Chado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data to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Drupal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Panels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 the form of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blocks 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Allows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tripal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administrators to arrange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chado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content on details pages</a:t>
            </a: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Decide if you want the Sequence Features page to only contain basic details and other details such as properties, relationships, annotation appear as tabs</a:t>
            </a: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Or combine everything onto a single page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Panels supports custom layouts with any combination of rows and columns</a:t>
            </a:r>
          </a:p>
        </p:txBody>
      </p:sp>
      <p:pic>
        <p:nvPicPr>
          <p:cNvPr id="6" name="Content Placeholder 10" descr="gears_bkg.jpg"/>
          <p:cNvPicPr>
            <a:picLocks noChangeAspect="1"/>
          </p:cNvPicPr>
          <p:nvPr/>
        </p:nvPicPr>
        <p:blipFill>
          <a:blip r:embed="rId3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Customizable Page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435100"/>
            <a:ext cx="7086600" cy="4525963"/>
          </a:xfrm>
        </p:spPr>
        <p:txBody>
          <a:bodyPr/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Put content in any region you want</a:t>
            </a:r>
          </a:p>
        </p:txBody>
      </p:sp>
      <p:pic>
        <p:nvPicPr>
          <p:cNvPr id="6" name="Content Placeholder 10" descr="gears_bkg.jpg"/>
          <p:cNvPicPr>
            <a:picLocks noChangeAspect="1"/>
          </p:cNvPicPr>
          <p:nvPr/>
        </p:nvPicPr>
        <p:blipFill>
          <a:blip r:embed="rId3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24" y="2126068"/>
            <a:ext cx="7086600" cy="41140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Customizable Page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435100"/>
            <a:ext cx="7086600" cy="4525963"/>
          </a:xfrm>
        </p:spPr>
        <p:txBody>
          <a:bodyPr/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Panels supports custom layouts with any combination of rows and columns</a:t>
            </a:r>
          </a:p>
        </p:txBody>
      </p:sp>
      <p:pic>
        <p:nvPicPr>
          <p:cNvPr id="6" name="Content Placeholder 10" descr="gears_bkg.jpg"/>
          <p:cNvPicPr>
            <a:picLocks noChangeAspect="1"/>
          </p:cNvPicPr>
          <p:nvPr/>
        </p:nvPicPr>
        <p:blipFill>
          <a:blip r:embed="rId2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349250" y="2410957"/>
            <a:ext cx="7086974" cy="41041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Tripal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435100"/>
            <a:ext cx="7086600" cy="49874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At the Tripal-core level:</a:t>
            </a:r>
          </a:p>
          <a:p>
            <a:pPr lvl="1"/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Sumbit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/Update job status for the Jobs Management system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Add Materialized Views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Adding custom CV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At the Chado-centric module level: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Generic Insert/Update/Delete for Chado tables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Pie Charts and expandable tree browser for showing features with assigned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ontologies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At the Analysis module level: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Functions for registering new analysis modules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Use of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Drupal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hooks for integrating new analyses</a:t>
            </a:r>
          </a:p>
          <a:p>
            <a:pPr lvl="1"/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Content Placeholder 10" descr="gears_bkg.jpg"/>
          <p:cNvPicPr>
            <a:picLocks noChangeAspect="1"/>
          </p:cNvPicPr>
          <p:nvPr/>
        </p:nvPicPr>
        <p:blipFill>
          <a:blip r:embed="rId2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90000"/>
                    <a:lumOff val="10000"/>
                  </a:schemeClr>
                </a:solidFill>
              </a:rPr>
              <a:t>What is Tripal?</a:t>
            </a:r>
          </a:p>
        </p:txBody>
      </p:sp>
      <p:pic>
        <p:nvPicPr>
          <p:cNvPr id="4" name="Content Placeholder 10" descr="gears_bkg.jpg"/>
          <p:cNvPicPr>
            <a:picLocks noChangeAspect="1"/>
          </p:cNvPicPr>
          <p:nvPr/>
        </p:nvPicPr>
        <p:blipFill>
          <a:blip r:embed="rId3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711894" y="2995444"/>
            <a:ext cx="2785492" cy="3047102"/>
            <a:chOff x="711894" y="2995444"/>
            <a:chExt cx="2785492" cy="30471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lumMod val="50000"/>
                </a:schemeClr>
                <a:srgbClr val="FFF1C1"/>
              </a:duotone>
            </a:blip>
            <a:stretch>
              <a:fillRect/>
            </a:stretch>
          </p:blipFill>
          <p:spPr>
            <a:xfrm>
              <a:off x="711894" y="2995444"/>
              <a:ext cx="2785492" cy="2785492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569965" y="5519326"/>
              <a:ext cx="11314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accent4">
                      <a:lumMod val="50000"/>
                    </a:schemeClr>
                  </a:solidFill>
                </a:rPr>
                <a:t>Chado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69315" y="3106050"/>
            <a:ext cx="2059062" cy="2878927"/>
            <a:chOff x="5069315" y="3106050"/>
            <a:chExt cx="2059062" cy="287892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9315" y="3106050"/>
              <a:ext cx="2059062" cy="235570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603629" y="5461757"/>
              <a:ext cx="1178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0A5CAC"/>
                  </a:solidFill>
                </a:rPr>
                <a:t>Drupal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135685" y="1755350"/>
            <a:ext cx="3905801" cy="2262063"/>
            <a:chOff x="2135685" y="1755350"/>
            <a:chExt cx="3905801" cy="2262063"/>
          </a:xfrm>
        </p:grpSpPr>
        <p:sp>
          <p:nvSpPr>
            <p:cNvPr id="37" name="Arc 36"/>
            <p:cNvSpPr/>
            <p:nvPr/>
          </p:nvSpPr>
          <p:spPr>
            <a:xfrm>
              <a:off x="2135685" y="2336299"/>
              <a:ext cx="3905801" cy="1681114"/>
            </a:xfrm>
            <a:prstGeom prst="arc">
              <a:avLst>
                <a:gd name="adj1" fmla="val 10670997"/>
                <a:gd name="adj2" fmla="val 0"/>
              </a:avLst>
            </a:prstGeom>
            <a:ln w="57150" cap="flat" cmpd="thickThin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7386" y="1755350"/>
              <a:ext cx="10139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accent1">
                      <a:lumMod val="75000"/>
                      <a:lumOff val="25000"/>
                    </a:schemeClr>
                  </a:solidFill>
                </a:rPr>
                <a:t>Tripal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What is Tripal?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Tripal API:  Select/Insert/Update</a:t>
            </a:r>
            <a:endParaRPr lang="en-US" sz="36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598064"/>
            <a:ext cx="7086600" cy="4525963"/>
          </a:xfrm>
        </p:spPr>
        <p:txBody>
          <a:bodyPr>
            <a:normAutofit/>
          </a:bodyPr>
          <a:lstStyle/>
          <a:p>
            <a:r>
              <a:rPr lang="en-US" sz="2595" dirty="0" smtClean="0">
                <a:solidFill>
                  <a:srgbClr val="190033"/>
                </a:solidFill>
              </a:rPr>
              <a:t>Generic Select/Insert/Update  functions</a:t>
            </a:r>
          </a:p>
          <a:p>
            <a:pPr lvl="1"/>
            <a:r>
              <a:rPr lang="en-US" sz="2395" dirty="0" smtClean="0">
                <a:solidFill>
                  <a:srgbClr val="190033"/>
                </a:solidFill>
              </a:rPr>
              <a:t>One select function allows querying of all </a:t>
            </a:r>
            <a:r>
              <a:rPr lang="en-US" sz="2395" dirty="0" err="1" smtClean="0">
                <a:solidFill>
                  <a:srgbClr val="190033"/>
                </a:solidFill>
              </a:rPr>
              <a:t>chado</a:t>
            </a:r>
            <a:r>
              <a:rPr lang="en-US" sz="2395" dirty="0" smtClean="0">
                <a:solidFill>
                  <a:srgbClr val="190033"/>
                </a:solidFill>
              </a:rPr>
              <a:t> tables</a:t>
            </a:r>
          </a:p>
          <a:p>
            <a:r>
              <a:rPr lang="en-US" sz="2595" i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array</a:t>
            </a:r>
            <a:r>
              <a:rPr lang="en-US" sz="2595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595" b="1" dirty="0" err="1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tripal_core_chado_select</a:t>
            </a:r>
            <a:r>
              <a:rPr lang="en-US" sz="2595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595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string</a:t>
            </a:r>
            <a:r>
              <a:rPr lang="en-US" sz="2595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 $</a:t>
            </a:r>
            <a:r>
              <a:rPr lang="en-US" sz="2595" b="1" dirty="0" err="1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table_name</a:t>
            </a:r>
            <a:r>
              <a:rPr lang="en-US" sz="2595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595" i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array</a:t>
            </a:r>
            <a:r>
              <a:rPr lang="en-US" sz="2595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595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$</a:t>
            </a:r>
            <a:r>
              <a:rPr lang="en-US" sz="2595" b="1" dirty="0" err="1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select_values</a:t>
            </a:r>
            <a:r>
              <a:rPr lang="en-US" sz="2595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sz="2595" dirty="0" smtClean="0">
                <a:solidFill>
                  <a:srgbClr val="190033"/>
                </a:solidFill>
              </a:rPr>
              <a:t>Nested values </a:t>
            </a:r>
            <a:r>
              <a:rPr lang="en-US" sz="2595" dirty="0" err="1" smtClean="0">
                <a:solidFill>
                  <a:srgbClr val="190033"/>
                </a:solidFill>
              </a:rPr>
              <a:t>array</a:t>
            </a:r>
            <a:r>
              <a:rPr lang="en-US" sz="2595" baseline="30000" dirty="0" err="1" smtClean="0">
                <a:solidFill>
                  <a:srgbClr val="190033"/>
                </a:solidFill>
              </a:rPr>
              <a:t>(example</a:t>
            </a:r>
            <a:r>
              <a:rPr lang="en-US" sz="2595" baseline="30000" dirty="0" smtClean="0">
                <a:solidFill>
                  <a:srgbClr val="190033"/>
                </a:solidFill>
              </a:rPr>
              <a:t> coming) </a:t>
            </a:r>
            <a:r>
              <a:rPr lang="en-US" sz="2595" dirty="0" smtClean="0">
                <a:solidFill>
                  <a:srgbClr val="190033"/>
                </a:solidFill>
              </a:rPr>
              <a:t>allows specifying foreign keys by means other than the primary key</a:t>
            </a:r>
          </a:p>
          <a:p>
            <a:endParaRPr lang="en-US" sz="2595" dirty="0" smtClean="0">
              <a:solidFill>
                <a:srgbClr val="190033"/>
              </a:solidFill>
            </a:endParaRPr>
          </a:p>
          <a:p>
            <a:pPr lvl="1"/>
            <a:endParaRPr lang="en-US" sz="2595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sz="2595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Content Placeholder 10" descr="gears_bkg.jpg"/>
          <p:cNvPicPr>
            <a:picLocks noChangeAspect="1"/>
          </p:cNvPicPr>
          <p:nvPr/>
        </p:nvPicPr>
        <p:blipFill>
          <a:blip r:embed="rId2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Tripal API:  Example Select</a:t>
            </a:r>
            <a:endParaRPr lang="en-US" sz="36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600200"/>
            <a:ext cx="7086600" cy="483478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Usage:</a:t>
            </a:r>
          </a:p>
          <a:p>
            <a:pPr lvl="1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$columns = array( ‘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feature_id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’, ‘name’, ‘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uniquename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’ );</a:t>
            </a:r>
          </a:p>
          <a:p>
            <a:pPr lvl="1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$values = array(</a:t>
            </a:r>
          </a:p>
          <a:p>
            <a:pPr lvl="1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	‘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organism_id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’ =&gt; array(‘genus’ =&gt; ‘Lens’),</a:t>
            </a:r>
          </a:p>
          <a:p>
            <a:pPr lvl="1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	‘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type_id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’ =&gt; array(</a:t>
            </a:r>
          </a:p>
          <a:p>
            <a:pPr lvl="1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		‘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cv_id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’ =&gt; array(‘name’ =&gt; ‘sequence’),</a:t>
            </a:r>
          </a:p>
          <a:p>
            <a:pPr lvl="1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		‘name’ =&gt; ‘gene’,</a:t>
            </a:r>
          </a:p>
          <a:p>
            <a:pPr lvl="1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	),</a:t>
            </a:r>
          </a:p>
          <a:p>
            <a:pPr lvl="1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	‘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dbxref_id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’ =&gt; array(</a:t>
            </a:r>
          </a:p>
          <a:p>
            <a:pPr lvl="1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		‘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db_id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’ =&gt; array(‘name’ =&gt; ‘NCBI’),</a:t>
            </a:r>
          </a:p>
          <a:p>
            <a:pPr lvl="1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	),</a:t>
            </a:r>
          </a:p>
          <a:p>
            <a:pPr lvl="1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);</a:t>
            </a:r>
          </a:p>
          <a:p>
            <a:pPr lvl="1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$result =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tripal_core_chado_select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('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feature',$columns,$values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);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 above example, returns an array of all Lentil genes with NCBI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accessions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Updates and Inserts follow a similar scheme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Content Placeholder 10" descr="gears_bkg.jpg"/>
          <p:cNvPicPr>
            <a:picLocks noChangeAspect="1"/>
          </p:cNvPicPr>
          <p:nvPr/>
        </p:nvPicPr>
        <p:blipFill>
          <a:blip r:embed="rId2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24" y="316194"/>
            <a:ext cx="7086600" cy="7318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Tripal Extensions</a:t>
            </a:r>
            <a:endParaRPr lang="en-US" sz="2400" baseline="300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Content Placeholder 10" descr="gears_bkg.jpg"/>
          <p:cNvPicPr>
            <a:picLocks noChangeAspect="1"/>
          </p:cNvPicPr>
          <p:nvPr/>
        </p:nvPicPr>
        <p:blipFill>
          <a:blip r:embed="rId3"/>
          <a:srcRect l="71055" r="12052"/>
          <a:stretch>
            <a:fillRect/>
          </a:stretch>
        </p:blipFill>
        <p:spPr>
          <a:xfrm>
            <a:off x="7807296" y="5359"/>
            <a:ext cx="1507067" cy="6858000"/>
          </a:xfrm>
          <a:prstGeom prst="rect">
            <a:avLst/>
          </a:prstGeom>
        </p:spPr>
      </p:pic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</p:nvPr>
        </p:nvGraphicFramePr>
        <p:xfrm>
          <a:off x="-1179694" y="1743342"/>
          <a:ext cx="7086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06536" y="1825853"/>
            <a:ext cx="3127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90033"/>
                </a:solidFill>
              </a:rPr>
              <a:t>Tripal can be extended</a:t>
            </a:r>
          </a:p>
          <a:p>
            <a:r>
              <a:rPr lang="en-US" dirty="0" smtClean="0">
                <a:solidFill>
                  <a:srgbClr val="190033"/>
                </a:solidFill>
              </a:rPr>
              <a:t>at the Application and </a:t>
            </a:r>
          </a:p>
          <a:p>
            <a:r>
              <a:rPr lang="en-US" dirty="0" smtClean="0">
                <a:solidFill>
                  <a:srgbClr val="190033"/>
                </a:solidFill>
              </a:rPr>
              <a:t>Analysis Module layers, or where Chado-centric modules are missing.</a:t>
            </a:r>
          </a:p>
          <a:p>
            <a:endParaRPr lang="en-US" dirty="0" smtClean="0">
              <a:solidFill>
                <a:srgbClr val="190033"/>
              </a:solidFill>
            </a:endParaRPr>
          </a:p>
          <a:p>
            <a:r>
              <a:rPr lang="en-US" dirty="0" smtClean="0">
                <a:solidFill>
                  <a:srgbClr val="190033"/>
                </a:solidFill>
              </a:rPr>
              <a:t>Anyone may develop Applications and Analysis modules</a:t>
            </a:r>
          </a:p>
          <a:p>
            <a:endParaRPr lang="en-US" dirty="0" smtClean="0">
              <a:solidFill>
                <a:srgbClr val="190033"/>
              </a:solidFill>
            </a:endParaRPr>
          </a:p>
          <a:p>
            <a:r>
              <a:rPr lang="en-US" dirty="0" smtClean="0">
                <a:solidFill>
                  <a:srgbClr val="190033"/>
                </a:solidFill>
              </a:rPr>
              <a:t>Anyone may help with development of Chado-centric modules but in coordination with </a:t>
            </a:r>
            <a:r>
              <a:rPr lang="en-US" dirty="0" err="1" smtClean="0">
                <a:solidFill>
                  <a:srgbClr val="190033"/>
                </a:solidFill>
              </a:rPr>
              <a:t>core Tripal</a:t>
            </a:r>
            <a:r>
              <a:rPr lang="en-US" dirty="0" smtClean="0">
                <a:solidFill>
                  <a:srgbClr val="190033"/>
                </a:solidFill>
              </a:rPr>
              <a:t> developers.</a:t>
            </a:r>
          </a:p>
          <a:p>
            <a:endParaRPr lang="en-US" dirty="0" smtClean="0">
              <a:solidFill>
                <a:srgbClr val="19003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Extensions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Tripal Extensions</a:t>
            </a:r>
            <a:endParaRPr lang="en-US" sz="2400" baseline="300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Tripal Extensions are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made available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through the Tripal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SourceForge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Site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2"/>
              </a:rPr>
              <a:t>http://tripal.sourceforge.net/?q=extensions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Some extensions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coming soon include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Breeder’s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Toolbox Application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Alpha version available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Natural Diversity Module</a:t>
            </a: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Under Development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GBrowse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Management Module</a:t>
            </a: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Under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Development</a:t>
            </a:r>
          </a:p>
          <a:p>
            <a:pPr lvl="1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Content Placeholder 10" descr="gears_bkg.jpg"/>
          <p:cNvPicPr>
            <a:picLocks noChangeAspect="1"/>
          </p:cNvPicPr>
          <p:nvPr/>
        </p:nvPicPr>
        <p:blipFill>
          <a:blip r:embed="rId3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Extensions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Tripal Extensions</a:t>
            </a:r>
            <a:endParaRPr lang="en-US" sz="2400" baseline="300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Application:  Breeder’s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Module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Development: University of Saskatchewan and Washington State University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Will provide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specialized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Creation Forms, Details Pages and Views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Missing Chado-centric modules: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Genotype/Phenotype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Natural Diversity Experiment Management Module</a:t>
            </a: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Development: University of Saskatchewan and Washington State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University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Initial support is focused on Views 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Dynamic Details Pages for projects/experiments</a:t>
            </a:r>
          </a:p>
          <a:p>
            <a:pPr lvl="1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Content Placeholder 10" descr="gears_bkg.jpg"/>
          <p:cNvPicPr>
            <a:picLocks noChangeAspect="1"/>
          </p:cNvPicPr>
          <p:nvPr/>
        </p:nvPicPr>
        <p:blipFill>
          <a:blip r:embed="rId2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Extensions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Tripal 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GBrowse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Integration Module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Development: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University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of Saskatchewan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Will allow creation of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GBrowse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Instances through the web interface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Ability to sync specific feature libraries in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chado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with a given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GBrowse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instance</a:t>
            </a: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cURL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module for integration of 3</a:t>
            </a:r>
            <a:r>
              <a:rPr lang="en-US" baseline="30000" dirty="0" smtClean="0">
                <a:solidFill>
                  <a:schemeClr val="accent3">
                    <a:lumMod val="50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Party tools into a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Drupal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site. 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Under development at Washington State University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Will allow seamless integration with other GMOD tools into the site (e.g.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Gbrowse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CMAP)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Content Placeholder 10" descr="gears_bkg.jpg"/>
          <p:cNvPicPr>
            <a:picLocks noChangeAspect="1"/>
          </p:cNvPicPr>
          <p:nvPr/>
        </p:nvPicPr>
        <p:blipFill>
          <a:blip r:embed="rId2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Extensions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Tripal 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600200"/>
            <a:ext cx="7086600" cy="479515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Analysis Modules: 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There are already modules developed for supporting the following analysis’:</a:t>
            </a:r>
          </a:p>
          <a:p>
            <a:pPr lvl="2"/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BLAST</a:t>
            </a: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GO</a:t>
            </a: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Interpro</a:t>
            </a: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KEGG</a:t>
            </a: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Unigene	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 version 0.2 these were include in core Tripal but have been moved to a separate Drupal Package</a:t>
            </a:r>
          </a:p>
          <a:p>
            <a:pPr lvl="1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Content Placeholder 10" descr="gears_bkg.jpg"/>
          <p:cNvPicPr>
            <a:picLocks noChangeAspect="1"/>
          </p:cNvPicPr>
          <p:nvPr/>
        </p:nvPicPr>
        <p:blipFill>
          <a:blip r:embed="rId2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Extensions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How to Contribute</a:t>
            </a:r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Tripal is still maturing but anyone can extend it to suit their needs.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These extensions can be shared with others and can be made available by on the Tripal website: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hlinkClick r:id="rId2"/>
              </a:rPr>
              <a:t>http://tripal.sourceforge.net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If you are interested in developing an extension feel free to email the mailing list:  gmod-tripal@lists.sourceforge.net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Content Placeholder 10" descr="gears_bkg.jpg"/>
          <p:cNvPicPr>
            <a:picLocks noChangeAspect="1"/>
          </p:cNvPicPr>
          <p:nvPr/>
        </p:nvPicPr>
        <p:blipFill>
          <a:blip r:embed="rId3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Extensions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24" y="381000"/>
            <a:ext cx="7473576" cy="7318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Contributing Organizations</a:t>
            </a:r>
          </a:p>
        </p:txBody>
      </p:sp>
      <p:pic>
        <p:nvPicPr>
          <p:cNvPr id="3" name="Content Placeholder 4" descr="CUGI 2 color gradi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44" y="1287362"/>
            <a:ext cx="1981200" cy="1118237"/>
          </a:xfrm>
          <a:prstGeom prst="rect">
            <a:avLst/>
          </a:prstGeom>
        </p:spPr>
      </p:pic>
      <p:pic>
        <p:nvPicPr>
          <p:cNvPr id="4" name="Picture 4" descr="http://www.wsu.edu/~poovaiah/WSU-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688" y="3907968"/>
            <a:ext cx="2629014" cy="76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9346" y="4800600"/>
            <a:ext cx="3213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Main Bioinformatics Lab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Stephen Ficklin  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(project lead)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Chun-Huai Chen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Taein Lee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Dorrie Main,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Ph.D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Il-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Hyung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 Cho, Ph.D.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Sook Jung,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Ph.D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688" y="2438954"/>
            <a:ext cx="3207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Clemson University Genomics Institute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Meg Staton,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Ph.D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Picture 4" descr="University of Saskatchewa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8866" y="1626675"/>
            <a:ext cx="2619375" cy="59055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062666" y="2368619"/>
            <a:ext cx="3005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University of Saskatchewan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Lacey-Anne Sanderson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Kirstin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Bett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Ph.D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" name="Picture 6" descr="Software Requirements, Ver 2 Proposa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2" y="3562350"/>
            <a:ext cx="1476375" cy="10858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062666" y="4721525"/>
            <a:ext cx="365893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Ontario Institute for Cancer Research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GMOD Coordinator, Scott Cain,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Ph.D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Emory University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Previous GMOD Help Desk,  Dave Clement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Content Placeholder 10" descr="gears_bkg.jpg"/>
          <p:cNvPicPr>
            <a:picLocks noChangeAspect="1"/>
          </p:cNvPicPr>
          <p:nvPr/>
        </p:nvPicPr>
        <p:blipFill>
          <a:blip r:embed="rId6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24" y="381000"/>
            <a:ext cx="7473576" cy="73183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Funding Sources</a:t>
            </a:r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Content Placeholder 10" descr="gears_bkg.jpg"/>
          <p:cNvPicPr>
            <a:picLocks noChangeAspect="1"/>
          </p:cNvPicPr>
          <p:nvPr/>
        </p:nvPicPr>
        <p:blipFill>
          <a:blip r:embed="rId2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49624" y="1600200"/>
            <a:ext cx="6736976" cy="452596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Development of Tripal has been supported by components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of several </a:t>
            </a:r>
            <a:r>
              <a:rPr lang="en-US" sz="2600" dirty="0" smtClean="0"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rPr>
              <a:t>funded projects, including:</a:t>
            </a:r>
            <a:endParaRPr lang="en-US" sz="2000" b="1" dirty="0" smtClean="0">
              <a:solidFill>
                <a:srgbClr val="190033"/>
              </a:solidFill>
            </a:endParaRPr>
          </a:p>
          <a:p>
            <a:pPr marL="631825" lvl="1" indent="-174625"/>
            <a:endParaRPr lang="en-US" sz="2000" b="1" dirty="0" smtClean="0">
              <a:solidFill>
                <a:srgbClr val="190033"/>
              </a:solidFill>
            </a:endParaRPr>
          </a:p>
          <a:p>
            <a:pPr marL="631825" lvl="1" indent="-174625"/>
            <a:r>
              <a:rPr lang="en-US" sz="2000" b="1" dirty="0" smtClean="0">
                <a:solidFill>
                  <a:srgbClr val="190033"/>
                </a:solidFill>
              </a:rPr>
              <a:t>Current Funding</a:t>
            </a:r>
          </a:p>
          <a:p>
            <a:pPr marL="631825" lvl="1" indent="-174625"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</a:rPr>
              <a:t>Tree Fruit GDR: Translating Genomics into Advances in Horticulture</a:t>
            </a:r>
            <a:r>
              <a:rPr lang="en-US" sz="3000" dirty="0" smtClean="0">
                <a:solidFill>
                  <a:schemeClr val="accent3">
                    <a:lumMod val="75000"/>
                  </a:schemeClr>
                </a:solidFill>
              </a:rPr>
              <a:t>: USDA Specialty Crops Research Initiative, September 2009 – August 2013.</a:t>
            </a:r>
          </a:p>
          <a:p>
            <a:pPr marL="631825" lvl="1" indent="-174625"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</a:rPr>
              <a:t>An Integrated Web-based Relational Database for the </a:t>
            </a:r>
            <a:r>
              <a:rPr lang="en-US" sz="3000" b="1" dirty="0" err="1" smtClean="0">
                <a:solidFill>
                  <a:schemeClr val="accent3">
                    <a:lumMod val="75000"/>
                  </a:schemeClr>
                </a:solidFill>
              </a:rPr>
              <a:t>Curation</a:t>
            </a:r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</a:rPr>
              <a:t> of Cacao Genetic and Genomic Data</a:t>
            </a:r>
            <a:r>
              <a:rPr lang="en-US" sz="3000" dirty="0" smtClean="0">
                <a:solidFill>
                  <a:schemeClr val="accent3">
                    <a:lumMod val="75000"/>
                  </a:schemeClr>
                </a:solidFill>
              </a:rPr>
              <a:t>:  USDA-ARS SCA, January 2009 - January 2013.</a:t>
            </a:r>
          </a:p>
          <a:p>
            <a:pPr marL="631825" lvl="1" indent="-174625"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</a:rPr>
              <a:t>Developing an Online Toolbox for Tree Fruit Breeding</a:t>
            </a:r>
            <a:r>
              <a:rPr lang="en-US" sz="3000" dirty="0" smtClean="0">
                <a:solidFill>
                  <a:schemeClr val="accent3">
                    <a:lumMod val="75000"/>
                  </a:schemeClr>
                </a:solidFill>
              </a:rPr>
              <a:t>: Washington Tree Fruit Research Commission, April 2009 – March 2012.</a:t>
            </a:r>
          </a:p>
          <a:p>
            <a:pPr marL="631825" lvl="1" indent="-174625">
              <a:buFont typeface="Arial" pitchFamily="34" charset="0"/>
              <a:buChar char="•"/>
            </a:pPr>
            <a:r>
              <a:rPr lang="en-US" sz="3000" b="1" dirty="0" err="1" smtClean="0">
                <a:solidFill>
                  <a:schemeClr val="accent3">
                    <a:lumMod val="75000"/>
                  </a:schemeClr>
                </a:solidFill>
              </a:rPr>
              <a:t>RosBREED</a:t>
            </a:r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</a:rPr>
              <a:t>: Enabling Marker-assisted Breeding in Rosaceae</a:t>
            </a:r>
            <a:r>
              <a:rPr lang="en-US" sz="3000" dirty="0" smtClean="0">
                <a:solidFill>
                  <a:schemeClr val="accent3">
                    <a:lumMod val="75000"/>
                  </a:schemeClr>
                </a:solidFill>
              </a:rPr>
              <a:t>: USDA Specialty Crops Research Initiative, September 2009 – August 2013</a:t>
            </a:r>
          </a:p>
          <a:p>
            <a:pPr marL="631825" lvl="1" indent="-174625"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</a:rPr>
              <a:t>Genomics-Assisted Plant Breeding for Cool Season Food Legumes</a:t>
            </a:r>
            <a:r>
              <a:rPr lang="en-US" sz="3000" dirty="0" smtClean="0">
                <a:solidFill>
                  <a:schemeClr val="accent3">
                    <a:lumMod val="75000"/>
                  </a:schemeClr>
                </a:solidFill>
              </a:rPr>
              <a:t>: University of Idaho Special Grants, USDA NIFA, May 2010 – April 2013</a:t>
            </a:r>
          </a:p>
          <a:p>
            <a:pPr marL="631825" lvl="1" indent="-174625"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</a:rPr>
              <a:t>Loblolly Pine Genome Sequencing</a:t>
            </a:r>
            <a:r>
              <a:rPr lang="en-US" sz="3000" dirty="0" smtClean="0">
                <a:solidFill>
                  <a:schemeClr val="accent3">
                    <a:lumMod val="75000"/>
                  </a:schemeClr>
                </a:solidFill>
              </a:rPr>
              <a:t>: USDA DOE, January 2011-January 2016</a:t>
            </a:r>
          </a:p>
          <a:p>
            <a:pPr marL="631825" lvl="1" indent="-174625">
              <a:buFont typeface="Arial"/>
              <a:buChar char="•"/>
            </a:pP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uLnTx/>
                <a:uFillTx/>
                <a:ea typeface="+mn-ea"/>
                <a:cs typeface="+mn-cs"/>
              </a:rPr>
              <a:t>PURENET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uLnTx/>
                <a:uFillTx/>
                <a:ea typeface="+mn-ea"/>
                <a:cs typeface="+mn-cs"/>
              </a:rPr>
              <a:t>: Agriculture and Agri-Food Canada, May 2009 – March 2011</a:t>
            </a:r>
          </a:p>
          <a:p>
            <a:pPr marL="631825" lvl="1" indent="-174625"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</a:rPr>
              <a:t>iMAP</a:t>
            </a:r>
            <a:r>
              <a:rPr lang="en-US" sz="3000" dirty="0" smtClean="0">
                <a:solidFill>
                  <a:schemeClr val="accent3">
                    <a:lumMod val="75000"/>
                  </a:schemeClr>
                </a:solidFill>
              </a:rPr>
              <a:t>: Saskatchewan Pulse Growers Association, September 2010 – September 2013</a:t>
            </a:r>
            <a:endParaRPr kumimoji="0" lang="en-US" sz="3000" b="0" i="0" u="none" strike="noStrike" kern="1200" cap="none" spc="0" normalizeH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uLnTx/>
              <a:uFillTx/>
              <a:ea typeface="+mn-ea"/>
              <a:cs typeface="+mn-cs"/>
            </a:endParaRPr>
          </a:p>
          <a:p>
            <a:pPr marL="631825" lvl="1" indent="-174625">
              <a:buFont typeface="Arial" pitchFamily="34" charset="0"/>
              <a:buChar char="•"/>
            </a:pPr>
            <a:r>
              <a:rPr lang="en-US" sz="3000" b="1" smtClean="0">
                <a:solidFill>
                  <a:schemeClr val="accent3">
                    <a:lumMod val="75000"/>
                  </a:schemeClr>
                </a:solidFill>
              </a:rPr>
              <a:t>Comparative Genomics of Environmental Stress Responses in North American Hardwoods: </a:t>
            </a:r>
            <a:r>
              <a:rPr lang="en-US" sz="3000" smtClean="0">
                <a:solidFill>
                  <a:schemeClr val="accent3">
                    <a:lumMod val="75000"/>
                  </a:schemeClr>
                </a:solidFill>
              </a:rPr>
              <a:t>NSF Plant Genome Research Program, February 2011 - January 2015</a:t>
            </a:r>
          </a:p>
          <a:p>
            <a:pPr marL="631825" lvl="1" indent="-174625">
              <a:buFont typeface="Arial" pitchFamily="34" charset="0"/>
              <a:buChar char="•"/>
            </a:pPr>
            <a:endParaRPr lang="en-US" sz="3000" dirty="0" smtClean="0">
              <a:solidFill>
                <a:schemeClr val="accent3">
                  <a:lumMod val="75000"/>
                </a:schemeClr>
              </a:solidFill>
              <a:effectLst>
                <a:outerShdw blurRad="50800" dist="12700" dir="2700000" algn="tl" rotWithShape="0">
                  <a:schemeClr val="bg1">
                    <a:alpha val="40000"/>
                  </a:schemeClr>
                </a:outerShdw>
              </a:effectLst>
            </a:endParaRPr>
          </a:p>
          <a:p>
            <a:pPr marL="631825" lvl="1" indent="-174625"/>
            <a:r>
              <a:rPr lang="en-US" sz="2000" b="1" dirty="0" smtClean="0"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rPr>
              <a:t>Past Funding</a:t>
            </a:r>
          </a:p>
          <a:p>
            <a:pPr marL="631825" lvl="1" indent="-174625">
              <a:buFont typeface="Arial" pitchFamily="34" charset="0"/>
              <a:buChar char="•"/>
            </a:pPr>
            <a:r>
              <a:rPr lang="en-US" sz="2000" baseline="0" dirty="0" smtClean="0"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rPr>
              <a:t>Genomic Tool Development for the </a:t>
            </a:r>
            <a:r>
              <a:rPr lang="en-US" sz="2000" baseline="0" dirty="0" err="1" smtClean="0"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rPr>
              <a:t>Fagaceae</a:t>
            </a:r>
            <a:r>
              <a:rPr lang="en-US" sz="2000" baseline="0" dirty="0" smtClean="0"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rPr>
              <a:t>, NSF Award #0605135</a:t>
            </a:r>
          </a:p>
          <a:p>
            <a:pPr marL="631825" lvl="1" indent="-174625"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Clemson University Genomics Institute (CUGI)</a:t>
            </a:r>
          </a:p>
          <a:p>
            <a:pPr marL="631825" lvl="1" indent="-174625"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Clemson’s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Cyberinfrastructure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Technology Integration Group (CITI)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90033"/>
              </a:solidFill>
              <a:effectLst>
                <a:outerShdw blurRad="50800" dist="12700" dir="27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90033"/>
              </a:solidFill>
              <a:effectLst>
                <a:outerShdw blurRad="50800" dist="12700" dir="27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6" name="AutoShape 2" descr="data:image/jpg;base64,/9j/4AAQSkZJRgABAQAAAQABAAD/2wBDAAkGBwgHBgkIBwgKCgkLDRYPDQwMDRsUFRAWIB0iIiAdHx8kKDQsJCYxJx8fLT0tMTU3Ojo6Iys/RD84QzQ5Ojf/2wBDAQoKCg0MDRoPDxo3JR8lNzc3Nzc3Nzc3Nzc3Nzc3Nzc3Nzc3Nzc3Nzc3Nzc3Nzc3Nzc3Nzc3Nzc3Nzc3Nzc3Nzf/wAARCABOAE4DASIAAhEBAxEB/8QAHAAAAgIDAQEAAAAAAAAAAAAABQYABwIDBAEI/8QAMxAAAgIBAgQEBAQHAQEAAAAAAQIDBBEABQYSITETQVFhFCJxkRWBobEHIzIzUsHwYtH/xAAZAQADAQEBAAAAAAAAAAAAAAACAwQABQH/xAAtEQACAQIFAQcDBQAAAAAAAAABAgADEQQSEyEx8AUUIjJBUcFCcaGBkbHR4f/aAAwDAQACEQMRAD8AvHU1NTWmmhrMa2VrtkOy5BI6H2+ut2dA9/cPJGiAlowSxHlnGNebRGLqyfE2Zn5DjwvEIGPU+uoBizrGla/tGZPDmnvE92IUmqq4MkhGQD/SAc9ftru2rcIbtaPkceKFAdM9Qf8A5oVxDRgjSvHUrgTO5ACDqwA1u2XbaNjbYZZK6tIc8zZOc5I7+WhR6veWG3HX8wyE0wYdZgqlmIAAySfLXLt1+LcI5JIFfw1coGYdGx5j20n8SYiumrXs2JYwBzI8hYBvQevlo9wpYX4D4N1MdiAnnjYYOCcg4/PTKeKL1tO1rTNSsmaHdTU1NWxE57kssMXPDF4hB+Zc46e2hsm9eIAkMfIzdOdz0XRo6AJtfxqTWEk5OaRvDXHQjJ1DixXuNI8+kZTy/VDEUEaQlB8wcfMx7tnuToLDBDVqvO1gV54ZGXxCejY8iPMY1KyR1KkzTT2IJoBl0V8D2IGMEHVc3dzm4hvspmZK5bp2+b/0f+6a8RdYr4bW/HzeBVqiipJ3jXb482itaS1ZcuETw1EWWAbPzHIHtqbZxnttppYKNpIBYl5kZ85jyPmwMdTkdPrqud7pQK8vw87yw8x5Sx+/7d/PQNCpiKKgDLgH39/rrpVezSlMOHN/09ZDS7QLvlKi0vmLbaf4xQNYiRFieZ5ObmLnIAJP1Ou7iAQw1jdEywWoQTDJ5t/5x5g+mqh4G4nnq346W42JVhlPKJYnwwH+OT3/AOGrFu7LX3C+sG3s5CdbFl5C4GeyjPc+f21zWDUwyBRc9bTqIyvZidp7W4suWylarQR7T9AfEPL9cY7fnprgEvgp4/L4vKOfk7Z88aXqGzxbPv8AAYmZop4HUF8ZDjBP3Gf10y6dhhUsdQ7wauS/gG0A7hxDWEDJTYvIwwGwQF9+uufbt8MdeGpHWLyj5V+fAOjG5bdDdrOhjUSY+RwOoPl11xbbtVGxtkDS11Lsg5myQc+f66neniTWuGHHXvCBp5eItfxNs3KfDU1mcwrIy8irGD8oJUHLeffS5tEG3cQ8PxUtvSOtvy1fHVVIT4pOZlI9M/L+uexOGP8AiHtjXdgu0qUs9gwx8xViGEZyCoz3ySB01S43sV7O2WttWevYoxBA7yA5IZjkYAx/URg51dggCW97/H93keK9L8Wlg7fSj3G7Y26x8JT3BqMPwazRgRmYqpfIxjm7gAg4ycDprDY9uaLjbbNj37Za0TyRSCblReSxgOyuMfQDpjt2HbQTdeKqm8Pet7hTcPaEDhoXH8pkQq2AR1BJ7ZH16a00+PTW3zaL81axZj2mu8UCSTjnkLAgl25T69AOwA6nVpqPUBBkyIiG8y38/h8MiyVKSvYleSrJAqc0IjlK45kODkA9D1GB76tzYbO41+Hq9yvFWnrtGXaP+269Tnr2OqB8f8U3R464lVbNhmiiduYoXbJ6gD9vLV/7FtlWequ37g9nxay9akknKoGehAGMj3ydc7EgioAObH4l2H8pJ4g7dOLPijUevWMbwTCUlnyD0Ix+YJ0drcX7TNGC8zQvjqjoTj8wCNcu98P0HtbdXrQJD4kxEhToSgXJ/wBDPvpjr1K9aIRV4I40HZVUDSKSYgO12HX7Sl2pZRYTcTgd9I779Yr/ABVeoV8N5naN8ZKgny/f89N240hfg8BppYkJ+bwzgsPT6aGT8M1VVZKTPBYjIZHLFhkdsg6LEpWcjT2tApMg8059pj3I7ea/wESpJkvJYc5fPckDrqpOOOArkFmzuG0xGaFZSsyRjs/Qkr9+3r29Bdse810jlW8y17MK5kiY/qv+QPloFsO4XL0UtOrGEeSV5JrDdRGrHyHme+M6FXFFlCNc9bWmZNRTmG0+cpDIi+BIjo6EkqwwR9QdeQV7FqQR1oJJXbsEUnX0hd2bZ627QQX60T1p4SEaY5xIp65PuDrLZdlq2Kkt3bkWm5nZqrovRVX5RkeYPXP11UMW/lCi/wB/8iO7Lzfb7RF/hzwLd23cIrt+KFb4i8aGGfPKFzjy8+2nHiVt4V4bjUlhetkizXk5+nofQfUaxm36eDiCmdygWCSuGinKnKsrYww9ugOjly3+M+Jt+2Sgxkcti0vVUU91U+bEfbUhYVg3iN7ypV0rbbQDsHEMt/iCBtxeNf5LRR8owOYkH7nGPtp60APCGzmv4XgPzY/u+Ieb6+n6Y0arQCvXjhVmYRqFDOck4HmfXT8OlVARU3i6zIxuk26mpqaoioo8cQCaahHBGXtSFlCqOpHT/f8AvW7YaW8bPA6/C1pkkbnKrNyuDjHcjB/7rpiNaE2VsGNTMqlQ+OoB8s63amGGGqal947VOQJEDjHc3tmCvLSmrPESx8XHXPTpjuNFuGNzsPtMNerts0hjBXxGZUjJz6nr9gddHHFdJdjeRgOeJ1KN6ZIB/fRupBHVrRQRKAkahQB7aUlJxiGJb0HX4hs66QFon8Q7DvW5TG5IKhZU5VhhY5wMnuQMnrorwOYzsSKgxIkjiUY6hs+f5Y0w6wjiji5vDRV5mLNyjGSe5Pvpy4cJU1AYtqpZMhmepqamqI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g;base64,/9j/4AAQSkZJRgABAQAAAQABAAD/2wBDAAkGBwgHBgkIBwgKCgkLDRYPDQwMDRsUFRAWIB0iIiAdHx8kKDQsJCYxJx8fLT0tMTU3Ojo6Iys/RD84QzQ5Ojf/2wBDAQoKCg0MDRoPDxo3JR8lNzc3Nzc3Nzc3Nzc3Nzc3Nzc3Nzc3Nzc3Nzc3Nzc3Nzc3Nzc3Nzc3Nzc3Nzc3Nzc3Nzf/wAARCABOAE4DASIAAhEBAxEB/8QAHAAAAgIDAQEAAAAAAAAAAAAABQYABwIDBAEI/8QAMxAAAgIBAgQEBAQHAQEAAAAAAQIDBBEABQYSITETQVFhFCJxkRWBobEHIzIzUsHwYtH/xAAZAQADAQEBAAAAAAAAAAAAAAACAwQABQH/xAAtEQACAQIFAQcDBQAAAAAAAAABAgADEQQSEyEx8AUUIjJBUcFCcaGBkbHR4f/aAAwDAQACEQMRAD8AvHU1NTWmmhrMa2VrtkOy5BI6H2+ut2dA9/cPJGiAlowSxHlnGNebRGLqyfE2Zn5DjwvEIGPU+uoBizrGla/tGZPDmnvE92IUmqq4MkhGQD/SAc9ftru2rcIbtaPkceKFAdM9Qf8A5oVxDRgjSvHUrgTO5ACDqwA1u2XbaNjbYZZK6tIc8zZOc5I7+WhR6veWG3HX8wyE0wYdZgqlmIAAySfLXLt1+LcI5JIFfw1coGYdGx5j20n8SYiumrXs2JYwBzI8hYBvQevlo9wpYX4D4N1MdiAnnjYYOCcg4/PTKeKL1tO1rTNSsmaHdTU1NWxE57kssMXPDF4hB+Zc46e2hsm9eIAkMfIzdOdz0XRo6AJtfxqTWEk5OaRvDXHQjJ1DixXuNI8+kZTy/VDEUEaQlB8wcfMx7tnuToLDBDVqvO1gV54ZGXxCejY8iPMY1KyR1KkzTT2IJoBl0V8D2IGMEHVc3dzm4hvspmZK5bp2+b/0f+6a8RdYr4bW/HzeBVqiipJ3jXb482itaS1ZcuETw1EWWAbPzHIHtqbZxnttppYKNpIBYl5kZ85jyPmwMdTkdPrqud7pQK8vw87yw8x5Sx+/7d/PQNCpiKKgDLgH39/rrpVezSlMOHN/09ZDS7QLvlKi0vmLbaf4xQNYiRFieZ5ObmLnIAJP1Ou7iAQw1jdEywWoQTDJ5t/5x5g+mqh4G4nnq346W42JVhlPKJYnwwH+OT3/AOGrFu7LX3C+sG3s5CdbFl5C4GeyjPc+f21zWDUwyBRc9bTqIyvZidp7W4suWylarQR7T9AfEPL9cY7fnprgEvgp4/L4vKOfk7Z88aXqGzxbPv8AAYmZop4HUF8ZDjBP3Gf10y6dhhUsdQ7wauS/gG0A7hxDWEDJTYvIwwGwQF9+uufbt8MdeGpHWLyj5V+fAOjG5bdDdrOhjUSY+RwOoPl11xbbtVGxtkDS11Lsg5myQc+f66neniTWuGHHXvCBp5eItfxNs3KfDU1mcwrIy8irGD8oJUHLeffS5tEG3cQ8PxUtvSOtvy1fHVVIT4pOZlI9M/L+uexOGP8AiHtjXdgu0qUs9gwx8xViGEZyCoz3ySB01S43sV7O2WttWevYoxBA7yA5IZjkYAx/URg51dggCW97/H93keK9L8Wlg7fSj3G7Y26x8JT3BqMPwazRgRmYqpfIxjm7gAg4ycDprDY9uaLjbbNj37Za0TyRSCblReSxgOyuMfQDpjt2HbQTdeKqm8Pet7hTcPaEDhoXH8pkQq2AR1BJ7ZH16a00+PTW3zaL81axZj2mu8UCSTjnkLAgl25T69AOwA6nVpqPUBBkyIiG8y38/h8MiyVKSvYleSrJAqc0IjlK45kODkA9D1GB76tzYbO41+Hq9yvFWnrtGXaP+269Tnr2OqB8f8U3R464lVbNhmiiduYoXbJ6gD9vLV/7FtlWequ37g9nxay9akknKoGehAGMj3ydc7EgioAObH4l2H8pJ4g7dOLPijUevWMbwTCUlnyD0Ix+YJ0drcX7TNGC8zQvjqjoTj8wCNcu98P0HtbdXrQJD4kxEhToSgXJ/wBDPvpjr1K9aIRV4I40HZVUDSKSYgO12HX7Sl2pZRYTcTgd9I779Yr/ABVeoV8N5naN8ZKgny/f89N240hfg8BppYkJ+bwzgsPT6aGT8M1VVZKTPBYjIZHLFhkdsg6LEpWcjT2tApMg8059pj3I7ea/wESpJkvJYc5fPckDrqpOOOArkFmzuG0xGaFZSsyRjs/Qkr9+3r29Bdse810jlW8y17MK5kiY/qv+QPloFsO4XL0UtOrGEeSV5JrDdRGrHyHme+M6FXFFlCNc9bWmZNRTmG0+cpDIi+BIjo6EkqwwR9QdeQV7FqQR1oJJXbsEUnX0hd2bZ627QQX60T1p4SEaY5xIp65PuDrLZdlq2Kkt3bkWm5nZqrovRVX5RkeYPXP11UMW/lCi/wB/8iO7Lzfb7RF/hzwLd23cIrt+KFb4i8aGGfPKFzjy8+2nHiVt4V4bjUlhetkizXk5+nofQfUaxm36eDiCmdygWCSuGinKnKsrYww9ugOjly3+M+Jt+2Sgxkcti0vVUU91U+bEfbUhYVg3iN7ypV0rbbQDsHEMt/iCBtxeNf5LRR8owOYkH7nGPtp60APCGzmv4XgPzY/u+Ieb6+n6Y0arQCvXjhVmYRqFDOck4HmfXT8OlVARU3i6zIxuk26mpqaoioo8cQCaahHBGXtSFlCqOpHT/f8AvW7YaW8bPA6/C1pkkbnKrNyuDjHcjB/7rpiNaE2VsGNTMqlQ+OoB8s63amGGGqal947VOQJEDjHc3tmCvLSmrPESx8XHXPTpjuNFuGNzsPtMNerts0hjBXxGZUjJz6nr9gddHHFdJdjeRgOeJ1KN6ZIB/fRupBHVrRQRKAkahQB7aUlJxiGJb0HX4hs66QFon8Q7DvW5TG5IKhZU5VhhY5wMnuQMnrorwOYzsSKgxIkjiUY6hs+f5Y0w6wjiji5vDRV5mLNyjGSe5Pvpy4cJU1AYtqpZMhmepqamqI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www.ccmr.cornell.edu/igert/images/logo-NSF-CMY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5056" y="5908043"/>
            <a:ext cx="537257" cy="537257"/>
          </a:xfrm>
          <a:prstGeom prst="rect">
            <a:avLst/>
          </a:prstGeom>
          <a:noFill/>
        </p:spPr>
      </p:pic>
      <p:pic>
        <p:nvPicPr>
          <p:cNvPr id="1032" name="Picture 8" descr="http://biology.csusb.edu/usda/USDA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0375" y="5908044"/>
            <a:ext cx="772000" cy="532198"/>
          </a:xfrm>
          <a:prstGeom prst="rect">
            <a:avLst/>
          </a:prstGeom>
          <a:noFill/>
        </p:spPr>
      </p:pic>
      <p:pic>
        <p:nvPicPr>
          <p:cNvPr id="17" name="Content Placeholder 4" descr="CUGI 2 color gradien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2265" y="5908043"/>
            <a:ext cx="942904" cy="532198"/>
          </a:xfrm>
          <a:prstGeom prst="rect">
            <a:avLst/>
          </a:prstGeom>
        </p:spPr>
      </p:pic>
      <p:pic>
        <p:nvPicPr>
          <p:cNvPr id="13" name="Picture 12" descr="PulseGrowersLogo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2186" y="5908043"/>
            <a:ext cx="1170214" cy="572717"/>
          </a:xfrm>
          <a:prstGeom prst="rect">
            <a:avLst/>
          </a:prstGeom>
        </p:spPr>
      </p:pic>
      <p:pic>
        <p:nvPicPr>
          <p:cNvPr id="14" name="Picture 13" descr="AgCanadaLogo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1124" y="5986858"/>
            <a:ext cx="2463664" cy="453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dirty="0" err="1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Tripal</a:t>
            </a:r>
            <a:r>
              <a:rPr lang="en-US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?</a:t>
            </a:r>
            <a:br>
              <a:rPr lang="en-US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(From a Biologist’s Point of View)</a:t>
            </a:r>
            <a:endParaRPr lang="en-US" sz="20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600200"/>
            <a:ext cx="7086600" cy="468206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An open-source Biological Database that 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Is easy to set up with few requirements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Lower IT Costs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Reliably stores your data without much more work than Excel Sheets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Upload data into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chado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completely through the web-interface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Display tables of data that are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sortable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filterable and only contain the columns you care about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Facilitates sharing of data…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But only with the people you are ready to share it with</a:t>
            </a:r>
          </a:p>
        </p:txBody>
      </p:sp>
      <p:pic>
        <p:nvPicPr>
          <p:cNvPr id="4" name="Content Placeholder 10" descr="gears_bkg.jpg"/>
          <p:cNvPicPr>
            <a:picLocks noChangeAspect="1"/>
          </p:cNvPicPr>
          <p:nvPr/>
        </p:nvPicPr>
        <p:blipFill>
          <a:blip r:embed="rId3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49624" y="2019300"/>
            <a:ext cx="70866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  <a:lumOff val="25000"/>
                  </a:schemeClr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9624" y="4521200"/>
            <a:ext cx="7086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/>
          <a:p>
            <a:pPr marL="282575" marR="0" lvl="1" indent="-282575" algn="ctr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Sourceforge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http://tripal.sourceforge.net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90033"/>
              </a:solidFill>
              <a:effectLst>
                <a:outerShdw blurRad="50800" dist="12700" dir="27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ctr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Mailing Lists: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http://gmod.org/wiki/GMOD_Mailing_Lists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90033"/>
              </a:solidFill>
              <a:effectLst>
                <a:outerShdw blurRad="50800" dist="12700" dir="27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0" indent="-282575" algn="ctr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GMOD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Tripal Pages: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0033"/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  <a:hlinkClick r:id="rId5"/>
              </a:rPr>
              <a:t>http://gmod.org/wiki/Tripal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90033"/>
              </a:solidFill>
              <a:effectLst>
                <a:outerShdw blurRad="50800" dist="12700" dir="27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sz="3600" dirty="0" err="1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Tripal</a:t>
            </a:r>
            <a:r>
              <a:rPr lang="en-US" sz="36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 trying to Accomplish?</a:t>
            </a:r>
            <a:endParaRPr lang="en-US" sz="36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600200"/>
            <a:ext cx="7086600" cy="49971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Simplify Construction of Biological Databases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Reduce development time, costs and IT resources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Simply Maintenance of Biological Databases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 non-technical site administrator can add content without knowing PHP, HTML, JavaScript.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Greater Flexibility of the Biological Website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Non-Biological Content: Social Networking, outreach, tutorials, publications, etc.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Layout and Theme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Expandability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Reusability</a:t>
            </a:r>
          </a:p>
        </p:txBody>
      </p:sp>
      <p:pic>
        <p:nvPicPr>
          <p:cNvPr id="4" name="Content Placeholder 10" descr="gears_bkg.jpg"/>
          <p:cNvPicPr>
            <a:picLocks noChangeAspect="1"/>
          </p:cNvPicPr>
          <p:nvPr/>
        </p:nvPicPr>
        <p:blipFill>
          <a:blip r:embed="rId3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What is Tripal?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F1D69"/>
                </a:solidFill>
              </a:rPr>
              <a:t>Why Drupal?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9624" y="1600200"/>
            <a:ext cx="7086600" cy="4983780"/>
          </a:xfrm>
        </p:spPr>
        <p:txBody>
          <a:bodyPr>
            <a:normAutofit fontScale="85000" lnSpcReduction="20000"/>
          </a:bodyPr>
          <a:lstStyle/>
          <a:p>
            <a:pPr marL="282575" lvl="1" indent="-282575">
              <a:spcBef>
                <a:spcPts val="2400"/>
              </a:spcBef>
              <a:buClr>
                <a:schemeClr val="tx2"/>
              </a:buClr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Widely used and supported.</a:t>
            </a:r>
          </a:p>
          <a:p>
            <a:pPr marL="282575" lvl="1" indent="-282575">
              <a:spcBef>
                <a:spcPts val="2400"/>
              </a:spcBef>
              <a:buClr>
                <a:schemeClr val="tx2"/>
              </a:buClr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flexible, expandable platform</a:t>
            </a:r>
          </a:p>
          <a:p>
            <a:pPr marL="282575" lvl="1" indent="-282575">
              <a:spcBef>
                <a:spcPts val="2400"/>
              </a:spcBef>
              <a:buClr>
                <a:schemeClr val="tx2"/>
              </a:buClr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Start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with a fully functional,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professional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website then simply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add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functionality to handle Biological Data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Handles User Management &amp; Permission Control out of the box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Searching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Taxonomy/Tags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User Comments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Contact Forms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Forums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Menu’s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User Profiles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File Management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754" y="3908136"/>
            <a:ext cx="4076116" cy="25235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Content Placeholder 10" descr="gears_bkg.jpg"/>
          <p:cNvPicPr>
            <a:picLocks noChangeAspect="1"/>
          </p:cNvPicPr>
          <p:nvPr/>
        </p:nvPicPr>
        <p:blipFill>
          <a:blip r:embed="rId4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What is Tripal?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F1D69"/>
                </a:solidFill>
              </a:rPr>
              <a:t>Why Drupal?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100’s of “modules” to extend the functionality of your website</a:t>
            </a:r>
          </a:p>
          <a:p>
            <a:pPr lvl="1"/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Drupal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Views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Custom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SQL queries and tables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CCK: Add your own content to any page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Panels: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Customize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layout of any page</a:t>
            </a:r>
          </a:p>
          <a:p>
            <a:pPr lvl="1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Pathauto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Create path alias’</a:t>
            </a:r>
          </a:p>
          <a:p>
            <a:pPr lvl="1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Wysywyg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Editors</a:t>
            </a:r>
          </a:p>
          <a:p>
            <a:pPr lvl="1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Webforms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CAPTCHA’s</a:t>
            </a:r>
          </a:p>
          <a:p>
            <a:pPr lvl="1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Content Placeholder 10" descr="gears_bkg.jpg"/>
          <p:cNvPicPr>
            <a:picLocks noChangeAspect="1"/>
          </p:cNvPicPr>
          <p:nvPr/>
        </p:nvPicPr>
        <p:blipFill>
          <a:blip r:embed="rId2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838" y="4399865"/>
            <a:ext cx="3703586" cy="21130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What is Tripal?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F1D69"/>
                </a:solidFill>
              </a:rPr>
              <a:t>Why Drupal?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Fully Theme-able with 1000’s of themes freely available</a:t>
            </a:r>
          </a:p>
          <a:p>
            <a:pPr lvl="1"/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Change the look-and-feel of your site with the click of a button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187" y="3790774"/>
            <a:ext cx="4511683" cy="27932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Content Placeholder 10" descr="gears_bkg.jpg"/>
          <p:cNvPicPr>
            <a:picLocks noChangeAspect="1"/>
          </p:cNvPicPr>
          <p:nvPr/>
        </p:nvPicPr>
        <p:blipFill>
          <a:blip r:embed="rId4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7113" y="3332957"/>
            <a:ext cx="4414892" cy="27932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741" y="4089417"/>
            <a:ext cx="4414892" cy="27439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What is Tripal?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Tripal Version 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Details Pages for Main Chado Content Types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Features, Organisms, etc.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Basic Listings of Content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Searching of Chado Content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Job Management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Allows running of longer jobs scheduled by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cron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Materialized Views Support</a:t>
            </a:r>
          </a:p>
        </p:txBody>
      </p:sp>
      <p:pic>
        <p:nvPicPr>
          <p:cNvPr id="4" name="Content Placeholder 10" descr="gears_bkg.jpg"/>
          <p:cNvPicPr>
            <a:picLocks noChangeAspect="1"/>
          </p:cNvPicPr>
          <p:nvPr/>
        </p:nvPicPr>
        <p:blipFill>
          <a:blip r:embed="rId2"/>
          <a:srcRect l="71055" r="12052"/>
          <a:stretch>
            <a:fillRect/>
          </a:stretch>
        </p:blipFill>
        <p:spPr>
          <a:xfrm>
            <a:off x="7823200" y="0"/>
            <a:ext cx="15070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3143" y="0"/>
            <a:ext cx="615553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solidFill>
                  <a:schemeClr val="tx2">
                    <a:lumMod val="50000"/>
                  </a:schemeClr>
                </a:solidFill>
              </a:rPr>
              <a:t>Tripal Version 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al">
  <a:themeElements>
    <a:clrScheme name="Custom 1">
      <a:dk1>
        <a:sysClr val="windowText" lastClr="000000"/>
      </a:dk1>
      <a:lt1>
        <a:sysClr val="window" lastClr="FFFFFF"/>
      </a:lt1>
      <a:dk2>
        <a:srgbClr val="4B4B4B"/>
      </a:dk2>
      <a:lt2>
        <a:srgbClr val="B4B4B4"/>
      </a:lt2>
      <a:accent1>
        <a:srgbClr val="201448"/>
      </a:accent1>
      <a:accent2>
        <a:srgbClr val="151C68"/>
      </a:accent2>
      <a:accent3>
        <a:srgbClr val="330066"/>
      </a:accent3>
      <a:accent4>
        <a:srgbClr val="E95623"/>
      </a:accent4>
      <a:accent5>
        <a:srgbClr val="1B4430"/>
      </a:accent5>
      <a:accent6>
        <a:srgbClr val="2F3C35"/>
      </a:accent6>
      <a:hlink>
        <a:srgbClr val="23164E"/>
      </a:hlink>
      <a:folHlink>
        <a:srgbClr val="23164F"/>
      </a:folHlink>
    </a:clrScheme>
    <a:fontScheme name="Metal">
      <a:majorFont>
        <a:latin typeface="Eurostile"/>
        <a:ea typeface=""/>
        <a:cs typeface=""/>
        <a:font script="Jpan" typeface="ＭＳ Ｐゴシック"/>
      </a:majorFont>
      <a:minorFont>
        <a:latin typeface="Eurostile"/>
        <a:ea typeface=""/>
        <a:cs typeface=""/>
        <a:font script="Jpan" typeface="ＭＳ Ｐゴシック"/>
      </a:minorFont>
    </a:fontScheme>
    <a:fmtScheme name="Metal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7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tint val="70000"/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38100" dist="12700" dir="5400000" rotWithShape="0">
              <a:srgbClr val="FFFFFF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3000000"/>
            </a:lightRig>
          </a:scene3d>
          <a:sp3d contourW="15875" prstMaterial="matte">
            <a:bevelT w="63500" h="50800" prst="angle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Metal.thmx</Template>
  <TotalTime>3746</TotalTime>
  <Words>2735</Words>
  <Application>Microsoft Macintosh PowerPoint</Application>
  <PresentationFormat>On-screen Show (4:3)</PresentationFormat>
  <Paragraphs>401</Paragraphs>
  <Slides>40</Slides>
  <Notes>22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Metal</vt:lpstr>
      <vt:lpstr>Slide 1</vt:lpstr>
      <vt:lpstr>Project Update</vt:lpstr>
      <vt:lpstr>What is Tripal?</vt:lpstr>
      <vt:lpstr>What is Tripal? (From a Biologist’s Point of View)</vt:lpstr>
      <vt:lpstr>What is Tripal trying to Accomplish?</vt:lpstr>
      <vt:lpstr>Why Drupal?</vt:lpstr>
      <vt:lpstr>Why Drupal?</vt:lpstr>
      <vt:lpstr>Why Drupal?</vt:lpstr>
      <vt:lpstr>Tripal Version 0.2</vt:lpstr>
      <vt:lpstr>Sites Using Tripal</vt:lpstr>
      <vt:lpstr>Slide 11</vt:lpstr>
      <vt:lpstr>Slide 12</vt:lpstr>
      <vt:lpstr>Slide 13</vt:lpstr>
      <vt:lpstr>Slide 14</vt:lpstr>
      <vt:lpstr>Slide 15</vt:lpstr>
      <vt:lpstr>Problems and Other Needs</vt:lpstr>
      <vt:lpstr>Tripal Version 0.3</vt:lpstr>
      <vt:lpstr>New Data Loaders</vt:lpstr>
      <vt:lpstr>Chado Installation</vt:lpstr>
      <vt:lpstr>Increased Chado Coverage</vt:lpstr>
      <vt:lpstr>Custom SQL Views</vt:lpstr>
      <vt:lpstr>Custom SQL Views</vt:lpstr>
      <vt:lpstr>Custom SQL Views</vt:lpstr>
      <vt:lpstr>Custom SQL Views</vt:lpstr>
      <vt:lpstr>Custom SQL Views</vt:lpstr>
      <vt:lpstr>Customizable Page Layouts</vt:lpstr>
      <vt:lpstr>Customizable Page Layouts</vt:lpstr>
      <vt:lpstr>Customizable Page Layouts</vt:lpstr>
      <vt:lpstr>The Tripal API</vt:lpstr>
      <vt:lpstr>Tripal API:  Select/Insert/Update</vt:lpstr>
      <vt:lpstr>Tripal API:  Example Select</vt:lpstr>
      <vt:lpstr>Tripal Extensions</vt:lpstr>
      <vt:lpstr>Tripal Extensions</vt:lpstr>
      <vt:lpstr>Tripal Extensions</vt:lpstr>
      <vt:lpstr>Tripal Extensions</vt:lpstr>
      <vt:lpstr>Tripal Extensions</vt:lpstr>
      <vt:lpstr>How to Contribute</vt:lpstr>
      <vt:lpstr>Contributing Organizations</vt:lpstr>
      <vt:lpstr>Funding Sources</vt:lpstr>
      <vt:lpstr>Slide 40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Lacey-anne Sanderson</dc:creator>
  <cp:lastModifiedBy>Lacey-anne Sanderson</cp:lastModifiedBy>
  <cp:revision>89</cp:revision>
  <dcterms:created xsi:type="dcterms:W3CDTF">2011-03-06T16:43:00Z</dcterms:created>
  <dcterms:modified xsi:type="dcterms:W3CDTF">2011-03-06T17:05:12Z</dcterms:modified>
</cp:coreProperties>
</file>