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60" r:id="rId2"/>
    <p:sldId id="261" r:id="rId3"/>
    <p:sldId id="262" r:id="rId4"/>
    <p:sldId id="263" r:id="rId5"/>
    <p:sldId id="266" r:id="rId6"/>
    <p:sldId id="265" r:id="rId7"/>
    <p:sldId id="267" r:id="rId8"/>
    <p:sldId id="268" r:id="rId9"/>
    <p:sldId id="269" r:id="rId10"/>
    <p:sldId id="270" r:id="rId11"/>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clrMru>
    <a:srgbClr val="C02900"/>
    <a:srgbClr val="663300"/>
    <a:srgbClr val="EA5F00"/>
    <a:srgbClr val="FF6600"/>
    <a:srgbClr val="E0C70E"/>
    <a:srgbClr val="FC9ECF"/>
    <a:srgbClr val="FDBBDE"/>
    <a:srgbClr val="00B8B4"/>
    <a:srgbClr val="FED2DC"/>
    <a:srgbClr val="FEDAE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928" autoAdjust="0"/>
  </p:normalViewPr>
  <p:slideViewPr>
    <p:cSldViewPr>
      <p:cViewPr varScale="1">
        <p:scale>
          <a:sx n="77" d="100"/>
          <a:sy n="77" d="100"/>
        </p:scale>
        <p:origin x="-1362"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2330576D-0376-4F8D-93C4-8EB121B9240E}" type="datetimeFigureOut">
              <a:rPr lang="en-US" smtClean="0"/>
              <a:pPr/>
              <a:t>3/4/2011</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6AD4237F-F56A-4FE5-A0BA-F41B7C90D21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 are four basic programs that fall under GSA’s mission.</a:t>
            </a:r>
          </a:p>
          <a:p>
            <a:endParaRPr lang="en-US" dirty="0" smtClean="0"/>
          </a:p>
          <a:p>
            <a:r>
              <a:rPr lang="en-US" dirty="0" smtClean="0"/>
              <a:t>Investigation:</a:t>
            </a:r>
            <a:r>
              <a:rPr lang="en-US" baseline="0" dirty="0" smtClean="0"/>
              <a:t> </a:t>
            </a:r>
            <a:r>
              <a:rPr lang="en-US" dirty="0" smtClean="0"/>
              <a:t>Research and policy</a:t>
            </a:r>
          </a:p>
          <a:p>
            <a:endParaRPr lang="en-US" dirty="0" smtClean="0"/>
          </a:p>
          <a:p>
            <a:r>
              <a:rPr lang="en-US" dirty="0" smtClean="0"/>
              <a:t>Interaction: Conferences.  “</a:t>
            </a:r>
            <a:r>
              <a:rPr lang="en-US" sz="1200" b="0" i="0" kern="1200" dirty="0" smtClean="0">
                <a:solidFill>
                  <a:schemeClr val="tx1"/>
                </a:solidFill>
                <a:latin typeface="+mn-lt"/>
                <a:ea typeface="+mn-ea"/>
                <a:cs typeface="+mn-cs"/>
              </a:rPr>
              <a:t>What is fundamentally the same about each organism is much greater than most of us expected, expanding the opportunities for geneticists to advance the frontiers of knowledge. Consequently, there is need to facilitate communication between research communities that have traditionally been separate, and to convey better the nature and implications of their findings in the classroom and on the public stage.”</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Communication:</a:t>
            </a:r>
            <a:r>
              <a:rPr lang="en-US" sz="1200" b="0" i="0" kern="1200" baseline="0" dirty="0" smtClean="0">
                <a:solidFill>
                  <a:schemeClr val="tx1"/>
                </a:solidFill>
                <a:latin typeface="+mn-lt"/>
                <a:ea typeface="+mn-ea"/>
                <a:cs typeface="+mn-cs"/>
              </a:rPr>
              <a:t> Journals (Genetics and G30); </a:t>
            </a:r>
            <a:r>
              <a:rPr lang="en-US" sz="1200" b="0" i="0" kern="1200" baseline="0" dirty="0" err="1" smtClean="0">
                <a:solidFill>
                  <a:schemeClr val="tx1"/>
                </a:solidFill>
                <a:latin typeface="+mn-lt"/>
                <a:ea typeface="+mn-ea"/>
                <a:cs typeface="+mn-cs"/>
              </a:rPr>
              <a:t>eNews</a:t>
            </a:r>
            <a:r>
              <a:rPr lang="en-US" sz="1200" b="0" i="0" kern="1200" baseline="0" dirty="0" smtClean="0">
                <a:solidFill>
                  <a:schemeClr val="tx1"/>
                </a:solidFill>
                <a:latin typeface="+mn-lt"/>
                <a:ea typeface="+mn-ea"/>
                <a:cs typeface="+mn-cs"/>
              </a:rPr>
              <a:t>; GSA Reporter; ORGANISM-SPECIFIC DATABASES</a:t>
            </a:r>
            <a:endParaRPr lang="en-US" dirty="0"/>
          </a:p>
        </p:txBody>
      </p:sp>
      <p:sp>
        <p:nvSpPr>
          <p:cNvPr id="4" name="Slide Number Placeholder 3"/>
          <p:cNvSpPr>
            <a:spLocks noGrp="1"/>
          </p:cNvSpPr>
          <p:nvPr>
            <p:ph type="sldNum" sz="quarter" idx="10"/>
          </p:nvPr>
        </p:nvSpPr>
        <p:spPr/>
        <p:txBody>
          <a:bodyPr/>
          <a:lstStyle/>
          <a:p>
            <a:fld id="{6AD4237F-F56A-4FE5-A0BA-F41B7C90D217}"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 are four basic programs that fall under </a:t>
            </a:r>
            <a:r>
              <a:rPr lang="en-US" smtClean="0"/>
              <a:t>GSA’s mission.</a:t>
            </a:r>
            <a:endParaRPr lang="en-US" dirty="0" smtClean="0"/>
          </a:p>
          <a:p>
            <a:endParaRPr lang="en-US" dirty="0" smtClean="0"/>
          </a:p>
          <a:p>
            <a:r>
              <a:rPr lang="en-US" dirty="0" smtClean="0"/>
              <a:t>Investigation:</a:t>
            </a:r>
            <a:r>
              <a:rPr lang="en-US" baseline="0" dirty="0" smtClean="0"/>
              <a:t> </a:t>
            </a:r>
            <a:r>
              <a:rPr lang="en-US" dirty="0" smtClean="0"/>
              <a:t>Research and policy</a:t>
            </a:r>
          </a:p>
          <a:p>
            <a:endParaRPr lang="en-US" dirty="0" smtClean="0"/>
          </a:p>
          <a:p>
            <a:r>
              <a:rPr lang="en-US" dirty="0" smtClean="0"/>
              <a:t>Interaction: Conferences.  “</a:t>
            </a:r>
            <a:r>
              <a:rPr lang="en-US" sz="1200" b="0" i="0" kern="1200" dirty="0" smtClean="0">
                <a:solidFill>
                  <a:schemeClr val="tx1"/>
                </a:solidFill>
                <a:latin typeface="+mn-lt"/>
                <a:ea typeface="+mn-ea"/>
                <a:cs typeface="+mn-cs"/>
              </a:rPr>
              <a:t>What is fundamentally the same about each organism is much greater than most of us expected, expanding the opportunities for geneticists to advance the frontiers of knowledge. Consequently, there is need to facilitate communication between research communities that have traditionally been separate, and to convey better the nature and implications of their findings in the classroom and on the public stage.”</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Communication:</a:t>
            </a:r>
            <a:r>
              <a:rPr lang="en-US" sz="1200" b="0" i="0" kern="1200" baseline="0" dirty="0" smtClean="0">
                <a:solidFill>
                  <a:schemeClr val="tx1"/>
                </a:solidFill>
                <a:latin typeface="+mn-lt"/>
                <a:ea typeface="+mn-ea"/>
                <a:cs typeface="+mn-cs"/>
              </a:rPr>
              <a:t> Journals (Genetics and G30); </a:t>
            </a:r>
            <a:r>
              <a:rPr lang="en-US" sz="1200" b="0" i="0" kern="1200" baseline="0" dirty="0" err="1" smtClean="0">
                <a:solidFill>
                  <a:schemeClr val="tx1"/>
                </a:solidFill>
                <a:latin typeface="+mn-lt"/>
                <a:ea typeface="+mn-ea"/>
                <a:cs typeface="+mn-cs"/>
              </a:rPr>
              <a:t>eNews</a:t>
            </a:r>
            <a:r>
              <a:rPr lang="en-US" sz="1200" b="0" i="0" kern="1200" baseline="0" dirty="0" smtClean="0">
                <a:solidFill>
                  <a:schemeClr val="tx1"/>
                </a:solidFill>
                <a:latin typeface="+mn-lt"/>
                <a:ea typeface="+mn-ea"/>
                <a:cs typeface="+mn-cs"/>
              </a:rPr>
              <a:t>; GSA Reporter; ORGANISM-SPECIFIC DATABASES</a:t>
            </a:r>
            <a:endParaRPr lang="en-US" dirty="0"/>
          </a:p>
        </p:txBody>
      </p:sp>
      <p:sp>
        <p:nvSpPr>
          <p:cNvPr id="4" name="Slide Number Placeholder 3"/>
          <p:cNvSpPr>
            <a:spLocks noGrp="1"/>
          </p:cNvSpPr>
          <p:nvPr>
            <p:ph type="sldNum" sz="quarter" idx="10"/>
          </p:nvPr>
        </p:nvSpPr>
        <p:spPr/>
        <p:txBody>
          <a:bodyPr/>
          <a:lstStyle/>
          <a:p>
            <a:fld id="{6AD4237F-F56A-4FE5-A0BA-F41B7C90D217}"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Of</a:t>
            </a:r>
            <a:r>
              <a:rPr lang="en-US" baseline="0" dirty="0" smtClean="0"/>
              <a:t> course, databases that use GMOD tools already have a strong presence at these meetings, with well-attended workshops focusing on new features in the </a:t>
            </a:r>
            <a:r>
              <a:rPr lang="en-US" baseline="0" dirty="0" err="1" smtClean="0"/>
              <a:t>organismal</a:t>
            </a:r>
            <a:r>
              <a:rPr lang="en-US" baseline="0" dirty="0" smtClean="0"/>
              <a:t> databases.</a:t>
            </a:r>
          </a:p>
          <a:p>
            <a:endParaRPr lang="en-US" baseline="0" dirty="0" smtClean="0"/>
          </a:p>
          <a:p>
            <a:r>
              <a:rPr lang="en-US" baseline="0" dirty="0" smtClean="0"/>
              <a:t>However, to my knowledge GMOD itself has not had a workshop at these meetings.  Participating in these conferences would give GMOD an opportunity to reach out to these various communities (and members of the smaller communities who attend these larger meetings), spreading the word about the tools and software available to researchers who may find themselves overwhelmed with their sequence data.</a:t>
            </a:r>
            <a:endParaRPr lang="en-US" dirty="0"/>
          </a:p>
        </p:txBody>
      </p:sp>
      <p:sp>
        <p:nvSpPr>
          <p:cNvPr id="4" name="Slide Number Placeholder 3"/>
          <p:cNvSpPr>
            <a:spLocks noGrp="1"/>
          </p:cNvSpPr>
          <p:nvPr>
            <p:ph type="sldNum" sz="quarter" idx="10"/>
          </p:nvPr>
        </p:nvSpPr>
        <p:spPr/>
        <p:txBody>
          <a:bodyPr/>
          <a:lstStyle/>
          <a:p>
            <a:fld id="{6AD4237F-F56A-4FE5-A0BA-F41B7C90D217}"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Of</a:t>
            </a:r>
            <a:r>
              <a:rPr lang="en-US" baseline="0" dirty="0" smtClean="0"/>
              <a:t> course, databases that use GMOD tools already have a strong presence at these meetings, with well-attended workshops focusing on new features in the </a:t>
            </a:r>
            <a:r>
              <a:rPr lang="en-US" baseline="0" dirty="0" err="1" smtClean="0"/>
              <a:t>organismal</a:t>
            </a:r>
            <a:r>
              <a:rPr lang="en-US" baseline="0" dirty="0" smtClean="0"/>
              <a:t> databases.</a:t>
            </a:r>
          </a:p>
          <a:p>
            <a:endParaRPr lang="en-US" baseline="0" dirty="0" smtClean="0"/>
          </a:p>
          <a:p>
            <a:r>
              <a:rPr lang="en-US" baseline="0" dirty="0" smtClean="0"/>
              <a:t>However, to my knowledge GMOD itself has not had a workshop at these meetings.  Participating in these conferences would give GMOD an opportunity to reach out to these various communities (and members of the smaller communities who attend these larger meetings), spreading the word about the tools and software available to researchers who may find themselves overwhelmed with their sequence data.  Additionally, these organism conferences attract all members of the community, from prominent researchers to new graduate students, providing an excellent platform for new collaborations.</a:t>
            </a:r>
            <a:endParaRPr lang="en-US" dirty="0"/>
          </a:p>
        </p:txBody>
      </p:sp>
      <p:sp>
        <p:nvSpPr>
          <p:cNvPr id="4" name="Slide Number Placeholder 3"/>
          <p:cNvSpPr>
            <a:spLocks noGrp="1"/>
          </p:cNvSpPr>
          <p:nvPr>
            <p:ph type="sldNum" sz="quarter" idx="10"/>
          </p:nvPr>
        </p:nvSpPr>
        <p:spPr/>
        <p:txBody>
          <a:bodyPr/>
          <a:lstStyle/>
          <a:p>
            <a:fld id="{6AD4237F-F56A-4FE5-A0BA-F41B7C90D217}"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G3:</a:t>
            </a:r>
            <a:r>
              <a:rPr lang="en-US" baseline="0" dirty="0" smtClean="0"/>
              <a:t> Genes, Genomes, Genetics</a:t>
            </a:r>
          </a:p>
          <a:p>
            <a:endParaRPr lang="en-US" baseline="0" dirty="0" smtClean="0"/>
          </a:p>
          <a:p>
            <a:r>
              <a:rPr lang="en-US" baseline="0" dirty="0" smtClean="0"/>
              <a:t>This is specifically to cater to LARGE datasets, i.e. </a:t>
            </a:r>
            <a:r>
              <a:rPr lang="en-US" sz="1200" b="0" i="0" kern="1200" dirty="0" smtClean="0">
                <a:solidFill>
                  <a:schemeClr val="tx1"/>
                </a:solidFill>
                <a:latin typeface="+mn-lt"/>
                <a:ea typeface="+mn-ea"/>
                <a:cs typeface="+mn-cs"/>
              </a:rPr>
              <a:t>Large-scale datasets (e.g., genetic screens, functional genomics, population sequence, analysis of genomes, </a:t>
            </a:r>
            <a:r>
              <a:rPr lang="en-US" sz="1200" b="0" i="0" kern="1200" dirty="0" err="1" smtClean="0">
                <a:solidFill>
                  <a:schemeClr val="tx1"/>
                </a:solidFill>
                <a:latin typeface="+mn-lt"/>
                <a:ea typeface="+mn-ea"/>
                <a:cs typeface="+mn-cs"/>
              </a:rPr>
              <a:t>transcriptomes</a:t>
            </a:r>
            <a:r>
              <a:rPr lang="en-US" sz="1200" b="0" i="0" kern="1200" dirty="0" smtClean="0">
                <a:solidFill>
                  <a:schemeClr val="tx1"/>
                </a:solidFill>
                <a:latin typeface="+mn-lt"/>
                <a:ea typeface="+mn-ea"/>
                <a:cs typeface="+mn-cs"/>
              </a:rPr>
              <a:t>, proteomes, quantitative analysis of phenotypes, analysis of genetic pathways, insights from genome analysis of emerging systems);</a:t>
            </a:r>
          </a:p>
          <a:p>
            <a:r>
              <a:rPr lang="en-US" sz="1200" b="0" i="0" kern="1200" dirty="0" smtClean="0">
                <a:solidFill>
                  <a:schemeClr val="tx1"/>
                </a:solidFill>
                <a:latin typeface="+mn-lt"/>
                <a:ea typeface="+mn-ea"/>
                <a:cs typeface="+mn-cs"/>
              </a:rPr>
              <a:t>Sequence of novel species;</a:t>
            </a:r>
          </a:p>
          <a:p>
            <a:r>
              <a:rPr lang="en-US" sz="1200" b="0" i="0" kern="1200" dirty="0" smtClean="0">
                <a:solidFill>
                  <a:schemeClr val="tx1"/>
                </a:solidFill>
                <a:latin typeface="+mn-lt"/>
                <a:ea typeface="+mn-ea"/>
                <a:cs typeface="+mn-cs"/>
              </a:rPr>
              <a:t>Genome maps (genetic and physical), especially including those of emerging model systems and less well studied organisms;</a:t>
            </a:r>
          </a:p>
          <a:p>
            <a:r>
              <a:rPr lang="en-US" sz="1200" b="0" i="0" kern="1200" dirty="0" smtClean="0">
                <a:solidFill>
                  <a:schemeClr val="tx1"/>
                </a:solidFill>
                <a:latin typeface="+mn-lt"/>
                <a:ea typeface="+mn-ea"/>
                <a:cs typeface="+mn-cs"/>
              </a:rPr>
              <a:t>Genome-wide association studies and analyses, including gene-expression, SNP, and CNV studies in disease and control cohorts;</a:t>
            </a:r>
          </a:p>
          <a:p>
            <a:r>
              <a:rPr lang="en-US" sz="1200" b="0" i="0" kern="1200" dirty="0" smtClean="0">
                <a:solidFill>
                  <a:schemeClr val="tx1"/>
                </a:solidFill>
                <a:latin typeface="+mn-lt"/>
                <a:ea typeface="+mn-ea"/>
                <a:cs typeface="+mn-cs"/>
              </a:rPr>
              <a:t>Personal </a:t>
            </a:r>
            <a:r>
              <a:rPr lang="en-US" sz="1200" b="0" i="0" kern="1200" dirty="0" err="1" smtClean="0">
                <a:solidFill>
                  <a:schemeClr val="tx1"/>
                </a:solidFill>
                <a:latin typeface="+mn-lt"/>
                <a:ea typeface="+mn-ea"/>
                <a:cs typeface="+mn-cs"/>
              </a:rPr>
              <a:t>exome</a:t>
            </a:r>
            <a:r>
              <a:rPr lang="en-US" sz="1200" b="0" i="0" kern="1200" dirty="0" smtClean="0">
                <a:solidFill>
                  <a:schemeClr val="tx1"/>
                </a:solidFill>
                <a:latin typeface="+mn-lt"/>
                <a:ea typeface="+mn-ea"/>
                <a:cs typeface="+mn-cs"/>
              </a:rPr>
              <a:t> and genome sequencing case, disease, and population reports;</a:t>
            </a:r>
          </a:p>
          <a:p>
            <a:r>
              <a:rPr lang="en-US" sz="1200" b="0" i="0" kern="1200" dirty="0" smtClean="0">
                <a:solidFill>
                  <a:schemeClr val="tx1"/>
                </a:solidFill>
                <a:latin typeface="+mn-lt"/>
                <a:ea typeface="+mn-ea"/>
                <a:cs typeface="+mn-cs"/>
              </a:rPr>
              <a:t>Population data (e.g. QTL studies);</a:t>
            </a:r>
          </a:p>
          <a:p>
            <a:r>
              <a:rPr lang="en-US" sz="1200" b="0" i="0" kern="1200" dirty="0" smtClean="0">
                <a:solidFill>
                  <a:schemeClr val="tx1"/>
                </a:solidFill>
                <a:latin typeface="+mn-lt"/>
                <a:ea typeface="+mn-ea"/>
                <a:cs typeface="+mn-cs"/>
              </a:rPr>
              <a:t>Studies on a single gene, protein and biological networks;</a:t>
            </a:r>
          </a:p>
          <a:p>
            <a:r>
              <a:rPr lang="en-US" sz="1200" b="0" i="0" kern="1200" dirty="0" smtClean="0">
                <a:solidFill>
                  <a:schemeClr val="tx1"/>
                </a:solidFill>
                <a:latin typeface="+mn-lt"/>
                <a:ea typeface="+mn-ea"/>
                <a:cs typeface="+mn-cs"/>
              </a:rPr>
              <a:t>New methods and technologies for the production and analysis of large-scale genetic datasets;</a:t>
            </a:r>
          </a:p>
          <a:p>
            <a:r>
              <a:rPr lang="en-US" sz="1200" b="0" i="0" kern="1200" dirty="0" smtClean="0">
                <a:solidFill>
                  <a:schemeClr val="tx1"/>
                </a:solidFill>
                <a:latin typeface="+mn-lt"/>
                <a:ea typeface="+mn-ea"/>
                <a:cs typeface="+mn-cs"/>
              </a:rPr>
              <a:t>Software for the analysis of genetic data;</a:t>
            </a:r>
          </a:p>
          <a:p>
            <a:r>
              <a:rPr lang="en-US" sz="1200" b="0" i="0" kern="1200" dirty="0" smtClean="0">
                <a:solidFill>
                  <a:schemeClr val="tx1"/>
                </a:solidFill>
                <a:latin typeface="+mn-lt"/>
                <a:ea typeface="+mn-ea"/>
                <a:cs typeface="+mn-cs"/>
              </a:rPr>
              <a:t>Novel mutant collections, and reagents and resources made available to the community for further analysis.</a:t>
            </a:r>
          </a:p>
          <a:p>
            <a:endParaRPr lang="en-US" dirty="0"/>
          </a:p>
        </p:txBody>
      </p:sp>
      <p:sp>
        <p:nvSpPr>
          <p:cNvPr id="4" name="Slide Number Placeholder 3"/>
          <p:cNvSpPr>
            <a:spLocks noGrp="1"/>
          </p:cNvSpPr>
          <p:nvPr>
            <p:ph type="sldNum" sz="quarter" idx="10"/>
          </p:nvPr>
        </p:nvSpPr>
        <p:spPr/>
        <p:txBody>
          <a:bodyPr/>
          <a:lstStyle/>
          <a:p>
            <a:fld id="{6AD4237F-F56A-4FE5-A0BA-F41B7C90D217}"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G3:</a:t>
            </a:r>
            <a:r>
              <a:rPr lang="en-US" baseline="0" dirty="0" smtClean="0"/>
              <a:t> Genes, Genomes, Genetics</a:t>
            </a:r>
          </a:p>
          <a:p>
            <a:endParaRPr lang="en-US" baseline="0" dirty="0" smtClean="0"/>
          </a:p>
          <a:p>
            <a:r>
              <a:rPr lang="en-US" sz="1200" b="0" i="0" kern="1200" dirty="0" smtClean="0">
                <a:solidFill>
                  <a:schemeClr val="tx1"/>
                </a:solidFill>
                <a:latin typeface="+mn-lt"/>
                <a:ea typeface="+mn-ea"/>
                <a:cs typeface="+mn-cs"/>
              </a:rPr>
              <a:t>the science must be good and the data correct – but we want the papers and the data (all the data) </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These papers may not be about “foundational research”, but this research is important.  With open access, it is possible to</a:t>
            </a:r>
            <a:r>
              <a:rPr lang="en-US" sz="1200" b="0" i="0" kern="1200" baseline="0" dirty="0" smtClean="0">
                <a:solidFill>
                  <a:schemeClr val="tx1"/>
                </a:solidFill>
                <a:latin typeface="+mn-lt"/>
                <a:ea typeface="+mn-ea"/>
                <a:cs typeface="+mn-cs"/>
              </a:rPr>
              <a:t> mine the data.  Additionally, several data sets can be combined in collaboration to produce foundational research that may not have been possible in a single laboratory.</a:t>
            </a:r>
            <a:endParaRPr lang="en-US" dirty="0"/>
          </a:p>
        </p:txBody>
      </p:sp>
      <p:sp>
        <p:nvSpPr>
          <p:cNvPr id="4" name="Slide Number Placeholder 3"/>
          <p:cNvSpPr>
            <a:spLocks noGrp="1"/>
          </p:cNvSpPr>
          <p:nvPr>
            <p:ph type="sldNum" sz="quarter" idx="10"/>
          </p:nvPr>
        </p:nvSpPr>
        <p:spPr/>
        <p:txBody>
          <a:bodyPr/>
          <a:lstStyle/>
          <a:p>
            <a:fld id="{6AD4237F-F56A-4FE5-A0BA-F41B7C90D217}"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G3:</a:t>
            </a:r>
            <a:r>
              <a:rPr lang="en-US" baseline="0" dirty="0" smtClean="0"/>
              <a:t> Genes, Genomes, Genetics</a:t>
            </a:r>
            <a:endParaRPr lang="en-US" dirty="0"/>
          </a:p>
        </p:txBody>
      </p:sp>
      <p:sp>
        <p:nvSpPr>
          <p:cNvPr id="4" name="Slide Number Placeholder 3"/>
          <p:cNvSpPr>
            <a:spLocks noGrp="1"/>
          </p:cNvSpPr>
          <p:nvPr>
            <p:ph type="sldNum" sz="quarter" idx="10"/>
          </p:nvPr>
        </p:nvSpPr>
        <p:spPr/>
        <p:txBody>
          <a:bodyPr/>
          <a:lstStyle/>
          <a:p>
            <a:fld id="{6AD4237F-F56A-4FE5-A0BA-F41B7C90D217}"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D4237F-F56A-4FE5-A0BA-F41B7C90D217}"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133600"/>
            <a:ext cx="7772400" cy="1470025"/>
          </a:xfrm>
        </p:spPr>
        <p:txBody>
          <a:bodyPr/>
          <a:lstStyle>
            <a:lvl1pPr>
              <a:defRPr/>
            </a:lvl1pPr>
          </a:lstStyle>
          <a:p>
            <a:r>
              <a:rPr lang="en-US"/>
              <a:t>Click to edit Master title style</a:t>
            </a:r>
          </a:p>
        </p:txBody>
      </p:sp>
      <p:sp>
        <p:nvSpPr>
          <p:cNvPr id="3075"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4" name="Rectangle 4"/>
          <p:cNvSpPr>
            <a:spLocks noGrp="1" noChangeArrowheads="1"/>
          </p:cNvSpPr>
          <p:nvPr>
            <p:ph type="dt" sz="half" idx="10"/>
          </p:nvPr>
        </p:nvSpPr>
        <p:spPr/>
        <p:txBody>
          <a:bodyPr/>
          <a:lstStyle>
            <a:lvl1pPr>
              <a:defRPr smtClean="0"/>
            </a:lvl1pPr>
          </a:lstStyle>
          <a:p>
            <a:pPr>
              <a:defRPr/>
            </a:pPr>
            <a:endParaRPr lang="en-US"/>
          </a:p>
        </p:txBody>
      </p:sp>
      <p:sp>
        <p:nvSpPr>
          <p:cNvPr id="5" name="Rectangle 5"/>
          <p:cNvSpPr>
            <a:spLocks noGrp="1" noChangeArrowheads="1"/>
          </p:cNvSpPr>
          <p:nvPr>
            <p:ph type="ftr" sz="quarter" idx="11"/>
          </p:nvPr>
        </p:nvSpPr>
        <p:spPr>
          <a:xfrm>
            <a:off x="2667000" y="5867400"/>
            <a:ext cx="3886200" cy="476250"/>
          </a:xfrm>
        </p:spPr>
        <p:txBody>
          <a:bodyPr/>
          <a:lstStyle>
            <a:lvl1pPr>
              <a:defRPr smtClean="0"/>
            </a:lvl1pPr>
          </a:lstStyle>
          <a:p>
            <a:pPr>
              <a:defRPr/>
            </a:pPr>
            <a:endParaRPr lang="en-US"/>
          </a:p>
        </p:txBody>
      </p:sp>
      <p:sp>
        <p:nvSpPr>
          <p:cNvPr id="6" name="Rectangle 6"/>
          <p:cNvSpPr>
            <a:spLocks noGrp="1" noChangeArrowheads="1"/>
          </p:cNvSpPr>
          <p:nvPr>
            <p:ph type="sldNum" sz="quarter" idx="12"/>
          </p:nvPr>
        </p:nvSpPr>
        <p:spPr>
          <a:xfrm>
            <a:off x="6553200" y="5867400"/>
            <a:ext cx="1143000" cy="476250"/>
          </a:xfrm>
        </p:spPr>
        <p:txBody>
          <a:bodyPr/>
          <a:lstStyle>
            <a:lvl1pPr>
              <a:defRPr smtClean="0"/>
            </a:lvl1pPr>
          </a:lstStyle>
          <a:p>
            <a:pPr>
              <a:defRPr/>
            </a:pPr>
            <a:fld id="{5D09BD62-9813-4DC0-B988-B544D8AFDB30}" type="slidenum">
              <a:rPr lang="en-US"/>
              <a:pPr>
                <a:defRPr/>
              </a:pPr>
              <a:t>‹#›</a:t>
            </a:fld>
            <a:endParaRPr lang="en-US"/>
          </a:p>
        </p:txBody>
      </p:sp>
    </p:spTree>
  </p:cSld>
  <p:clrMapOvr>
    <a:masterClrMapping/>
  </p:clrMapOvr>
  <p:transition advClick="0" advTm="2000">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6CD27B5-E738-432D-AC72-A1A99CF33C03}" type="slidenum">
              <a:rPr lang="en-US"/>
              <a:pPr>
                <a:defRPr/>
              </a:pPr>
              <a:t>‹#›</a:t>
            </a:fld>
            <a:endParaRPr lang="en-US"/>
          </a:p>
        </p:txBody>
      </p:sp>
    </p:spTree>
  </p:cSld>
  <p:clrMapOvr>
    <a:masterClrMapping/>
  </p:clrMapOvr>
  <p:transition advClick="0" advTm="2000">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457200"/>
            <a:ext cx="20193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457200"/>
            <a:ext cx="59055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B7027EB-BFCF-4B0A-9670-E8CEB07FA774}" type="slidenum">
              <a:rPr lang="en-US"/>
              <a:pPr>
                <a:defRPr/>
              </a:pPr>
              <a:t>‹#›</a:t>
            </a:fld>
            <a:endParaRPr lang="en-US"/>
          </a:p>
        </p:txBody>
      </p:sp>
    </p:spTree>
  </p:cSld>
  <p:clrMapOvr>
    <a:masterClrMapping/>
  </p:clrMapOvr>
  <p:transition advClick="0" advTm="2000">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A8902F2-83FA-471F-B432-A5324645BE59}" type="slidenum">
              <a:rPr lang="en-US"/>
              <a:pPr>
                <a:defRPr/>
              </a:pPr>
              <a:t>‹#›</a:t>
            </a:fld>
            <a:endParaRPr lang="en-US"/>
          </a:p>
        </p:txBody>
      </p:sp>
    </p:spTree>
  </p:cSld>
  <p:clrMapOvr>
    <a:masterClrMapping/>
  </p:clrMapOvr>
  <p:transition advClick="0" advTm="2000">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60F4207-307F-4AE1-A55D-B498DD1FEE88}" type="slidenum">
              <a:rPr lang="en-US"/>
              <a:pPr>
                <a:defRPr/>
              </a:pPr>
              <a:t>‹#›</a:t>
            </a:fld>
            <a:endParaRPr lang="en-US"/>
          </a:p>
        </p:txBody>
      </p:sp>
    </p:spTree>
  </p:cSld>
  <p:clrMapOvr>
    <a:masterClrMapping/>
  </p:clrMapOvr>
  <p:transition advClick="0" advTm="2000">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38862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38862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378E82F-C251-42E3-B2D2-5E5500C81853}" type="slidenum">
              <a:rPr lang="en-US"/>
              <a:pPr>
                <a:defRPr/>
              </a:pPr>
              <a:t>‹#›</a:t>
            </a:fld>
            <a:endParaRPr lang="en-US"/>
          </a:p>
        </p:txBody>
      </p:sp>
    </p:spTree>
  </p:cSld>
  <p:clrMapOvr>
    <a:masterClrMapping/>
  </p:clrMapOvr>
  <p:transition advClick="0" advTm="2000">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8ED8806-B8CE-44C5-A46E-774EF734DB08}" type="slidenum">
              <a:rPr lang="en-US"/>
              <a:pPr>
                <a:defRPr/>
              </a:pPr>
              <a:t>‹#›</a:t>
            </a:fld>
            <a:endParaRPr lang="en-US"/>
          </a:p>
        </p:txBody>
      </p:sp>
    </p:spTree>
  </p:cSld>
  <p:clrMapOvr>
    <a:masterClrMapping/>
  </p:clrMapOvr>
  <p:transition advClick="0" advTm="2000">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7243E7E-6BC9-4838-99D5-DFF1C63A47E2}" type="slidenum">
              <a:rPr lang="en-US"/>
              <a:pPr>
                <a:defRPr/>
              </a:pPr>
              <a:t>‹#›</a:t>
            </a:fld>
            <a:endParaRPr lang="en-US"/>
          </a:p>
        </p:txBody>
      </p:sp>
    </p:spTree>
  </p:cSld>
  <p:clrMapOvr>
    <a:masterClrMapping/>
  </p:clrMapOvr>
  <p:transition advClick="0" advTm="2000">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C8AE48F-9FD7-40B4-80C1-5BC4E6898FE6}" type="slidenum">
              <a:rPr lang="en-US"/>
              <a:pPr>
                <a:defRPr/>
              </a:pPr>
              <a:t>‹#›</a:t>
            </a:fld>
            <a:endParaRPr lang="en-US"/>
          </a:p>
        </p:txBody>
      </p:sp>
    </p:spTree>
  </p:cSld>
  <p:clrMapOvr>
    <a:masterClrMapping/>
  </p:clrMapOvr>
  <p:transition advClick="0" advTm="2000">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2F495CB-486C-40FE-A790-A8E52AE40E2A}" type="slidenum">
              <a:rPr lang="en-US"/>
              <a:pPr>
                <a:defRPr/>
              </a:pPr>
              <a:t>‹#›</a:t>
            </a:fld>
            <a:endParaRPr lang="en-US"/>
          </a:p>
        </p:txBody>
      </p:sp>
    </p:spTree>
  </p:cSld>
  <p:clrMapOvr>
    <a:masterClrMapping/>
  </p:clrMapOvr>
  <p:transition advClick="0" advTm="2000">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987EFF1-8EA7-478C-8E64-61E8111EBB16}" type="slidenum">
              <a:rPr lang="en-US"/>
              <a:pPr>
                <a:defRPr/>
              </a:pPr>
              <a:t>‹#›</a:t>
            </a:fld>
            <a:endParaRPr lang="en-US"/>
          </a:p>
        </p:txBody>
      </p:sp>
    </p:spTree>
  </p:cSld>
  <p:clrMapOvr>
    <a:masterClrMapping/>
  </p:clrMapOvr>
  <p:transition advClick="0" advTm="2000">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457200"/>
            <a:ext cx="8077200" cy="9604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09600" y="1600200"/>
            <a:ext cx="79248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533400" y="58674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n-US"/>
          </a:p>
        </p:txBody>
      </p:sp>
      <p:sp>
        <p:nvSpPr>
          <p:cNvPr id="1029" name="Rectangle 5"/>
          <p:cNvSpPr>
            <a:spLocks noGrp="1" noChangeArrowheads="1"/>
          </p:cNvSpPr>
          <p:nvPr>
            <p:ph type="ftr" sz="quarter" idx="3"/>
          </p:nvPr>
        </p:nvSpPr>
        <p:spPr bwMode="auto">
          <a:xfrm>
            <a:off x="2667000" y="5867400"/>
            <a:ext cx="4038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p>
        </p:txBody>
      </p:sp>
      <p:sp>
        <p:nvSpPr>
          <p:cNvPr id="1030" name="Rectangle 6"/>
          <p:cNvSpPr>
            <a:spLocks noGrp="1" noChangeArrowheads="1"/>
          </p:cNvSpPr>
          <p:nvPr>
            <p:ph type="sldNum" sz="quarter" idx="4"/>
          </p:nvPr>
        </p:nvSpPr>
        <p:spPr bwMode="auto">
          <a:xfrm>
            <a:off x="6705600" y="5867400"/>
            <a:ext cx="9144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596DEA68-5233-4404-987E-30AAC1A5BB4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advClick="0" advTm="2000">
    <p:dissolve/>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8.png"/><Relationship Id="rId7" Type="http://schemas.openxmlformats.org/officeDocument/2006/relationships/image" Target="../media/image4.png"/><Relationship Id="rId12"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7.png"/><Relationship Id="rId5" Type="http://schemas.openxmlformats.org/officeDocument/2006/relationships/image" Target="../media/image10.jpeg"/><Relationship Id="rId10" Type="http://schemas.openxmlformats.org/officeDocument/2006/relationships/image" Target="../media/image11.png"/><Relationship Id="rId4" Type="http://schemas.openxmlformats.org/officeDocument/2006/relationships/image" Target="../media/image9.gif"/><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descr="GSAlogo"/>
          <p:cNvPicPr>
            <a:picLocks noChangeAspect="1" noChangeArrowheads="1"/>
          </p:cNvPicPr>
          <p:nvPr/>
        </p:nvPicPr>
        <p:blipFill>
          <a:blip r:embed="rId2" cstate="print"/>
          <a:srcRect/>
          <a:stretch>
            <a:fillRect/>
          </a:stretch>
        </p:blipFill>
        <p:spPr bwMode="auto">
          <a:xfrm>
            <a:off x="3239294" y="457200"/>
            <a:ext cx="2436812" cy="1524000"/>
          </a:xfrm>
          <a:prstGeom prst="rect">
            <a:avLst/>
          </a:prstGeom>
          <a:noFill/>
          <a:ln w="9525">
            <a:noFill/>
            <a:miter lim="800000"/>
            <a:headEnd/>
            <a:tailEnd/>
          </a:ln>
        </p:spPr>
      </p:pic>
      <p:sp>
        <p:nvSpPr>
          <p:cNvPr id="6" name="Text Box 7"/>
          <p:cNvSpPr txBox="1">
            <a:spLocks noChangeArrowheads="1"/>
          </p:cNvSpPr>
          <p:nvPr/>
        </p:nvSpPr>
        <p:spPr bwMode="auto">
          <a:xfrm>
            <a:off x="76200" y="2438400"/>
            <a:ext cx="8763000" cy="2862322"/>
          </a:xfrm>
          <a:prstGeom prst="rect">
            <a:avLst/>
          </a:prstGeom>
          <a:noFill/>
          <a:ln w="9525">
            <a:noFill/>
            <a:miter lim="800000"/>
            <a:headEnd/>
            <a:tailEnd/>
          </a:ln>
        </p:spPr>
        <p:txBody>
          <a:bodyPr wrap="square">
            <a:spAutoFit/>
          </a:bodyPr>
          <a:lstStyle/>
          <a:p>
            <a:pPr algn="ctr">
              <a:spcBef>
                <a:spcPts val="0"/>
              </a:spcBef>
            </a:pPr>
            <a:r>
              <a:rPr lang="en-US" sz="3600" b="1" dirty="0" smtClean="0">
                <a:solidFill>
                  <a:srgbClr val="C02900"/>
                </a:solidFill>
                <a:effectLst>
                  <a:outerShdw blurRad="38100" dist="38100" dir="2700000" algn="tl">
                    <a:srgbClr val="000000">
                      <a:alpha val="43137"/>
                    </a:srgbClr>
                  </a:outerShdw>
                </a:effectLst>
              </a:rPr>
              <a:t>GSA and GMOD:</a:t>
            </a:r>
          </a:p>
          <a:p>
            <a:pPr algn="ctr">
              <a:spcBef>
                <a:spcPct val="50000"/>
              </a:spcBef>
            </a:pPr>
            <a:r>
              <a:rPr lang="en-US" sz="3600" b="1" dirty="0" smtClean="0">
                <a:effectLst>
                  <a:outerShdw blurRad="38100" dist="38100" dir="2700000" algn="tl">
                    <a:srgbClr val="000000">
                      <a:alpha val="43137"/>
                    </a:srgbClr>
                  </a:outerShdw>
                </a:effectLst>
              </a:rPr>
              <a:t>   Promoting cross-talk between communities</a:t>
            </a:r>
          </a:p>
          <a:p>
            <a:pPr algn="ctr">
              <a:spcBef>
                <a:spcPct val="50000"/>
              </a:spcBef>
            </a:pPr>
            <a:endParaRPr lang="en-US" sz="3600" b="1" dirty="0">
              <a:effectLst>
                <a:outerShdw blurRad="38100" dist="38100" dir="2700000" algn="tl">
                  <a:srgbClr val="000000">
                    <a:alpha val="43137"/>
                  </a:srgbClr>
                </a:outerShdw>
              </a:effectLst>
            </a:endParaRPr>
          </a:p>
        </p:txBody>
      </p:sp>
      <p:sp>
        <p:nvSpPr>
          <p:cNvPr id="7" name="Text Box 8"/>
          <p:cNvSpPr txBox="1">
            <a:spLocks noChangeArrowheads="1"/>
          </p:cNvSpPr>
          <p:nvPr/>
        </p:nvSpPr>
        <p:spPr bwMode="auto">
          <a:xfrm>
            <a:off x="381000" y="4371975"/>
            <a:ext cx="8382000" cy="954107"/>
          </a:xfrm>
          <a:prstGeom prst="rect">
            <a:avLst/>
          </a:prstGeom>
          <a:noFill/>
          <a:ln w="9525">
            <a:noFill/>
            <a:miter lim="800000"/>
            <a:headEnd/>
            <a:tailEnd/>
          </a:ln>
        </p:spPr>
        <p:txBody>
          <a:bodyPr>
            <a:spAutoFit/>
          </a:bodyPr>
          <a:lstStyle/>
          <a:p>
            <a:pPr algn="ctr"/>
            <a:r>
              <a:rPr lang="en-US" sz="2800" b="1" dirty="0">
                <a:solidFill>
                  <a:srgbClr val="B00000"/>
                </a:solidFill>
              </a:rPr>
              <a:t/>
            </a:r>
            <a:br>
              <a:rPr lang="en-US" sz="2800" b="1" dirty="0">
                <a:solidFill>
                  <a:srgbClr val="B00000"/>
                </a:solidFill>
              </a:rPr>
            </a:br>
            <a:endParaRPr lang="en-US" sz="2800" b="1" dirty="0">
              <a:solidFill>
                <a:srgbClr val="B00000"/>
              </a:solidFill>
            </a:endParaRPr>
          </a:p>
        </p:txBody>
      </p:sp>
      <p:sp>
        <p:nvSpPr>
          <p:cNvPr id="9" name="TextBox 8"/>
          <p:cNvSpPr txBox="1"/>
          <p:nvPr/>
        </p:nvSpPr>
        <p:spPr>
          <a:xfrm>
            <a:off x="2667000" y="4944070"/>
            <a:ext cx="3581400" cy="923330"/>
          </a:xfrm>
          <a:prstGeom prst="rect">
            <a:avLst/>
          </a:prstGeom>
          <a:noFill/>
        </p:spPr>
        <p:txBody>
          <a:bodyPr wrap="square" rtlCol="0">
            <a:spAutoFit/>
          </a:bodyPr>
          <a:lstStyle/>
          <a:p>
            <a:pPr algn="ctr"/>
            <a:r>
              <a:rPr lang="en-US" b="1" dirty="0" smtClean="0"/>
              <a:t>Beth </a:t>
            </a:r>
            <a:r>
              <a:rPr lang="en-US" b="1" dirty="0" err="1" smtClean="0"/>
              <a:t>Ruedi</a:t>
            </a:r>
            <a:endParaRPr lang="en-US" b="1" dirty="0" smtClean="0"/>
          </a:p>
          <a:p>
            <a:pPr algn="ctr"/>
            <a:r>
              <a:rPr lang="en-US" b="1" dirty="0" smtClean="0"/>
              <a:t>Education Programs Manager</a:t>
            </a:r>
          </a:p>
          <a:p>
            <a:pPr algn="ctr"/>
            <a:r>
              <a:rPr lang="en-US" b="1" dirty="0" smtClean="0"/>
              <a:t>Genetics Society of America</a:t>
            </a:r>
            <a:endParaRPr lang="en-US" b="1" dirty="0"/>
          </a:p>
        </p:txBody>
      </p:sp>
    </p:spTree>
  </p:cSld>
  <p:clrMapOvr>
    <a:masterClrMapping/>
  </p:clrMapOvr>
  <p:transition spd="slow" advClick="0" advTm="400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143000"/>
            <a:ext cx="7924800" cy="4953000"/>
          </a:xfrm>
        </p:spPr>
        <p:txBody>
          <a:bodyPr/>
          <a:lstStyle/>
          <a:p>
            <a:pPr algn="ctr">
              <a:buNone/>
            </a:pPr>
            <a:r>
              <a:rPr lang="en-US" sz="2800" b="1" dirty="0" smtClean="0">
                <a:solidFill>
                  <a:srgbClr val="C02900"/>
                </a:solidFill>
                <a:effectLst>
                  <a:outerShdw blurRad="38100" dist="38100" dir="2700000" algn="tl">
                    <a:srgbClr val="000000">
                      <a:alpha val="43137"/>
                    </a:srgbClr>
                  </a:outerShdw>
                </a:effectLst>
              </a:rPr>
              <a:t>Open Discussion</a:t>
            </a:r>
          </a:p>
          <a:p>
            <a:pPr algn="ctr">
              <a:spcBef>
                <a:spcPts val="0"/>
              </a:spcBef>
              <a:buNone/>
            </a:pPr>
            <a:endParaRPr lang="en-US" sz="2800" b="1" dirty="0" smtClean="0">
              <a:solidFill>
                <a:srgbClr val="C02900"/>
              </a:solidFill>
              <a:effectLst>
                <a:outerShdw blurRad="38100" dist="38100" dir="2700000" algn="tl">
                  <a:srgbClr val="000000">
                    <a:alpha val="43137"/>
                  </a:srgbClr>
                </a:outerShdw>
              </a:effectLst>
            </a:endParaRPr>
          </a:p>
          <a:p>
            <a:pPr>
              <a:buClr>
                <a:srgbClr val="C02900"/>
              </a:buClr>
              <a:buFont typeface="Arial" pitchFamily="34" charset="0"/>
              <a:buChar char="•"/>
            </a:pPr>
            <a:r>
              <a:rPr lang="en-US" sz="2800" dirty="0" smtClean="0"/>
              <a:t>How can GSA better serve the genetics community?</a:t>
            </a:r>
          </a:p>
          <a:p>
            <a:pPr>
              <a:buClr>
                <a:srgbClr val="C02900"/>
              </a:buClr>
              <a:buFont typeface="Arial" pitchFamily="34" charset="0"/>
              <a:buChar char="•"/>
            </a:pPr>
            <a:r>
              <a:rPr lang="en-US" sz="2800" dirty="0" smtClean="0"/>
              <a:t>GSA and GMOD: Potential for a </a:t>
            </a:r>
            <a:r>
              <a:rPr lang="en-US" sz="2800" dirty="0" err="1" smtClean="0"/>
              <a:t>mutualistic</a:t>
            </a:r>
            <a:r>
              <a:rPr lang="en-US" sz="2800" dirty="0" smtClean="0"/>
              <a:t> relationship?</a:t>
            </a:r>
            <a:endParaRPr lang="en-US" sz="2800" dirty="0"/>
          </a:p>
        </p:txBody>
      </p:sp>
      <p:sp>
        <p:nvSpPr>
          <p:cNvPr id="4" name="TextBox 6"/>
          <p:cNvSpPr txBox="1">
            <a:spLocks noChangeArrowheads="1"/>
          </p:cNvSpPr>
          <p:nvPr/>
        </p:nvSpPr>
        <p:spPr bwMode="auto">
          <a:xfrm>
            <a:off x="381000" y="457200"/>
            <a:ext cx="8382000" cy="584775"/>
          </a:xfrm>
          <a:prstGeom prst="rect">
            <a:avLst/>
          </a:prstGeom>
          <a:noFill/>
          <a:ln w="9525">
            <a:noFill/>
            <a:miter lim="800000"/>
            <a:headEnd/>
            <a:tailEnd/>
          </a:ln>
        </p:spPr>
        <p:txBody>
          <a:bodyPr wrap="square">
            <a:spAutoFit/>
          </a:bodyPr>
          <a:lstStyle/>
          <a:p>
            <a:pPr algn="ctr"/>
            <a:r>
              <a:rPr lang="en-US" sz="3200" b="1" dirty="0" smtClean="0">
                <a:effectLst>
                  <a:outerShdw blurRad="38100" dist="38100" dir="2700000" algn="tl">
                    <a:srgbClr val="000000">
                      <a:alpha val="43137"/>
                    </a:srgbClr>
                  </a:outerShdw>
                </a:effectLst>
                <a:latin typeface="+mj-lt"/>
              </a:rPr>
              <a:t>The Genetics Society of </a:t>
            </a:r>
            <a:r>
              <a:rPr lang="en-US" sz="3200" b="1" dirty="0" smtClean="0">
                <a:effectLst>
                  <a:outerShdw blurRad="38100" dist="38100" dir="2700000" algn="tl">
                    <a:srgbClr val="000000">
                      <a:alpha val="43137"/>
                    </a:srgbClr>
                  </a:outerShdw>
                </a:effectLst>
                <a:latin typeface="+mj-lt"/>
              </a:rPr>
              <a:t>America</a:t>
            </a:r>
            <a:endParaRPr lang="en-US" sz="3200" b="1" dirty="0" smtClean="0">
              <a:effectLst>
                <a:outerShdw blurRad="38100" dist="38100" dir="2700000" algn="tl">
                  <a:srgbClr val="000000">
                    <a:alpha val="43137"/>
                  </a:srgbClr>
                </a:outerShdw>
              </a:effectLst>
              <a:latin typeface="+mj-lt"/>
            </a:endParaRPr>
          </a:p>
        </p:txBody>
      </p:sp>
    </p:spTree>
  </p:cSld>
  <p:clrMapOvr>
    <a:masterClrMapping/>
  </p:clrMapOvr>
  <p:transition advClick="0" advTm="200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smtClean="0">
                <a:solidFill>
                  <a:srgbClr val="C02900"/>
                </a:solidFill>
                <a:effectLst>
                  <a:outerShdw blurRad="38100" dist="38100" dir="2700000" algn="tl">
                    <a:srgbClr val="000000">
                      <a:alpha val="43137"/>
                    </a:srgbClr>
                  </a:outerShdw>
                </a:effectLst>
              </a:rPr>
              <a:t>Overview</a:t>
            </a:r>
            <a:endParaRPr lang="en-US" b="1" dirty="0">
              <a:solidFill>
                <a:srgbClr val="C02900"/>
              </a:solidFill>
              <a:effectLst>
                <a:outerShdw blurRad="38100" dist="38100" dir="2700000" algn="tl">
                  <a:srgbClr val="000000">
                    <a:alpha val="43137"/>
                  </a:srgbClr>
                </a:outerShdw>
              </a:effectLst>
            </a:endParaRPr>
          </a:p>
        </p:txBody>
      </p:sp>
      <p:sp>
        <p:nvSpPr>
          <p:cNvPr id="6" name="Content Placeholder 5"/>
          <p:cNvSpPr>
            <a:spLocks noGrp="1"/>
          </p:cNvSpPr>
          <p:nvPr>
            <p:ph idx="1"/>
          </p:nvPr>
        </p:nvSpPr>
        <p:spPr/>
        <p:txBody>
          <a:bodyPr/>
          <a:lstStyle/>
          <a:p>
            <a:r>
              <a:rPr lang="en-US" dirty="0" smtClean="0"/>
              <a:t>Introduction to </a:t>
            </a:r>
            <a:r>
              <a:rPr lang="en-US" dirty="0" smtClean="0"/>
              <a:t>GSA</a:t>
            </a:r>
          </a:p>
          <a:p>
            <a:r>
              <a:rPr lang="en-US" dirty="0" smtClean="0"/>
              <a:t>Conferences and </a:t>
            </a:r>
            <a:r>
              <a:rPr lang="en-US" dirty="0" smtClean="0"/>
              <a:t>Communities</a:t>
            </a:r>
            <a:endParaRPr lang="en-US" dirty="0" smtClean="0"/>
          </a:p>
          <a:p>
            <a:r>
              <a:rPr lang="en-US" i="1" dirty="0" smtClean="0"/>
              <a:t>G3: Genes, </a:t>
            </a:r>
            <a:r>
              <a:rPr lang="en-US" i="1" dirty="0" smtClean="0"/>
              <a:t>Genomes, Genetics</a:t>
            </a:r>
            <a:endParaRPr lang="en-US" i="1" dirty="0" smtClean="0"/>
          </a:p>
          <a:p>
            <a:r>
              <a:rPr lang="en-US" dirty="0" smtClean="0"/>
              <a:t>Open </a:t>
            </a:r>
            <a:r>
              <a:rPr lang="en-US" dirty="0" smtClean="0"/>
              <a:t>Discussion: How can we better assist you?</a:t>
            </a:r>
          </a:p>
          <a:p>
            <a:endParaRPr lang="en-US" dirty="0"/>
          </a:p>
        </p:txBody>
      </p:sp>
    </p:spTree>
  </p:cSld>
  <p:clrMapOvr>
    <a:masterClrMapping/>
  </p:clrMapOvr>
  <p:transition advClick="0" advTm="200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143000"/>
            <a:ext cx="7924800" cy="4953000"/>
          </a:xfrm>
        </p:spPr>
        <p:txBody>
          <a:bodyPr/>
          <a:lstStyle/>
          <a:p>
            <a:pPr algn="ctr">
              <a:buNone/>
            </a:pPr>
            <a:r>
              <a:rPr lang="en-US" sz="2800" b="1" dirty="0" smtClean="0">
                <a:solidFill>
                  <a:srgbClr val="C02900"/>
                </a:solidFill>
                <a:effectLst>
                  <a:outerShdw blurRad="38100" dist="38100" dir="2700000" algn="tl">
                    <a:srgbClr val="000000">
                      <a:alpha val="43137"/>
                    </a:srgbClr>
                  </a:outerShdw>
                </a:effectLst>
              </a:rPr>
              <a:t>GSA </a:t>
            </a:r>
            <a:r>
              <a:rPr lang="en-US" sz="2800" b="1" dirty="0" smtClean="0">
                <a:solidFill>
                  <a:srgbClr val="C02900"/>
                </a:solidFill>
                <a:effectLst>
                  <a:outerShdw blurRad="38100" dist="38100" dir="2700000" algn="tl">
                    <a:srgbClr val="000000">
                      <a:alpha val="43137"/>
                    </a:srgbClr>
                  </a:outerShdw>
                </a:effectLst>
              </a:rPr>
              <a:t>seeks to foster a </a:t>
            </a:r>
            <a:r>
              <a:rPr lang="en-US" sz="2800" b="1" dirty="0" smtClean="0">
                <a:solidFill>
                  <a:srgbClr val="C02900"/>
                </a:solidFill>
                <a:effectLst>
                  <a:outerShdw blurRad="38100" dist="38100" dir="2700000" algn="tl">
                    <a:srgbClr val="000000">
                      <a:alpha val="43137"/>
                    </a:srgbClr>
                  </a:outerShdw>
                </a:effectLst>
              </a:rPr>
              <a:t>unified science </a:t>
            </a:r>
            <a:r>
              <a:rPr lang="en-US" sz="2800" b="1" dirty="0" smtClean="0">
                <a:solidFill>
                  <a:srgbClr val="C02900"/>
                </a:solidFill>
                <a:effectLst>
                  <a:outerShdw blurRad="38100" dist="38100" dir="2700000" algn="tl">
                    <a:srgbClr val="000000">
                      <a:alpha val="43137"/>
                    </a:srgbClr>
                  </a:outerShdw>
                </a:effectLst>
              </a:rPr>
              <a:t>of </a:t>
            </a:r>
            <a:r>
              <a:rPr lang="en-US" sz="2800" b="1" dirty="0" smtClean="0">
                <a:solidFill>
                  <a:srgbClr val="C02900"/>
                </a:solidFill>
                <a:effectLst>
                  <a:outerShdw blurRad="38100" dist="38100" dir="2700000" algn="tl">
                    <a:srgbClr val="000000">
                      <a:alpha val="43137"/>
                    </a:srgbClr>
                  </a:outerShdw>
                </a:effectLst>
              </a:rPr>
              <a:t>genetics</a:t>
            </a:r>
          </a:p>
          <a:p>
            <a:pPr algn="ctr">
              <a:spcBef>
                <a:spcPts val="0"/>
              </a:spcBef>
              <a:buNone/>
            </a:pPr>
            <a:endParaRPr lang="en-US" sz="2800" b="1" dirty="0" smtClean="0">
              <a:solidFill>
                <a:srgbClr val="C02900"/>
              </a:solidFill>
              <a:effectLst>
                <a:outerShdw blurRad="38100" dist="38100" dir="2700000" algn="tl">
                  <a:srgbClr val="000000">
                    <a:alpha val="43137"/>
                  </a:srgbClr>
                </a:outerShdw>
              </a:effectLst>
            </a:endParaRPr>
          </a:p>
          <a:p>
            <a:pPr>
              <a:buClr>
                <a:srgbClr val="C02900"/>
              </a:buClr>
              <a:buFont typeface="Arial" pitchFamily="34" charset="0"/>
              <a:buChar char="•"/>
            </a:pPr>
            <a:r>
              <a:rPr lang="en-US" sz="2800" b="1" dirty="0" smtClean="0"/>
              <a:t>Investigation</a:t>
            </a:r>
            <a:r>
              <a:rPr lang="en-US" sz="2800" b="1" dirty="0" smtClean="0"/>
              <a:t> </a:t>
            </a:r>
            <a:r>
              <a:rPr lang="en-US" sz="2800" dirty="0" smtClean="0"/>
              <a:t>of inheritance and heredity. </a:t>
            </a:r>
            <a:endParaRPr lang="en-US" sz="2800" dirty="0" smtClean="0"/>
          </a:p>
          <a:p>
            <a:pPr>
              <a:buClr>
                <a:srgbClr val="C02900"/>
              </a:buClr>
              <a:buFont typeface="Arial" pitchFamily="34" charset="0"/>
              <a:buChar char="•"/>
            </a:pPr>
            <a:r>
              <a:rPr lang="en-US" sz="2800" b="1" dirty="0" smtClean="0"/>
              <a:t>Interaction</a:t>
            </a:r>
            <a:r>
              <a:rPr lang="en-US" sz="2800" dirty="0" smtClean="0"/>
              <a:t> among geneticists</a:t>
            </a:r>
            <a:r>
              <a:rPr lang="en-US" sz="2800" dirty="0" smtClean="0"/>
              <a:t>.</a:t>
            </a:r>
          </a:p>
          <a:p>
            <a:pPr>
              <a:buClr>
                <a:srgbClr val="C02900"/>
              </a:buClr>
              <a:buFont typeface="Arial" pitchFamily="34" charset="0"/>
              <a:buChar char="•"/>
            </a:pPr>
            <a:r>
              <a:rPr lang="en-US" sz="2800" b="1" dirty="0" smtClean="0"/>
              <a:t>Communication</a:t>
            </a:r>
            <a:r>
              <a:rPr lang="en-US" sz="2800" dirty="0" smtClean="0"/>
              <a:t> of discoveries</a:t>
            </a:r>
            <a:r>
              <a:rPr lang="en-US" sz="2800" dirty="0" smtClean="0"/>
              <a:t>.</a:t>
            </a:r>
          </a:p>
          <a:p>
            <a:pPr>
              <a:buClr>
                <a:srgbClr val="C02900"/>
              </a:buClr>
              <a:buFont typeface="Arial" pitchFamily="34" charset="0"/>
              <a:buChar char="•"/>
            </a:pPr>
            <a:r>
              <a:rPr lang="en-US" sz="2800" b="1" dirty="0" smtClean="0"/>
              <a:t>Education</a:t>
            </a:r>
            <a:r>
              <a:rPr lang="en-US" sz="2800" dirty="0" smtClean="0"/>
              <a:t> of students and the public. </a:t>
            </a:r>
            <a:endParaRPr lang="en-US" sz="2800" dirty="0"/>
          </a:p>
        </p:txBody>
      </p:sp>
      <p:sp>
        <p:nvSpPr>
          <p:cNvPr id="4" name="TextBox 6"/>
          <p:cNvSpPr txBox="1">
            <a:spLocks noChangeArrowheads="1"/>
          </p:cNvSpPr>
          <p:nvPr/>
        </p:nvSpPr>
        <p:spPr bwMode="auto">
          <a:xfrm>
            <a:off x="381000" y="457200"/>
            <a:ext cx="8382000" cy="584775"/>
          </a:xfrm>
          <a:prstGeom prst="rect">
            <a:avLst/>
          </a:prstGeom>
          <a:noFill/>
          <a:ln w="9525">
            <a:noFill/>
            <a:miter lim="800000"/>
            <a:headEnd/>
            <a:tailEnd/>
          </a:ln>
        </p:spPr>
        <p:txBody>
          <a:bodyPr wrap="square">
            <a:spAutoFit/>
          </a:bodyPr>
          <a:lstStyle/>
          <a:p>
            <a:pPr algn="ctr"/>
            <a:r>
              <a:rPr lang="en-US" sz="3200" b="1" dirty="0" smtClean="0">
                <a:effectLst>
                  <a:outerShdw blurRad="38100" dist="38100" dir="2700000" algn="tl">
                    <a:srgbClr val="000000">
                      <a:alpha val="43137"/>
                    </a:srgbClr>
                  </a:outerShdw>
                </a:effectLst>
                <a:latin typeface="+mj-lt"/>
              </a:rPr>
              <a:t>The Genetics Society of </a:t>
            </a:r>
            <a:r>
              <a:rPr lang="en-US" sz="3200" b="1" dirty="0" smtClean="0">
                <a:effectLst>
                  <a:outerShdw blurRad="38100" dist="38100" dir="2700000" algn="tl">
                    <a:srgbClr val="000000">
                      <a:alpha val="43137"/>
                    </a:srgbClr>
                  </a:outerShdw>
                </a:effectLst>
                <a:latin typeface="+mj-lt"/>
              </a:rPr>
              <a:t>America</a:t>
            </a:r>
            <a:endParaRPr lang="en-US" sz="3200" b="1" dirty="0" smtClean="0">
              <a:effectLst>
                <a:outerShdw blurRad="38100" dist="38100" dir="2700000" algn="tl">
                  <a:srgbClr val="000000">
                    <a:alpha val="43137"/>
                  </a:srgbClr>
                </a:outerShdw>
              </a:effectLst>
              <a:latin typeface="+mj-lt"/>
            </a:endParaRPr>
          </a:p>
        </p:txBody>
      </p:sp>
    </p:spTree>
  </p:cSld>
  <p:clrMapOvr>
    <a:masterClrMapping/>
  </p:clrMapOvr>
  <p:transition advClick="0" advTm="200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143000"/>
            <a:ext cx="7924800" cy="4953000"/>
          </a:xfrm>
        </p:spPr>
        <p:txBody>
          <a:bodyPr/>
          <a:lstStyle/>
          <a:p>
            <a:pPr algn="ctr">
              <a:buNone/>
            </a:pPr>
            <a:r>
              <a:rPr lang="en-US" sz="2800" b="1" dirty="0" smtClean="0">
                <a:solidFill>
                  <a:srgbClr val="C02900"/>
                </a:solidFill>
                <a:effectLst>
                  <a:outerShdw blurRad="38100" dist="38100" dir="2700000" algn="tl">
                    <a:srgbClr val="000000">
                      <a:alpha val="43137"/>
                    </a:srgbClr>
                  </a:outerShdw>
                </a:effectLst>
              </a:rPr>
              <a:t>GSA </a:t>
            </a:r>
            <a:r>
              <a:rPr lang="en-US" sz="2800" b="1" dirty="0" smtClean="0">
                <a:solidFill>
                  <a:srgbClr val="C02900"/>
                </a:solidFill>
                <a:effectLst>
                  <a:outerShdw blurRad="38100" dist="38100" dir="2700000" algn="tl">
                    <a:srgbClr val="000000">
                      <a:alpha val="43137"/>
                    </a:srgbClr>
                  </a:outerShdw>
                </a:effectLst>
              </a:rPr>
              <a:t>seeks to foster a </a:t>
            </a:r>
            <a:r>
              <a:rPr lang="en-US" sz="2800" b="1" dirty="0" smtClean="0">
                <a:solidFill>
                  <a:srgbClr val="C02900"/>
                </a:solidFill>
                <a:effectLst>
                  <a:outerShdw blurRad="38100" dist="38100" dir="2700000" algn="tl">
                    <a:srgbClr val="000000">
                      <a:alpha val="43137"/>
                    </a:srgbClr>
                  </a:outerShdw>
                </a:effectLst>
              </a:rPr>
              <a:t>unified science </a:t>
            </a:r>
            <a:r>
              <a:rPr lang="en-US" sz="2800" b="1" dirty="0" smtClean="0">
                <a:solidFill>
                  <a:srgbClr val="C02900"/>
                </a:solidFill>
                <a:effectLst>
                  <a:outerShdw blurRad="38100" dist="38100" dir="2700000" algn="tl">
                    <a:srgbClr val="000000">
                      <a:alpha val="43137"/>
                    </a:srgbClr>
                  </a:outerShdw>
                </a:effectLst>
              </a:rPr>
              <a:t>of </a:t>
            </a:r>
            <a:r>
              <a:rPr lang="en-US" sz="2800" b="1" dirty="0" smtClean="0">
                <a:solidFill>
                  <a:srgbClr val="C02900"/>
                </a:solidFill>
                <a:effectLst>
                  <a:outerShdw blurRad="38100" dist="38100" dir="2700000" algn="tl">
                    <a:srgbClr val="000000">
                      <a:alpha val="43137"/>
                    </a:srgbClr>
                  </a:outerShdw>
                </a:effectLst>
              </a:rPr>
              <a:t>genetics</a:t>
            </a:r>
          </a:p>
          <a:p>
            <a:pPr algn="ctr">
              <a:spcBef>
                <a:spcPts val="0"/>
              </a:spcBef>
              <a:buNone/>
            </a:pPr>
            <a:endParaRPr lang="en-US" sz="2800" b="1" dirty="0" smtClean="0">
              <a:solidFill>
                <a:srgbClr val="C02900"/>
              </a:solidFill>
              <a:effectLst>
                <a:outerShdw blurRad="38100" dist="38100" dir="2700000" algn="tl">
                  <a:srgbClr val="000000">
                    <a:alpha val="43137"/>
                  </a:srgbClr>
                </a:outerShdw>
              </a:effectLst>
            </a:endParaRPr>
          </a:p>
          <a:p>
            <a:pPr>
              <a:buClr>
                <a:srgbClr val="C02900"/>
              </a:buClr>
              <a:buFont typeface="Arial" pitchFamily="34" charset="0"/>
              <a:buChar char="•"/>
            </a:pPr>
            <a:r>
              <a:rPr lang="en-US" sz="2800" b="1" dirty="0" smtClean="0">
                <a:solidFill>
                  <a:schemeClr val="tx1">
                    <a:alpha val="15000"/>
                  </a:schemeClr>
                </a:solidFill>
              </a:rPr>
              <a:t>Investigation</a:t>
            </a:r>
            <a:r>
              <a:rPr lang="en-US" sz="2800" b="1" dirty="0" smtClean="0">
                <a:solidFill>
                  <a:schemeClr val="tx1">
                    <a:alpha val="15000"/>
                  </a:schemeClr>
                </a:solidFill>
              </a:rPr>
              <a:t> </a:t>
            </a:r>
            <a:r>
              <a:rPr lang="en-US" sz="2800" dirty="0" smtClean="0">
                <a:solidFill>
                  <a:schemeClr val="tx1">
                    <a:alpha val="15000"/>
                  </a:schemeClr>
                </a:solidFill>
              </a:rPr>
              <a:t>of inheritance and heredity. </a:t>
            </a:r>
            <a:endParaRPr lang="en-US" sz="2800" dirty="0" smtClean="0">
              <a:solidFill>
                <a:schemeClr val="tx1">
                  <a:alpha val="15000"/>
                </a:schemeClr>
              </a:solidFill>
            </a:endParaRPr>
          </a:p>
          <a:p>
            <a:pPr>
              <a:buClr>
                <a:srgbClr val="C02900"/>
              </a:buClr>
              <a:buFont typeface="Arial" pitchFamily="34" charset="0"/>
              <a:buChar char="•"/>
            </a:pPr>
            <a:r>
              <a:rPr lang="en-US" sz="2800" b="1" dirty="0" smtClean="0"/>
              <a:t>Interaction</a:t>
            </a:r>
            <a:r>
              <a:rPr lang="en-US" sz="2800" dirty="0" smtClean="0"/>
              <a:t> among geneticists</a:t>
            </a:r>
            <a:r>
              <a:rPr lang="en-US" sz="2800" dirty="0" smtClean="0"/>
              <a:t>.</a:t>
            </a:r>
          </a:p>
          <a:p>
            <a:pPr>
              <a:buClr>
                <a:srgbClr val="C02900"/>
              </a:buClr>
              <a:buFont typeface="Arial" pitchFamily="34" charset="0"/>
              <a:buChar char="•"/>
            </a:pPr>
            <a:r>
              <a:rPr lang="en-US" sz="2800" b="1" dirty="0" smtClean="0"/>
              <a:t>Communication</a:t>
            </a:r>
            <a:r>
              <a:rPr lang="en-US" sz="2800" dirty="0" smtClean="0"/>
              <a:t> of discoveries</a:t>
            </a:r>
            <a:r>
              <a:rPr lang="en-US" sz="2800" dirty="0" smtClean="0"/>
              <a:t>.</a:t>
            </a:r>
          </a:p>
          <a:p>
            <a:pPr>
              <a:buClr>
                <a:srgbClr val="C02900"/>
              </a:buClr>
              <a:buFont typeface="Arial" pitchFamily="34" charset="0"/>
              <a:buChar char="•"/>
            </a:pPr>
            <a:r>
              <a:rPr lang="en-US" sz="2800" b="1" dirty="0" smtClean="0">
                <a:solidFill>
                  <a:schemeClr val="tx1">
                    <a:alpha val="15000"/>
                  </a:schemeClr>
                </a:solidFill>
              </a:rPr>
              <a:t>Education</a:t>
            </a:r>
            <a:r>
              <a:rPr lang="en-US" sz="2800" dirty="0" smtClean="0">
                <a:solidFill>
                  <a:schemeClr val="tx1">
                    <a:alpha val="15000"/>
                  </a:schemeClr>
                </a:solidFill>
              </a:rPr>
              <a:t> of students and the public. </a:t>
            </a:r>
            <a:endParaRPr lang="en-US" sz="2800" dirty="0">
              <a:solidFill>
                <a:schemeClr val="tx1">
                  <a:alpha val="15000"/>
                </a:schemeClr>
              </a:solidFill>
            </a:endParaRPr>
          </a:p>
        </p:txBody>
      </p:sp>
      <p:sp>
        <p:nvSpPr>
          <p:cNvPr id="4" name="TextBox 6"/>
          <p:cNvSpPr txBox="1">
            <a:spLocks noChangeArrowheads="1"/>
          </p:cNvSpPr>
          <p:nvPr/>
        </p:nvSpPr>
        <p:spPr bwMode="auto">
          <a:xfrm>
            <a:off x="381000" y="457200"/>
            <a:ext cx="8382000" cy="584775"/>
          </a:xfrm>
          <a:prstGeom prst="rect">
            <a:avLst/>
          </a:prstGeom>
          <a:noFill/>
          <a:ln w="9525">
            <a:noFill/>
            <a:miter lim="800000"/>
            <a:headEnd/>
            <a:tailEnd/>
          </a:ln>
        </p:spPr>
        <p:txBody>
          <a:bodyPr wrap="square">
            <a:spAutoFit/>
          </a:bodyPr>
          <a:lstStyle/>
          <a:p>
            <a:pPr algn="ctr"/>
            <a:r>
              <a:rPr lang="en-US" sz="3200" b="1" dirty="0" smtClean="0">
                <a:effectLst>
                  <a:outerShdw blurRad="38100" dist="38100" dir="2700000" algn="tl">
                    <a:srgbClr val="000000">
                      <a:alpha val="43137"/>
                    </a:srgbClr>
                  </a:outerShdw>
                </a:effectLst>
                <a:latin typeface="+mj-lt"/>
              </a:rPr>
              <a:t>The Genetics Society of </a:t>
            </a:r>
            <a:r>
              <a:rPr lang="en-US" sz="3200" b="1" dirty="0" smtClean="0">
                <a:effectLst>
                  <a:outerShdw blurRad="38100" dist="38100" dir="2700000" algn="tl">
                    <a:srgbClr val="000000">
                      <a:alpha val="43137"/>
                    </a:srgbClr>
                  </a:outerShdw>
                </a:effectLst>
                <a:latin typeface="+mj-lt"/>
              </a:rPr>
              <a:t>America</a:t>
            </a:r>
            <a:endParaRPr lang="en-US" sz="3200" b="1" dirty="0" smtClean="0">
              <a:effectLst>
                <a:outerShdw blurRad="38100" dist="38100" dir="2700000" algn="tl">
                  <a:srgbClr val="000000">
                    <a:alpha val="43137"/>
                  </a:srgbClr>
                </a:outerShdw>
              </a:effectLst>
              <a:latin typeface="+mj-lt"/>
            </a:endParaRPr>
          </a:p>
        </p:txBody>
      </p:sp>
      <p:cxnSp>
        <p:nvCxnSpPr>
          <p:cNvPr id="7" name="Straight Arrow Connector 6"/>
          <p:cNvCxnSpPr/>
          <p:nvPr/>
        </p:nvCxnSpPr>
        <p:spPr>
          <a:xfrm>
            <a:off x="381000" y="3276600"/>
            <a:ext cx="533400"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9" name="Straight Arrow Connector 8"/>
          <p:cNvCxnSpPr/>
          <p:nvPr/>
        </p:nvCxnSpPr>
        <p:spPr>
          <a:xfrm>
            <a:off x="381000" y="3783228"/>
            <a:ext cx="533400"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Tree>
  </p:cSld>
  <p:clrMapOvr>
    <a:masterClrMapping/>
  </p:clrMapOvr>
  <p:transition advClick="0" advTm="200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143000"/>
            <a:ext cx="7924800" cy="4953000"/>
          </a:xfrm>
        </p:spPr>
        <p:txBody>
          <a:bodyPr/>
          <a:lstStyle/>
          <a:p>
            <a:pPr algn="ctr">
              <a:buNone/>
            </a:pPr>
            <a:r>
              <a:rPr lang="en-US" sz="2800" b="1" dirty="0" smtClean="0">
                <a:solidFill>
                  <a:srgbClr val="C02900"/>
                </a:solidFill>
                <a:effectLst>
                  <a:outerShdw blurRad="38100" dist="38100" dir="2700000" algn="tl">
                    <a:srgbClr val="000000">
                      <a:alpha val="43137"/>
                    </a:srgbClr>
                  </a:outerShdw>
                </a:effectLst>
              </a:rPr>
              <a:t>Conferences and Communities</a:t>
            </a:r>
          </a:p>
          <a:p>
            <a:pPr algn="ctr">
              <a:spcBef>
                <a:spcPts val="0"/>
              </a:spcBef>
              <a:buNone/>
            </a:pPr>
            <a:endParaRPr lang="en-US" sz="2800" b="1" dirty="0" smtClean="0">
              <a:solidFill>
                <a:srgbClr val="C02900"/>
              </a:solidFill>
              <a:effectLst>
                <a:outerShdw blurRad="38100" dist="38100" dir="2700000" algn="tl">
                  <a:srgbClr val="000000">
                    <a:alpha val="43137"/>
                  </a:srgbClr>
                </a:outerShdw>
              </a:effectLst>
            </a:endParaRPr>
          </a:p>
        </p:txBody>
      </p:sp>
      <p:sp>
        <p:nvSpPr>
          <p:cNvPr id="4" name="TextBox 6"/>
          <p:cNvSpPr txBox="1">
            <a:spLocks noChangeArrowheads="1"/>
          </p:cNvSpPr>
          <p:nvPr/>
        </p:nvSpPr>
        <p:spPr bwMode="auto">
          <a:xfrm>
            <a:off x="381000" y="457200"/>
            <a:ext cx="8382000" cy="584775"/>
          </a:xfrm>
          <a:prstGeom prst="rect">
            <a:avLst/>
          </a:prstGeom>
          <a:noFill/>
          <a:ln w="9525">
            <a:noFill/>
            <a:miter lim="800000"/>
            <a:headEnd/>
            <a:tailEnd/>
          </a:ln>
        </p:spPr>
        <p:txBody>
          <a:bodyPr wrap="square">
            <a:spAutoFit/>
          </a:bodyPr>
          <a:lstStyle/>
          <a:p>
            <a:pPr algn="ctr"/>
            <a:r>
              <a:rPr lang="en-US" sz="3200" b="1" dirty="0" smtClean="0">
                <a:effectLst>
                  <a:outerShdw blurRad="38100" dist="38100" dir="2700000" algn="tl">
                    <a:srgbClr val="000000">
                      <a:alpha val="43137"/>
                    </a:srgbClr>
                  </a:outerShdw>
                </a:effectLst>
                <a:latin typeface="+mj-lt"/>
              </a:rPr>
              <a:t>The Genetics Society of </a:t>
            </a:r>
            <a:r>
              <a:rPr lang="en-US" sz="3200" b="1" dirty="0" smtClean="0">
                <a:effectLst>
                  <a:outerShdw blurRad="38100" dist="38100" dir="2700000" algn="tl">
                    <a:srgbClr val="000000">
                      <a:alpha val="43137"/>
                    </a:srgbClr>
                  </a:outerShdw>
                </a:effectLst>
                <a:latin typeface="+mj-lt"/>
              </a:rPr>
              <a:t>America</a:t>
            </a:r>
            <a:endParaRPr lang="en-US" sz="3200" b="1" dirty="0" smtClean="0">
              <a:effectLst>
                <a:outerShdw blurRad="38100" dist="38100" dir="2700000" algn="tl">
                  <a:srgbClr val="000000">
                    <a:alpha val="43137"/>
                  </a:srgbClr>
                </a:outerShdw>
              </a:effectLst>
              <a:latin typeface="+mj-lt"/>
            </a:endParaRPr>
          </a:p>
        </p:txBody>
      </p:sp>
      <p:pic>
        <p:nvPicPr>
          <p:cNvPr id="2050" name="Picture 2" descr="http://www.genetics-gsa.org/images/yeast_square.png"/>
          <p:cNvPicPr>
            <a:picLocks noChangeAspect="1" noChangeArrowheads="1"/>
          </p:cNvPicPr>
          <p:nvPr/>
        </p:nvPicPr>
        <p:blipFill>
          <a:blip r:embed="rId3" cstate="print"/>
          <a:srcRect/>
          <a:stretch>
            <a:fillRect/>
          </a:stretch>
        </p:blipFill>
        <p:spPr bwMode="auto">
          <a:xfrm>
            <a:off x="685800" y="4495800"/>
            <a:ext cx="2005011" cy="1436428"/>
          </a:xfrm>
          <a:prstGeom prst="rect">
            <a:avLst/>
          </a:prstGeom>
          <a:noFill/>
        </p:spPr>
      </p:pic>
      <p:pic>
        <p:nvPicPr>
          <p:cNvPr id="2052" name="Picture 4" descr="http://www.genetics-gsa.org/images/dros_square.png"/>
          <p:cNvPicPr>
            <a:picLocks noChangeAspect="1" noChangeArrowheads="1"/>
          </p:cNvPicPr>
          <p:nvPr/>
        </p:nvPicPr>
        <p:blipFill>
          <a:blip r:embed="rId4" cstate="print"/>
          <a:srcRect/>
          <a:stretch>
            <a:fillRect/>
          </a:stretch>
        </p:blipFill>
        <p:spPr bwMode="auto">
          <a:xfrm>
            <a:off x="533400" y="1828800"/>
            <a:ext cx="2228849" cy="1371601"/>
          </a:xfrm>
          <a:prstGeom prst="rect">
            <a:avLst/>
          </a:prstGeom>
          <a:noFill/>
        </p:spPr>
      </p:pic>
      <p:pic>
        <p:nvPicPr>
          <p:cNvPr id="2054" name="Picture 6" descr="http://www.genetics-gsa.org/images/celegans_square.png"/>
          <p:cNvPicPr>
            <a:picLocks noChangeAspect="1" noChangeArrowheads="1"/>
          </p:cNvPicPr>
          <p:nvPr/>
        </p:nvPicPr>
        <p:blipFill>
          <a:blip r:embed="rId5" cstate="print"/>
          <a:srcRect/>
          <a:stretch>
            <a:fillRect/>
          </a:stretch>
        </p:blipFill>
        <p:spPr bwMode="auto">
          <a:xfrm>
            <a:off x="3276600" y="2514599"/>
            <a:ext cx="2222499" cy="1524001"/>
          </a:xfrm>
          <a:prstGeom prst="rect">
            <a:avLst/>
          </a:prstGeom>
          <a:noFill/>
        </p:spPr>
      </p:pic>
      <p:pic>
        <p:nvPicPr>
          <p:cNvPr id="2056" name="Picture 8" descr="http://www.genetics-gsa.org/images/fungal_square.png"/>
          <p:cNvPicPr>
            <a:picLocks noChangeAspect="1" noChangeArrowheads="1"/>
          </p:cNvPicPr>
          <p:nvPr/>
        </p:nvPicPr>
        <p:blipFill>
          <a:blip r:embed="rId6" cstate="print"/>
          <a:srcRect/>
          <a:stretch>
            <a:fillRect/>
          </a:stretch>
        </p:blipFill>
        <p:spPr bwMode="auto">
          <a:xfrm>
            <a:off x="5472115" y="4572000"/>
            <a:ext cx="2071685" cy="1371600"/>
          </a:xfrm>
          <a:prstGeom prst="rect">
            <a:avLst/>
          </a:prstGeom>
          <a:noFill/>
        </p:spPr>
      </p:pic>
      <p:pic>
        <p:nvPicPr>
          <p:cNvPr id="10" name="Picture 12" descr="http://www.genetics-gsa.org/images/mouse_square.png"/>
          <p:cNvPicPr>
            <a:picLocks noChangeAspect="1" noChangeArrowheads="1"/>
          </p:cNvPicPr>
          <p:nvPr/>
        </p:nvPicPr>
        <p:blipFill>
          <a:blip r:embed="rId7" cstate="print"/>
          <a:srcRect/>
          <a:stretch>
            <a:fillRect/>
          </a:stretch>
        </p:blipFill>
        <p:spPr bwMode="auto">
          <a:xfrm>
            <a:off x="6620671" y="1905000"/>
            <a:ext cx="2066129" cy="1447800"/>
          </a:xfrm>
          <a:prstGeom prst="rect">
            <a:avLst/>
          </a:prstGeom>
          <a:noFill/>
        </p:spPr>
      </p:pic>
    </p:spTree>
  </p:cSld>
  <p:clrMapOvr>
    <a:masterClrMapping/>
  </p:clrMapOvr>
  <p:transition advClick="0" advTm="200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62" name="Picture 10" descr="http://fungalgenomes.org/images/CoralStylized1.png"/>
          <p:cNvPicPr>
            <a:picLocks noChangeAspect="1" noChangeArrowheads="1"/>
          </p:cNvPicPr>
          <p:nvPr/>
        </p:nvPicPr>
        <p:blipFill>
          <a:blip r:embed="rId3" cstate="print"/>
          <a:srcRect/>
          <a:stretch>
            <a:fillRect/>
          </a:stretch>
        </p:blipFill>
        <p:spPr bwMode="auto">
          <a:xfrm>
            <a:off x="6200775" y="5791200"/>
            <a:ext cx="733425" cy="635635"/>
          </a:xfrm>
          <a:prstGeom prst="rect">
            <a:avLst/>
          </a:prstGeom>
          <a:noFill/>
        </p:spPr>
      </p:pic>
      <p:pic>
        <p:nvPicPr>
          <p:cNvPr id="23558" name="Picture 6" descr="http://gmod.org/mediawiki/images/8/8f/SGD-t.gif"/>
          <p:cNvPicPr>
            <a:picLocks noChangeAspect="1" noChangeArrowheads="1"/>
          </p:cNvPicPr>
          <p:nvPr/>
        </p:nvPicPr>
        <p:blipFill>
          <a:blip r:embed="rId4" cstate="print"/>
          <a:srcRect/>
          <a:stretch>
            <a:fillRect/>
          </a:stretch>
        </p:blipFill>
        <p:spPr bwMode="auto">
          <a:xfrm>
            <a:off x="1114425" y="5867400"/>
            <a:ext cx="866775" cy="571501"/>
          </a:xfrm>
          <a:prstGeom prst="rect">
            <a:avLst/>
          </a:prstGeom>
          <a:noFill/>
        </p:spPr>
      </p:pic>
      <p:pic>
        <p:nvPicPr>
          <p:cNvPr id="23556" name="Picture 4" descr="http://gmod.org/mediawiki/images/9/9d/Wdb_small.gif"/>
          <p:cNvPicPr>
            <a:picLocks noChangeAspect="1" noChangeArrowheads="1"/>
          </p:cNvPicPr>
          <p:nvPr/>
        </p:nvPicPr>
        <p:blipFill>
          <a:blip r:embed="rId5" cstate="print"/>
          <a:srcRect l="12409" t="6569" r="11679" b="11679"/>
          <a:stretch>
            <a:fillRect/>
          </a:stretch>
        </p:blipFill>
        <p:spPr bwMode="auto">
          <a:xfrm>
            <a:off x="4038600" y="3886200"/>
            <a:ext cx="990600" cy="1066800"/>
          </a:xfrm>
          <a:prstGeom prst="rect">
            <a:avLst/>
          </a:prstGeom>
          <a:noFill/>
        </p:spPr>
      </p:pic>
      <p:sp>
        <p:nvSpPr>
          <p:cNvPr id="3" name="Content Placeholder 2"/>
          <p:cNvSpPr>
            <a:spLocks noGrp="1"/>
          </p:cNvSpPr>
          <p:nvPr>
            <p:ph idx="1"/>
          </p:nvPr>
        </p:nvSpPr>
        <p:spPr>
          <a:xfrm>
            <a:off x="609600" y="1143000"/>
            <a:ext cx="7924800" cy="4953000"/>
          </a:xfrm>
        </p:spPr>
        <p:txBody>
          <a:bodyPr/>
          <a:lstStyle/>
          <a:p>
            <a:pPr algn="ctr">
              <a:buNone/>
            </a:pPr>
            <a:r>
              <a:rPr lang="en-US" sz="2800" b="1" dirty="0" smtClean="0">
                <a:solidFill>
                  <a:srgbClr val="C02900"/>
                </a:solidFill>
                <a:effectLst>
                  <a:outerShdw blurRad="38100" dist="38100" dir="2700000" algn="tl">
                    <a:srgbClr val="000000">
                      <a:alpha val="43137"/>
                    </a:srgbClr>
                  </a:outerShdw>
                </a:effectLst>
              </a:rPr>
              <a:t>Conferences and Communities</a:t>
            </a:r>
          </a:p>
          <a:p>
            <a:pPr algn="ctr">
              <a:spcBef>
                <a:spcPts val="0"/>
              </a:spcBef>
              <a:buNone/>
            </a:pPr>
            <a:endParaRPr lang="en-US" sz="2800" b="1" dirty="0" smtClean="0">
              <a:solidFill>
                <a:srgbClr val="C02900"/>
              </a:solidFill>
              <a:effectLst>
                <a:outerShdw blurRad="38100" dist="38100" dir="2700000" algn="tl">
                  <a:srgbClr val="000000">
                    <a:alpha val="43137"/>
                  </a:srgbClr>
                </a:outerShdw>
              </a:effectLst>
            </a:endParaRPr>
          </a:p>
        </p:txBody>
      </p:sp>
      <p:sp>
        <p:nvSpPr>
          <p:cNvPr id="4" name="TextBox 6"/>
          <p:cNvSpPr txBox="1">
            <a:spLocks noChangeArrowheads="1"/>
          </p:cNvSpPr>
          <p:nvPr/>
        </p:nvSpPr>
        <p:spPr bwMode="auto">
          <a:xfrm>
            <a:off x="381000" y="457200"/>
            <a:ext cx="8382000" cy="584775"/>
          </a:xfrm>
          <a:prstGeom prst="rect">
            <a:avLst/>
          </a:prstGeom>
          <a:noFill/>
          <a:ln w="9525">
            <a:noFill/>
            <a:miter lim="800000"/>
            <a:headEnd/>
            <a:tailEnd/>
          </a:ln>
        </p:spPr>
        <p:txBody>
          <a:bodyPr wrap="square">
            <a:spAutoFit/>
          </a:bodyPr>
          <a:lstStyle/>
          <a:p>
            <a:pPr algn="ctr"/>
            <a:r>
              <a:rPr lang="en-US" sz="3200" b="1" dirty="0" smtClean="0">
                <a:effectLst>
                  <a:outerShdw blurRad="38100" dist="38100" dir="2700000" algn="tl">
                    <a:srgbClr val="000000">
                      <a:alpha val="43137"/>
                    </a:srgbClr>
                  </a:outerShdw>
                </a:effectLst>
                <a:latin typeface="+mj-lt"/>
              </a:rPr>
              <a:t>The Genetics Society of </a:t>
            </a:r>
            <a:r>
              <a:rPr lang="en-US" sz="3200" b="1" dirty="0" smtClean="0">
                <a:effectLst>
                  <a:outerShdw blurRad="38100" dist="38100" dir="2700000" algn="tl">
                    <a:srgbClr val="000000">
                      <a:alpha val="43137"/>
                    </a:srgbClr>
                  </a:outerShdw>
                </a:effectLst>
                <a:latin typeface="+mj-lt"/>
              </a:rPr>
              <a:t>America</a:t>
            </a:r>
            <a:endParaRPr lang="en-US" sz="3200" b="1" dirty="0" smtClean="0">
              <a:effectLst>
                <a:outerShdw blurRad="38100" dist="38100" dir="2700000" algn="tl">
                  <a:srgbClr val="000000">
                    <a:alpha val="43137"/>
                  </a:srgbClr>
                </a:outerShdw>
              </a:effectLst>
              <a:latin typeface="+mj-lt"/>
            </a:endParaRPr>
          </a:p>
        </p:txBody>
      </p:sp>
      <p:pic>
        <p:nvPicPr>
          <p:cNvPr id="2050" name="Picture 2" descr="http://www.genetics-gsa.org/images/yeast_square.png"/>
          <p:cNvPicPr>
            <a:picLocks noChangeAspect="1" noChangeArrowheads="1"/>
          </p:cNvPicPr>
          <p:nvPr/>
        </p:nvPicPr>
        <p:blipFill>
          <a:blip r:embed="rId6" cstate="print"/>
          <a:srcRect/>
          <a:stretch>
            <a:fillRect/>
          </a:stretch>
        </p:blipFill>
        <p:spPr bwMode="auto">
          <a:xfrm>
            <a:off x="685800" y="4495800"/>
            <a:ext cx="2005011" cy="1436428"/>
          </a:xfrm>
          <a:prstGeom prst="rect">
            <a:avLst/>
          </a:prstGeom>
          <a:noFill/>
        </p:spPr>
      </p:pic>
      <p:pic>
        <p:nvPicPr>
          <p:cNvPr id="2052" name="Picture 4" descr="http://www.genetics-gsa.org/images/dros_square.png"/>
          <p:cNvPicPr>
            <a:picLocks noChangeAspect="1" noChangeArrowheads="1"/>
          </p:cNvPicPr>
          <p:nvPr/>
        </p:nvPicPr>
        <p:blipFill>
          <a:blip r:embed="rId7" cstate="print"/>
          <a:srcRect/>
          <a:stretch>
            <a:fillRect/>
          </a:stretch>
        </p:blipFill>
        <p:spPr bwMode="auto">
          <a:xfrm>
            <a:off x="533400" y="1828800"/>
            <a:ext cx="2228849" cy="1371601"/>
          </a:xfrm>
          <a:prstGeom prst="rect">
            <a:avLst/>
          </a:prstGeom>
          <a:noFill/>
        </p:spPr>
      </p:pic>
      <p:pic>
        <p:nvPicPr>
          <p:cNvPr id="2054" name="Picture 6" descr="http://www.genetics-gsa.org/images/celegans_square.png"/>
          <p:cNvPicPr>
            <a:picLocks noChangeAspect="1" noChangeArrowheads="1"/>
          </p:cNvPicPr>
          <p:nvPr/>
        </p:nvPicPr>
        <p:blipFill>
          <a:blip r:embed="rId8" cstate="print"/>
          <a:srcRect/>
          <a:stretch>
            <a:fillRect/>
          </a:stretch>
        </p:blipFill>
        <p:spPr bwMode="auto">
          <a:xfrm>
            <a:off x="3276600" y="2514600"/>
            <a:ext cx="2222499" cy="1524001"/>
          </a:xfrm>
          <a:prstGeom prst="rect">
            <a:avLst/>
          </a:prstGeom>
          <a:noFill/>
        </p:spPr>
      </p:pic>
      <p:pic>
        <p:nvPicPr>
          <p:cNvPr id="2056" name="Picture 8" descr="http://www.genetics-gsa.org/images/fungal_square.png"/>
          <p:cNvPicPr>
            <a:picLocks noChangeAspect="1" noChangeArrowheads="1"/>
          </p:cNvPicPr>
          <p:nvPr/>
        </p:nvPicPr>
        <p:blipFill>
          <a:blip r:embed="rId9" cstate="print"/>
          <a:srcRect/>
          <a:stretch>
            <a:fillRect/>
          </a:stretch>
        </p:blipFill>
        <p:spPr bwMode="auto">
          <a:xfrm>
            <a:off x="5472115" y="4572000"/>
            <a:ext cx="2071685" cy="1371600"/>
          </a:xfrm>
          <a:prstGeom prst="rect">
            <a:avLst/>
          </a:prstGeom>
          <a:noFill/>
        </p:spPr>
      </p:pic>
      <p:pic>
        <p:nvPicPr>
          <p:cNvPr id="23554" name="Picture 2" descr="http://gmod.org/mediawiki/images/thumb/e/e0/Fly_logo.png/120px-Fly_logo.png"/>
          <p:cNvPicPr>
            <a:picLocks noChangeAspect="1" noChangeArrowheads="1"/>
          </p:cNvPicPr>
          <p:nvPr/>
        </p:nvPicPr>
        <p:blipFill>
          <a:blip r:embed="rId10" cstate="print"/>
          <a:srcRect/>
          <a:stretch>
            <a:fillRect/>
          </a:stretch>
        </p:blipFill>
        <p:spPr bwMode="auto">
          <a:xfrm>
            <a:off x="578069" y="3276600"/>
            <a:ext cx="2088931" cy="504825"/>
          </a:xfrm>
          <a:prstGeom prst="rect">
            <a:avLst/>
          </a:prstGeom>
          <a:noFill/>
        </p:spPr>
      </p:pic>
      <p:pic>
        <p:nvPicPr>
          <p:cNvPr id="10" name="Picture 12" descr="http://www.genetics-gsa.org/images/mouse_square.png"/>
          <p:cNvPicPr>
            <a:picLocks noChangeAspect="1" noChangeArrowheads="1"/>
          </p:cNvPicPr>
          <p:nvPr/>
        </p:nvPicPr>
        <p:blipFill>
          <a:blip r:embed="rId11" cstate="print"/>
          <a:srcRect/>
          <a:stretch>
            <a:fillRect/>
          </a:stretch>
        </p:blipFill>
        <p:spPr bwMode="auto">
          <a:xfrm>
            <a:off x="6620671" y="1905000"/>
            <a:ext cx="2066129" cy="1447800"/>
          </a:xfrm>
          <a:prstGeom prst="rect">
            <a:avLst/>
          </a:prstGeom>
          <a:noFill/>
        </p:spPr>
      </p:pic>
      <p:pic>
        <p:nvPicPr>
          <p:cNvPr id="23560" name="Picture 8" descr="MGI"/>
          <p:cNvPicPr>
            <a:picLocks noChangeAspect="1" noChangeArrowheads="1"/>
          </p:cNvPicPr>
          <p:nvPr/>
        </p:nvPicPr>
        <p:blipFill>
          <a:blip r:embed="rId12" cstate="print"/>
          <a:srcRect/>
          <a:stretch>
            <a:fillRect/>
          </a:stretch>
        </p:blipFill>
        <p:spPr bwMode="auto">
          <a:xfrm>
            <a:off x="7010400" y="3331464"/>
            <a:ext cx="1257300" cy="716662"/>
          </a:xfrm>
          <a:prstGeom prst="rect">
            <a:avLst/>
          </a:prstGeom>
          <a:noFill/>
        </p:spPr>
      </p:pic>
      <p:sp>
        <p:nvSpPr>
          <p:cNvPr id="15" name="TextBox 14"/>
          <p:cNvSpPr txBox="1"/>
          <p:nvPr/>
        </p:nvSpPr>
        <p:spPr>
          <a:xfrm>
            <a:off x="5181600" y="5867400"/>
            <a:ext cx="1143000" cy="600164"/>
          </a:xfrm>
          <a:prstGeom prst="rect">
            <a:avLst/>
          </a:prstGeom>
          <a:noFill/>
        </p:spPr>
        <p:txBody>
          <a:bodyPr wrap="square" rtlCol="0">
            <a:spAutoFit/>
          </a:bodyPr>
          <a:lstStyle/>
          <a:p>
            <a:pPr algn="ctr"/>
            <a:r>
              <a:rPr lang="en-US" sz="1100" b="1" dirty="0" smtClean="0"/>
              <a:t>Fungal Comparative Genomics</a:t>
            </a:r>
            <a:endParaRPr lang="en-US" sz="1100" b="1" dirty="0"/>
          </a:p>
        </p:txBody>
      </p:sp>
      <p:sp>
        <p:nvSpPr>
          <p:cNvPr id="16" name="TextBox 15"/>
          <p:cNvSpPr txBox="1"/>
          <p:nvPr/>
        </p:nvSpPr>
        <p:spPr>
          <a:xfrm>
            <a:off x="6705600" y="5867400"/>
            <a:ext cx="1143000" cy="600164"/>
          </a:xfrm>
          <a:prstGeom prst="rect">
            <a:avLst/>
          </a:prstGeom>
          <a:noFill/>
        </p:spPr>
        <p:txBody>
          <a:bodyPr wrap="square" rtlCol="0">
            <a:spAutoFit/>
          </a:bodyPr>
          <a:lstStyle/>
          <a:p>
            <a:pPr algn="ctr"/>
            <a:r>
              <a:rPr lang="en-US" sz="1100" b="1" dirty="0" smtClean="0"/>
              <a:t>Fungal Telomere</a:t>
            </a:r>
          </a:p>
          <a:p>
            <a:pPr algn="ctr"/>
            <a:r>
              <a:rPr lang="en-US" sz="1100" b="1" dirty="0" smtClean="0"/>
              <a:t>Browser</a:t>
            </a:r>
            <a:endParaRPr lang="en-US" sz="1100" b="1" dirty="0"/>
          </a:p>
        </p:txBody>
      </p:sp>
    </p:spTree>
  </p:cSld>
  <p:clrMapOvr>
    <a:masterClrMapping/>
  </p:clrMapOvr>
  <p:transition advClick="0" advTm="200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143000"/>
            <a:ext cx="7924800" cy="4953000"/>
          </a:xfrm>
        </p:spPr>
        <p:txBody>
          <a:bodyPr/>
          <a:lstStyle/>
          <a:p>
            <a:pPr algn="ctr">
              <a:buNone/>
            </a:pPr>
            <a:r>
              <a:rPr lang="en-US" sz="2800" b="1" dirty="0" smtClean="0">
                <a:solidFill>
                  <a:srgbClr val="C02900"/>
                </a:solidFill>
                <a:effectLst>
                  <a:outerShdw blurRad="38100" dist="38100" dir="2700000" algn="tl">
                    <a:srgbClr val="000000">
                      <a:alpha val="43137"/>
                    </a:srgbClr>
                  </a:outerShdw>
                </a:effectLst>
              </a:rPr>
              <a:t>Communication of Discoveries</a:t>
            </a:r>
          </a:p>
          <a:p>
            <a:pPr algn="ctr">
              <a:spcBef>
                <a:spcPts val="0"/>
              </a:spcBef>
              <a:buNone/>
            </a:pPr>
            <a:endParaRPr lang="en-US" sz="2800" b="1" dirty="0" smtClean="0">
              <a:solidFill>
                <a:srgbClr val="C02900"/>
              </a:solidFill>
              <a:effectLst>
                <a:outerShdw blurRad="38100" dist="38100" dir="2700000" algn="tl">
                  <a:srgbClr val="000000">
                    <a:alpha val="43137"/>
                  </a:srgbClr>
                </a:outerShdw>
              </a:effectLst>
            </a:endParaRPr>
          </a:p>
        </p:txBody>
      </p:sp>
      <p:sp>
        <p:nvSpPr>
          <p:cNvPr id="4" name="TextBox 6"/>
          <p:cNvSpPr txBox="1">
            <a:spLocks noChangeArrowheads="1"/>
          </p:cNvSpPr>
          <p:nvPr/>
        </p:nvSpPr>
        <p:spPr bwMode="auto">
          <a:xfrm>
            <a:off x="381000" y="457200"/>
            <a:ext cx="8382000" cy="584775"/>
          </a:xfrm>
          <a:prstGeom prst="rect">
            <a:avLst/>
          </a:prstGeom>
          <a:noFill/>
          <a:ln w="9525">
            <a:noFill/>
            <a:miter lim="800000"/>
            <a:headEnd/>
            <a:tailEnd/>
          </a:ln>
        </p:spPr>
        <p:txBody>
          <a:bodyPr wrap="square">
            <a:spAutoFit/>
          </a:bodyPr>
          <a:lstStyle/>
          <a:p>
            <a:pPr algn="ctr"/>
            <a:r>
              <a:rPr lang="en-US" sz="3200" b="1" dirty="0" smtClean="0">
                <a:effectLst>
                  <a:outerShdw blurRad="38100" dist="38100" dir="2700000" algn="tl">
                    <a:srgbClr val="000000">
                      <a:alpha val="43137"/>
                    </a:srgbClr>
                  </a:outerShdw>
                </a:effectLst>
                <a:latin typeface="+mj-lt"/>
              </a:rPr>
              <a:t>The Genetics Society of </a:t>
            </a:r>
            <a:r>
              <a:rPr lang="en-US" sz="3200" b="1" dirty="0" smtClean="0">
                <a:effectLst>
                  <a:outerShdw blurRad="38100" dist="38100" dir="2700000" algn="tl">
                    <a:srgbClr val="000000">
                      <a:alpha val="43137"/>
                    </a:srgbClr>
                  </a:outerShdw>
                </a:effectLst>
                <a:latin typeface="+mj-lt"/>
              </a:rPr>
              <a:t>America</a:t>
            </a:r>
            <a:endParaRPr lang="en-US" sz="3200" b="1" dirty="0" smtClean="0">
              <a:effectLst>
                <a:outerShdw blurRad="38100" dist="38100" dir="2700000" algn="tl">
                  <a:srgbClr val="000000">
                    <a:alpha val="43137"/>
                  </a:srgbClr>
                </a:outerShdw>
              </a:effectLst>
              <a:latin typeface="+mj-lt"/>
            </a:endParaRPr>
          </a:p>
        </p:txBody>
      </p:sp>
      <p:sp>
        <p:nvSpPr>
          <p:cNvPr id="25602" name="AutoShape 2" descr="https://mail.google.com/mail/?ui=2&amp;ik=cf74c1712a&amp;view=att&amp;th=12e829a6fd20a029&amp;attid=0.1&amp;disp=emb&amp;z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5605" name="AutoShape 5" descr="https://mail.google.com/mail/?ui=2&amp;ik=cf74c1712a&amp;view=att&amp;th=12e829a6fd20a029&amp;attid=0.1&amp;disp=emb&amp;z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5608" name="Picture 8" descr="http://www.g3journal.org/images/g3_07.png"/>
          <p:cNvPicPr>
            <a:picLocks noChangeAspect="1" noChangeArrowheads="1"/>
          </p:cNvPicPr>
          <p:nvPr/>
        </p:nvPicPr>
        <p:blipFill>
          <a:blip r:embed="rId3" cstate="print"/>
          <a:srcRect/>
          <a:stretch>
            <a:fillRect/>
          </a:stretch>
        </p:blipFill>
        <p:spPr bwMode="auto">
          <a:xfrm>
            <a:off x="2895600" y="1752600"/>
            <a:ext cx="3581400" cy="1202034"/>
          </a:xfrm>
          <a:prstGeom prst="rect">
            <a:avLst/>
          </a:prstGeom>
          <a:noFill/>
        </p:spPr>
      </p:pic>
      <p:sp>
        <p:nvSpPr>
          <p:cNvPr id="14" name="TextBox 13"/>
          <p:cNvSpPr txBox="1"/>
          <p:nvPr/>
        </p:nvSpPr>
        <p:spPr>
          <a:xfrm>
            <a:off x="533400" y="3048000"/>
            <a:ext cx="8153400" cy="2677656"/>
          </a:xfrm>
          <a:prstGeom prst="rect">
            <a:avLst/>
          </a:prstGeom>
          <a:noFill/>
        </p:spPr>
        <p:txBody>
          <a:bodyPr wrap="square" rtlCol="0">
            <a:spAutoFit/>
          </a:bodyPr>
          <a:lstStyle/>
          <a:p>
            <a:pPr>
              <a:buClr>
                <a:srgbClr val="C02900"/>
              </a:buClr>
              <a:buFont typeface="Arial" pitchFamily="34" charset="0"/>
              <a:buChar char="•"/>
            </a:pPr>
            <a:r>
              <a:rPr lang="en-US" sz="2800" b="1" dirty="0" smtClean="0"/>
              <a:t> Peer-reviewed, Peer-Edited</a:t>
            </a:r>
          </a:p>
          <a:p>
            <a:pPr>
              <a:buClr>
                <a:srgbClr val="C02900"/>
              </a:buClr>
            </a:pPr>
            <a:endParaRPr lang="en-US" sz="2800" dirty="0" smtClean="0"/>
          </a:p>
          <a:p>
            <a:pPr>
              <a:buClr>
                <a:srgbClr val="C02900"/>
              </a:buClr>
              <a:buFont typeface="Arial" pitchFamily="34" charset="0"/>
              <a:buChar char="•"/>
            </a:pPr>
            <a:r>
              <a:rPr lang="en-US" sz="2800" b="1" dirty="0" smtClean="0">
                <a:solidFill>
                  <a:schemeClr val="tx1">
                    <a:alpha val="15000"/>
                  </a:schemeClr>
                </a:solidFill>
              </a:rPr>
              <a:t> </a:t>
            </a:r>
            <a:r>
              <a:rPr lang="en-US" sz="2800" b="1" dirty="0" smtClean="0"/>
              <a:t>Fully Open Access</a:t>
            </a:r>
          </a:p>
          <a:p>
            <a:pPr>
              <a:buClr>
                <a:srgbClr val="C02900"/>
              </a:buClr>
            </a:pPr>
            <a:endParaRPr lang="en-US" sz="2800" dirty="0" smtClean="0"/>
          </a:p>
          <a:p>
            <a:pPr>
              <a:buClr>
                <a:srgbClr val="C02900"/>
              </a:buClr>
              <a:buFont typeface="Arial" pitchFamily="34" charset="0"/>
              <a:buChar char="•"/>
            </a:pPr>
            <a:r>
              <a:rPr lang="en-US" sz="2800" dirty="0" smtClean="0"/>
              <a:t> </a:t>
            </a:r>
            <a:r>
              <a:rPr lang="en-US" sz="2800" b="1" dirty="0" smtClean="0"/>
              <a:t>Rapid publication</a:t>
            </a:r>
            <a:r>
              <a:rPr lang="en-US" sz="2800" dirty="0" smtClean="0"/>
              <a:t> of high-quality, large-scale </a:t>
            </a:r>
            <a:r>
              <a:rPr lang="en-US" sz="2800" dirty="0" smtClean="0"/>
              <a:t>datasets (&lt;30 days)</a:t>
            </a:r>
            <a:endParaRPr lang="en-US" sz="2800" dirty="0"/>
          </a:p>
        </p:txBody>
      </p:sp>
    </p:spTree>
  </p:cSld>
  <p:clrMapOvr>
    <a:masterClrMapping/>
  </p:clrMapOvr>
  <p:transition advClick="0" advTm="200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143000"/>
            <a:ext cx="7924800" cy="4953000"/>
          </a:xfrm>
        </p:spPr>
        <p:txBody>
          <a:bodyPr/>
          <a:lstStyle/>
          <a:p>
            <a:pPr algn="ctr">
              <a:buNone/>
            </a:pPr>
            <a:r>
              <a:rPr lang="en-US" sz="2800" b="1" dirty="0" smtClean="0">
                <a:solidFill>
                  <a:srgbClr val="C02900"/>
                </a:solidFill>
                <a:effectLst>
                  <a:outerShdw blurRad="38100" dist="38100" dir="2700000" algn="tl">
                    <a:srgbClr val="000000">
                      <a:alpha val="43137"/>
                    </a:srgbClr>
                  </a:outerShdw>
                </a:effectLst>
              </a:rPr>
              <a:t>Communication of Discoveries</a:t>
            </a:r>
          </a:p>
          <a:p>
            <a:pPr algn="ctr">
              <a:spcBef>
                <a:spcPts val="0"/>
              </a:spcBef>
              <a:buNone/>
            </a:pPr>
            <a:endParaRPr lang="en-US" sz="2800" b="1" dirty="0" smtClean="0">
              <a:solidFill>
                <a:srgbClr val="C02900"/>
              </a:solidFill>
              <a:effectLst>
                <a:outerShdw blurRad="38100" dist="38100" dir="2700000" algn="tl">
                  <a:srgbClr val="000000">
                    <a:alpha val="43137"/>
                  </a:srgbClr>
                </a:outerShdw>
              </a:effectLst>
            </a:endParaRPr>
          </a:p>
        </p:txBody>
      </p:sp>
      <p:sp>
        <p:nvSpPr>
          <p:cNvPr id="4" name="TextBox 6"/>
          <p:cNvSpPr txBox="1">
            <a:spLocks noChangeArrowheads="1"/>
          </p:cNvSpPr>
          <p:nvPr/>
        </p:nvSpPr>
        <p:spPr bwMode="auto">
          <a:xfrm>
            <a:off x="381000" y="457200"/>
            <a:ext cx="8382000" cy="584775"/>
          </a:xfrm>
          <a:prstGeom prst="rect">
            <a:avLst/>
          </a:prstGeom>
          <a:noFill/>
          <a:ln w="9525">
            <a:noFill/>
            <a:miter lim="800000"/>
            <a:headEnd/>
            <a:tailEnd/>
          </a:ln>
        </p:spPr>
        <p:txBody>
          <a:bodyPr wrap="square">
            <a:spAutoFit/>
          </a:bodyPr>
          <a:lstStyle/>
          <a:p>
            <a:pPr algn="ctr"/>
            <a:r>
              <a:rPr lang="en-US" sz="3200" b="1" dirty="0" smtClean="0">
                <a:effectLst>
                  <a:outerShdw blurRad="38100" dist="38100" dir="2700000" algn="tl">
                    <a:srgbClr val="000000">
                      <a:alpha val="43137"/>
                    </a:srgbClr>
                  </a:outerShdw>
                </a:effectLst>
                <a:latin typeface="+mj-lt"/>
              </a:rPr>
              <a:t>The Genetics Society of </a:t>
            </a:r>
            <a:r>
              <a:rPr lang="en-US" sz="3200" b="1" dirty="0" smtClean="0">
                <a:effectLst>
                  <a:outerShdw blurRad="38100" dist="38100" dir="2700000" algn="tl">
                    <a:srgbClr val="000000">
                      <a:alpha val="43137"/>
                    </a:srgbClr>
                  </a:outerShdw>
                </a:effectLst>
                <a:latin typeface="+mj-lt"/>
              </a:rPr>
              <a:t>America</a:t>
            </a:r>
            <a:endParaRPr lang="en-US" sz="3200" b="1" dirty="0" smtClean="0">
              <a:effectLst>
                <a:outerShdw blurRad="38100" dist="38100" dir="2700000" algn="tl">
                  <a:srgbClr val="000000">
                    <a:alpha val="43137"/>
                  </a:srgbClr>
                </a:outerShdw>
              </a:effectLst>
              <a:latin typeface="+mj-lt"/>
            </a:endParaRPr>
          </a:p>
        </p:txBody>
      </p:sp>
      <p:sp>
        <p:nvSpPr>
          <p:cNvPr id="25602" name="AutoShape 2" descr="https://mail.google.com/mail/?ui=2&amp;ik=cf74c1712a&amp;view=att&amp;th=12e829a6fd20a029&amp;attid=0.1&amp;disp=emb&amp;z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5605" name="AutoShape 5" descr="https://mail.google.com/mail/?ui=2&amp;ik=cf74c1712a&amp;view=att&amp;th=12e829a6fd20a029&amp;attid=0.1&amp;disp=emb&amp;z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5608" name="Picture 8" descr="http://www.g3journal.org/images/g3_07.png"/>
          <p:cNvPicPr>
            <a:picLocks noChangeAspect="1" noChangeArrowheads="1"/>
          </p:cNvPicPr>
          <p:nvPr/>
        </p:nvPicPr>
        <p:blipFill>
          <a:blip r:embed="rId3" cstate="print"/>
          <a:srcRect/>
          <a:stretch>
            <a:fillRect/>
          </a:stretch>
        </p:blipFill>
        <p:spPr bwMode="auto">
          <a:xfrm>
            <a:off x="2895600" y="1752600"/>
            <a:ext cx="3581400" cy="1202034"/>
          </a:xfrm>
          <a:prstGeom prst="rect">
            <a:avLst/>
          </a:prstGeom>
          <a:noFill/>
        </p:spPr>
      </p:pic>
      <p:sp>
        <p:nvSpPr>
          <p:cNvPr id="14" name="TextBox 13"/>
          <p:cNvSpPr txBox="1"/>
          <p:nvPr/>
        </p:nvSpPr>
        <p:spPr>
          <a:xfrm>
            <a:off x="533400" y="3048000"/>
            <a:ext cx="8153400" cy="3108543"/>
          </a:xfrm>
          <a:prstGeom prst="rect">
            <a:avLst/>
          </a:prstGeom>
          <a:noFill/>
        </p:spPr>
        <p:txBody>
          <a:bodyPr wrap="square" rtlCol="0">
            <a:spAutoFit/>
          </a:bodyPr>
          <a:lstStyle/>
          <a:p>
            <a:pPr>
              <a:buClr>
                <a:srgbClr val="C02900"/>
              </a:buClr>
              <a:buFont typeface="Arial" pitchFamily="34" charset="0"/>
              <a:buChar char="•"/>
            </a:pPr>
            <a:r>
              <a:rPr lang="en-US" sz="2800" b="1" dirty="0" smtClean="0"/>
              <a:t> </a:t>
            </a:r>
            <a:r>
              <a:rPr lang="en-US" sz="2800" dirty="0" smtClean="0"/>
              <a:t>Emphasis on </a:t>
            </a:r>
            <a:r>
              <a:rPr lang="en-US" sz="2800" b="1" dirty="0" smtClean="0"/>
              <a:t>data quality and utility</a:t>
            </a:r>
            <a:r>
              <a:rPr lang="en-US" sz="2800" dirty="0" smtClean="0"/>
              <a:t>, rather than detailed mechanistic insight or subjective assessment of </a:t>
            </a:r>
            <a:r>
              <a:rPr lang="en-US" sz="2800" dirty="0" smtClean="0"/>
              <a:t>impact</a:t>
            </a:r>
          </a:p>
          <a:p>
            <a:pPr>
              <a:buClr>
                <a:srgbClr val="C02900"/>
              </a:buClr>
            </a:pPr>
            <a:endParaRPr lang="en-US" sz="2800" dirty="0" smtClean="0"/>
          </a:p>
          <a:p>
            <a:pPr>
              <a:buClr>
                <a:srgbClr val="C02900"/>
              </a:buClr>
              <a:buFont typeface="Arial" pitchFamily="34" charset="0"/>
              <a:buChar char="•"/>
            </a:pPr>
            <a:r>
              <a:rPr lang="en-US" sz="2800" dirty="0" smtClean="0"/>
              <a:t> Emphasis on creating and maintaining </a:t>
            </a:r>
            <a:r>
              <a:rPr lang="en-US" sz="2800" b="1" dirty="0" smtClean="0"/>
              <a:t>links between</a:t>
            </a:r>
            <a:r>
              <a:rPr lang="en-US" sz="2800" dirty="0" smtClean="0"/>
              <a:t> the data </a:t>
            </a:r>
            <a:r>
              <a:rPr lang="en-US" sz="2800" dirty="0" smtClean="0"/>
              <a:t>and </a:t>
            </a:r>
            <a:r>
              <a:rPr lang="en-US" sz="2800" dirty="0" smtClean="0"/>
              <a:t>associated articles, to enable future access and analyses</a:t>
            </a:r>
            <a:endParaRPr lang="en-US" sz="2800" dirty="0"/>
          </a:p>
        </p:txBody>
      </p:sp>
    </p:spTree>
  </p:cSld>
  <p:clrMapOvr>
    <a:masterClrMapping/>
  </p:clrMapOvr>
  <p:transition advClick="0" advTm="200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143000"/>
            <a:ext cx="7924800" cy="4953000"/>
          </a:xfrm>
        </p:spPr>
        <p:txBody>
          <a:bodyPr/>
          <a:lstStyle/>
          <a:p>
            <a:pPr algn="ctr">
              <a:buNone/>
            </a:pPr>
            <a:r>
              <a:rPr lang="en-US" sz="2800" b="1" dirty="0" smtClean="0">
                <a:solidFill>
                  <a:srgbClr val="C02900"/>
                </a:solidFill>
                <a:effectLst>
                  <a:outerShdw blurRad="38100" dist="38100" dir="2700000" algn="tl">
                    <a:srgbClr val="000000">
                      <a:alpha val="43137"/>
                    </a:srgbClr>
                  </a:outerShdw>
                </a:effectLst>
              </a:rPr>
              <a:t>Communication of Discoveries</a:t>
            </a:r>
          </a:p>
          <a:p>
            <a:pPr algn="ctr">
              <a:spcBef>
                <a:spcPts val="0"/>
              </a:spcBef>
              <a:buNone/>
            </a:pPr>
            <a:endParaRPr lang="en-US" sz="2800" b="1" dirty="0" smtClean="0">
              <a:solidFill>
                <a:srgbClr val="C02900"/>
              </a:solidFill>
              <a:effectLst>
                <a:outerShdw blurRad="38100" dist="38100" dir="2700000" algn="tl">
                  <a:srgbClr val="000000">
                    <a:alpha val="43137"/>
                  </a:srgbClr>
                </a:outerShdw>
              </a:effectLst>
            </a:endParaRPr>
          </a:p>
        </p:txBody>
      </p:sp>
      <p:sp>
        <p:nvSpPr>
          <p:cNvPr id="4" name="TextBox 6"/>
          <p:cNvSpPr txBox="1">
            <a:spLocks noChangeArrowheads="1"/>
          </p:cNvSpPr>
          <p:nvPr/>
        </p:nvSpPr>
        <p:spPr bwMode="auto">
          <a:xfrm>
            <a:off x="381000" y="457200"/>
            <a:ext cx="8382000" cy="584775"/>
          </a:xfrm>
          <a:prstGeom prst="rect">
            <a:avLst/>
          </a:prstGeom>
          <a:noFill/>
          <a:ln w="9525">
            <a:noFill/>
            <a:miter lim="800000"/>
            <a:headEnd/>
            <a:tailEnd/>
          </a:ln>
        </p:spPr>
        <p:txBody>
          <a:bodyPr wrap="square">
            <a:spAutoFit/>
          </a:bodyPr>
          <a:lstStyle/>
          <a:p>
            <a:pPr algn="ctr"/>
            <a:r>
              <a:rPr lang="en-US" sz="3200" b="1" dirty="0" smtClean="0">
                <a:effectLst>
                  <a:outerShdw blurRad="38100" dist="38100" dir="2700000" algn="tl">
                    <a:srgbClr val="000000">
                      <a:alpha val="43137"/>
                    </a:srgbClr>
                  </a:outerShdw>
                </a:effectLst>
                <a:latin typeface="+mj-lt"/>
              </a:rPr>
              <a:t>The Genetics Society of </a:t>
            </a:r>
            <a:r>
              <a:rPr lang="en-US" sz="3200" b="1" dirty="0" smtClean="0">
                <a:effectLst>
                  <a:outerShdw blurRad="38100" dist="38100" dir="2700000" algn="tl">
                    <a:srgbClr val="000000">
                      <a:alpha val="43137"/>
                    </a:srgbClr>
                  </a:outerShdw>
                </a:effectLst>
                <a:latin typeface="+mj-lt"/>
              </a:rPr>
              <a:t>America</a:t>
            </a:r>
            <a:endParaRPr lang="en-US" sz="3200" b="1" dirty="0" smtClean="0">
              <a:effectLst>
                <a:outerShdw blurRad="38100" dist="38100" dir="2700000" algn="tl">
                  <a:srgbClr val="000000">
                    <a:alpha val="43137"/>
                  </a:srgbClr>
                </a:outerShdw>
              </a:effectLst>
              <a:latin typeface="+mj-lt"/>
            </a:endParaRPr>
          </a:p>
        </p:txBody>
      </p:sp>
      <p:sp>
        <p:nvSpPr>
          <p:cNvPr id="25602" name="AutoShape 2" descr="https://mail.google.com/mail/?ui=2&amp;ik=cf74c1712a&amp;view=att&amp;th=12e829a6fd20a029&amp;attid=0.1&amp;disp=emb&amp;z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5605" name="AutoShape 5" descr="https://mail.google.com/mail/?ui=2&amp;ik=cf74c1712a&amp;view=att&amp;th=12e829a6fd20a029&amp;attid=0.1&amp;disp=emb&amp;z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5608" name="Picture 8" descr="http://www.g3journal.org/images/g3_07.png"/>
          <p:cNvPicPr>
            <a:picLocks noChangeAspect="1" noChangeArrowheads="1"/>
          </p:cNvPicPr>
          <p:nvPr/>
        </p:nvPicPr>
        <p:blipFill>
          <a:blip r:embed="rId3" cstate="print"/>
          <a:srcRect/>
          <a:stretch>
            <a:fillRect/>
          </a:stretch>
        </p:blipFill>
        <p:spPr bwMode="auto">
          <a:xfrm>
            <a:off x="2895600" y="1752600"/>
            <a:ext cx="3581400" cy="1202034"/>
          </a:xfrm>
          <a:prstGeom prst="rect">
            <a:avLst/>
          </a:prstGeom>
          <a:noFill/>
        </p:spPr>
      </p:pic>
      <p:sp>
        <p:nvSpPr>
          <p:cNvPr id="14" name="TextBox 13"/>
          <p:cNvSpPr txBox="1"/>
          <p:nvPr/>
        </p:nvSpPr>
        <p:spPr>
          <a:xfrm>
            <a:off x="533400" y="3048000"/>
            <a:ext cx="8153400" cy="3108543"/>
          </a:xfrm>
          <a:prstGeom prst="rect">
            <a:avLst/>
          </a:prstGeom>
          <a:noFill/>
        </p:spPr>
        <p:txBody>
          <a:bodyPr wrap="square" rtlCol="0">
            <a:spAutoFit/>
          </a:bodyPr>
          <a:lstStyle/>
          <a:p>
            <a:pPr>
              <a:buClr>
                <a:srgbClr val="C02900"/>
              </a:buClr>
              <a:buFont typeface="Arial" pitchFamily="34" charset="0"/>
              <a:buChar char="•"/>
            </a:pPr>
            <a:r>
              <a:rPr lang="en-US" sz="2800" b="1" dirty="0" smtClean="0"/>
              <a:t> </a:t>
            </a:r>
            <a:r>
              <a:rPr lang="en-US" sz="2800" dirty="0" smtClean="0"/>
              <a:t>Emphasis on </a:t>
            </a:r>
            <a:r>
              <a:rPr lang="en-US" sz="2800" b="1" dirty="0" smtClean="0"/>
              <a:t>data quality and utility</a:t>
            </a:r>
            <a:r>
              <a:rPr lang="en-US" sz="2800" dirty="0" smtClean="0"/>
              <a:t>, rather than detailed mechanistic insight or subjective assessment of </a:t>
            </a:r>
            <a:r>
              <a:rPr lang="en-US" sz="2800" dirty="0" smtClean="0"/>
              <a:t>impact</a:t>
            </a:r>
          </a:p>
          <a:p>
            <a:pPr lvl="1">
              <a:buClr>
                <a:srgbClr val="C02900"/>
              </a:buClr>
              <a:buFont typeface="Arial" pitchFamily="34" charset="0"/>
              <a:buChar char="•"/>
            </a:pPr>
            <a:r>
              <a:rPr lang="en-US" sz="2800" dirty="0" smtClean="0"/>
              <a:t> </a:t>
            </a:r>
            <a:r>
              <a:rPr lang="en-US" sz="2800" dirty="0" smtClean="0"/>
              <a:t>Includes: </a:t>
            </a:r>
          </a:p>
          <a:p>
            <a:pPr lvl="2">
              <a:buClr>
                <a:srgbClr val="C02900"/>
              </a:buClr>
              <a:buSzPct val="70000"/>
              <a:buFont typeface="Courier New" pitchFamily="49" charset="0"/>
              <a:buChar char="o"/>
            </a:pPr>
            <a:r>
              <a:rPr lang="en-US" sz="2800" dirty="0" smtClean="0"/>
              <a:t> </a:t>
            </a:r>
            <a:r>
              <a:rPr lang="en-US" sz="2800" dirty="0" smtClean="0"/>
              <a:t>sequence data from emerging model organisms</a:t>
            </a:r>
          </a:p>
          <a:p>
            <a:pPr lvl="2">
              <a:buClr>
                <a:srgbClr val="C02900"/>
              </a:buClr>
              <a:buSzPct val="70000"/>
              <a:buFont typeface="Courier New" pitchFamily="49" charset="0"/>
              <a:buChar char="o"/>
            </a:pPr>
            <a:r>
              <a:rPr lang="en-US" sz="2800" dirty="0" smtClean="0"/>
              <a:t> </a:t>
            </a:r>
            <a:r>
              <a:rPr lang="en-US" sz="2800" dirty="0" smtClean="0"/>
              <a:t>software for analysis of genetic data</a:t>
            </a:r>
          </a:p>
        </p:txBody>
      </p:sp>
    </p:spTree>
  </p:cSld>
  <p:clrMapOvr>
    <a:masterClrMapping/>
  </p:clrMapOvr>
  <p:transition advClick="0" advTm="2000"/>
  <p:timing>
    <p:tnLst>
      <p:par>
        <p:cTn id="1" dur="indefinite" restart="never" nodeType="tmRoot"/>
      </p:par>
    </p:tnLst>
  </p:timing>
</p:sld>
</file>

<file path=ppt/theme/theme1.xml><?xml version="1.0" encoding="utf-8"?>
<a:theme xmlns:a="http://schemas.openxmlformats.org/drawingml/2006/main" name="gsa_master_ppt">
  <a:themeElements>
    <a:clrScheme name="gsa_master_p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sa_master_pp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gsa_master_p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sa_master_p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sa_master_p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sa_master_p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sa_master_p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sa_master_p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sa_master_p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sa_master_p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sa_master_p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sa_master_p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sa_master_p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sa_master_p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14436</TotalTime>
  <Words>802</Words>
  <Application>Microsoft Office PowerPoint</Application>
  <PresentationFormat>On-screen Show (4:3)</PresentationFormat>
  <Paragraphs>101</Paragraphs>
  <Slides>10</Slides>
  <Notes>8</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gsa_master_ppt</vt:lpstr>
      <vt:lpstr>Slide 1</vt:lpstr>
      <vt:lpstr>Overview</vt:lpstr>
      <vt:lpstr>Slide 3</vt:lpstr>
      <vt:lpstr>Slide 4</vt:lpstr>
      <vt:lpstr>Slide 5</vt:lpstr>
      <vt:lpstr>Slide 6</vt:lpstr>
      <vt:lpstr>Slide 7</vt:lpstr>
      <vt:lpstr>Slide 8</vt:lpstr>
      <vt:lpstr>Slide 9</vt:lpstr>
      <vt:lpstr>Slide 10</vt:lpstr>
    </vt:vector>
  </TitlesOfParts>
  <Company>FASEB</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kgoodman</dc:creator>
  <cp:lastModifiedBy>Genetics</cp:lastModifiedBy>
  <cp:revision>500</cp:revision>
  <dcterms:created xsi:type="dcterms:W3CDTF">2009-02-03T16:03:21Z</dcterms:created>
  <dcterms:modified xsi:type="dcterms:W3CDTF">2011-03-05T02:59:55Z</dcterms:modified>
</cp:coreProperties>
</file>