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14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745E-F2A6-4B19-95D1-AE45F0B9F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3D9EE-E7A2-4C38-AC87-59BCFE377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3183D-CF64-4222-9C80-B0F531EC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7517-4004-43B6-9DC6-87E578D8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A76A7-0C6A-4707-8657-58B139BB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FE4-2133-41CF-BBE6-C35734F5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157A-6AFB-4ECC-BFCB-7841FE0C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2F807-3698-4D5B-B334-1840C396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3C60-A8D6-413F-87A4-BE93DFFB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F621-6348-4FB7-BFB1-7197595B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569B4-657E-4B7B-9AA3-B1A60269A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5A7D7-9134-4700-85EF-635FF99D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55EE-0683-44B9-B616-BB39BC29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D279-E18C-4385-B03C-C8E1F6D6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9DC0-A8DF-49A9-8CAB-44DD801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4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A11F-2F40-4A56-AC3E-1508ACA0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2CAB-93C5-476F-98A5-FC9FA122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FEEB-3D31-407C-9633-9BB7B4A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E0AC-333F-4072-AA16-2E7C593B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D6DD-9097-49FB-A243-7EF8807A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4316-3684-4F45-A82C-054F4E98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592D-6F2C-4ABC-B11D-0B3032FD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09CA-91CA-4BF4-9D82-FA879FF4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8C31-36D5-4ABC-B178-8849E950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D964-E73F-442E-A511-0D31E27F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013B-208C-405D-B6F4-DA401BC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B3DE-5077-478A-A20A-055F9E9B2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0DB12-9DB9-4040-8D28-538B1118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07A5-45F7-44D0-B04F-1227B763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C256-B0C1-4D72-9E30-9E2C3847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2C00-DC0C-4B68-8AA4-F1F05931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9-DE39-4F8B-8295-A4FFF313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879A-92B5-4571-9E91-E4742317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C0DB-C8F2-47FE-BC91-CEC5F9D91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7CA53-2316-4D9D-8E5F-9AAB40222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62203-EB89-4133-A40F-59D1B57A1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96228-EEED-477A-B37B-DDB64CD0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268C7-0E3C-45E5-A2C2-C766C63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E7AC2-D012-4CCE-B122-7C5D8769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AE81-391A-4006-93E9-A13B8461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CCE40-E163-4606-9464-4CF1E587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0F74B-41E4-4958-B4D7-E7B3A107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E2CE1-EDEC-4970-8474-3A04AD79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3EE59-A4C2-4BFB-A7E7-C0E6890A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304B-64F6-4C57-AF8A-7229A41C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11D48-47CC-4CD2-8736-9E484622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C270-97D3-4691-BE5C-5CE56ECD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1F97-F25E-45F5-9660-87B903FC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32FB-0949-4258-AA2B-BD87F1DA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38D6D-D6E1-401F-80F6-FA253892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17BC9-B6C0-4306-827B-E4AED922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BCD29-F7D3-4758-95F7-D720ED03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F326-8462-4789-9F96-8E11B5EF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CCC86-D403-4136-B30C-D8B30C280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137A9-5778-4492-88AC-3C62ECCD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2FC3-E68C-40EA-81AA-5E62C851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C9891-2E4B-4E65-AACB-C5CC82C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2FD8-8075-4F5B-B696-CF1217BC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D8BDE-86B5-4330-A873-23470CC6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858C-187C-453C-BA60-1086C9C4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1099-0EA8-4FE7-AF1A-C8DE94EB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4EA0-6D96-4A8B-A748-DD3F69D58AF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A47B-44E6-4250-A5A6-248DACEA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032B-272C-4E9D-8FBB-AF3856681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FBBD-EDE9-48F6-BD21-44CF7D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D494E5-79B7-4D71-B1E4-A6B964A67E09}"/>
              </a:ext>
            </a:extLst>
          </p:cNvPr>
          <p:cNvCxnSpPr>
            <a:cxnSpLocks/>
          </p:cNvCxnSpPr>
          <p:nvPr/>
        </p:nvCxnSpPr>
        <p:spPr>
          <a:xfrm flipH="1">
            <a:off x="9239121" y="2407419"/>
            <a:ext cx="1305873" cy="718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9CAED2-7F5B-4927-9B53-B611EFD2A06F}"/>
              </a:ext>
            </a:extLst>
          </p:cNvPr>
          <p:cNvCxnSpPr>
            <a:cxnSpLocks/>
          </p:cNvCxnSpPr>
          <p:nvPr/>
        </p:nvCxnSpPr>
        <p:spPr>
          <a:xfrm>
            <a:off x="9111701" y="3637886"/>
            <a:ext cx="8038" cy="1704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n 330">
            <a:extLst>
              <a:ext uri="{FF2B5EF4-FFF2-40B4-BE49-F238E27FC236}">
                <a16:creationId xmlns:a16="http://schemas.microsoft.com/office/drawing/2014/main" id="{A60092CF-2D99-4685-8CD8-DD6E2CB61705}"/>
              </a:ext>
            </a:extLst>
          </p:cNvPr>
          <p:cNvSpPr/>
          <p:nvPr/>
        </p:nvSpPr>
        <p:spPr>
          <a:xfrm>
            <a:off x="8128989" y="5174759"/>
            <a:ext cx="1725070" cy="941956"/>
          </a:xfrm>
          <a:prstGeom prst="can">
            <a:avLst/>
          </a:prstGeom>
          <a:solidFill>
            <a:srgbClr val="85B0BF"/>
          </a:solidFill>
          <a:ln w="38100" cap="rnd" cmpd="sng" algn="ctr">
            <a:solidFill>
              <a:srgbClr val="14576F"/>
            </a:solidFill>
            <a:prstDash val="solid"/>
          </a:ln>
          <a:effectLst/>
        </p:spPr>
        <p:txBody>
          <a:bodyPr rtlCol="0" anchor="ctr"/>
          <a:lstStyle/>
          <a:p>
            <a:pPr algn="ctr" defTabSz="863559">
              <a:defRPr/>
            </a:pPr>
            <a:r>
              <a:rPr lang="en-US" sz="1400" b="1" kern="0" dirty="0">
                <a:solidFill>
                  <a:prstClr val="white"/>
                </a:solidFill>
                <a:latin typeface="Corbel" panose="020B0503020204020204"/>
              </a:rPr>
              <a:t>DATABASE</a:t>
            </a:r>
          </a:p>
          <a:p>
            <a:pPr algn="ctr" defTabSz="863559">
              <a:defRPr/>
            </a:pPr>
            <a:r>
              <a:rPr lang="en-US" sz="1050" kern="0" dirty="0">
                <a:solidFill>
                  <a:prstClr val="white"/>
                </a:solidFill>
                <a:latin typeface="Corbel" panose="020B0503020204020204"/>
              </a:rPr>
              <a:t>Any DB: </a:t>
            </a:r>
            <a:r>
              <a:rPr lang="en-US" sz="1050" kern="0" dirty="0" err="1">
                <a:solidFill>
                  <a:prstClr val="white"/>
                </a:solidFill>
                <a:latin typeface="Corbel" panose="020B0503020204020204"/>
              </a:rPr>
              <a:t>MySql</a:t>
            </a:r>
            <a:r>
              <a:rPr lang="en-US" sz="1050" kern="0" dirty="0">
                <a:solidFill>
                  <a:prstClr val="white"/>
                </a:solidFill>
                <a:latin typeface="Corbel" panose="020B0503020204020204"/>
              </a:rPr>
              <a:t>, </a:t>
            </a:r>
            <a:r>
              <a:rPr lang="en-US" sz="1050" kern="0" dirty="0" err="1">
                <a:solidFill>
                  <a:prstClr val="white"/>
                </a:solidFill>
                <a:latin typeface="Corbel" panose="020B0503020204020204"/>
              </a:rPr>
              <a:t>Postgre</a:t>
            </a:r>
            <a:r>
              <a:rPr lang="en-US" sz="1050" kern="0" dirty="0">
                <a:solidFill>
                  <a:prstClr val="white"/>
                </a:solidFill>
                <a:latin typeface="Corbel" panose="020B0503020204020204"/>
              </a:rPr>
              <a:t>, MongoDB,</a:t>
            </a:r>
          </a:p>
          <a:p>
            <a:pPr algn="ctr" defTabSz="863559">
              <a:defRPr/>
            </a:pPr>
            <a:r>
              <a:rPr lang="en-US" sz="1050" kern="0" dirty="0" err="1">
                <a:solidFill>
                  <a:prstClr val="white"/>
                </a:solidFill>
                <a:latin typeface="Corbel" panose="020B0503020204020204"/>
              </a:rPr>
              <a:t>Redis</a:t>
            </a:r>
            <a:r>
              <a:rPr lang="en-US" sz="1050" kern="0" dirty="0">
                <a:solidFill>
                  <a:prstClr val="white"/>
                </a:solidFill>
                <a:latin typeface="Corbel" panose="020B0503020204020204"/>
              </a:rPr>
              <a:t>, …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0BA0892-A7AE-4DAB-8B46-1144C3CA868E}"/>
              </a:ext>
            </a:extLst>
          </p:cNvPr>
          <p:cNvCxnSpPr>
            <a:cxnSpLocks/>
          </p:cNvCxnSpPr>
          <p:nvPr/>
        </p:nvCxnSpPr>
        <p:spPr>
          <a:xfrm flipH="1">
            <a:off x="2793760" y="2392629"/>
            <a:ext cx="2823841" cy="110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D5EBE15-8E22-4944-A6D3-BE9218AF54E5}"/>
              </a:ext>
            </a:extLst>
          </p:cNvPr>
          <p:cNvCxnSpPr>
            <a:cxnSpLocks/>
          </p:cNvCxnSpPr>
          <p:nvPr/>
        </p:nvCxnSpPr>
        <p:spPr>
          <a:xfrm>
            <a:off x="6096000" y="2392629"/>
            <a:ext cx="2039669" cy="841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DCD4B1D-8B62-45F9-B08A-E43F935006BA}"/>
              </a:ext>
            </a:extLst>
          </p:cNvPr>
          <p:cNvGrpSpPr/>
          <p:nvPr/>
        </p:nvGrpSpPr>
        <p:grpSpPr>
          <a:xfrm>
            <a:off x="5219504" y="1614215"/>
            <a:ext cx="1162818" cy="1253491"/>
            <a:chOff x="18502451" y="35410228"/>
            <a:chExt cx="2171021" cy="2171021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6EA4A8ED-BE21-42FF-B184-600B27250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2451" y="35410228"/>
              <a:ext cx="1866221" cy="1866221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E39C93EE-9FC3-4D65-B853-A9CBDE7F4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4851" y="35562628"/>
              <a:ext cx="1866221" cy="1866221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6A4C8754-7C14-431C-A397-B77EB1B8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7251" y="35715028"/>
              <a:ext cx="1866221" cy="1866221"/>
            </a:xfrm>
            <a:prstGeom prst="rect">
              <a:avLst/>
            </a:prstGeom>
          </p:spPr>
        </p:pic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9D3A7B81-E689-470B-A0C5-29554F68220F}"/>
              </a:ext>
            </a:extLst>
          </p:cNvPr>
          <p:cNvSpPr txBox="1"/>
          <p:nvPr/>
        </p:nvSpPr>
        <p:spPr>
          <a:xfrm>
            <a:off x="4502923" y="904516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JBConnect</a:t>
            </a:r>
            <a:r>
              <a:rPr lang="en-US" sz="1600" dirty="0"/>
              <a:t> Hooks (Plugins)</a:t>
            </a:r>
          </a:p>
          <a:p>
            <a:pPr algn="ctr"/>
            <a:r>
              <a:rPr lang="en-US" sz="1600" dirty="0"/>
              <a:t>Client &amp; Server Plugins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1DA22F9-D31A-4335-A256-CD4D0DCED291}"/>
              </a:ext>
            </a:extLst>
          </p:cNvPr>
          <p:cNvCxnSpPr>
            <a:cxnSpLocks/>
          </p:cNvCxnSpPr>
          <p:nvPr/>
        </p:nvCxnSpPr>
        <p:spPr>
          <a:xfrm>
            <a:off x="2793760" y="4238015"/>
            <a:ext cx="3451338" cy="761844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380">
            <a:extLst>
              <a:ext uri="{FF2B5EF4-FFF2-40B4-BE49-F238E27FC236}">
                <a16:creationId xmlns:a16="http://schemas.microsoft.com/office/drawing/2014/main" id="{12568143-1333-47FA-9C53-61041EF8C21D}"/>
              </a:ext>
            </a:extLst>
          </p:cNvPr>
          <p:cNvSpPr/>
          <p:nvPr/>
        </p:nvSpPr>
        <p:spPr>
          <a:xfrm>
            <a:off x="6313115" y="5014770"/>
            <a:ext cx="1351847" cy="1173372"/>
          </a:xfrm>
          <a:prstGeom prst="roundRect">
            <a:avLst>
              <a:gd name="adj" fmla="val 4232"/>
            </a:avLst>
          </a:prstGeom>
          <a:solidFill>
            <a:srgbClr val="85B0BF"/>
          </a:solidFill>
          <a:ln w="60325" cap="rnd" cmpd="sng" algn="ctr">
            <a:solidFill>
              <a:srgbClr val="14576F"/>
            </a:solidFill>
            <a:prstDash val="solid"/>
          </a:ln>
          <a:effectLst/>
        </p:spPr>
        <p:txBody>
          <a:bodyPr rtlCol="0" anchor="ctr"/>
          <a:lstStyle/>
          <a:p>
            <a:pPr algn="ctr" defTabSz="863559">
              <a:defRPr/>
            </a:pPr>
            <a:r>
              <a:rPr lang="en-US" sz="1400" b="1" kern="0" dirty="0">
                <a:solidFill>
                  <a:prstClr val="white"/>
                </a:solidFill>
                <a:latin typeface="Corbel" panose="020B0503020204020204"/>
              </a:rPr>
              <a:t>Apache,</a:t>
            </a:r>
          </a:p>
          <a:p>
            <a:pPr algn="ctr" defTabSz="863559">
              <a:defRPr/>
            </a:pPr>
            <a:r>
              <a:rPr lang="en-US" sz="1400" b="1" kern="0" dirty="0">
                <a:solidFill>
                  <a:prstClr val="white"/>
                </a:solidFill>
                <a:latin typeface="Corbel" panose="020B0503020204020204"/>
              </a:rPr>
              <a:t>Nginx,</a:t>
            </a:r>
          </a:p>
          <a:p>
            <a:pPr algn="ctr" defTabSz="863559">
              <a:defRPr/>
            </a:pPr>
            <a:r>
              <a:rPr lang="en-US" sz="1400" b="1" kern="0" dirty="0">
                <a:solidFill>
                  <a:prstClr val="white"/>
                </a:solidFill>
                <a:latin typeface="Corbel" panose="020B0503020204020204"/>
              </a:rPr>
              <a:t>…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2F735EB-88DB-41BB-AA59-C38EB713A6CA}"/>
              </a:ext>
            </a:extLst>
          </p:cNvPr>
          <p:cNvSpPr txBox="1"/>
          <p:nvPr/>
        </p:nvSpPr>
        <p:spPr>
          <a:xfrm rot="738200">
            <a:off x="4175337" y="4745583"/>
            <a:ext cx="1813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 Only – HTTP</a:t>
            </a:r>
          </a:p>
          <a:p>
            <a:r>
              <a:rPr lang="en-US" sz="1600" dirty="0"/>
              <a:t>(Traditional)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BFB0A01-B107-4105-93B9-80A07211EBB0}"/>
              </a:ext>
            </a:extLst>
          </p:cNvPr>
          <p:cNvCxnSpPr>
            <a:cxnSpLocks/>
          </p:cNvCxnSpPr>
          <p:nvPr/>
        </p:nvCxnSpPr>
        <p:spPr>
          <a:xfrm flipV="1">
            <a:off x="2952271" y="3532441"/>
            <a:ext cx="5017177" cy="59815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55C157-CDDC-48C3-8944-813D6DE2EE6F}"/>
              </a:ext>
            </a:extLst>
          </p:cNvPr>
          <p:cNvCxnSpPr>
            <a:cxnSpLocks/>
          </p:cNvCxnSpPr>
          <p:nvPr/>
        </p:nvCxnSpPr>
        <p:spPr>
          <a:xfrm flipH="1">
            <a:off x="3080300" y="3960610"/>
            <a:ext cx="5055370" cy="15687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B0E53A3-0D38-4018-9739-2A5E022C0F5A}"/>
              </a:ext>
            </a:extLst>
          </p:cNvPr>
          <p:cNvSpPr txBox="1"/>
          <p:nvPr/>
        </p:nvSpPr>
        <p:spPr>
          <a:xfrm>
            <a:off x="5027444" y="3519570"/>
            <a:ext cx="2433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JBConnect</a:t>
            </a:r>
            <a:r>
              <a:rPr lang="en-US" sz="1600" dirty="0"/>
              <a:t> REST API / HTTP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A66B007-82BF-4EF0-9377-888C419D5D61}"/>
              </a:ext>
            </a:extLst>
          </p:cNvPr>
          <p:cNvSpPr txBox="1"/>
          <p:nvPr/>
        </p:nvSpPr>
        <p:spPr>
          <a:xfrm>
            <a:off x="4066138" y="3934868"/>
            <a:ext cx="2192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Socket.io (</a:t>
            </a:r>
            <a:r>
              <a:rPr lang="en-US" sz="1600" dirty="0" err="1"/>
              <a:t>WebSockets</a:t>
            </a:r>
            <a:r>
              <a:rPr lang="en-US" sz="1600" dirty="0"/>
              <a:t>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B55145F-685A-449D-9EA1-29AE928C5C47}"/>
              </a:ext>
            </a:extLst>
          </p:cNvPr>
          <p:cNvSpPr txBox="1"/>
          <p:nvPr/>
        </p:nvSpPr>
        <p:spPr>
          <a:xfrm>
            <a:off x="8125932" y="4607569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Waterline</a:t>
            </a:r>
          </a:p>
          <a:p>
            <a:pPr algn="r"/>
            <a:r>
              <a:rPr lang="en-US" sz="1600" dirty="0"/>
              <a:t>ORM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722BA52-B12B-4005-9462-8F27B7A20A15}"/>
              </a:ext>
            </a:extLst>
          </p:cNvPr>
          <p:cNvCxnSpPr>
            <a:cxnSpLocks/>
          </p:cNvCxnSpPr>
          <p:nvPr/>
        </p:nvCxnSpPr>
        <p:spPr>
          <a:xfrm>
            <a:off x="10721104" y="2399271"/>
            <a:ext cx="308179" cy="993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BBD2AA4-5A8C-4425-AA92-4F1B82C6E2BC}"/>
              </a:ext>
            </a:extLst>
          </p:cNvPr>
          <p:cNvCxnSpPr>
            <a:cxnSpLocks/>
          </p:cNvCxnSpPr>
          <p:nvPr/>
        </p:nvCxnSpPr>
        <p:spPr>
          <a:xfrm flipH="1" flipV="1">
            <a:off x="2609707" y="4159853"/>
            <a:ext cx="575272" cy="947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451ECD8-A732-4D3C-8052-72306D909EBA}"/>
              </a:ext>
            </a:extLst>
          </p:cNvPr>
          <p:cNvGrpSpPr/>
          <p:nvPr/>
        </p:nvGrpSpPr>
        <p:grpSpPr>
          <a:xfrm>
            <a:off x="2932683" y="4934651"/>
            <a:ext cx="1162818" cy="1253491"/>
            <a:chOff x="18502451" y="35410228"/>
            <a:chExt cx="2171021" cy="2171021"/>
          </a:xfrm>
        </p:grpSpPr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57099E99-9B57-434C-ADB8-FC6C0013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2451" y="35410228"/>
              <a:ext cx="1866221" cy="1866221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2F933ACA-C0B5-4C08-8C97-11870245F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4851" y="35562628"/>
              <a:ext cx="1866221" cy="1866221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46F92199-D0A3-4C13-ABB2-C494D823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7251" y="35715028"/>
              <a:ext cx="1866221" cy="1866221"/>
            </a:xfrm>
            <a:prstGeom prst="rect">
              <a:avLst/>
            </a:prstGeom>
          </p:spPr>
        </p:pic>
      </p:grpSp>
      <p:sp>
        <p:nvSpPr>
          <p:cNvPr id="212" name="Rounded Rectangle 373">
            <a:extLst>
              <a:ext uri="{FF2B5EF4-FFF2-40B4-BE49-F238E27FC236}">
                <a16:creationId xmlns:a16="http://schemas.microsoft.com/office/drawing/2014/main" id="{97232690-02DD-41C9-9950-DECA920F5FCF}"/>
              </a:ext>
            </a:extLst>
          </p:cNvPr>
          <p:cNvSpPr/>
          <p:nvPr/>
        </p:nvSpPr>
        <p:spPr>
          <a:xfrm>
            <a:off x="1440565" y="3125436"/>
            <a:ext cx="1716639" cy="1343571"/>
          </a:xfrm>
          <a:prstGeom prst="roundRect">
            <a:avLst>
              <a:gd name="adj" fmla="val 4232"/>
            </a:avLst>
          </a:prstGeom>
          <a:solidFill>
            <a:srgbClr val="85B0BF"/>
          </a:solidFill>
          <a:ln w="60325" cap="rnd" cmpd="sng" algn="ctr">
            <a:solidFill>
              <a:srgbClr val="14576F"/>
            </a:solidFill>
            <a:prstDash val="solid"/>
          </a:ln>
          <a:effectLst/>
        </p:spPr>
        <p:txBody>
          <a:bodyPr rtlCol="0" anchor="ctr"/>
          <a:lstStyle/>
          <a:p>
            <a:pPr algn="ctr" defTabSz="863559">
              <a:defRPr/>
            </a:pPr>
            <a:r>
              <a:rPr lang="en-US" sz="1400" b="1" kern="0" dirty="0">
                <a:solidFill>
                  <a:prstClr val="white"/>
                </a:solidFill>
                <a:latin typeface="Corbel" panose="020B0503020204020204"/>
              </a:rPr>
              <a:t> </a:t>
            </a:r>
          </a:p>
          <a:p>
            <a:pPr algn="ctr" defTabSz="863559">
              <a:defRPr/>
            </a:pPr>
            <a:endParaRPr lang="en-US" sz="1400" b="1" kern="0" dirty="0">
              <a:solidFill>
                <a:prstClr val="white"/>
              </a:solidFill>
              <a:latin typeface="Corbel" panose="020B0503020204020204"/>
            </a:endParaRPr>
          </a:p>
          <a:p>
            <a:pPr algn="ctr" defTabSz="863559">
              <a:defRPr/>
            </a:pPr>
            <a:endParaRPr lang="en-US" sz="1400" b="1" kern="0" dirty="0">
              <a:solidFill>
                <a:prstClr val="white"/>
              </a:solidFill>
              <a:latin typeface="Corbel" panose="020B0503020204020204"/>
            </a:endParaRPr>
          </a:p>
          <a:p>
            <a:pPr algn="ctr" defTabSz="863559">
              <a:defRPr/>
            </a:pPr>
            <a:endParaRPr lang="en-US" sz="1400" b="1" kern="0" dirty="0">
              <a:solidFill>
                <a:prstClr val="white"/>
              </a:solidFill>
              <a:latin typeface="Corbel" panose="020B0503020204020204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227C3BE-AD2C-4913-88EF-CACA2415C7BB}"/>
              </a:ext>
            </a:extLst>
          </p:cNvPr>
          <p:cNvSpPr txBox="1"/>
          <p:nvPr/>
        </p:nvSpPr>
        <p:spPr>
          <a:xfrm>
            <a:off x="2688764" y="6188142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Traditional</a:t>
            </a:r>
          </a:p>
          <a:p>
            <a:pPr algn="ctr"/>
            <a:r>
              <a:rPr lang="en-US" sz="1600" dirty="0" err="1"/>
              <a:t>JBrowse</a:t>
            </a:r>
            <a:r>
              <a:rPr lang="en-US" sz="1600" dirty="0"/>
              <a:t> Plugins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F4288A1-C836-40FE-86CB-EF6A5EE4FE0B}"/>
              </a:ext>
            </a:extLst>
          </p:cNvPr>
          <p:cNvGrpSpPr/>
          <p:nvPr/>
        </p:nvGrpSpPr>
        <p:grpSpPr>
          <a:xfrm>
            <a:off x="9977613" y="1403932"/>
            <a:ext cx="1536828" cy="1447478"/>
            <a:chOff x="27900701" y="12599092"/>
            <a:chExt cx="1866221" cy="1866221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2F7B12BA-DB3D-413A-9752-510EF7469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0701" y="12599092"/>
              <a:ext cx="1866221" cy="1866221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E9B279C-7F12-4302-AF5C-C005C18C30A0}"/>
                </a:ext>
              </a:extLst>
            </p:cNvPr>
            <p:cNvSpPr txBox="1"/>
            <p:nvPr/>
          </p:nvSpPr>
          <p:spPr>
            <a:xfrm>
              <a:off x="28331161" y="13167360"/>
              <a:ext cx="184391" cy="347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54EB347-318D-4D55-9A11-5B4F2493B9D7}"/>
              </a:ext>
            </a:extLst>
          </p:cNvPr>
          <p:cNvGrpSpPr/>
          <p:nvPr/>
        </p:nvGrpSpPr>
        <p:grpSpPr>
          <a:xfrm>
            <a:off x="10307570" y="2127624"/>
            <a:ext cx="1536828" cy="1447478"/>
            <a:chOff x="28205501" y="14184011"/>
            <a:chExt cx="1866221" cy="1866221"/>
          </a:xfrm>
        </p:grpSpPr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F140FF7-934C-4A57-BF8A-CD0405592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5501" y="14184011"/>
              <a:ext cx="1866221" cy="1866221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1CD294D-025C-4EDA-B8FE-3A3DB703A777}"/>
                </a:ext>
              </a:extLst>
            </p:cNvPr>
            <p:cNvSpPr txBox="1"/>
            <p:nvPr/>
          </p:nvSpPr>
          <p:spPr>
            <a:xfrm>
              <a:off x="28635961" y="14431801"/>
              <a:ext cx="1069802" cy="907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230" name="Rounded Rectangle 329">
            <a:extLst>
              <a:ext uri="{FF2B5EF4-FFF2-40B4-BE49-F238E27FC236}">
                <a16:creationId xmlns:a16="http://schemas.microsoft.com/office/drawing/2014/main" id="{5C423AD4-690E-432F-95F3-612110E643DD}"/>
              </a:ext>
            </a:extLst>
          </p:cNvPr>
          <p:cNvSpPr/>
          <p:nvPr/>
        </p:nvSpPr>
        <p:spPr>
          <a:xfrm>
            <a:off x="8002254" y="3023674"/>
            <a:ext cx="1764833" cy="1280376"/>
          </a:xfrm>
          <a:prstGeom prst="roundRect">
            <a:avLst>
              <a:gd name="adj" fmla="val 4232"/>
            </a:avLst>
          </a:prstGeom>
          <a:solidFill>
            <a:srgbClr val="85B0BF"/>
          </a:solidFill>
          <a:ln w="60325" cap="rnd" cmpd="sng" algn="ctr">
            <a:solidFill>
              <a:srgbClr val="14576F"/>
            </a:solidFill>
            <a:prstDash val="solid"/>
          </a:ln>
          <a:effectLst/>
        </p:spPr>
        <p:txBody>
          <a:bodyPr rtlCol="0" anchor="ctr"/>
          <a:lstStyle/>
          <a:p>
            <a:pPr algn="ctr" defTabSz="863559">
              <a:defRPr/>
            </a:pPr>
            <a:r>
              <a:rPr lang="en-US" sz="2000" b="1" kern="0" dirty="0" err="1">
                <a:solidFill>
                  <a:prstClr val="white"/>
                </a:solidFill>
                <a:latin typeface="Corbel" panose="020B0503020204020204"/>
              </a:rPr>
              <a:t>JBConnect</a:t>
            </a:r>
            <a:endParaRPr lang="en-US" sz="1400" b="1" kern="0" dirty="0">
              <a:solidFill>
                <a:prstClr val="white"/>
              </a:solidFill>
              <a:latin typeface="Corbel" panose="020B0503020204020204"/>
            </a:endParaRPr>
          </a:p>
          <a:p>
            <a:pPr algn="ctr" defTabSz="863559">
              <a:defRPr/>
            </a:pPr>
            <a:r>
              <a:rPr lang="en-US" sz="1400" b="1" kern="0" dirty="0">
                <a:solidFill>
                  <a:prstClr val="white"/>
                </a:solidFill>
                <a:latin typeface="Corbel" panose="020B0503020204020204"/>
              </a:rPr>
              <a:t>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0334208-07CB-4295-AE4E-0C45CC52C872}"/>
              </a:ext>
            </a:extLst>
          </p:cNvPr>
          <p:cNvSpPr txBox="1"/>
          <p:nvPr/>
        </p:nvSpPr>
        <p:spPr>
          <a:xfrm>
            <a:off x="10423170" y="4159853"/>
            <a:ext cx="1777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</a:t>
            </a:r>
          </a:p>
          <a:p>
            <a:pPr algn="ctr"/>
            <a:r>
              <a:rPr lang="en-US" sz="1600" dirty="0"/>
              <a:t>Custom Workflows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D5CA27B-8569-4189-8043-0CFE60222472}"/>
              </a:ext>
            </a:extLst>
          </p:cNvPr>
          <p:cNvSpPr txBox="1"/>
          <p:nvPr/>
        </p:nvSpPr>
        <p:spPr>
          <a:xfrm>
            <a:off x="9718860" y="1009775"/>
            <a:ext cx="171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Workflow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B913C-AAF2-4ACB-A991-60DE351353E5}"/>
              </a:ext>
            </a:extLst>
          </p:cNvPr>
          <p:cNvSpPr txBox="1"/>
          <p:nvPr/>
        </p:nvSpPr>
        <p:spPr>
          <a:xfrm>
            <a:off x="5349952" y="2771115"/>
            <a:ext cx="10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JBlast</a:t>
            </a:r>
            <a:endParaRPr lang="en-US" dirty="0"/>
          </a:p>
        </p:txBody>
      </p:sp>
      <p:pic>
        <p:nvPicPr>
          <p:cNvPr id="2050" name="Picture 2" descr="Image result for sailsjs logo">
            <a:extLst>
              <a:ext uri="{FF2B5EF4-FFF2-40B4-BE49-F238E27FC236}">
                <a16:creationId xmlns:a16="http://schemas.microsoft.com/office/drawing/2014/main" id="{B2421773-2853-4C6B-A473-1C2E35F8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892" y="3863230"/>
            <a:ext cx="853541" cy="32150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D4EC96A-6BEF-45C1-992B-934AC7E2CD54}"/>
              </a:ext>
            </a:extLst>
          </p:cNvPr>
          <p:cNvGrpSpPr/>
          <p:nvPr/>
        </p:nvGrpSpPr>
        <p:grpSpPr>
          <a:xfrm>
            <a:off x="10625995" y="2730621"/>
            <a:ext cx="1536828" cy="1447478"/>
            <a:chOff x="28179296" y="14096458"/>
            <a:chExt cx="1866221" cy="186622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E30E049-558A-43FC-8952-DAB43A6C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9296" y="14096458"/>
              <a:ext cx="1866221" cy="1866221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BB5142-D669-414D-B9E5-6E67BEB0EFD6}"/>
                </a:ext>
              </a:extLst>
            </p:cNvPr>
            <p:cNvSpPr txBox="1"/>
            <p:nvPr/>
          </p:nvSpPr>
          <p:spPr>
            <a:xfrm>
              <a:off x="28635961" y="14431801"/>
              <a:ext cx="1069802" cy="907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…</a:t>
              </a:r>
            </a:p>
          </p:txBody>
        </p:sp>
      </p:grpSp>
      <p:pic>
        <p:nvPicPr>
          <p:cNvPr id="2052" name="Picture 4" descr="Image result for cyverse logo">
            <a:extLst>
              <a:ext uri="{FF2B5EF4-FFF2-40B4-BE49-F238E27FC236}">
                <a16:creationId xmlns:a16="http://schemas.microsoft.com/office/drawing/2014/main" id="{75C8B2A6-2988-4665-8B43-28DD5254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968" y="2459117"/>
            <a:ext cx="1310687" cy="285074"/>
          </a:xfrm>
          <a:prstGeom prst="rect">
            <a:avLst/>
          </a:prstGeom>
          <a:solidFill>
            <a:schemeClr val="bg1">
              <a:alpha val="84000"/>
            </a:schemeClr>
          </a:solidFill>
        </p:spPr>
      </p:pic>
      <p:pic>
        <p:nvPicPr>
          <p:cNvPr id="2054" name="Picture 6" descr="Image result for galaxy project logo">
            <a:extLst>
              <a:ext uri="{FF2B5EF4-FFF2-40B4-BE49-F238E27FC236}">
                <a16:creationId xmlns:a16="http://schemas.microsoft.com/office/drawing/2014/main" id="{78E4EB5A-1C2B-423A-A49F-4FCCB7B8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310" y="1783157"/>
            <a:ext cx="931951" cy="329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6" name="Picture 8" descr="Image result for jbrowse logo">
            <a:extLst>
              <a:ext uri="{FF2B5EF4-FFF2-40B4-BE49-F238E27FC236}">
                <a16:creationId xmlns:a16="http://schemas.microsoft.com/office/drawing/2014/main" id="{51790596-9707-4C87-A844-05535EC96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20" y="3593354"/>
            <a:ext cx="1573528" cy="3461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6" name="Picture 6" descr="Image result for waterline ORM logo">
            <a:extLst>
              <a:ext uri="{FF2B5EF4-FFF2-40B4-BE49-F238E27FC236}">
                <a16:creationId xmlns:a16="http://schemas.microsoft.com/office/drawing/2014/main" id="{7BAE0C8C-2DEA-4509-AF09-804887170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51" y="6188336"/>
            <a:ext cx="1777154" cy="3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6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5472AD-B126-4258-8584-375D6AEA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8" y="2286000"/>
            <a:ext cx="3200796" cy="181689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AD6ECF-4112-4609-A822-26548D5A2948}"/>
              </a:ext>
            </a:extLst>
          </p:cNvPr>
          <p:cNvSpPr/>
          <p:nvPr/>
        </p:nvSpPr>
        <p:spPr>
          <a:xfrm>
            <a:off x="3494314" y="2884714"/>
            <a:ext cx="468086" cy="63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2D5D6C-EBC0-442B-9DD6-032E69B0E02F}"/>
              </a:ext>
            </a:extLst>
          </p:cNvPr>
          <p:cNvSpPr/>
          <p:nvPr/>
        </p:nvSpPr>
        <p:spPr>
          <a:xfrm>
            <a:off x="7556130" y="2326295"/>
            <a:ext cx="468086" cy="63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B5F270-689A-4B9B-8222-92FBB981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43" y="1088571"/>
            <a:ext cx="3456689" cy="3959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1E9859-34EB-489F-A66E-6575C911A4B4}"/>
              </a:ext>
            </a:extLst>
          </p:cNvPr>
          <p:cNvSpPr txBox="1"/>
          <p:nvPr/>
        </p:nvSpPr>
        <p:spPr>
          <a:xfrm>
            <a:off x="2100577" y="5330112"/>
            <a:ext cx="540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Employs novel approach of </a:t>
            </a:r>
            <a:r>
              <a:rPr lang="en-US" dirty="0" err="1"/>
              <a:t>RegexSequenceSearch</a:t>
            </a:r>
            <a:r>
              <a:rPr lang="en-US" dirty="0"/>
              <a:t> running on the server side.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16839-41F7-4EE0-8A89-BFB6F2037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262" y="341187"/>
            <a:ext cx="3604395" cy="3236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F2763-9C3A-4EA4-A94C-643CD4BCE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25" y="3716167"/>
            <a:ext cx="3727432" cy="21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1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23376</TotalTime>
  <Words>75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BLAST/Galaxy Plugin for JBrowse</dc:title>
  <dc:creator>Eric Yao</dc:creator>
  <cp:lastModifiedBy>Eric Yao</cp:lastModifiedBy>
  <cp:revision>268</cp:revision>
  <dcterms:created xsi:type="dcterms:W3CDTF">2016-06-21T19:39:54Z</dcterms:created>
  <dcterms:modified xsi:type="dcterms:W3CDTF">2018-06-28T03:52:06Z</dcterms:modified>
</cp:coreProperties>
</file>