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13258800" cy="23925200"/>
  <p:embeddedFontLs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5ECE9B-CCCE-4A61-A6A4-F51ED74F795C}">
  <a:tblStyle styleId="{C85ECE9B-CCCE-4A61-A6A4-F51ED74F7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745163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7510463" y="0"/>
            <a:ext cx="57451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22725063"/>
            <a:ext cx="5745163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7510463" y="22725063"/>
            <a:ext cx="57451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:notes"/>
          <p:cNvSpPr/>
          <p:nvPr>
            <p:ph idx="2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b2a613b21_0_34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eb2a613b21_0_34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b3b8038ed_2_0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eb3b8038ed_2_0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b3b8038ed_2_18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eb3b8038ed_2_18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b3b8038ed_2_33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eb3b8038ed_2_33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505ad2404_5_14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e505ad2404_5_14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b2a613b21_0_46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eb2a613b21_0_46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:notes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7:notes"/>
          <p:cNvSpPr/>
          <p:nvPr>
            <p:ph idx="2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158f3ac01_3_8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158f3ac01_3_8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d158f3ac01_3_8:notes"/>
          <p:cNvSpPr txBox="1"/>
          <p:nvPr>
            <p:ph idx="12" type="sldNum"/>
          </p:nvPr>
        </p:nvSpPr>
        <p:spPr>
          <a:xfrm>
            <a:off x="7510463" y="22725063"/>
            <a:ext cx="57453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-546100" y="2990850"/>
            <a:ext cx="14351000" cy="8074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b3b8038ed_0_0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eb3b8038ed_0_0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b3b8038ed_0_31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eb3b8038ed_0_31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b3b8038ed_0_11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eb3b8038ed_0_11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b3b8038ed_0_42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eb3b8038ed_0_42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158f3ac01_3_15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d158f3ac01_3_15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b2a613b21_0_54:notes"/>
          <p:cNvSpPr txBox="1"/>
          <p:nvPr>
            <p:ph idx="1" type="body"/>
          </p:nvPr>
        </p:nvSpPr>
        <p:spPr>
          <a:xfrm>
            <a:off x="1325563" y="11514138"/>
            <a:ext cx="10607700" cy="94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eb2a613b21_0_54:notes"/>
          <p:cNvSpPr/>
          <p:nvPr>
            <p:ph idx="2" type="sldImg"/>
          </p:nvPr>
        </p:nvSpPr>
        <p:spPr>
          <a:xfrm>
            <a:off x="-546100" y="2990850"/>
            <a:ext cx="14351100" cy="807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9144000" cy="2000196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3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-up of a person's face&#10;&#10;Description automatically generated with medium confidence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97495" y="-770"/>
            <a:ext cx="2346506" cy="2000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medium confidence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76" y="171445"/>
            <a:ext cx="1816680" cy="6286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00176" y="1511499"/>
            <a:ext cx="6858001" cy="37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746"/>
              <a:buNone/>
              <a:defRPr b="1" sz="174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sz="1349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800176" y="1113959"/>
            <a:ext cx="6858001" cy="397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Arial"/>
              <a:buNone/>
              <a:defRPr b="1" sz="222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&#10;&#10;Description automatically generated" id="22" name="Google Shape;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546" y="3314611"/>
            <a:ext cx="2857773" cy="143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>
            <p:ph idx="2" type="pic"/>
          </p:nvPr>
        </p:nvSpPr>
        <p:spPr>
          <a:xfrm>
            <a:off x="3887390" y="740570"/>
            <a:ext cx="4629151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629842" y="1543051"/>
            <a:ext cx="2949177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49"/>
              <a:buNone/>
              <a:defRPr sz="1049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9pPr>
          </a:lstStyle>
          <a:p/>
        </p:txBody>
      </p:sp>
      <p:sp>
        <p:nvSpPr>
          <p:cNvPr id="173" name="Google Shape;173;p11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1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89"/>
              <a:buFont typeface="Arial"/>
              <a:buNone/>
            </a:pPr>
            <a:r>
              <a:rPr b="1" lang="de-DE" sz="1889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sz="1889">
              <a:solidFill>
                <a:srgbClr val="0068B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 rot="5400000">
            <a:off x="2686192" y="-1184309"/>
            <a:ext cx="3263503" cy="7886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2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2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59999" y="1127290"/>
            <a:ext cx="84240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438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588"/>
              <a:buChar char="•"/>
              <a:defRPr sz="1588"/>
            </a:lvl1pPr>
            <a:lvl2pPr indent="-319341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29"/>
              <a:buChar char="•"/>
              <a:defRPr sz="1429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19999" y="2772000"/>
            <a:ext cx="7704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2540"/>
              <a:buFont typeface="Arial"/>
              <a:buNone/>
              <a:defRPr b="1" sz="2540" cap="none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537200"/>
            <a:ext cx="77040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746"/>
              <a:buNone/>
              <a:defRPr b="0" sz="174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sz="134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794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ndwritten Notes">
  <p:cSld name="Handwritten Note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-1" y="520148"/>
            <a:ext cx="9146192" cy="4451903"/>
            <a:chOff x="-1" y="520148"/>
            <a:chExt cx="9146192" cy="4451903"/>
          </a:xfrm>
        </p:grpSpPr>
        <p:grpSp>
          <p:nvGrpSpPr>
            <p:cNvPr id="40" name="Google Shape;40;p5"/>
            <p:cNvGrpSpPr/>
            <p:nvPr/>
          </p:nvGrpSpPr>
          <p:grpSpPr>
            <a:xfrm>
              <a:off x="-1" y="644540"/>
              <a:ext cx="9146191" cy="3641022"/>
              <a:chOff x="139700" y="1063145"/>
              <a:chExt cx="8890000" cy="3539331"/>
            </a:xfrm>
          </p:grpSpPr>
          <p:cxnSp>
            <p:nvCxnSpPr>
              <p:cNvPr id="41" name="Google Shape;41;p5"/>
              <p:cNvCxnSpPr/>
              <p:nvPr/>
            </p:nvCxnSpPr>
            <p:spPr>
              <a:xfrm>
                <a:off x="139700" y="106314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5"/>
              <p:cNvCxnSpPr/>
              <p:nvPr/>
            </p:nvCxnSpPr>
            <p:spPr>
              <a:xfrm>
                <a:off x="139700" y="119423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5"/>
              <p:cNvCxnSpPr/>
              <p:nvPr/>
            </p:nvCxnSpPr>
            <p:spPr>
              <a:xfrm>
                <a:off x="139700" y="132531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5"/>
              <p:cNvCxnSpPr/>
              <p:nvPr/>
            </p:nvCxnSpPr>
            <p:spPr>
              <a:xfrm>
                <a:off x="139700" y="145640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5"/>
              <p:cNvCxnSpPr/>
              <p:nvPr/>
            </p:nvCxnSpPr>
            <p:spPr>
              <a:xfrm>
                <a:off x="139700" y="158748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5"/>
              <p:cNvCxnSpPr/>
              <p:nvPr/>
            </p:nvCxnSpPr>
            <p:spPr>
              <a:xfrm>
                <a:off x="139700" y="171857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5"/>
              <p:cNvCxnSpPr/>
              <p:nvPr/>
            </p:nvCxnSpPr>
            <p:spPr>
              <a:xfrm>
                <a:off x="139700" y="184966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5"/>
              <p:cNvCxnSpPr/>
              <p:nvPr/>
            </p:nvCxnSpPr>
            <p:spPr>
              <a:xfrm>
                <a:off x="139700" y="198074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5"/>
              <p:cNvCxnSpPr/>
              <p:nvPr/>
            </p:nvCxnSpPr>
            <p:spPr>
              <a:xfrm>
                <a:off x="139700" y="211183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>
                <a:off x="139700" y="224291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5"/>
              <p:cNvCxnSpPr/>
              <p:nvPr/>
            </p:nvCxnSpPr>
            <p:spPr>
              <a:xfrm>
                <a:off x="139700" y="237400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139700" y="250509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139700" y="263617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>
                <a:off x="139700" y="276726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>
                <a:off x="139700" y="289834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139700" y="302943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139700" y="316052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5"/>
              <p:cNvCxnSpPr/>
              <p:nvPr/>
            </p:nvCxnSpPr>
            <p:spPr>
              <a:xfrm>
                <a:off x="139700" y="329160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>
                <a:off x="139700" y="342269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5"/>
              <p:cNvCxnSpPr/>
              <p:nvPr/>
            </p:nvCxnSpPr>
            <p:spPr>
              <a:xfrm>
                <a:off x="139700" y="355377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5"/>
              <p:cNvCxnSpPr/>
              <p:nvPr/>
            </p:nvCxnSpPr>
            <p:spPr>
              <a:xfrm>
                <a:off x="139700" y="368486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5"/>
              <p:cNvCxnSpPr/>
              <p:nvPr/>
            </p:nvCxnSpPr>
            <p:spPr>
              <a:xfrm>
                <a:off x="139700" y="381595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5"/>
              <p:cNvCxnSpPr/>
              <p:nvPr/>
            </p:nvCxnSpPr>
            <p:spPr>
              <a:xfrm>
                <a:off x="139700" y="394703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5"/>
              <p:cNvCxnSpPr/>
              <p:nvPr/>
            </p:nvCxnSpPr>
            <p:spPr>
              <a:xfrm>
                <a:off x="139700" y="407812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5"/>
              <p:cNvCxnSpPr/>
              <p:nvPr/>
            </p:nvCxnSpPr>
            <p:spPr>
              <a:xfrm>
                <a:off x="139700" y="420920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5"/>
              <p:cNvCxnSpPr/>
              <p:nvPr/>
            </p:nvCxnSpPr>
            <p:spPr>
              <a:xfrm>
                <a:off x="139700" y="434029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7" name="Google Shape;67;p5"/>
              <p:cNvCxnSpPr/>
              <p:nvPr/>
            </p:nvCxnSpPr>
            <p:spPr>
              <a:xfrm>
                <a:off x="139700" y="447138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5"/>
              <p:cNvCxnSpPr/>
              <p:nvPr/>
            </p:nvCxnSpPr>
            <p:spPr>
              <a:xfrm>
                <a:off x="139700" y="4602476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9" name="Google Shape;69;p5"/>
            <p:cNvGrpSpPr/>
            <p:nvPr/>
          </p:nvGrpSpPr>
          <p:grpSpPr>
            <a:xfrm>
              <a:off x="110067" y="520148"/>
              <a:ext cx="8912813" cy="4451903"/>
              <a:chOff x="235573" y="916827"/>
              <a:chExt cx="8663159" cy="3797693"/>
            </a:xfrm>
          </p:grpSpPr>
          <p:cxnSp>
            <p:nvCxnSpPr>
              <p:cNvPr id="70" name="Google Shape;70;p5"/>
              <p:cNvCxnSpPr/>
              <p:nvPr/>
            </p:nvCxnSpPr>
            <p:spPr>
              <a:xfrm flipH="1">
                <a:off x="235573" y="916827"/>
                <a:ext cx="5727" cy="3796652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5"/>
              <p:cNvCxnSpPr/>
              <p:nvPr/>
            </p:nvCxnSpPr>
            <p:spPr>
              <a:xfrm>
                <a:off x="37247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5"/>
              <p:cNvCxnSpPr/>
              <p:nvPr/>
            </p:nvCxnSpPr>
            <p:spPr>
              <a:xfrm>
                <a:off x="50364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5"/>
              <p:cNvCxnSpPr/>
              <p:nvPr/>
            </p:nvCxnSpPr>
            <p:spPr>
              <a:xfrm>
                <a:off x="63481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5"/>
              <p:cNvCxnSpPr/>
              <p:nvPr/>
            </p:nvCxnSpPr>
            <p:spPr>
              <a:xfrm>
                <a:off x="76599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" name="Google Shape;75;p5"/>
              <p:cNvCxnSpPr/>
              <p:nvPr/>
            </p:nvCxnSpPr>
            <p:spPr>
              <a:xfrm>
                <a:off x="89716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>
                <a:off x="102833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5"/>
              <p:cNvCxnSpPr/>
              <p:nvPr/>
            </p:nvCxnSpPr>
            <p:spPr>
              <a:xfrm>
                <a:off x="115951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5"/>
              <p:cNvCxnSpPr/>
              <p:nvPr/>
            </p:nvCxnSpPr>
            <p:spPr>
              <a:xfrm>
                <a:off x="129068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5"/>
              <p:cNvCxnSpPr/>
              <p:nvPr/>
            </p:nvCxnSpPr>
            <p:spPr>
              <a:xfrm>
                <a:off x="142185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0" name="Google Shape;80;p5"/>
              <p:cNvCxnSpPr/>
              <p:nvPr/>
            </p:nvCxnSpPr>
            <p:spPr>
              <a:xfrm>
                <a:off x="155303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5"/>
              <p:cNvCxnSpPr/>
              <p:nvPr/>
            </p:nvCxnSpPr>
            <p:spPr>
              <a:xfrm>
                <a:off x="168420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5"/>
              <p:cNvCxnSpPr/>
              <p:nvPr/>
            </p:nvCxnSpPr>
            <p:spPr>
              <a:xfrm>
                <a:off x="181537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5"/>
              <p:cNvCxnSpPr/>
              <p:nvPr/>
            </p:nvCxnSpPr>
            <p:spPr>
              <a:xfrm>
                <a:off x="194654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>
                <a:off x="207772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5"/>
              <p:cNvCxnSpPr/>
              <p:nvPr/>
            </p:nvCxnSpPr>
            <p:spPr>
              <a:xfrm>
                <a:off x="220889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5"/>
              <p:cNvCxnSpPr/>
              <p:nvPr/>
            </p:nvCxnSpPr>
            <p:spPr>
              <a:xfrm>
                <a:off x="234006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247124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260241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5"/>
              <p:cNvCxnSpPr/>
              <p:nvPr/>
            </p:nvCxnSpPr>
            <p:spPr>
              <a:xfrm>
                <a:off x="273358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>
                <a:off x="286476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5"/>
              <p:cNvCxnSpPr/>
              <p:nvPr/>
            </p:nvCxnSpPr>
            <p:spPr>
              <a:xfrm>
                <a:off x="299593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5"/>
              <p:cNvCxnSpPr/>
              <p:nvPr/>
            </p:nvCxnSpPr>
            <p:spPr>
              <a:xfrm>
                <a:off x="312710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5"/>
              <p:cNvCxnSpPr/>
              <p:nvPr/>
            </p:nvCxnSpPr>
            <p:spPr>
              <a:xfrm>
                <a:off x="325827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5"/>
              <p:cNvCxnSpPr/>
              <p:nvPr/>
            </p:nvCxnSpPr>
            <p:spPr>
              <a:xfrm>
                <a:off x="338945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5"/>
              <p:cNvCxnSpPr/>
              <p:nvPr/>
            </p:nvCxnSpPr>
            <p:spPr>
              <a:xfrm>
                <a:off x="352062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5"/>
              <p:cNvCxnSpPr/>
              <p:nvPr/>
            </p:nvCxnSpPr>
            <p:spPr>
              <a:xfrm>
                <a:off x="365179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5"/>
              <p:cNvCxnSpPr/>
              <p:nvPr/>
            </p:nvCxnSpPr>
            <p:spPr>
              <a:xfrm>
                <a:off x="378297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5"/>
              <p:cNvCxnSpPr/>
              <p:nvPr/>
            </p:nvCxnSpPr>
            <p:spPr>
              <a:xfrm>
                <a:off x="391414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404531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417649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430766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443883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5"/>
              <p:cNvCxnSpPr/>
              <p:nvPr/>
            </p:nvCxnSpPr>
            <p:spPr>
              <a:xfrm>
                <a:off x="457000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5"/>
              <p:cNvCxnSpPr/>
              <p:nvPr/>
            </p:nvCxnSpPr>
            <p:spPr>
              <a:xfrm>
                <a:off x="470118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5"/>
              <p:cNvCxnSpPr/>
              <p:nvPr/>
            </p:nvCxnSpPr>
            <p:spPr>
              <a:xfrm>
                <a:off x="483235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5"/>
              <p:cNvCxnSpPr/>
              <p:nvPr/>
            </p:nvCxnSpPr>
            <p:spPr>
              <a:xfrm>
                <a:off x="496352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5"/>
              <p:cNvCxnSpPr/>
              <p:nvPr/>
            </p:nvCxnSpPr>
            <p:spPr>
              <a:xfrm>
                <a:off x="509470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5"/>
              <p:cNvCxnSpPr/>
              <p:nvPr/>
            </p:nvCxnSpPr>
            <p:spPr>
              <a:xfrm>
                <a:off x="522587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5"/>
              <p:cNvCxnSpPr/>
              <p:nvPr/>
            </p:nvCxnSpPr>
            <p:spPr>
              <a:xfrm>
                <a:off x="535704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5"/>
              <p:cNvCxnSpPr/>
              <p:nvPr/>
            </p:nvCxnSpPr>
            <p:spPr>
              <a:xfrm>
                <a:off x="548822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5"/>
              <p:cNvCxnSpPr/>
              <p:nvPr/>
            </p:nvCxnSpPr>
            <p:spPr>
              <a:xfrm>
                <a:off x="561939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5"/>
              <p:cNvCxnSpPr/>
              <p:nvPr/>
            </p:nvCxnSpPr>
            <p:spPr>
              <a:xfrm>
                <a:off x="575056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5"/>
              <p:cNvCxnSpPr/>
              <p:nvPr/>
            </p:nvCxnSpPr>
            <p:spPr>
              <a:xfrm>
                <a:off x="588173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p5"/>
              <p:cNvCxnSpPr/>
              <p:nvPr/>
            </p:nvCxnSpPr>
            <p:spPr>
              <a:xfrm>
                <a:off x="601291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5"/>
              <p:cNvCxnSpPr/>
              <p:nvPr/>
            </p:nvCxnSpPr>
            <p:spPr>
              <a:xfrm>
                <a:off x="614408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5"/>
              <p:cNvCxnSpPr/>
              <p:nvPr/>
            </p:nvCxnSpPr>
            <p:spPr>
              <a:xfrm>
                <a:off x="627525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5"/>
              <p:cNvCxnSpPr/>
              <p:nvPr/>
            </p:nvCxnSpPr>
            <p:spPr>
              <a:xfrm>
                <a:off x="640643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5"/>
              <p:cNvCxnSpPr/>
              <p:nvPr/>
            </p:nvCxnSpPr>
            <p:spPr>
              <a:xfrm>
                <a:off x="653760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5"/>
              <p:cNvCxnSpPr/>
              <p:nvPr/>
            </p:nvCxnSpPr>
            <p:spPr>
              <a:xfrm>
                <a:off x="666877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5"/>
              <p:cNvCxnSpPr/>
              <p:nvPr/>
            </p:nvCxnSpPr>
            <p:spPr>
              <a:xfrm>
                <a:off x="679995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5"/>
              <p:cNvCxnSpPr/>
              <p:nvPr/>
            </p:nvCxnSpPr>
            <p:spPr>
              <a:xfrm>
                <a:off x="693112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p5"/>
              <p:cNvCxnSpPr/>
              <p:nvPr/>
            </p:nvCxnSpPr>
            <p:spPr>
              <a:xfrm>
                <a:off x="706229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5"/>
              <p:cNvCxnSpPr/>
              <p:nvPr/>
            </p:nvCxnSpPr>
            <p:spPr>
              <a:xfrm>
                <a:off x="719346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5"/>
              <p:cNvCxnSpPr/>
              <p:nvPr/>
            </p:nvCxnSpPr>
            <p:spPr>
              <a:xfrm>
                <a:off x="732464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5"/>
              <p:cNvCxnSpPr/>
              <p:nvPr/>
            </p:nvCxnSpPr>
            <p:spPr>
              <a:xfrm>
                <a:off x="745581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5"/>
              <p:cNvCxnSpPr/>
              <p:nvPr/>
            </p:nvCxnSpPr>
            <p:spPr>
              <a:xfrm>
                <a:off x="7586988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5"/>
              <p:cNvCxnSpPr/>
              <p:nvPr/>
            </p:nvCxnSpPr>
            <p:spPr>
              <a:xfrm>
                <a:off x="7718161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5"/>
              <p:cNvCxnSpPr/>
              <p:nvPr/>
            </p:nvCxnSpPr>
            <p:spPr>
              <a:xfrm>
                <a:off x="7849334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5"/>
              <p:cNvCxnSpPr/>
              <p:nvPr/>
            </p:nvCxnSpPr>
            <p:spPr>
              <a:xfrm>
                <a:off x="7980507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5"/>
              <p:cNvCxnSpPr/>
              <p:nvPr/>
            </p:nvCxnSpPr>
            <p:spPr>
              <a:xfrm>
                <a:off x="8111680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5"/>
              <p:cNvCxnSpPr/>
              <p:nvPr/>
            </p:nvCxnSpPr>
            <p:spPr>
              <a:xfrm>
                <a:off x="8242853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5"/>
              <p:cNvCxnSpPr/>
              <p:nvPr/>
            </p:nvCxnSpPr>
            <p:spPr>
              <a:xfrm>
                <a:off x="8374026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p5"/>
              <p:cNvCxnSpPr/>
              <p:nvPr/>
            </p:nvCxnSpPr>
            <p:spPr>
              <a:xfrm>
                <a:off x="8505199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5"/>
              <p:cNvCxnSpPr/>
              <p:nvPr/>
            </p:nvCxnSpPr>
            <p:spPr>
              <a:xfrm>
                <a:off x="863637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5"/>
              <p:cNvCxnSpPr/>
              <p:nvPr/>
            </p:nvCxnSpPr>
            <p:spPr>
              <a:xfrm>
                <a:off x="8767545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5"/>
              <p:cNvCxnSpPr/>
              <p:nvPr/>
            </p:nvCxnSpPr>
            <p:spPr>
              <a:xfrm>
                <a:off x="8898732" y="916827"/>
                <a:ext cx="0" cy="3797693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7" name="Google Shape;137;p5"/>
            <p:cNvGrpSpPr/>
            <p:nvPr/>
          </p:nvGrpSpPr>
          <p:grpSpPr>
            <a:xfrm>
              <a:off x="0" y="4420423"/>
              <a:ext cx="9146191" cy="539409"/>
              <a:chOff x="139700" y="1063145"/>
              <a:chExt cx="8890000" cy="524344"/>
            </a:xfrm>
          </p:grpSpPr>
          <p:cxnSp>
            <p:nvCxnSpPr>
              <p:cNvPr id="138" name="Google Shape;138;p5"/>
              <p:cNvCxnSpPr/>
              <p:nvPr/>
            </p:nvCxnSpPr>
            <p:spPr>
              <a:xfrm>
                <a:off x="139700" y="1063145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5"/>
              <p:cNvCxnSpPr/>
              <p:nvPr/>
            </p:nvCxnSpPr>
            <p:spPr>
              <a:xfrm>
                <a:off x="139700" y="1194231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5"/>
              <p:cNvCxnSpPr/>
              <p:nvPr/>
            </p:nvCxnSpPr>
            <p:spPr>
              <a:xfrm>
                <a:off x="139700" y="1325317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5"/>
              <p:cNvCxnSpPr/>
              <p:nvPr/>
            </p:nvCxnSpPr>
            <p:spPr>
              <a:xfrm>
                <a:off x="139700" y="1456403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5"/>
              <p:cNvCxnSpPr/>
              <p:nvPr/>
            </p:nvCxnSpPr>
            <p:spPr>
              <a:xfrm>
                <a:off x="139700" y="1587489"/>
                <a:ext cx="889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9EAE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143" name="Google Shape;1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" y="-3958"/>
            <a:ext cx="9144000" cy="62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6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6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595979" y="820608"/>
            <a:ext cx="3868340" cy="617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b="1" sz="1349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595979" y="1438541"/>
            <a:ext cx="3868340" cy="307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7"/>
          <p:cNvSpPr txBox="1"/>
          <p:nvPr>
            <p:ph idx="3" type="body"/>
          </p:nvPr>
        </p:nvSpPr>
        <p:spPr>
          <a:xfrm>
            <a:off x="4663015" y="820608"/>
            <a:ext cx="3887390" cy="617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49"/>
              <a:buNone/>
              <a:defRPr b="1" sz="1349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4" name="Google Shape;154;p7"/>
          <p:cNvSpPr txBox="1"/>
          <p:nvPr>
            <p:ph idx="4" type="body"/>
          </p:nvPr>
        </p:nvSpPr>
        <p:spPr>
          <a:xfrm>
            <a:off x="4663015" y="1438540"/>
            <a:ext cx="3887390" cy="3074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7" name="Google Shape;157;p7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3887390" y="740570"/>
            <a:ext cx="4629151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67" name="Google Shape;167;p10"/>
          <p:cNvSpPr txBox="1"/>
          <p:nvPr>
            <p:ph idx="2" type="body"/>
          </p:nvPr>
        </p:nvSpPr>
        <p:spPr>
          <a:xfrm>
            <a:off x="629842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49"/>
              <a:buNone/>
              <a:defRPr sz="1049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49"/>
              <a:buNone/>
              <a:defRPr sz="749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49"/>
              <a:buNone/>
              <a:defRPr sz="749"/>
            </a:lvl9pPr>
          </a:lstStyle>
          <a:p/>
        </p:txBody>
      </p:sp>
      <p:sp>
        <p:nvSpPr>
          <p:cNvPr id="168" name="Google Shape;168;p10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0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4" y="-3958"/>
            <a:ext cx="9144000" cy="62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3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89"/>
              <a:buFont typeface="Arial"/>
              <a:buNone/>
              <a:defRPr b="1" i="0" sz="1889" u="none" cap="none" strike="noStrike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74593" y="1127290"/>
            <a:ext cx="7886701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471" lvl="0" marL="457200" marR="0" rtl="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rgbClr val="0068B4"/>
              </a:buClr>
              <a:buSzPts val="1746"/>
              <a:buFont typeface="Arial"/>
              <a:buChar char="•"/>
              <a:defRPr b="0" i="0" sz="17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9437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588"/>
              <a:buFont typeface="Arial"/>
              <a:buChar char="•"/>
              <a:defRPr b="0" i="0" sz="15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341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429"/>
              <a:buFont typeface="Arial"/>
              <a:buChar char="•"/>
              <a:defRPr b="0" i="0" sz="142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261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261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8B4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261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261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261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261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49"/>
              <a:buFont typeface="Arial"/>
              <a:buChar char="•"/>
              <a:defRPr b="0" i="0" sz="13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9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arxiv.org/search/cs?searchtype=author&amp;query=Knottenbelt,+W+J" TargetMode="External"/><Relationship Id="rId10" Type="http://schemas.openxmlformats.org/officeDocument/2006/relationships/hyperlink" Target="https://arxiv.org/search/cs?searchtype=author&amp;query=Padmanaba" TargetMode="External"/><Relationship Id="rId13" Type="http://schemas.openxmlformats.org/officeDocument/2006/relationships/hyperlink" Target="https://www.techtarget.com/searchenterpriseai/tip/GAN-vs-transformer-models-Comparing-architectures-and-uses" TargetMode="External"/><Relationship Id="rId12" Type="http://schemas.openxmlformats.org/officeDocument/2006/relationships/hyperlink" Target="https://arxiv.org/abs/2205.1116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eeksforgeeks.org/generative-adversarial-network-gan/" TargetMode="External"/><Relationship Id="rId4" Type="http://schemas.openxmlformats.org/officeDocument/2006/relationships/hyperlink" Target="https://arxiv.org/search/cs?searchtype=author&amp;query=Li,+X" TargetMode="External"/><Relationship Id="rId9" Type="http://schemas.openxmlformats.org/officeDocument/2006/relationships/hyperlink" Target="https://www.researchgate.net/publication/344464212_Time-series_Generative_Adversarial_Networks" TargetMode="External"/><Relationship Id="rId14" Type="http://schemas.openxmlformats.org/officeDocument/2006/relationships/hyperlink" Target="https://blog.seduca.ai/id/57363/" TargetMode="External"/><Relationship Id="rId5" Type="http://schemas.openxmlformats.org/officeDocument/2006/relationships/hyperlink" Target="https://arxiv.org/search/cs?searchtype=author&amp;query=Metsis,+V" TargetMode="External"/><Relationship Id="rId6" Type="http://schemas.openxmlformats.org/officeDocument/2006/relationships/hyperlink" Target="https://arxiv.org/search/cs?searchtype=author&amp;query=Wang,+H" TargetMode="External"/><Relationship Id="rId7" Type="http://schemas.openxmlformats.org/officeDocument/2006/relationships/hyperlink" Target="https://arxiv.org/search/cs?searchtype=author&amp;query=Ngu,+A+H+H" TargetMode="External"/><Relationship Id="rId8" Type="http://schemas.openxmlformats.org/officeDocument/2006/relationships/hyperlink" Target="https://arxiv.org/abs/2202.0269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geeksforgeeks.org/neural-networks-a-beginners-guide/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arxiv.org/abs/2202.0269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ctrTitle"/>
          </p:nvPr>
        </p:nvSpPr>
        <p:spPr>
          <a:xfrm>
            <a:off x="552525" y="1199675"/>
            <a:ext cx="7650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de-DE" sz="2423"/>
              <a:t>Generative Adversarial Networks for Time Series </a:t>
            </a:r>
            <a:endParaRPr sz="2423"/>
          </a:p>
        </p:txBody>
      </p:sp>
      <p:sp>
        <p:nvSpPr>
          <p:cNvPr id="186" name="Google Shape;186;p13"/>
          <p:cNvSpPr txBox="1"/>
          <p:nvPr/>
        </p:nvSpPr>
        <p:spPr>
          <a:xfrm>
            <a:off x="143434" y="4448125"/>
            <a:ext cx="512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Team Members: Archana Yadav, Gowtham Premkumar, Shweta Bambal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552514" y="2570183"/>
            <a:ext cx="48591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Autonomous Multisensor Systems Group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for Intelligent Cooperating Systems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Otto von Guericke University, Magdeburg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552514" y="3545190"/>
            <a:ext cx="4859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11">
                <a:solidFill>
                  <a:schemeClr val="dk1"/>
                </a:solidFill>
              </a:rPr>
              <a:t>10.07.2024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TimeGAN - Results for GRU </a:t>
            </a:r>
            <a:endParaRPr/>
          </a:p>
        </p:txBody>
      </p:sp>
      <p:sp>
        <p:nvSpPr>
          <p:cNvPr id="292" name="Google Shape;292;p22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145650" y="1233611"/>
            <a:ext cx="8852700" cy="2793230"/>
            <a:chOff x="145650" y="598375"/>
            <a:chExt cx="8852700" cy="2184600"/>
          </a:xfrm>
        </p:grpSpPr>
        <p:sp>
          <p:nvSpPr>
            <p:cNvPr id="295" name="Google Shape;295;p22"/>
            <p:cNvSpPr/>
            <p:nvPr/>
          </p:nvSpPr>
          <p:spPr>
            <a:xfrm>
              <a:off x="145650" y="598375"/>
              <a:ext cx="8852700" cy="2184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340175" y="752050"/>
              <a:ext cx="1209000" cy="18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350">
                  <a:solidFill>
                    <a:schemeClr val="dk1"/>
                  </a:solidFill>
                </a:rPr>
                <a:t>Results for 10k Iterations</a:t>
              </a:r>
              <a:endParaRPr sz="1350">
                <a:solidFill>
                  <a:schemeClr val="dk1"/>
                </a:solidFill>
              </a:endParaRPr>
            </a:p>
          </p:txBody>
        </p:sp>
      </p:grpSp>
      <p:pic>
        <p:nvPicPr>
          <p:cNvPr id="297" name="Google Shape;2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625" y="1503625"/>
            <a:ext cx="2880000" cy="21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300" y="1491538"/>
            <a:ext cx="2880000" cy="21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Wasserstein GAN</a:t>
            </a:r>
            <a:r>
              <a:rPr lang="de-DE"/>
              <a:t> </a:t>
            </a:r>
            <a:r>
              <a:rPr lang="de-DE"/>
              <a:t>(</a:t>
            </a:r>
            <a:r>
              <a:rPr lang="de-DE"/>
              <a:t>WGAN</a:t>
            </a:r>
            <a:r>
              <a:rPr lang="de-DE"/>
              <a:t>)</a:t>
            </a:r>
            <a:endParaRPr/>
          </a:p>
        </p:txBody>
      </p:sp>
      <p:sp>
        <p:nvSpPr>
          <p:cNvPr id="304" name="Google Shape;304;p23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5" name="Google Shape;305;p23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</a:t>
            </a:r>
            <a:r>
              <a:rPr lang="de-DE"/>
              <a:t>- GAN </a:t>
            </a:r>
            <a:endParaRPr/>
          </a:p>
        </p:txBody>
      </p:sp>
      <p:sp>
        <p:nvSpPr>
          <p:cNvPr id="306" name="Google Shape;306;p23"/>
          <p:cNvSpPr txBox="1"/>
          <p:nvPr/>
        </p:nvSpPr>
        <p:spPr>
          <a:xfrm>
            <a:off x="550" y="585525"/>
            <a:ext cx="5125500" cy="3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de-DE" sz="1200">
                <a:solidFill>
                  <a:schemeClr val="dk1"/>
                </a:solidFill>
              </a:rPr>
              <a:t>Generative Adversarial Networks (GANs):</a:t>
            </a:r>
            <a:r>
              <a:rPr lang="de-DE" sz="1200">
                <a:solidFill>
                  <a:schemeClr val="dk1"/>
                </a:solidFill>
              </a:rPr>
              <a:t> A deep learning framework with two neural networks: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de-DE" sz="1200">
                <a:solidFill>
                  <a:schemeClr val="dk1"/>
                </a:solidFill>
              </a:rPr>
              <a:t>Generator:</a:t>
            </a:r>
            <a:r>
              <a:rPr lang="de-DE" sz="1200">
                <a:solidFill>
                  <a:schemeClr val="dk1"/>
                </a:solidFill>
              </a:rPr>
              <a:t> Learns to create new data instances that resemble the real data.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de-DE" sz="1200">
                <a:solidFill>
                  <a:schemeClr val="dk1"/>
                </a:solidFill>
              </a:rPr>
              <a:t>Critic :</a:t>
            </a:r>
            <a:r>
              <a:rPr lang="de-DE" sz="1200">
                <a:solidFill>
                  <a:schemeClr val="dk1"/>
                </a:solidFill>
              </a:rPr>
              <a:t> Tries to distinguish between real and generated data the can be any real number rather </a:t>
            </a:r>
            <a:r>
              <a:rPr lang="de-DE" sz="1200">
                <a:solidFill>
                  <a:schemeClr val="dk1"/>
                </a:solidFill>
              </a:rPr>
              <a:t>than</a:t>
            </a:r>
            <a:r>
              <a:rPr lang="de-DE" sz="1200">
                <a:solidFill>
                  <a:schemeClr val="dk1"/>
                </a:solidFill>
              </a:rPr>
              <a:t> [0,1]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de-DE" sz="1200">
                <a:solidFill>
                  <a:schemeClr val="dk1"/>
                </a:solidFill>
              </a:rPr>
              <a:t>Loss Function</a:t>
            </a:r>
            <a:r>
              <a:rPr lang="de-DE" sz="1200">
                <a:solidFill>
                  <a:schemeClr val="dk1"/>
                </a:solidFill>
              </a:rPr>
              <a:t>: Wasserstein loss, which measures the Earth-Mover distance between real and generated data distributions, providing better gradients for training the generator.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de-DE" sz="1200">
                <a:solidFill>
                  <a:schemeClr val="dk1"/>
                </a:solidFill>
              </a:rPr>
              <a:t>Time Series Application: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de-DE" sz="1200">
                <a:solidFill>
                  <a:schemeClr val="dk1"/>
                </a:solidFill>
              </a:rPr>
              <a:t>Trains on existing time series data.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de-DE" sz="1200">
                <a:solidFill>
                  <a:schemeClr val="dk1"/>
                </a:solidFill>
              </a:rPr>
              <a:t>Generator creates new time series that capture the statistical properties of the real data.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b="8477" l="3547" r="7086" t="14026"/>
          <a:stretch/>
        </p:blipFill>
        <p:spPr>
          <a:xfrm>
            <a:off x="4961125" y="997975"/>
            <a:ext cx="4073675" cy="19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WGAN</a:t>
            </a:r>
            <a:endParaRPr/>
          </a:p>
        </p:txBody>
      </p:sp>
      <p:sp>
        <p:nvSpPr>
          <p:cNvPr id="313" name="Google Shape;313;p24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4" name="Google Shape;314;p24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152400" y="792075"/>
            <a:ext cx="7849500" cy="3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chemeClr val="dk1"/>
                </a:solidFill>
              </a:rPr>
              <a:t>Wasserstein Distance</a:t>
            </a:r>
            <a:r>
              <a:rPr lang="de-DE" sz="1200">
                <a:solidFill>
                  <a:schemeClr val="dk1"/>
                </a:solidFill>
              </a:rPr>
              <a:t>: Also known as the Earth-Mover distance, it measures the cost of transporting mass to transform one probability distribution into another.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200">
                <a:solidFill>
                  <a:schemeClr val="dk1"/>
                </a:solidFill>
              </a:rPr>
              <a:t>Stable Training</a:t>
            </a:r>
            <a:r>
              <a:rPr lang="de-DE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Reduced mode collapse and vanishing gradients ensure coherent sequence generation.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Suitable for capturing long-term dependencies in time series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chemeClr val="dk1"/>
                </a:solidFill>
              </a:rPr>
              <a:t>Flexibility</a:t>
            </a:r>
            <a:r>
              <a:rPr lang="de-DE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Suitable for both univariate and multivariate time series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1200">
                <a:solidFill>
                  <a:schemeClr val="dk1"/>
                </a:solidFill>
              </a:rPr>
              <a:t>High-Dimensional Data</a:t>
            </a:r>
            <a:r>
              <a:rPr lang="de-DE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Effective in generating realistic high-dimensional time series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45">
              <a:solidFill>
                <a:schemeClr val="dk1"/>
              </a:solidFill>
            </a:endParaRPr>
          </a:p>
        </p:txBody>
      </p:sp>
      <p:pic>
        <p:nvPicPr>
          <p:cNvPr id="316" name="Google Shape;3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70" y="1268500"/>
            <a:ext cx="4804250" cy="10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WGAN - Results</a:t>
            </a:r>
            <a:endParaRPr/>
          </a:p>
        </p:txBody>
      </p:sp>
      <p:sp>
        <p:nvSpPr>
          <p:cNvPr id="322" name="Google Shape;322;p25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3" name="Google Shape;323;p25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</a:t>
            </a:r>
            <a:r>
              <a:rPr lang="de-DE"/>
              <a:t>- GAN </a:t>
            </a:r>
            <a:endParaRPr/>
          </a:p>
        </p:txBody>
      </p:sp>
      <p:sp>
        <p:nvSpPr>
          <p:cNvPr id="324" name="Google Shape;324;p25"/>
          <p:cNvSpPr txBox="1"/>
          <p:nvPr/>
        </p:nvSpPr>
        <p:spPr>
          <a:xfrm>
            <a:off x="218200" y="886675"/>
            <a:ext cx="4961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45">
              <a:solidFill>
                <a:schemeClr val="dk1"/>
              </a:solidFill>
            </a:endParaRPr>
          </a:p>
        </p:txBody>
      </p:sp>
      <p:pic>
        <p:nvPicPr>
          <p:cNvPr id="325" name="Google Shape;3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" y="759278"/>
            <a:ext cx="4321475" cy="30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625" y="1016211"/>
            <a:ext cx="5022374" cy="25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Way Forward</a:t>
            </a:r>
            <a:endParaRPr/>
          </a:p>
        </p:txBody>
      </p:sp>
      <p:sp>
        <p:nvSpPr>
          <p:cNvPr id="332" name="Google Shape;332;p26"/>
          <p:cNvSpPr txBox="1"/>
          <p:nvPr>
            <p:ph idx="1" type="body"/>
          </p:nvPr>
        </p:nvSpPr>
        <p:spPr>
          <a:xfrm>
            <a:off x="359999" y="940040"/>
            <a:ext cx="8424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de-DE" sz="1350">
                <a:highlight>
                  <a:srgbClr val="FFFFFF"/>
                </a:highlight>
              </a:rPr>
              <a:t>Fine tuning the hyperparameters to generate better </a:t>
            </a:r>
            <a:r>
              <a:rPr lang="de-DE" sz="1350">
                <a:highlight>
                  <a:srgbClr val="FFFFFF"/>
                </a:highlight>
              </a:rPr>
              <a:t>results</a:t>
            </a:r>
            <a:r>
              <a:rPr lang="de-DE" sz="1350">
                <a:highlight>
                  <a:srgbClr val="FFFFFF"/>
                </a:highlight>
              </a:rPr>
              <a:t> for the given dataset.</a:t>
            </a:r>
            <a:endParaRPr sz="135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de-DE" sz="1350">
                <a:highlight>
                  <a:srgbClr val="FFFFFF"/>
                </a:highlight>
              </a:rPr>
              <a:t>Identify advanced </a:t>
            </a:r>
            <a:r>
              <a:rPr b="1" lang="de-DE" sz="1350">
                <a:highlight>
                  <a:srgbClr val="FFFFFF"/>
                </a:highlight>
              </a:rPr>
              <a:t>evaluation metrics</a:t>
            </a:r>
            <a:r>
              <a:rPr lang="de-DE" sz="1350">
                <a:highlight>
                  <a:srgbClr val="FFFFFF"/>
                </a:highlight>
              </a:rPr>
              <a:t> specifically designed for </a:t>
            </a:r>
            <a:r>
              <a:rPr b="1" lang="de-DE" sz="1350">
                <a:highlight>
                  <a:srgbClr val="FFFFFF"/>
                </a:highlight>
              </a:rPr>
              <a:t>GAN-generated time-series data</a:t>
            </a:r>
            <a:r>
              <a:rPr lang="de-DE" sz="1350">
                <a:highlight>
                  <a:srgbClr val="FFFFFF"/>
                </a:highlight>
              </a:rPr>
              <a:t> and</a:t>
            </a:r>
            <a:r>
              <a:rPr lang="de-DE" sz="1350">
                <a:highlight>
                  <a:srgbClr val="FFFFFF"/>
                </a:highlight>
              </a:rPr>
              <a:t> use them to assess the quality and realism of the generated time-series data.</a:t>
            </a:r>
            <a:endParaRPr sz="135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de-DE" sz="1350">
                <a:highlight>
                  <a:srgbClr val="FFFFFF"/>
                </a:highlight>
              </a:rPr>
              <a:t>Develop simple and clear </a:t>
            </a:r>
            <a:r>
              <a:rPr b="1" lang="de-DE" sz="1350">
                <a:highlight>
                  <a:srgbClr val="FFFFFF"/>
                </a:highlight>
              </a:rPr>
              <a:t>visualizations </a:t>
            </a:r>
            <a:r>
              <a:rPr lang="de-DE" sz="1350">
                <a:highlight>
                  <a:srgbClr val="FFFFFF"/>
                </a:highlight>
              </a:rPr>
              <a:t>to compare the real and generated time-series data.</a:t>
            </a:r>
            <a:endParaRPr sz="1350">
              <a:highlight>
                <a:srgbClr val="FFFFFF"/>
              </a:highlight>
            </a:endParaRPr>
          </a:p>
        </p:txBody>
      </p:sp>
      <p:sp>
        <p:nvSpPr>
          <p:cNvPr id="333" name="Google Shape;333;p26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References</a:t>
            </a:r>
            <a:endParaRPr/>
          </a:p>
        </p:txBody>
      </p:sp>
      <p:sp>
        <p:nvSpPr>
          <p:cNvPr id="339" name="Google Shape;339;p27"/>
          <p:cNvSpPr txBox="1"/>
          <p:nvPr>
            <p:ph idx="1" type="body"/>
          </p:nvPr>
        </p:nvSpPr>
        <p:spPr>
          <a:xfrm>
            <a:off x="285774" y="668340"/>
            <a:ext cx="8424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de-DE" sz="1200" u="sng">
                <a:latin typeface="Nunito"/>
                <a:ea typeface="Nunito"/>
                <a:cs typeface="Nunito"/>
                <a:sym typeface="Nunito"/>
                <a:hlinkClick r:id="rId3"/>
              </a:rPr>
              <a:t>https://www.geeksforgeeks.org/generative-adversarial-network-gan/</a:t>
            </a:r>
            <a:endParaRPr b="1"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de-DE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Xiaomin Li</a:t>
            </a:r>
            <a:r>
              <a:rPr lang="de-DE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de-DE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/>
              </a:rPr>
              <a:t>Vangelis Metsis</a:t>
            </a:r>
            <a:r>
              <a:rPr lang="de-DE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de-DE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6"/>
              </a:rPr>
              <a:t>Huangyingrui Wang</a:t>
            </a:r>
            <a:r>
              <a:rPr lang="de-DE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de-DE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7"/>
              </a:rPr>
              <a:t>Anne Hee Hiong Ngu</a:t>
            </a:r>
            <a:r>
              <a:rPr lang="de-DE" sz="1200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(</a:t>
            </a:r>
            <a:r>
              <a:rPr i="1" lang="de-DE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2022</a:t>
            </a:r>
            <a:r>
              <a:rPr lang="de-DE" sz="1200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lang="de-DE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TTS-GAN: A Transformer-based Time-Series Generative Adversarial Network. </a:t>
            </a:r>
            <a:r>
              <a:rPr lang="de-DE" sz="1200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8"/>
              </a:rPr>
              <a:t>https://arxiv.org/abs/2202.02691</a:t>
            </a:r>
            <a:r>
              <a:rPr lang="de-DE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de-DE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Yoon, Jinsung &amp; Jarrett, Daniel &amp; Schaar, Mihaela. (2019). Time-series Generative Adversarial Networks. </a:t>
            </a:r>
            <a:r>
              <a:rPr lang="de-DE" sz="1200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9"/>
              </a:rPr>
              <a:t>https://www.researchgate.net/publication/344464212_Time-series_Generative_Adversarial_Networks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de-DE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Padmanaba Srinivasan</a:t>
            </a:r>
            <a:r>
              <a:rPr lang="de-DE" sz="1150">
                <a:highlight>
                  <a:srgbClr val="FFFFFF"/>
                </a:highlight>
              </a:rPr>
              <a:t>, </a:t>
            </a:r>
            <a:r>
              <a:rPr lang="de-DE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William J. Knottenbelt</a:t>
            </a:r>
            <a:r>
              <a:rPr lang="de-DE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(2022) Time-series Transformer Generative Adversarial Networks </a:t>
            </a:r>
            <a:r>
              <a:rPr lang="de-DE" sz="1200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12"/>
              </a:rPr>
              <a:t>https://arxiv.org/abs/2205.11164</a:t>
            </a:r>
            <a:r>
              <a:rPr lang="de-DE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de-DE" sz="1100" u="sng">
                <a:solidFill>
                  <a:schemeClr val="hlink"/>
                </a:solidFill>
                <a:hlinkClick r:id="rId13"/>
              </a:rPr>
              <a:t>https://www.techtarget.com/searchenterpriseai/tip/GAN-vs-transformer-models-Comparing-architectures-and-uses</a:t>
            </a:r>
            <a:r>
              <a:rPr lang="de-DE" sz="1100"/>
              <a:t> </a:t>
            </a:r>
            <a:endParaRPr sz="1100"/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AutoNum type="arabicPeriod"/>
            </a:pPr>
            <a:r>
              <a:rPr lang="de-DE" sz="1200" u="sng">
                <a:solidFill>
                  <a:schemeClr val="hlink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14"/>
              </a:rPr>
              <a:t>https://blog.seduca.ai/id/57363/</a:t>
            </a:r>
            <a:r>
              <a:rPr lang="de-DE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340" name="Google Shape;340;p27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/>
        </p:nvSpPr>
        <p:spPr>
          <a:xfrm>
            <a:off x="800176" y="2768541"/>
            <a:ext cx="4483024" cy="43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223">
                <a:solidFill>
                  <a:srgbClr val="0068B4"/>
                </a:solidFill>
                <a:latin typeface="Arial"/>
                <a:ea typeface="Arial"/>
                <a:cs typeface="Arial"/>
                <a:sym typeface="Arial"/>
              </a:rPr>
              <a:t>Thank You For Your Attention!</a:t>
            </a:r>
            <a:endParaRPr/>
          </a:p>
        </p:txBody>
      </p:sp>
      <p:sp>
        <p:nvSpPr>
          <p:cNvPr id="346" name="Google Shape;346;p28"/>
          <p:cNvSpPr txBox="1"/>
          <p:nvPr>
            <p:ph type="ctrTitle"/>
          </p:nvPr>
        </p:nvSpPr>
        <p:spPr>
          <a:xfrm>
            <a:off x="552525" y="1199675"/>
            <a:ext cx="7650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de-DE" sz="2423"/>
              <a:t>Generative Adversarial Networks for Time Series </a:t>
            </a:r>
            <a:endParaRPr sz="242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247299" y="1114415"/>
            <a:ext cx="84240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9438" lvl="0" marL="457200" rtl="0" algn="l">
              <a:lnSpc>
                <a:spcPct val="115000"/>
              </a:lnSpc>
              <a:spcBef>
                <a:spcPts val="749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Introduction</a:t>
            </a:r>
            <a:endParaRPr/>
          </a:p>
          <a:p>
            <a:pPr indent="-3294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Transformer based GAN</a:t>
            </a:r>
            <a:endParaRPr/>
          </a:p>
          <a:p>
            <a:pPr indent="-3294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TimeGAN</a:t>
            </a:r>
            <a:endParaRPr/>
          </a:p>
          <a:p>
            <a:pPr indent="-3294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WGAN</a:t>
            </a:r>
            <a:endParaRPr/>
          </a:p>
          <a:p>
            <a:pPr indent="-3294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Way Forward</a:t>
            </a:r>
            <a:endParaRPr/>
          </a:p>
          <a:p>
            <a:pPr indent="-32943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lang="de-DE"/>
              <a:t>References</a:t>
            </a:r>
            <a:endParaRPr/>
          </a:p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6" name="Google Shape;196;p14"/>
          <p:cNvSpPr txBox="1"/>
          <p:nvPr>
            <p:ph type="title"/>
          </p:nvPr>
        </p:nvSpPr>
        <p:spPr>
          <a:xfrm>
            <a:off x="0" y="2"/>
            <a:ext cx="5746500" cy="520200"/>
          </a:xfrm>
          <a:prstGeom prst="rect">
            <a:avLst/>
          </a:prstGeom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Introduction</a:t>
            </a:r>
            <a:endParaRPr/>
          </a:p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pic>
        <p:nvPicPr>
          <p:cNvPr id="204" name="Google Shape;2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25" y="762363"/>
            <a:ext cx="3350175" cy="39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/>
          <p:nvPr/>
        </p:nvSpPr>
        <p:spPr>
          <a:xfrm>
            <a:off x="218200" y="886675"/>
            <a:ext cx="4961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Generative Adversarial Networks</a:t>
            </a: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(GANs) are made up of two </a:t>
            </a:r>
            <a:r>
              <a:rPr lang="de-DE" sz="1350" u="sng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neural networks</a:t>
            </a: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discriminator and a generator.</a:t>
            </a:r>
            <a:r>
              <a:rPr lang="de-DE" sz="135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They use adversarial training to produce artificial data that is identical to actual data.</a:t>
            </a:r>
            <a:endParaRPr sz="1745">
              <a:solidFill>
                <a:schemeClr val="dk1"/>
              </a:solidFill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5048100" y="4800450"/>
            <a:ext cx="4095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1"/>
                </a:solidFill>
              </a:rPr>
              <a:t>https://machinelearningmastery.com/what-are-generative-adversarial-networks-gans/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00" y="2643125"/>
            <a:ext cx="4508799" cy="14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type="title"/>
          </p:nvPr>
        </p:nvSpPr>
        <p:spPr>
          <a:xfrm>
            <a:off x="1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 sz="1850"/>
              <a:t>Transformer GAN for Time Series</a:t>
            </a:r>
            <a:endParaRPr sz="1850"/>
          </a:p>
        </p:txBody>
      </p:sp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8001489" y="4532977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400"/>
              <a:t>‹#›</a:t>
            </a:fld>
            <a:endParaRPr sz="1400"/>
          </a:p>
        </p:txBody>
      </p:sp>
      <p:sp>
        <p:nvSpPr>
          <p:cNvPr id="214" name="Google Shape;214;p16"/>
          <p:cNvSpPr txBox="1"/>
          <p:nvPr>
            <p:ph idx="11" type="ftr"/>
          </p:nvPr>
        </p:nvSpPr>
        <p:spPr>
          <a:xfrm>
            <a:off x="285502" y="4532979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/>
              <a:t>Time- GAN </a:t>
            </a:r>
            <a:endParaRPr sz="1400"/>
          </a:p>
        </p:txBody>
      </p:sp>
      <p:sp>
        <p:nvSpPr>
          <p:cNvPr id="215" name="Google Shape;215;p16"/>
          <p:cNvSpPr txBox="1"/>
          <p:nvPr/>
        </p:nvSpPr>
        <p:spPr>
          <a:xfrm>
            <a:off x="429050" y="748325"/>
            <a:ext cx="82167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de-DE" sz="1350">
                <a:solidFill>
                  <a:schemeClr val="dk1"/>
                </a:solidFill>
              </a:rPr>
              <a:t>Transformers initially designed to handle long sequential data without vanishing gradient problem.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de-DE" sz="1350">
                <a:solidFill>
                  <a:schemeClr val="dk1"/>
                </a:solidFill>
              </a:rPr>
              <a:t>Consequently, Transformer GAN models are theoretically superior to RNN-based models for time-series data.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de-DE" sz="1350">
                <a:solidFill>
                  <a:schemeClr val="dk1"/>
                </a:solidFill>
              </a:rPr>
              <a:t>A leading model in deep learning, outperforming CNNs for images and RNNs for sequential data, due to </a:t>
            </a:r>
            <a:r>
              <a:rPr lang="de-DE" sz="1350">
                <a:solidFill>
                  <a:schemeClr val="dk1"/>
                </a:solidFill>
              </a:rPr>
              <a:t>its self-attention layers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de-DE" sz="1350">
                <a:solidFill>
                  <a:schemeClr val="dk1"/>
                </a:solidFill>
              </a:rPr>
              <a:t>Enhances synthetic data quality, improve training efficiency, especially in image and text generation.</a:t>
            </a:r>
            <a:br>
              <a:rPr lang="de-DE" sz="1350">
                <a:solidFill>
                  <a:schemeClr val="dk1"/>
                </a:solidFill>
              </a:rPr>
            </a:b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1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 sz="1850"/>
              <a:t>Transformer GAN - Advantages</a:t>
            </a:r>
            <a:endParaRPr sz="1850"/>
          </a:p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8001489" y="4532977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400"/>
              <a:t>‹#›</a:t>
            </a:fld>
            <a:endParaRPr sz="1400"/>
          </a:p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285502" y="4532979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/>
              <a:t>Time- GAN </a:t>
            </a:r>
            <a:endParaRPr sz="1400"/>
          </a:p>
        </p:txBody>
      </p:sp>
      <p:sp>
        <p:nvSpPr>
          <p:cNvPr id="223" name="Google Shape;223;p17"/>
          <p:cNvSpPr txBox="1"/>
          <p:nvPr/>
        </p:nvSpPr>
        <p:spPr>
          <a:xfrm>
            <a:off x="429050" y="824525"/>
            <a:ext cx="82167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24" name="Google Shape;224;p17"/>
          <p:cNvGraphicFramePr/>
          <p:nvPr/>
        </p:nvGraphicFramePr>
        <p:xfrm>
          <a:off x="952225" y="98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{C85ECE9B-CCCE-4A61-A6A4-F51ED74F795C}</a:tableStyleId>
              </a:tblPr>
              <a:tblGrid>
                <a:gridCol w="2647250"/>
                <a:gridCol w="459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Advantages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Long-range dependencies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Better captures complex temporal patterns and relationships over long sequences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Scalability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Scales well to handle larger datasets and longer sequences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Attention mechanism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Focuses on relevant parts of input for more coherent outputs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Parallel processing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Can process input sequences in parallel, improving efficiency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Performance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350">
                          <a:solidFill>
                            <a:schemeClr val="dk1"/>
                          </a:solidFill>
                        </a:rPr>
                        <a:t>Consistently outperforms existing methods in generating high-quality synthetic data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Transformer GAN - Model Architecture</a:t>
            </a:r>
            <a:endParaRPr/>
          </a:p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1" name="Google Shape;231;p18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T- GAN </a:t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218200" y="886675"/>
            <a:ext cx="4961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45">
              <a:solidFill>
                <a:schemeClr val="dk1"/>
              </a:solidFill>
            </a:endParaRPr>
          </a:p>
        </p:txBody>
      </p:sp>
      <p:pic>
        <p:nvPicPr>
          <p:cNvPr id="233" name="Google Shape;2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813" y="737825"/>
            <a:ext cx="3230375" cy="401660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/>
          <p:nvPr/>
        </p:nvSpPr>
        <p:spPr>
          <a:xfrm>
            <a:off x="6818700" y="4678225"/>
            <a:ext cx="208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https://arxiv.org/abs/2202.02691</a:t>
            </a:r>
            <a:r>
              <a:rPr lang="de-DE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Transformer GAN - Evaluation Results</a:t>
            </a:r>
            <a:endParaRPr/>
          </a:p>
        </p:txBody>
      </p:sp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1" name="Google Shape;241;p19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218200" y="886675"/>
            <a:ext cx="4961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45">
              <a:solidFill>
                <a:schemeClr val="dk1"/>
              </a:solidFill>
            </a:endParaRPr>
          </a:p>
        </p:txBody>
      </p:sp>
      <p:pic>
        <p:nvPicPr>
          <p:cNvPr id="243" name="Google Shape;2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75" y="729850"/>
            <a:ext cx="8217050" cy="31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/>
        </p:nvSpPr>
        <p:spPr>
          <a:xfrm>
            <a:off x="3286300" y="4217363"/>
            <a:ext cx="30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Fig : Results for 1000 iterations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TimeGAN</a:t>
            </a:r>
            <a:endParaRPr/>
          </a:p>
        </p:txBody>
      </p:sp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1" name="Google Shape;251;p20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445" y="782799"/>
            <a:ext cx="3220150" cy="325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0"/>
          <p:cNvGrpSpPr/>
          <p:nvPr/>
        </p:nvGrpSpPr>
        <p:grpSpPr>
          <a:xfrm>
            <a:off x="809485" y="666210"/>
            <a:ext cx="4366927" cy="3963920"/>
            <a:chOff x="2749122" y="891450"/>
            <a:chExt cx="3246303" cy="3175200"/>
          </a:xfrm>
        </p:grpSpPr>
        <p:sp>
          <p:nvSpPr>
            <p:cNvPr id="254" name="Google Shape;254;p20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1806977" name="adj2"/>
                <a:gd fmla="val 6311" name="adj3"/>
              </a:avLst>
            </a:prstGeom>
            <a:solidFill>
              <a:srgbClr val="769CB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 rot="8228191">
              <a:off x="2822427" y="1665349"/>
              <a:ext cx="466591" cy="436478"/>
            </a:xfrm>
            <a:prstGeom prst="rtTriangle">
              <a:avLst/>
            </a:prstGeom>
            <a:solidFill>
              <a:srgbClr val="769CB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0"/>
          <p:cNvGrpSpPr/>
          <p:nvPr/>
        </p:nvGrpSpPr>
        <p:grpSpPr>
          <a:xfrm>
            <a:off x="2365506" y="600083"/>
            <a:ext cx="1792210" cy="1141911"/>
            <a:chOff x="3798075" y="775532"/>
            <a:chExt cx="1332300" cy="914700"/>
          </a:xfrm>
        </p:grpSpPr>
        <p:sp>
          <p:nvSpPr>
            <p:cNvPr id="257" name="Google Shape;257;p20"/>
            <p:cNvSpPr/>
            <p:nvPr/>
          </p:nvSpPr>
          <p:spPr>
            <a:xfrm>
              <a:off x="3798075" y="1060532"/>
              <a:ext cx="1332300" cy="629700"/>
            </a:xfrm>
            <a:prstGeom prst="rect">
              <a:avLst/>
            </a:prstGeom>
            <a:solidFill>
              <a:srgbClr val="4E769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Maps the original high-dimensional feature space to a lower-dimensional latent space.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3798075" y="775532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B3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Embedder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59" name="Google Shape;259;p20"/>
          <p:cNvGrpSpPr/>
          <p:nvPr/>
        </p:nvGrpSpPr>
        <p:grpSpPr>
          <a:xfrm>
            <a:off x="325823" y="2139356"/>
            <a:ext cx="1792210" cy="1141911"/>
            <a:chOff x="2389575" y="2071477"/>
            <a:chExt cx="1332300" cy="914700"/>
          </a:xfrm>
        </p:grpSpPr>
        <p:sp>
          <p:nvSpPr>
            <p:cNvPr id="260" name="Google Shape;260;p20"/>
            <p:cNvSpPr/>
            <p:nvPr/>
          </p:nvSpPr>
          <p:spPr>
            <a:xfrm>
              <a:off x="2389575" y="2356477"/>
              <a:ext cx="1332300" cy="629700"/>
            </a:xfrm>
            <a:prstGeom prst="rect">
              <a:avLst/>
            </a:prstGeom>
            <a:solidFill>
              <a:srgbClr val="4E769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Distinguishes between real and synthetic time-series data.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23895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B3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Discriminator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62" name="Google Shape;262;p20"/>
          <p:cNvGrpSpPr/>
          <p:nvPr/>
        </p:nvGrpSpPr>
        <p:grpSpPr>
          <a:xfrm>
            <a:off x="3475609" y="3757220"/>
            <a:ext cx="1792210" cy="1141599"/>
            <a:chOff x="4731075" y="3367427"/>
            <a:chExt cx="1332300" cy="914450"/>
          </a:xfrm>
        </p:grpSpPr>
        <p:sp>
          <p:nvSpPr>
            <p:cNvPr id="263" name="Google Shape;263;p20"/>
            <p:cNvSpPr/>
            <p:nvPr/>
          </p:nvSpPr>
          <p:spPr>
            <a:xfrm>
              <a:off x="4731075" y="3652177"/>
              <a:ext cx="1332300" cy="629700"/>
            </a:xfrm>
            <a:prstGeom prst="rect">
              <a:avLst/>
            </a:prstGeom>
            <a:solidFill>
              <a:srgbClr val="4E769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Generates latent space representations from random noise.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4731075" y="336742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B3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Generator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65" name="Google Shape;265;p20"/>
          <p:cNvGrpSpPr/>
          <p:nvPr/>
        </p:nvGrpSpPr>
        <p:grpSpPr>
          <a:xfrm>
            <a:off x="789379" y="3756908"/>
            <a:ext cx="1792210" cy="1141911"/>
            <a:chOff x="2734175" y="3367177"/>
            <a:chExt cx="1332300" cy="914700"/>
          </a:xfrm>
        </p:grpSpPr>
        <p:sp>
          <p:nvSpPr>
            <p:cNvPr id="266" name="Google Shape;266;p20"/>
            <p:cNvSpPr/>
            <p:nvPr/>
          </p:nvSpPr>
          <p:spPr>
            <a:xfrm>
              <a:off x="2734175" y="3652177"/>
              <a:ext cx="1332300" cy="629700"/>
            </a:xfrm>
            <a:prstGeom prst="rect">
              <a:avLst/>
            </a:prstGeom>
            <a:solidFill>
              <a:srgbClr val="4E769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Generates the next sequence in the latent space from the previous sequence.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2734175" y="33671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B3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Supervisor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268" name="Google Shape;268;p20"/>
          <p:cNvGrpSpPr/>
          <p:nvPr/>
        </p:nvGrpSpPr>
        <p:grpSpPr>
          <a:xfrm>
            <a:off x="4115251" y="2139356"/>
            <a:ext cx="1792210" cy="1141911"/>
            <a:chOff x="5206575" y="2071477"/>
            <a:chExt cx="1332300" cy="914700"/>
          </a:xfrm>
        </p:grpSpPr>
        <p:sp>
          <p:nvSpPr>
            <p:cNvPr id="269" name="Google Shape;269;p20"/>
            <p:cNvSpPr/>
            <p:nvPr/>
          </p:nvSpPr>
          <p:spPr>
            <a:xfrm>
              <a:off x="5206575" y="2356477"/>
              <a:ext cx="1332300" cy="629700"/>
            </a:xfrm>
            <a:prstGeom prst="rect">
              <a:avLst/>
            </a:prstGeom>
            <a:solidFill>
              <a:srgbClr val="4E769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Maps the latent representations back to the original feature space.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5206575" y="2071477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B3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Recovery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271" name="Google Shape;271;p20"/>
          <p:cNvSpPr/>
          <p:nvPr/>
        </p:nvSpPr>
        <p:spPr>
          <a:xfrm rot="5292">
            <a:off x="746851" y="1132532"/>
            <a:ext cx="1169401" cy="394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Synthetic</a:t>
            </a:r>
            <a:r>
              <a:rPr b="1" lang="de-DE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idx="12" type="sldNum"/>
          </p:nvPr>
        </p:nvSpPr>
        <p:spPr>
          <a:xfrm>
            <a:off x="8001764" y="4972052"/>
            <a:ext cx="857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7" name="Google Shape;277;p21"/>
          <p:cNvSpPr txBox="1"/>
          <p:nvPr>
            <p:ph idx="11" type="ftr"/>
          </p:nvPr>
        </p:nvSpPr>
        <p:spPr>
          <a:xfrm>
            <a:off x="285777" y="4972054"/>
            <a:ext cx="3086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Time- GAN 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145650" y="2755138"/>
            <a:ext cx="8852700" cy="2184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145650" y="598375"/>
            <a:ext cx="8852700" cy="2184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21"/>
          <p:cNvPicPr preferRelativeResize="0"/>
          <p:nvPr/>
        </p:nvPicPr>
        <p:blipFill rotWithShape="1">
          <a:blip r:embed="rId3">
            <a:alphaModFix/>
          </a:blip>
          <a:srcRect b="0" l="0" r="6384" t="5571"/>
          <a:stretch/>
        </p:blipFill>
        <p:spPr>
          <a:xfrm>
            <a:off x="1780375" y="680216"/>
            <a:ext cx="2499989" cy="18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/>
          <p:cNvPicPr preferRelativeResize="0"/>
          <p:nvPr/>
        </p:nvPicPr>
        <p:blipFill rotWithShape="1">
          <a:blip r:embed="rId4">
            <a:alphaModFix/>
          </a:blip>
          <a:srcRect b="2705" l="-6380" r="6379" t="2714"/>
          <a:stretch/>
        </p:blipFill>
        <p:spPr>
          <a:xfrm>
            <a:off x="1609975" y="2906176"/>
            <a:ext cx="2670398" cy="18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 rotWithShape="1">
          <a:blip r:embed="rId5">
            <a:alphaModFix/>
          </a:blip>
          <a:srcRect b="0" l="0" r="6384" t="5419"/>
          <a:stretch/>
        </p:blipFill>
        <p:spPr>
          <a:xfrm>
            <a:off x="5589986" y="678625"/>
            <a:ext cx="2499989" cy="188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 rotWithShape="1">
          <a:blip r:embed="rId6">
            <a:alphaModFix/>
          </a:blip>
          <a:srcRect b="0" l="0" r="6384" t="5499"/>
          <a:stretch/>
        </p:blipFill>
        <p:spPr>
          <a:xfrm>
            <a:off x="5589986" y="2906177"/>
            <a:ext cx="2499989" cy="1882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 txBox="1"/>
          <p:nvPr/>
        </p:nvSpPr>
        <p:spPr>
          <a:xfrm>
            <a:off x="340175" y="752050"/>
            <a:ext cx="12090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50">
                <a:solidFill>
                  <a:schemeClr val="dk1"/>
                </a:solidFill>
              </a:rPr>
              <a:t>Results for 10k Iterations</a:t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340175" y="2942950"/>
            <a:ext cx="12090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50">
                <a:solidFill>
                  <a:schemeClr val="dk1"/>
                </a:solidFill>
              </a:rPr>
              <a:t>Results for 50k Iterations</a:t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560" y="1"/>
            <a:ext cx="5745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400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8B4"/>
              </a:buClr>
              <a:buSzPts val="1800"/>
              <a:buFont typeface="Arial"/>
              <a:buNone/>
            </a:pPr>
            <a:r>
              <a:rPr lang="de-DE"/>
              <a:t>TimeGAN - Results for LSTM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