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13258800" cy="239252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5661B0-5AEE-4704-8894-CC7F1BD74D9E}">
  <a:tblStyle styleId="{8A5661B0-5AEE-4704-8894-CC7F1BD74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74516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510463" y="0"/>
            <a:ext cx="57451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22725063"/>
            <a:ext cx="574516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58f3ac01_3_8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158f3ac01_3_8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158f3ac01_3_8:notes"/>
          <p:cNvSpPr txBox="1"/>
          <p:nvPr>
            <p:ph idx="12" type="sldNum"/>
          </p:nvPr>
        </p:nvSpPr>
        <p:spPr>
          <a:xfrm>
            <a:off x="7510463" y="22725063"/>
            <a:ext cx="5745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158f3ac01_3_15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d158f3ac01_3_15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17c9a612d_0_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d17c9a612d_0_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19d0515db_0_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d19d0515db_0_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-up of a person's face&#10;&#10;Description automatically generated with medium confidence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97495" y="-770"/>
            <a:ext cx="2346506" cy="2000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76" y="171445"/>
            <a:ext cx="1816680" cy="628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00176" y="1511499"/>
            <a:ext cx="6858001" cy="3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746"/>
              <a:buNone/>
              <a:defRPr b="1" sz="174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sz="1349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800176" y="1113959"/>
            <a:ext cx="6858001" cy="397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Arial"/>
              <a:buNone/>
              <a:defRPr b="1" sz="222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&#10;&#10;Description automatically generated"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546" y="3314611"/>
            <a:ext cx="2857773" cy="143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>
            <p:ph idx="2" type="pic"/>
          </p:nvPr>
        </p:nvSpPr>
        <p:spPr>
          <a:xfrm>
            <a:off x="3887390" y="740570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629842" y="1543051"/>
            <a:ext cx="2949177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73" name="Google Shape;173;p11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89"/>
              <a:buFont typeface="Arial"/>
              <a:buNone/>
            </a:pPr>
            <a:r>
              <a:rPr b="1" lang="de-DE" sz="1889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sz="1889">
              <a:solidFill>
                <a:srgbClr val="0068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 rot="5400000">
            <a:off x="2686192" y="-1184309"/>
            <a:ext cx="3263503" cy="788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2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9999" y="1127290"/>
            <a:ext cx="84240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438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588"/>
              <a:buChar char="•"/>
              <a:defRPr sz="1588"/>
            </a:lvl1pPr>
            <a:lvl2pPr indent="-319341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29"/>
              <a:buChar char="•"/>
              <a:defRPr sz="1429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19999" y="2772000"/>
            <a:ext cx="7704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2540"/>
              <a:buFont typeface="Arial"/>
              <a:buNone/>
              <a:defRPr b="1" sz="2540" cap="none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537200"/>
            <a:ext cx="77040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746"/>
              <a:buNone/>
              <a:defRPr b="0" sz="17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sz="134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794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ndwritten Notes">
  <p:cSld name="Handwritten Note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40" name="Google Shape;40;p5"/>
            <p:cNvGrpSpPr/>
            <p:nvPr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41" name="Google Shape;41;p5"/>
              <p:cNvCxnSpPr/>
              <p:nvPr/>
            </p:nvCxnSpPr>
            <p:spPr>
              <a:xfrm>
                <a:off x="139700" y="106314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5"/>
              <p:cNvCxnSpPr/>
              <p:nvPr/>
            </p:nvCxnSpPr>
            <p:spPr>
              <a:xfrm>
                <a:off x="139700" y="119423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5"/>
              <p:cNvCxnSpPr/>
              <p:nvPr/>
            </p:nvCxnSpPr>
            <p:spPr>
              <a:xfrm>
                <a:off x="139700" y="132531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5"/>
              <p:cNvCxnSpPr/>
              <p:nvPr/>
            </p:nvCxnSpPr>
            <p:spPr>
              <a:xfrm>
                <a:off x="139700" y="145640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5"/>
              <p:cNvCxnSpPr/>
              <p:nvPr/>
            </p:nvCxnSpPr>
            <p:spPr>
              <a:xfrm>
                <a:off x="139700" y="158748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5"/>
              <p:cNvCxnSpPr/>
              <p:nvPr/>
            </p:nvCxnSpPr>
            <p:spPr>
              <a:xfrm>
                <a:off x="139700" y="171857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139700" y="184966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5"/>
              <p:cNvCxnSpPr/>
              <p:nvPr/>
            </p:nvCxnSpPr>
            <p:spPr>
              <a:xfrm>
                <a:off x="139700" y="198074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5"/>
              <p:cNvCxnSpPr/>
              <p:nvPr/>
            </p:nvCxnSpPr>
            <p:spPr>
              <a:xfrm>
                <a:off x="139700" y="211183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>
                <a:off x="139700" y="224291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139700" y="237400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139700" y="250509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139700" y="263617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>
                <a:off x="139700" y="276726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139700" y="289834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139700" y="302943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139700" y="316052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5"/>
              <p:cNvCxnSpPr/>
              <p:nvPr/>
            </p:nvCxnSpPr>
            <p:spPr>
              <a:xfrm>
                <a:off x="139700" y="329160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>
                <a:off x="139700" y="342269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>
                <a:off x="139700" y="355377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>
                <a:off x="139700" y="368486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5"/>
              <p:cNvCxnSpPr/>
              <p:nvPr/>
            </p:nvCxnSpPr>
            <p:spPr>
              <a:xfrm>
                <a:off x="139700" y="381595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5"/>
              <p:cNvCxnSpPr/>
              <p:nvPr/>
            </p:nvCxnSpPr>
            <p:spPr>
              <a:xfrm>
                <a:off x="139700" y="394703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139700" y="407812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139700" y="420920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5"/>
              <p:cNvCxnSpPr/>
              <p:nvPr/>
            </p:nvCxnSpPr>
            <p:spPr>
              <a:xfrm>
                <a:off x="139700" y="434029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>
                <a:off x="139700" y="447138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139700" y="4602476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9" name="Google Shape;69;p5"/>
            <p:cNvGrpSpPr/>
            <p:nvPr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70" name="Google Shape;70;p5"/>
              <p:cNvCxnSpPr/>
              <p:nvPr/>
            </p:nvCxnSpPr>
            <p:spPr>
              <a:xfrm flipH="1">
                <a:off x="235573" y="916827"/>
                <a:ext cx="5727" cy="379665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>
                <a:off x="37247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5"/>
              <p:cNvCxnSpPr/>
              <p:nvPr/>
            </p:nvCxnSpPr>
            <p:spPr>
              <a:xfrm>
                <a:off x="50364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5"/>
              <p:cNvCxnSpPr/>
              <p:nvPr/>
            </p:nvCxnSpPr>
            <p:spPr>
              <a:xfrm>
                <a:off x="63481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5"/>
              <p:cNvCxnSpPr/>
              <p:nvPr/>
            </p:nvCxnSpPr>
            <p:spPr>
              <a:xfrm>
                <a:off x="76599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5"/>
              <p:cNvCxnSpPr/>
              <p:nvPr/>
            </p:nvCxnSpPr>
            <p:spPr>
              <a:xfrm>
                <a:off x="89716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>
                <a:off x="102833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5"/>
              <p:cNvCxnSpPr/>
              <p:nvPr/>
            </p:nvCxnSpPr>
            <p:spPr>
              <a:xfrm>
                <a:off x="115951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5"/>
              <p:cNvCxnSpPr/>
              <p:nvPr/>
            </p:nvCxnSpPr>
            <p:spPr>
              <a:xfrm>
                <a:off x="129068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5"/>
              <p:cNvCxnSpPr/>
              <p:nvPr/>
            </p:nvCxnSpPr>
            <p:spPr>
              <a:xfrm>
                <a:off x="142185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5"/>
              <p:cNvCxnSpPr/>
              <p:nvPr/>
            </p:nvCxnSpPr>
            <p:spPr>
              <a:xfrm>
                <a:off x="155303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168420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181537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194654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207772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220889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234006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247124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260241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273358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286476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299593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312710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325827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5"/>
              <p:cNvCxnSpPr/>
              <p:nvPr/>
            </p:nvCxnSpPr>
            <p:spPr>
              <a:xfrm>
                <a:off x="338945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5"/>
              <p:cNvCxnSpPr/>
              <p:nvPr/>
            </p:nvCxnSpPr>
            <p:spPr>
              <a:xfrm>
                <a:off x="352062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5"/>
              <p:cNvCxnSpPr/>
              <p:nvPr/>
            </p:nvCxnSpPr>
            <p:spPr>
              <a:xfrm>
                <a:off x="365179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5"/>
              <p:cNvCxnSpPr/>
              <p:nvPr/>
            </p:nvCxnSpPr>
            <p:spPr>
              <a:xfrm>
                <a:off x="378297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5"/>
              <p:cNvCxnSpPr/>
              <p:nvPr/>
            </p:nvCxnSpPr>
            <p:spPr>
              <a:xfrm>
                <a:off x="391414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404531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417649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430766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443883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5"/>
              <p:cNvCxnSpPr/>
              <p:nvPr/>
            </p:nvCxnSpPr>
            <p:spPr>
              <a:xfrm>
                <a:off x="457000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5"/>
              <p:cNvCxnSpPr/>
              <p:nvPr/>
            </p:nvCxnSpPr>
            <p:spPr>
              <a:xfrm>
                <a:off x="470118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5"/>
              <p:cNvCxnSpPr/>
              <p:nvPr/>
            </p:nvCxnSpPr>
            <p:spPr>
              <a:xfrm>
                <a:off x="483235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5"/>
              <p:cNvCxnSpPr/>
              <p:nvPr/>
            </p:nvCxnSpPr>
            <p:spPr>
              <a:xfrm>
                <a:off x="496352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5"/>
              <p:cNvCxnSpPr/>
              <p:nvPr/>
            </p:nvCxnSpPr>
            <p:spPr>
              <a:xfrm>
                <a:off x="509470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5"/>
              <p:cNvCxnSpPr/>
              <p:nvPr/>
            </p:nvCxnSpPr>
            <p:spPr>
              <a:xfrm>
                <a:off x="522587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5"/>
              <p:cNvCxnSpPr/>
              <p:nvPr/>
            </p:nvCxnSpPr>
            <p:spPr>
              <a:xfrm>
                <a:off x="535704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5"/>
              <p:cNvCxnSpPr/>
              <p:nvPr/>
            </p:nvCxnSpPr>
            <p:spPr>
              <a:xfrm>
                <a:off x="548822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5"/>
              <p:cNvCxnSpPr/>
              <p:nvPr/>
            </p:nvCxnSpPr>
            <p:spPr>
              <a:xfrm>
                <a:off x="561939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5"/>
              <p:cNvCxnSpPr/>
              <p:nvPr/>
            </p:nvCxnSpPr>
            <p:spPr>
              <a:xfrm>
                <a:off x="575056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5"/>
              <p:cNvCxnSpPr/>
              <p:nvPr/>
            </p:nvCxnSpPr>
            <p:spPr>
              <a:xfrm>
                <a:off x="588173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5"/>
              <p:cNvCxnSpPr/>
              <p:nvPr/>
            </p:nvCxnSpPr>
            <p:spPr>
              <a:xfrm>
                <a:off x="601291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>
                <a:off x="614408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>
                <a:off x="627525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>
                <a:off x="640643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5"/>
              <p:cNvCxnSpPr/>
              <p:nvPr/>
            </p:nvCxnSpPr>
            <p:spPr>
              <a:xfrm>
                <a:off x="653760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5"/>
              <p:cNvCxnSpPr/>
              <p:nvPr/>
            </p:nvCxnSpPr>
            <p:spPr>
              <a:xfrm>
                <a:off x="666877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679995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>
                <a:off x="693112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>
                <a:off x="706229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5"/>
              <p:cNvCxnSpPr/>
              <p:nvPr/>
            </p:nvCxnSpPr>
            <p:spPr>
              <a:xfrm>
                <a:off x="719346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5"/>
              <p:cNvCxnSpPr/>
              <p:nvPr/>
            </p:nvCxnSpPr>
            <p:spPr>
              <a:xfrm>
                <a:off x="732464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745581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758698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771816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784933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798050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811168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824285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>
                <a:off x="837402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5"/>
              <p:cNvCxnSpPr/>
              <p:nvPr/>
            </p:nvCxnSpPr>
            <p:spPr>
              <a:xfrm>
                <a:off x="850519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5"/>
              <p:cNvCxnSpPr/>
              <p:nvPr/>
            </p:nvCxnSpPr>
            <p:spPr>
              <a:xfrm>
                <a:off x="863637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5"/>
              <p:cNvCxnSpPr/>
              <p:nvPr/>
            </p:nvCxnSpPr>
            <p:spPr>
              <a:xfrm>
                <a:off x="876754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889873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7" name="Google Shape;137;p5"/>
            <p:cNvGrpSpPr/>
            <p:nvPr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138" name="Google Shape;138;p5"/>
              <p:cNvCxnSpPr/>
              <p:nvPr/>
            </p:nvCxnSpPr>
            <p:spPr>
              <a:xfrm>
                <a:off x="139700" y="106314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139700" y="119423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139700" y="132531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139700" y="145640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139700" y="158748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43" name="Google Shape;1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" y="-3958"/>
            <a:ext cx="9144000" cy="62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595979" y="820608"/>
            <a:ext cx="3868340" cy="617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95979" y="1438541"/>
            <a:ext cx="3868340" cy="30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7"/>
          <p:cNvSpPr txBox="1"/>
          <p:nvPr>
            <p:ph idx="3" type="body"/>
          </p:nvPr>
        </p:nvSpPr>
        <p:spPr>
          <a:xfrm>
            <a:off x="4663015" y="820608"/>
            <a:ext cx="3887390" cy="617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7"/>
          <p:cNvSpPr txBox="1"/>
          <p:nvPr>
            <p:ph idx="4" type="body"/>
          </p:nvPr>
        </p:nvSpPr>
        <p:spPr>
          <a:xfrm>
            <a:off x="4663015" y="1438540"/>
            <a:ext cx="3887390" cy="3074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3887390" y="740570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7" name="Google Shape;167;p10"/>
          <p:cNvSpPr txBox="1"/>
          <p:nvPr>
            <p:ph idx="2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68" name="Google Shape;168;p10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" y="-3958"/>
            <a:ext cx="9144000" cy="6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89"/>
              <a:buFont typeface="Arial"/>
              <a:buNone/>
              <a:defRPr b="1" i="0" sz="1889" u="none" cap="none" strike="noStrike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471" lvl="0" marL="457200" marR="0" rtl="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0068B4"/>
              </a:buClr>
              <a:buSzPts val="1746"/>
              <a:buFont typeface="Arial"/>
              <a:buChar char="•"/>
              <a:defRPr b="0" i="0" sz="17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9437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588"/>
              <a:buFont typeface="Arial"/>
              <a:buChar char="•"/>
              <a:defRPr b="0" i="0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341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429"/>
              <a:buFont typeface="Arial"/>
              <a:buChar char="•"/>
              <a:defRPr b="0" i="0" sz="142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261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261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261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261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261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261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geeksforgeeks.org/neural-networks-a-beginners-guide/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generative-adversarial-network-ga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ctrTitle"/>
          </p:nvPr>
        </p:nvSpPr>
        <p:spPr>
          <a:xfrm>
            <a:off x="552525" y="1199675"/>
            <a:ext cx="7650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de-DE" sz="2423"/>
              <a:t>Generative Adversarial Networks for Time Series </a:t>
            </a:r>
            <a:endParaRPr sz="2423"/>
          </a:p>
        </p:txBody>
      </p:sp>
      <p:sp>
        <p:nvSpPr>
          <p:cNvPr id="186" name="Google Shape;186;p13"/>
          <p:cNvSpPr txBox="1"/>
          <p:nvPr/>
        </p:nvSpPr>
        <p:spPr>
          <a:xfrm>
            <a:off x="143434" y="4448125"/>
            <a:ext cx="512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Team Members: Archana Yadav, Gowtham Premkumar, Shweta Bambal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52514" y="2570183"/>
            <a:ext cx="4859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Multisensor Systems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for Intelligent Cooperating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Otto von Guericke University, Magdeburg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552514" y="3545190"/>
            <a:ext cx="4859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</a:rPr>
              <a:t>02.05.2024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247299" y="1114415"/>
            <a:ext cx="84240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9438" lvl="0" marL="457200" rtl="0" algn="l">
              <a:lnSpc>
                <a:spcPct val="115000"/>
              </a:lnSpc>
              <a:spcBef>
                <a:spcPts val="749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Introduction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Types of Time-GAN</a:t>
            </a:r>
            <a:endParaRPr/>
          </a:p>
          <a:p>
            <a:pPr indent="-31934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9"/>
              <a:buChar char="○"/>
            </a:pPr>
            <a:r>
              <a:rPr lang="de-DE"/>
              <a:t>Transformer Based Time-GAN</a:t>
            </a:r>
            <a:endParaRPr/>
          </a:p>
          <a:p>
            <a:pPr indent="-31934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9"/>
              <a:buChar char="○"/>
            </a:pPr>
            <a:r>
              <a:rPr lang="de-DE"/>
              <a:t>TCGAN - Convolutional GAN for Time Series</a:t>
            </a:r>
            <a:endParaRPr/>
          </a:p>
          <a:p>
            <a:pPr indent="-31934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9"/>
              <a:buChar char="○"/>
            </a:pPr>
            <a:r>
              <a:rPr lang="de-DE"/>
              <a:t>Recurrent Conditional GANs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Project Timeline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References</a:t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0" y="2"/>
            <a:ext cx="5746500" cy="520200"/>
          </a:xfrm>
          <a:prstGeom prst="rect">
            <a:avLst/>
          </a:prstGeom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25" y="762363"/>
            <a:ext cx="3350175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218200" y="886675"/>
            <a:ext cx="4961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Generative Adversarial Networks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(GANs) are made up of two </a:t>
            </a:r>
            <a:r>
              <a:rPr lang="de-DE" sz="1350" u="sng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discriminator and a generator.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They use adversarial training to produce artificial data that is identical to actual data.</a:t>
            </a:r>
            <a:endParaRPr sz="1745">
              <a:solidFill>
                <a:schemeClr val="dk1"/>
              </a:solidFill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5048100" y="4800450"/>
            <a:ext cx="4095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https://machinelearningmastery.com/what-are-generative-adversarial-networks-gans/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00" y="2643125"/>
            <a:ext cx="4508799" cy="14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Transformer Based Time-GAN</a:t>
            </a:r>
            <a:endParaRPr/>
          </a:p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16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209550" y="696175"/>
            <a:ext cx="84771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6"/>
              <a:buChar char="●"/>
            </a:pP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transformer-based GAN model designed to generate synthetic time-series data.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94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6"/>
              <a:buChar char="●"/>
            </a:pP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Utilizes a pure transformer encoder architecture for both the generator and discriminator networks.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947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6"/>
              <a:buChar char="●"/>
            </a:pP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Time-series data is represented as a matrix by treating a time-series sequence as an image with a height of 1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947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6"/>
              <a:buChar char="○"/>
            </a:pP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Each time-series sequence is represented as a matrix with the size (BatchSize, C, 1, W)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947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6"/>
              <a:buChar char="○"/>
            </a:pP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 is the number of channels in the time-series data, analogous to the RGB channels in an image.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947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6"/>
              <a:buChar char="○"/>
            </a:pP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 is the number of timesteps, similar to the width of an image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46245" y="3091300"/>
            <a:ext cx="3992744" cy="1411500"/>
            <a:chOff x="607875" y="3091300"/>
            <a:chExt cx="3827400" cy="1411500"/>
          </a:xfrm>
        </p:grpSpPr>
        <p:sp>
          <p:nvSpPr>
            <p:cNvPr id="217" name="Google Shape;217;p16"/>
            <p:cNvSpPr/>
            <p:nvPr/>
          </p:nvSpPr>
          <p:spPr>
            <a:xfrm>
              <a:off x="607875" y="3091300"/>
              <a:ext cx="3827400" cy="1411500"/>
            </a:xfrm>
            <a:prstGeom prst="rect">
              <a:avLst/>
            </a:pr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9471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46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Handling Long Sequences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39471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46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Data Augmentation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607875" y="3091300"/>
              <a:ext cx="3827400" cy="294300"/>
            </a:xfrm>
            <a:prstGeom prst="rect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chemeClr val="dk1"/>
                  </a:solidFill>
                </a:rPr>
                <a:t>Advantages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805012" y="3091300"/>
            <a:ext cx="3992744" cy="1411500"/>
            <a:chOff x="4882000" y="3091300"/>
            <a:chExt cx="3827400" cy="1411500"/>
          </a:xfrm>
        </p:grpSpPr>
        <p:sp>
          <p:nvSpPr>
            <p:cNvPr id="220" name="Google Shape;220;p16"/>
            <p:cNvSpPr/>
            <p:nvPr/>
          </p:nvSpPr>
          <p:spPr>
            <a:xfrm>
              <a:off x="4882000" y="3091300"/>
              <a:ext cx="3827400" cy="141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9471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46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Complexity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39471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46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Interpretability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882000" y="3091300"/>
              <a:ext cx="3827400" cy="294300"/>
            </a:xfrm>
            <a:prstGeom prst="rect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chemeClr val="dk1"/>
                  </a:solidFill>
                </a:rPr>
                <a:t>Disadvantages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TCGAN - Convolutional GAN for Time Series</a:t>
            </a:r>
            <a:endParaRPr/>
          </a:p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209550" y="696175"/>
            <a:ext cx="84771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Nunito"/>
              <a:buChar char="●"/>
            </a:pP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Incorporates convolutional neural networks to capture spatial hierarchies and temporal dynamics.</a:t>
            </a:r>
            <a:endParaRPr sz="135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Roboto"/>
              <a:buChar char="●"/>
            </a:pPr>
            <a:r>
              <a:rPr b="1"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Training Methodology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: Combines traditional adversarial loss with a novel time-series-specific loss.</a:t>
            </a:r>
            <a:endParaRPr sz="135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Roboto"/>
              <a:buChar char="●"/>
            </a:pPr>
            <a:r>
              <a:rPr b="1"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Performance Evaluation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: Demonstrates superior performance in generating realistic sequences with intricate time dependencies.</a:t>
            </a:r>
            <a:endParaRPr sz="135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Roboto"/>
              <a:buChar char="●"/>
            </a:pPr>
            <a:r>
              <a:rPr b="1"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Applications 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requiring detailed sequential data analysis like finance and healthcare, synthetic stock market data, Produces realistic patient monitoring data for developing predictive healthcare models.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209545" y="2884575"/>
            <a:ext cx="3992744" cy="1411500"/>
            <a:chOff x="607875" y="3091300"/>
            <a:chExt cx="3827400" cy="1411500"/>
          </a:xfrm>
        </p:grpSpPr>
        <p:sp>
          <p:nvSpPr>
            <p:cNvPr id="231" name="Google Shape;231;p17"/>
            <p:cNvSpPr/>
            <p:nvPr/>
          </p:nvSpPr>
          <p:spPr>
            <a:xfrm>
              <a:off x="607875" y="3091300"/>
              <a:ext cx="3827400" cy="1411500"/>
            </a:xfrm>
            <a:prstGeom prst="rect">
              <a:avLst/>
            </a:pr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D0D0D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Scalability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Enhanced Feature Learning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Efficiency in Training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07875" y="3091300"/>
              <a:ext cx="3827400" cy="294300"/>
            </a:xfrm>
            <a:prstGeom prst="rect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chemeClr val="dk1"/>
                  </a:solidFill>
                </a:rPr>
                <a:t>Advantages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4693912" y="2887363"/>
            <a:ext cx="3992744" cy="1411500"/>
            <a:chOff x="4882000" y="3091300"/>
            <a:chExt cx="3827400" cy="1411500"/>
          </a:xfrm>
        </p:grpSpPr>
        <p:sp>
          <p:nvSpPr>
            <p:cNvPr id="234" name="Google Shape;234;p17"/>
            <p:cNvSpPr/>
            <p:nvPr/>
          </p:nvSpPr>
          <p:spPr>
            <a:xfrm>
              <a:off x="4882000" y="3091300"/>
              <a:ext cx="3827400" cy="141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4325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Complexity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Prone to Overfitting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Dependency on Large Datasets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882000" y="3091300"/>
              <a:ext cx="3827400" cy="294300"/>
            </a:xfrm>
            <a:prstGeom prst="rect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chemeClr val="dk1"/>
                  </a:solidFill>
                </a:rPr>
                <a:t>Disadvantages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 sz="1589"/>
              <a:t>REAL-VALUED (MEDICAL) TIME SERIES GENERATION WITH RECURRENT CONDITIONAL GANS</a:t>
            </a:r>
            <a:endParaRPr sz="1589"/>
          </a:p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209550" y="696175"/>
            <a:ext cx="84771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Nunito"/>
              <a:buChar char="●"/>
            </a:pPr>
            <a:r>
              <a:rPr b="1"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Training Methodology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Utilizes recurrent neural networks (RNNs) in both the generator and discriminator of the GAN12.</a:t>
            </a:r>
            <a:endParaRPr sz="135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Roboto"/>
              <a:buChar char="●"/>
            </a:pPr>
            <a:r>
              <a:rPr b="1"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Performance Evaluation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:N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ovel evaluation methods are introduced, including generating synthetic datasets and assessing model performance on real test data (TSTR method).</a:t>
            </a:r>
            <a:endParaRPr sz="135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50"/>
              <a:buFont typeface="Roboto"/>
              <a:buChar char="●"/>
            </a:pPr>
            <a:r>
              <a:rPr b="1"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Applications 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de-DE" sz="135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Aimed at generating synthetic medical data that can be shared without privacy concerns, potentially augmenting real datasets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4" name="Google Shape;244;p18"/>
          <p:cNvGrpSpPr/>
          <p:nvPr/>
        </p:nvGrpSpPr>
        <p:grpSpPr>
          <a:xfrm>
            <a:off x="209545" y="2884575"/>
            <a:ext cx="3992744" cy="1411500"/>
            <a:chOff x="607875" y="3091300"/>
            <a:chExt cx="3827400" cy="1411500"/>
          </a:xfrm>
        </p:grpSpPr>
        <p:sp>
          <p:nvSpPr>
            <p:cNvPr id="245" name="Google Shape;245;p18"/>
            <p:cNvSpPr/>
            <p:nvPr/>
          </p:nvSpPr>
          <p:spPr>
            <a:xfrm>
              <a:off x="607875" y="3091300"/>
              <a:ext cx="3827400" cy="1411500"/>
            </a:xfrm>
            <a:prstGeom prst="rect">
              <a:avLst/>
            </a:pr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D0D0D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Can generate realistic time-series data useful for supervised training.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432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Offers a way to create synthetic medical datasets for research without compromising patient privacy.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07875" y="3091300"/>
              <a:ext cx="3827400" cy="294300"/>
            </a:xfrm>
            <a:prstGeom prst="rect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chemeClr val="dk1"/>
                  </a:solidFill>
                </a:rPr>
                <a:t>Advantages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4693912" y="2887363"/>
            <a:ext cx="3992744" cy="1411500"/>
            <a:chOff x="4882000" y="3091300"/>
            <a:chExt cx="3827400" cy="1411500"/>
          </a:xfrm>
        </p:grpSpPr>
        <p:sp>
          <p:nvSpPr>
            <p:cNvPr id="248" name="Google Shape;248;p18"/>
            <p:cNvSpPr/>
            <p:nvPr/>
          </p:nvSpPr>
          <p:spPr>
            <a:xfrm>
              <a:off x="4882000" y="3091300"/>
              <a:ext cx="3827400" cy="141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432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Nunito"/>
                <a:buChar char="●"/>
              </a:pPr>
              <a:r>
                <a:rPr lang="de-DE" sz="135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The complexity of medical data makes it challenging to ensure the synthetic data’s utility and privacy.</a:t>
              </a:r>
              <a:endParaRPr sz="1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4882000" y="3091300"/>
              <a:ext cx="3827400" cy="294300"/>
            </a:xfrm>
            <a:prstGeom prst="rect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chemeClr val="dk1"/>
                  </a:solidFill>
                </a:rPr>
                <a:t>Disadvantages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560" y="1"/>
            <a:ext cx="5745801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Project Timeline</a:t>
            </a:r>
            <a:endParaRPr/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6" name="Google Shape;256;p19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Time-GAN</a:t>
            </a:r>
            <a:endParaRPr/>
          </a:p>
        </p:txBody>
      </p:sp>
      <p:graphicFrame>
        <p:nvGraphicFramePr>
          <p:cNvPr id="257" name="Google Shape;257;p19"/>
          <p:cNvGraphicFramePr/>
          <p:nvPr/>
        </p:nvGraphicFramePr>
        <p:xfrm>
          <a:off x="200888" y="7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{8A5661B0-5AEE-4704-8894-CC7F1BD74D9E}</a:tableStyleId>
              </a:tblPr>
              <a:tblGrid>
                <a:gridCol w="18509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66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Project Phase</a:t>
                      </a:r>
                      <a:endParaRPr b="1"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Apr-24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May-24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Jun-24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Jul-24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Aug-24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  <a:tr h="297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W3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W4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W1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W2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W3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W4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W1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W2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W3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W4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W1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W2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W3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W4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W1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W2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W3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000"/>
                        <a:t>W4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15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L</a:t>
                      </a:r>
                      <a:r>
                        <a:rPr lang="de-DE" sz="800"/>
                        <a:t>iterature review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0E63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0E63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E9E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E9EA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Research Paper Gathering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Summarizing</a:t>
                      </a:r>
                      <a:r>
                        <a:rPr lang="de-DE" sz="800"/>
                        <a:t> LR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First Report Draft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800">
                          <a:solidFill>
                            <a:schemeClr val="dk1"/>
                          </a:solidFill>
                        </a:rPr>
                        <a:t>Deciding Implementation Method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Implementation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Evaluation of Performance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Second Draft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Final Report Writing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Final Draft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Review and Submission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560" y="1"/>
            <a:ext cx="5745801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References</a:t>
            </a:r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285774" y="668340"/>
            <a:ext cx="8424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de-DE" sz="1000" u="sng">
                <a:hlinkClick r:id="rId3"/>
              </a:rPr>
              <a:t>https://www.geeksforgeeks.org/generative-adversarial-network-gan/</a:t>
            </a:r>
            <a:endParaRPr sz="1000"/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de-DE" sz="1000">
                <a:highlight>
                  <a:srgbClr val="FFFFFF"/>
                </a:highlight>
              </a:rPr>
              <a:t>Li, X., Metsis, V., Wang, H., Ngu, A.H.H. (2022). TTS-GAN: A Transformer-Based Time-Series Generative Adversarial Network. In: Michalowski, M., Abidi, S.S.R., Abidi, S. (eds) Artificial Intelligence in Medicine. AIME 2022. Lecture Notes in Computer Science(), vol 13263. Springer, Cham.</a:t>
            </a:r>
            <a:r>
              <a:rPr lang="de-DE" sz="1000">
                <a:highlight>
                  <a:srgbClr val="FFFFFF"/>
                </a:highlight>
              </a:rPr>
              <a:t> </a:t>
            </a:r>
            <a:r>
              <a:rPr lang="de-DE" sz="1000">
                <a:highlight>
                  <a:srgbClr val="FFFFFF"/>
                </a:highlight>
              </a:rPr>
              <a:t>https://doi.org/10.1007/978-3-031-09342-5_13</a:t>
            </a:r>
            <a:endParaRPr sz="1000"/>
          </a:p>
        </p:txBody>
      </p:sp>
      <p:sp>
        <p:nvSpPr>
          <p:cNvPr id="264" name="Google Shape;264;p20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/>
        </p:nvSpPr>
        <p:spPr>
          <a:xfrm>
            <a:off x="800176" y="2768541"/>
            <a:ext cx="4483024" cy="43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223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/>
          </a:p>
        </p:txBody>
      </p:sp>
      <p:sp>
        <p:nvSpPr>
          <p:cNvPr id="270" name="Google Shape;270;p21"/>
          <p:cNvSpPr txBox="1"/>
          <p:nvPr>
            <p:ph type="ctrTitle"/>
          </p:nvPr>
        </p:nvSpPr>
        <p:spPr>
          <a:xfrm>
            <a:off x="552525" y="1199675"/>
            <a:ext cx="7650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de-DE" sz="2423"/>
              <a:t>Generative Adversarial Networks for Time Series </a:t>
            </a:r>
            <a:endParaRPr sz="242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