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13258800" cy="239252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9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745163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7510463" y="0"/>
            <a:ext cx="57451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546100" y="2990850"/>
            <a:ext cx="14351000" cy="8074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22725063"/>
            <a:ext cx="5745163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7510463" y="22725063"/>
            <a:ext cx="57451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:notes"/>
          <p:cNvSpPr/>
          <p:nvPr>
            <p:ph idx="2" type="sldImg"/>
          </p:nvPr>
        </p:nvSpPr>
        <p:spPr>
          <a:xfrm>
            <a:off x="-546100" y="2990850"/>
            <a:ext cx="14351000" cy="8074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d46c07362_0_11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dd46c07362_0_11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d46c07362_0_188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d46c07362_0_188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dd46c07362_0_188:notes"/>
          <p:cNvSpPr txBox="1"/>
          <p:nvPr>
            <p:ph idx="12" type="sldNum"/>
          </p:nvPr>
        </p:nvSpPr>
        <p:spPr>
          <a:xfrm>
            <a:off x="7510463" y="22725063"/>
            <a:ext cx="5745300" cy="12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d46c07362_0_367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dd46c07362_0_367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d7ac4486c_5_0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d7ac4486c_5_0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dd7ac4486c_5_0:notes"/>
          <p:cNvSpPr txBox="1"/>
          <p:nvPr>
            <p:ph idx="12" type="sldNum"/>
          </p:nvPr>
        </p:nvSpPr>
        <p:spPr>
          <a:xfrm>
            <a:off x="7510463" y="22725063"/>
            <a:ext cx="5745300" cy="12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d7ac4486c_0_34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dd7ac4486c_0_34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d7ac4486c_3_0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d7ac4486c_3_0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dd7ac4486c_3_0:notes"/>
          <p:cNvSpPr txBox="1"/>
          <p:nvPr>
            <p:ph idx="12" type="sldNum"/>
          </p:nvPr>
        </p:nvSpPr>
        <p:spPr>
          <a:xfrm>
            <a:off x="7510463" y="22725063"/>
            <a:ext cx="5745300" cy="12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d7ac4486c_0_46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dd7ac4486c_0_46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d7ac4486c_0_60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dd7ac4486c_0_60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d7ac4486c_0_22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dd7ac4486c_0_22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9144000" cy="2000196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3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-up of a person's face&#10;&#10;Description automatically generated with medium confidence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97495" y="-770"/>
            <a:ext cx="2346506" cy="2000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 with medium confidence"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76" y="171445"/>
            <a:ext cx="1816680" cy="6286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800176" y="1511499"/>
            <a:ext cx="6858001" cy="3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746"/>
              <a:buNone/>
              <a:defRPr b="1" sz="174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49"/>
              <a:buNone/>
              <a:defRPr sz="1349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800176" y="1113959"/>
            <a:ext cx="6858001" cy="397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Arial"/>
              <a:buNone/>
              <a:defRPr b="1" sz="222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&#10;&#10;Description automatically generated" id="22" name="Google Shape;2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546" y="3314611"/>
            <a:ext cx="2857773" cy="1435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>
            <p:ph idx="2" type="pic"/>
          </p:nvPr>
        </p:nvSpPr>
        <p:spPr>
          <a:xfrm>
            <a:off x="3887390" y="740570"/>
            <a:ext cx="4629151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629842" y="1543051"/>
            <a:ext cx="2949177" cy="229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49"/>
              <a:buNone/>
              <a:defRPr sz="1049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49"/>
              <a:buNone/>
              <a:defRPr sz="749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49"/>
              <a:buNone/>
              <a:defRPr sz="749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9pPr>
          </a:lstStyle>
          <a:p/>
        </p:txBody>
      </p:sp>
      <p:sp>
        <p:nvSpPr>
          <p:cNvPr id="173" name="Google Shape;173;p11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1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89"/>
              <a:buFont typeface="Arial"/>
              <a:buNone/>
            </a:pPr>
            <a:r>
              <a:rPr b="1" lang="de-DE" sz="1889">
                <a:solidFill>
                  <a:srgbClr val="0068B4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sz="1889">
              <a:solidFill>
                <a:srgbClr val="0068B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 rot="5400000">
            <a:off x="2686192" y="-1184309"/>
            <a:ext cx="3263503" cy="7886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2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2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59999" y="1127290"/>
            <a:ext cx="84240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438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588"/>
              <a:buChar char="•"/>
              <a:defRPr sz="1588"/>
            </a:lvl1pPr>
            <a:lvl2pPr indent="-319341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29"/>
              <a:buChar char="•"/>
              <a:defRPr sz="1429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19999" y="2772000"/>
            <a:ext cx="7704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2540"/>
              <a:buFont typeface="Arial"/>
              <a:buNone/>
              <a:defRPr b="1" sz="2540" cap="none">
                <a:solidFill>
                  <a:srgbClr val="0068B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0000" y="1537200"/>
            <a:ext cx="77040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746"/>
              <a:buNone/>
              <a:defRPr b="0" sz="174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49"/>
              <a:buNone/>
              <a:defRPr sz="134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794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ndwritten Notes">
  <p:cSld name="Handwritten Note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-1" y="520148"/>
            <a:ext cx="9146192" cy="4451903"/>
            <a:chOff x="-1" y="520148"/>
            <a:chExt cx="9146192" cy="4451903"/>
          </a:xfrm>
        </p:grpSpPr>
        <p:grpSp>
          <p:nvGrpSpPr>
            <p:cNvPr id="40" name="Google Shape;40;p5"/>
            <p:cNvGrpSpPr/>
            <p:nvPr/>
          </p:nvGrpSpPr>
          <p:grpSpPr>
            <a:xfrm>
              <a:off x="-1" y="644540"/>
              <a:ext cx="9146191" cy="3641022"/>
              <a:chOff x="139700" y="1063145"/>
              <a:chExt cx="8890000" cy="3539331"/>
            </a:xfrm>
          </p:grpSpPr>
          <p:cxnSp>
            <p:nvCxnSpPr>
              <p:cNvPr id="41" name="Google Shape;41;p5"/>
              <p:cNvCxnSpPr/>
              <p:nvPr/>
            </p:nvCxnSpPr>
            <p:spPr>
              <a:xfrm>
                <a:off x="139700" y="106314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5"/>
              <p:cNvCxnSpPr/>
              <p:nvPr/>
            </p:nvCxnSpPr>
            <p:spPr>
              <a:xfrm>
                <a:off x="139700" y="119423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5"/>
              <p:cNvCxnSpPr/>
              <p:nvPr/>
            </p:nvCxnSpPr>
            <p:spPr>
              <a:xfrm>
                <a:off x="139700" y="132531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" name="Google Shape;44;p5"/>
              <p:cNvCxnSpPr/>
              <p:nvPr/>
            </p:nvCxnSpPr>
            <p:spPr>
              <a:xfrm>
                <a:off x="139700" y="145640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5"/>
              <p:cNvCxnSpPr/>
              <p:nvPr/>
            </p:nvCxnSpPr>
            <p:spPr>
              <a:xfrm>
                <a:off x="139700" y="158748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5"/>
              <p:cNvCxnSpPr/>
              <p:nvPr/>
            </p:nvCxnSpPr>
            <p:spPr>
              <a:xfrm>
                <a:off x="139700" y="171857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5"/>
              <p:cNvCxnSpPr/>
              <p:nvPr/>
            </p:nvCxnSpPr>
            <p:spPr>
              <a:xfrm>
                <a:off x="139700" y="184966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5"/>
              <p:cNvCxnSpPr/>
              <p:nvPr/>
            </p:nvCxnSpPr>
            <p:spPr>
              <a:xfrm>
                <a:off x="139700" y="198074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5"/>
              <p:cNvCxnSpPr/>
              <p:nvPr/>
            </p:nvCxnSpPr>
            <p:spPr>
              <a:xfrm>
                <a:off x="139700" y="211183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" name="Google Shape;50;p5"/>
              <p:cNvCxnSpPr/>
              <p:nvPr/>
            </p:nvCxnSpPr>
            <p:spPr>
              <a:xfrm>
                <a:off x="139700" y="224291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5"/>
              <p:cNvCxnSpPr/>
              <p:nvPr/>
            </p:nvCxnSpPr>
            <p:spPr>
              <a:xfrm>
                <a:off x="139700" y="237400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139700" y="250509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139700" y="263617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>
                <a:off x="139700" y="276726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5"/>
              <p:cNvCxnSpPr/>
              <p:nvPr/>
            </p:nvCxnSpPr>
            <p:spPr>
              <a:xfrm>
                <a:off x="139700" y="289834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139700" y="302943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139700" y="316052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5"/>
              <p:cNvCxnSpPr/>
              <p:nvPr/>
            </p:nvCxnSpPr>
            <p:spPr>
              <a:xfrm>
                <a:off x="139700" y="329160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>
                <a:off x="139700" y="342269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5"/>
              <p:cNvCxnSpPr/>
              <p:nvPr/>
            </p:nvCxnSpPr>
            <p:spPr>
              <a:xfrm>
                <a:off x="139700" y="355377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5"/>
              <p:cNvCxnSpPr/>
              <p:nvPr/>
            </p:nvCxnSpPr>
            <p:spPr>
              <a:xfrm>
                <a:off x="139700" y="368486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5"/>
              <p:cNvCxnSpPr/>
              <p:nvPr/>
            </p:nvCxnSpPr>
            <p:spPr>
              <a:xfrm>
                <a:off x="139700" y="381595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5"/>
              <p:cNvCxnSpPr/>
              <p:nvPr/>
            </p:nvCxnSpPr>
            <p:spPr>
              <a:xfrm>
                <a:off x="139700" y="394703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5"/>
              <p:cNvCxnSpPr/>
              <p:nvPr/>
            </p:nvCxnSpPr>
            <p:spPr>
              <a:xfrm>
                <a:off x="139700" y="407812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5"/>
              <p:cNvCxnSpPr/>
              <p:nvPr/>
            </p:nvCxnSpPr>
            <p:spPr>
              <a:xfrm>
                <a:off x="139700" y="420920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" name="Google Shape;66;p5"/>
              <p:cNvCxnSpPr/>
              <p:nvPr/>
            </p:nvCxnSpPr>
            <p:spPr>
              <a:xfrm>
                <a:off x="139700" y="434029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7" name="Google Shape;67;p5"/>
              <p:cNvCxnSpPr/>
              <p:nvPr/>
            </p:nvCxnSpPr>
            <p:spPr>
              <a:xfrm>
                <a:off x="139700" y="447138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8" name="Google Shape;68;p5"/>
              <p:cNvCxnSpPr/>
              <p:nvPr/>
            </p:nvCxnSpPr>
            <p:spPr>
              <a:xfrm>
                <a:off x="139700" y="4602476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9" name="Google Shape;69;p5"/>
            <p:cNvGrpSpPr/>
            <p:nvPr/>
          </p:nvGrpSpPr>
          <p:grpSpPr>
            <a:xfrm>
              <a:off x="110067" y="520148"/>
              <a:ext cx="8912813" cy="4451903"/>
              <a:chOff x="235573" y="916827"/>
              <a:chExt cx="8663159" cy="3797693"/>
            </a:xfrm>
          </p:grpSpPr>
          <p:cxnSp>
            <p:nvCxnSpPr>
              <p:cNvPr id="70" name="Google Shape;70;p5"/>
              <p:cNvCxnSpPr/>
              <p:nvPr/>
            </p:nvCxnSpPr>
            <p:spPr>
              <a:xfrm flipH="1">
                <a:off x="235573" y="916827"/>
                <a:ext cx="5727" cy="3796652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5"/>
              <p:cNvCxnSpPr/>
              <p:nvPr/>
            </p:nvCxnSpPr>
            <p:spPr>
              <a:xfrm>
                <a:off x="37247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5"/>
              <p:cNvCxnSpPr/>
              <p:nvPr/>
            </p:nvCxnSpPr>
            <p:spPr>
              <a:xfrm>
                <a:off x="50364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5"/>
              <p:cNvCxnSpPr/>
              <p:nvPr/>
            </p:nvCxnSpPr>
            <p:spPr>
              <a:xfrm>
                <a:off x="63481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4" name="Google Shape;74;p5"/>
              <p:cNvCxnSpPr/>
              <p:nvPr/>
            </p:nvCxnSpPr>
            <p:spPr>
              <a:xfrm>
                <a:off x="76599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" name="Google Shape;75;p5"/>
              <p:cNvCxnSpPr/>
              <p:nvPr/>
            </p:nvCxnSpPr>
            <p:spPr>
              <a:xfrm>
                <a:off x="89716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" name="Google Shape;76;p5"/>
              <p:cNvCxnSpPr/>
              <p:nvPr/>
            </p:nvCxnSpPr>
            <p:spPr>
              <a:xfrm>
                <a:off x="102833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7" name="Google Shape;77;p5"/>
              <p:cNvCxnSpPr/>
              <p:nvPr/>
            </p:nvCxnSpPr>
            <p:spPr>
              <a:xfrm>
                <a:off x="115951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" name="Google Shape;78;p5"/>
              <p:cNvCxnSpPr/>
              <p:nvPr/>
            </p:nvCxnSpPr>
            <p:spPr>
              <a:xfrm>
                <a:off x="129068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5"/>
              <p:cNvCxnSpPr/>
              <p:nvPr/>
            </p:nvCxnSpPr>
            <p:spPr>
              <a:xfrm>
                <a:off x="142185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0" name="Google Shape;80;p5"/>
              <p:cNvCxnSpPr/>
              <p:nvPr/>
            </p:nvCxnSpPr>
            <p:spPr>
              <a:xfrm>
                <a:off x="155303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" name="Google Shape;81;p5"/>
              <p:cNvCxnSpPr/>
              <p:nvPr/>
            </p:nvCxnSpPr>
            <p:spPr>
              <a:xfrm>
                <a:off x="168420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5"/>
              <p:cNvCxnSpPr/>
              <p:nvPr/>
            </p:nvCxnSpPr>
            <p:spPr>
              <a:xfrm>
                <a:off x="181537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5"/>
              <p:cNvCxnSpPr/>
              <p:nvPr/>
            </p:nvCxnSpPr>
            <p:spPr>
              <a:xfrm>
                <a:off x="194654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5"/>
              <p:cNvCxnSpPr/>
              <p:nvPr/>
            </p:nvCxnSpPr>
            <p:spPr>
              <a:xfrm>
                <a:off x="207772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" name="Google Shape;85;p5"/>
              <p:cNvCxnSpPr/>
              <p:nvPr/>
            </p:nvCxnSpPr>
            <p:spPr>
              <a:xfrm>
                <a:off x="220889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6" name="Google Shape;86;p5"/>
              <p:cNvCxnSpPr/>
              <p:nvPr/>
            </p:nvCxnSpPr>
            <p:spPr>
              <a:xfrm>
                <a:off x="234006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5"/>
              <p:cNvCxnSpPr/>
              <p:nvPr/>
            </p:nvCxnSpPr>
            <p:spPr>
              <a:xfrm>
                <a:off x="247124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5"/>
              <p:cNvCxnSpPr/>
              <p:nvPr/>
            </p:nvCxnSpPr>
            <p:spPr>
              <a:xfrm>
                <a:off x="260241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5"/>
              <p:cNvCxnSpPr/>
              <p:nvPr/>
            </p:nvCxnSpPr>
            <p:spPr>
              <a:xfrm>
                <a:off x="273358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5"/>
              <p:cNvCxnSpPr/>
              <p:nvPr/>
            </p:nvCxnSpPr>
            <p:spPr>
              <a:xfrm>
                <a:off x="286476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5"/>
              <p:cNvCxnSpPr/>
              <p:nvPr/>
            </p:nvCxnSpPr>
            <p:spPr>
              <a:xfrm>
                <a:off x="299593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5"/>
              <p:cNvCxnSpPr/>
              <p:nvPr/>
            </p:nvCxnSpPr>
            <p:spPr>
              <a:xfrm>
                <a:off x="312710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5"/>
              <p:cNvCxnSpPr/>
              <p:nvPr/>
            </p:nvCxnSpPr>
            <p:spPr>
              <a:xfrm>
                <a:off x="325827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4" name="Google Shape;94;p5"/>
              <p:cNvCxnSpPr/>
              <p:nvPr/>
            </p:nvCxnSpPr>
            <p:spPr>
              <a:xfrm>
                <a:off x="338945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5" name="Google Shape;95;p5"/>
              <p:cNvCxnSpPr/>
              <p:nvPr/>
            </p:nvCxnSpPr>
            <p:spPr>
              <a:xfrm>
                <a:off x="352062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5"/>
              <p:cNvCxnSpPr/>
              <p:nvPr/>
            </p:nvCxnSpPr>
            <p:spPr>
              <a:xfrm>
                <a:off x="365179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5"/>
              <p:cNvCxnSpPr/>
              <p:nvPr/>
            </p:nvCxnSpPr>
            <p:spPr>
              <a:xfrm>
                <a:off x="378297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5"/>
              <p:cNvCxnSpPr/>
              <p:nvPr/>
            </p:nvCxnSpPr>
            <p:spPr>
              <a:xfrm>
                <a:off x="391414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404531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417649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430766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443883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5"/>
              <p:cNvCxnSpPr/>
              <p:nvPr/>
            </p:nvCxnSpPr>
            <p:spPr>
              <a:xfrm>
                <a:off x="457000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5"/>
              <p:cNvCxnSpPr/>
              <p:nvPr/>
            </p:nvCxnSpPr>
            <p:spPr>
              <a:xfrm>
                <a:off x="470118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5"/>
              <p:cNvCxnSpPr/>
              <p:nvPr/>
            </p:nvCxnSpPr>
            <p:spPr>
              <a:xfrm>
                <a:off x="483235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5"/>
              <p:cNvCxnSpPr/>
              <p:nvPr/>
            </p:nvCxnSpPr>
            <p:spPr>
              <a:xfrm>
                <a:off x="496352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5"/>
              <p:cNvCxnSpPr/>
              <p:nvPr/>
            </p:nvCxnSpPr>
            <p:spPr>
              <a:xfrm>
                <a:off x="509470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5"/>
              <p:cNvCxnSpPr/>
              <p:nvPr/>
            </p:nvCxnSpPr>
            <p:spPr>
              <a:xfrm>
                <a:off x="522587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5"/>
              <p:cNvCxnSpPr/>
              <p:nvPr/>
            </p:nvCxnSpPr>
            <p:spPr>
              <a:xfrm>
                <a:off x="535704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5"/>
              <p:cNvCxnSpPr/>
              <p:nvPr/>
            </p:nvCxnSpPr>
            <p:spPr>
              <a:xfrm>
                <a:off x="548822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1" name="Google Shape;111;p5"/>
              <p:cNvCxnSpPr/>
              <p:nvPr/>
            </p:nvCxnSpPr>
            <p:spPr>
              <a:xfrm>
                <a:off x="561939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" name="Google Shape;112;p5"/>
              <p:cNvCxnSpPr/>
              <p:nvPr/>
            </p:nvCxnSpPr>
            <p:spPr>
              <a:xfrm>
                <a:off x="575056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" name="Google Shape;113;p5"/>
              <p:cNvCxnSpPr/>
              <p:nvPr/>
            </p:nvCxnSpPr>
            <p:spPr>
              <a:xfrm>
                <a:off x="588173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" name="Google Shape;114;p5"/>
              <p:cNvCxnSpPr/>
              <p:nvPr/>
            </p:nvCxnSpPr>
            <p:spPr>
              <a:xfrm>
                <a:off x="601291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5"/>
              <p:cNvCxnSpPr/>
              <p:nvPr/>
            </p:nvCxnSpPr>
            <p:spPr>
              <a:xfrm>
                <a:off x="614408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5"/>
              <p:cNvCxnSpPr/>
              <p:nvPr/>
            </p:nvCxnSpPr>
            <p:spPr>
              <a:xfrm>
                <a:off x="627525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5"/>
              <p:cNvCxnSpPr/>
              <p:nvPr/>
            </p:nvCxnSpPr>
            <p:spPr>
              <a:xfrm>
                <a:off x="640643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5"/>
              <p:cNvCxnSpPr/>
              <p:nvPr/>
            </p:nvCxnSpPr>
            <p:spPr>
              <a:xfrm>
                <a:off x="653760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5"/>
              <p:cNvCxnSpPr/>
              <p:nvPr/>
            </p:nvCxnSpPr>
            <p:spPr>
              <a:xfrm>
                <a:off x="666877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5"/>
              <p:cNvCxnSpPr/>
              <p:nvPr/>
            </p:nvCxnSpPr>
            <p:spPr>
              <a:xfrm>
                <a:off x="679995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5"/>
              <p:cNvCxnSpPr/>
              <p:nvPr/>
            </p:nvCxnSpPr>
            <p:spPr>
              <a:xfrm>
                <a:off x="693112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2" name="Google Shape;122;p5"/>
              <p:cNvCxnSpPr/>
              <p:nvPr/>
            </p:nvCxnSpPr>
            <p:spPr>
              <a:xfrm>
                <a:off x="706229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p5"/>
              <p:cNvCxnSpPr/>
              <p:nvPr/>
            </p:nvCxnSpPr>
            <p:spPr>
              <a:xfrm>
                <a:off x="719346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5"/>
              <p:cNvCxnSpPr/>
              <p:nvPr/>
            </p:nvCxnSpPr>
            <p:spPr>
              <a:xfrm>
                <a:off x="732464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p5"/>
              <p:cNvCxnSpPr/>
              <p:nvPr/>
            </p:nvCxnSpPr>
            <p:spPr>
              <a:xfrm>
                <a:off x="745581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5"/>
              <p:cNvCxnSpPr/>
              <p:nvPr/>
            </p:nvCxnSpPr>
            <p:spPr>
              <a:xfrm>
                <a:off x="758698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5"/>
              <p:cNvCxnSpPr/>
              <p:nvPr/>
            </p:nvCxnSpPr>
            <p:spPr>
              <a:xfrm>
                <a:off x="771816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5"/>
              <p:cNvCxnSpPr/>
              <p:nvPr/>
            </p:nvCxnSpPr>
            <p:spPr>
              <a:xfrm>
                <a:off x="784933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5"/>
              <p:cNvCxnSpPr/>
              <p:nvPr/>
            </p:nvCxnSpPr>
            <p:spPr>
              <a:xfrm>
                <a:off x="798050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5"/>
              <p:cNvCxnSpPr/>
              <p:nvPr/>
            </p:nvCxnSpPr>
            <p:spPr>
              <a:xfrm>
                <a:off x="811168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5"/>
              <p:cNvCxnSpPr/>
              <p:nvPr/>
            </p:nvCxnSpPr>
            <p:spPr>
              <a:xfrm>
                <a:off x="824285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p5"/>
              <p:cNvCxnSpPr/>
              <p:nvPr/>
            </p:nvCxnSpPr>
            <p:spPr>
              <a:xfrm>
                <a:off x="837402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" name="Google Shape;133;p5"/>
              <p:cNvCxnSpPr/>
              <p:nvPr/>
            </p:nvCxnSpPr>
            <p:spPr>
              <a:xfrm>
                <a:off x="850519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" name="Google Shape;134;p5"/>
              <p:cNvCxnSpPr/>
              <p:nvPr/>
            </p:nvCxnSpPr>
            <p:spPr>
              <a:xfrm>
                <a:off x="863637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" name="Google Shape;135;p5"/>
              <p:cNvCxnSpPr/>
              <p:nvPr/>
            </p:nvCxnSpPr>
            <p:spPr>
              <a:xfrm>
                <a:off x="876754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5"/>
              <p:cNvCxnSpPr/>
              <p:nvPr/>
            </p:nvCxnSpPr>
            <p:spPr>
              <a:xfrm>
                <a:off x="889873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37" name="Google Shape;137;p5"/>
            <p:cNvGrpSpPr/>
            <p:nvPr/>
          </p:nvGrpSpPr>
          <p:grpSpPr>
            <a:xfrm>
              <a:off x="0" y="4420423"/>
              <a:ext cx="9146191" cy="539409"/>
              <a:chOff x="139700" y="1063145"/>
              <a:chExt cx="8890000" cy="524344"/>
            </a:xfrm>
          </p:grpSpPr>
          <p:cxnSp>
            <p:nvCxnSpPr>
              <p:cNvPr id="138" name="Google Shape;138;p5"/>
              <p:cNvCxnSpPr/>
              <p:nvPr/>
            </p:nvCxnSpPr>
            <p:spPr>
              <a:xfrm>
                <a:off x="139700" y="106314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p5"/>
              <p:cNvCxnSpPr/>
              <p:nvPr/>
            </p:nvCxnSpPr>
            <p:spPr>
              <a:xfrm>
                <a:off x="139700" y="119423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p5"/>
              <p:cNvCxnSpPr/>
              <p:nvPr/>
            </p:nvCxnSpPr>
            <p:spPr>
              <a:xfrm>
                <a:off x="139700" y="132531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5"/>
              <p:cNvCxnSpPr/>
              <p:nvPr/>
            </p:nvCxnSpPr>
            <p:spPr>
              <a:xfrm>
                <a:off x="139700" y="145640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5"/>
              <p:cNvCxnSpPr/>
              <p:nvPr/>
            </p:nvCxnSpPr>
            <p:spPr>
              <a:xfrm>
                <a:off x="139700" y="158748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143" name="Google Shape;1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4" y="-3958"/>
            <a:ext cx="9144000" cy="62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6"/>
          <p:cNvSpPr txBox="1"/>
          <p:nvPr>
            <p:ph idx="2" type="body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6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595979" y="820608"/>
            <a:ext cx="3868340" cy="6179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49"/>
              <a:buNone/>
              <a:defRPr b="1" sz="1349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595979" y="1438541"/>
            <a:ext cx="3868340" cy="3074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7"/>
          <p:cNvSpPr txBox="1"/>
          <p:nvPr>
            <p:ph idx="3" type="body"/>
          </p:nvPr>
        </p:nvSpPr>
        <p:spPr>
          <a:xfrm>
            <a:off x="4663015" y="820608"/>
            <a:ext cx="3887390" cy="6179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49"/>
              <a:buNone/>
              <a:defRPr b="1" sz="1349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4" name="Google Shape;154;p7"/>
          <p:cNvSpPr txBox="1"/>
          <p:nvPr>
            <p:ph idx="4" type="body"/>
          </p:nvPr>
        </p:nvSpPr>
        <p:spPr>
          <a:xfrm>
            <a:off x="4663015" y="1438540"/>
            <a:ext cx="3887390" cy="3074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7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7" name="Google Shape;157;p7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8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3887390" y="740570"/>
            <a:ext cx="4629151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67" name="Google Shape;167;p10"/>
          <p:cNvSpPr txBox="1"/>
          <p:nvPr>
            <p:ph idx="2" type="body"/>
          </p:nvPr>
        </p:nvSpPr>
        <p:spPr>
          <a:xfrm>
            <a:off x="629842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49"/>
              <a:buNone/>
              <a:defRPr sz="1049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49"/>
              <a:buNone/>
              <a:defRPr sz="749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49"/>
              <a:buNone/>
              <a:defRPr sz="749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9pPr>
          </a:lstStyle>
          <a:p/>
        </p:txBody>
      </p:sp>
      <p:sp>
        <p:nvSpPr>
          <p:cNvPr id="168" name="Google Shape;168;p10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0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4" y="-3958"/>
            <a:ext cx="9144000" cy="62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3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89"/>
              <a:buFont typeface="Arial"/>
              <a:buNone/>
              <a:defRPr b="1" i="0" sz="1889" u="none" cap="none" strike="noStrike">
                <a:solidFill>
                  <a:srgbClr val="0068B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74593" y="1127290"/>
            <a:ext cx="7886701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471" lvl="0" marL="457200" marR="0" rtl="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0068B4"/>
              </a:buClr>
              <a:buSzPts val="1746"/>
              <a:buFont typeface="Arial"/>
              <a:buChar char="•"/>
              <a:defRPr b="0" i="0" sz="17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9437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8B4"/>
              </a:buClr>
              <a:buSzPts val="1588"/>
              <a:buFont typeface="Arial"/>
              <a:buChar char="•"/>
              <a:defRPr b="0" i="0" sz="158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341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8B4"/>
              </a:buClr>
              <a:buSzPts val="1429"/>
              <a:buFont typeface="Arial"/>
              <a:buChar char="•"/>
              <a:defRPr b="0" i="0" sz="142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261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8B4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261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8B4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261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261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261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261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9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www.geeksforgeeks.org/neural-networks-a-beginners-guide/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kaggle.com/datasets/vinayak123tyagi/milling-data-set-prognostic-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ubashpal4/CNC_MillingMachine_Production_-DataSet_Analysis" TargetMode="External"/><Relationship Id="rId4" Type="http://schemas.openxmlformats.org/officeDocument/2006/relationships/hyperlink" Target="https://github.com/boschresearch/CNC_Machining/tree/main/data" TargetMode="External"/><Relationship Id="rId9" Type="http://schemas.openxmlformats.org/officeDocument/2006/relationships/hyperlink" Target="https://www.kaggle.com/code/carlkirstein/predictive-maintenance-milling-machine-98-6/notebook" TargetMode="External"/><Relationship Id="rId5" Type="http://schemas.openxmlformats.org/officeDocument/2006/relationships/hyperlink" Target="https://github.com/jsyoon0823/TimeGAN?tab=readme-ov-file" TargetMode="External"/><Relationship Id="rId6" Type="http://schemas.openxmlformats.org/officeDocument/2006/relationships/hyperlink" Target="https://papers.nips.cc/paper_files/paper/2019/hash/c9efe5f26cd17ba6216bbe2a7d26d490-Abstract.html" TargetMode="External"/><Relationship Id="rId7" Type="http://schemas.openxmlformats.org/officeDocument/2006/relationships/hyperlink" Target="https://github.com/ShahrbanooRezaei/GANs-to-predict-stability-maps-in-milling-machining/tree/main/data" TargetMode="External"/><Relationship Id="rId8" Type="http://schemas.openxmlformats.org/officeDocument/2006/relationships/hyperlink" Target="https://doi.org/10.1007/s10845-023-02291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ctrTitle"/>
          </p:nvPr>
        </p:nvSpPr>
        <p:spPr>
          <a:xfrm>
            <a:off x="552525" y="1199675"/>
            <a:ext cx="76503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de-DE" sz="2423"/>
              <a:t>Generative Adversarial Networks for Time Series </a:t>
            </a:r>
            <a:endParaRPr sz="2423"/>
          </a:p>
        </p:txBody>
      </p:sp>
      <p:sp>
        <p:nvSpPr>
          <p:cNvPr id="186" name="Google Shape;186;p13"/>
          <p:cNvSpPr txBox="1"/>
          <p:nvPr/>
        </p:nvSpPr>
        <p:spPr>
          <a:xfrm>
            <a:off x="143434" y="4448125"/>
            <a:ext cx="512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Team Members: Archana Yadav, Gowtham Premkumar, Shweta Bambal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552514" y="2570183"/>
            <a:ext cx="48591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 Multisensor Systems Group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 for Intelligent Cooperating Systems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of Computer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Otto von Guericke University, Magdeburg</a:t>
            </a:r>
            <a:endParaRPr/>
          </a:p>
        </p:txBody>
      </p:sp>
      <p:sp>
        <p:nvSpPr>
          <p:cNvPr id="188" name="Google Shape;188;p13"/>
          <p:cNvSpPr txBox="1"/>
          <p:nvPr/>
        </p:nvSpPr>
        <p:spPr>
          <a:xfrm>
            <a:off x="552514" y="3545190"/>
            <a:ext cx="4859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11">
                <a:solidFill>
                  <a:schemeClr val="dk1"/>
                </a:solidFill>
              </a:rPr>
              <a:t>16.05.2024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/>
        </p:nvSpPr>
        <p:spPr>
          <a:xfrm>
            <a:off x="800176" y="2768541"/>
            <a:ext cx="4482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223">
                <a:solidFill>
                  <a:srgbClr val="0068B4"/>
                </a:solidFill>
                <a:latin typeface="Arial"/>
                <a:ea typeface="Arial"/>
                <a:cs typeface="Arial"/>
                <a:sym typeface="Arial"/>
              </a:rPr>
              <a:t>Thank You For Your Attention!</a:t>
            </a:r>
            <a:endParaRPr/>
          </a:p>
        </p:txBody>
      </p:sp>
      <p:sp>
        <p:nvSpPr>
          <p:cNvPr id="266" name="Google Shape;266;p22"/>
          <p:cNvSpPr txBox="1"/>
          <p:nvPr>
            <p:ph type="ctrTitle"/>
          </p:nvPr>
        </p:nvSpPr>
        <p:spPr>
          <a:xfrm>
            <a:off x="552525" y="1199675"/>
            <a:ext cx="76503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de-DE" sz="2423"/>
              <a:t>Generative Adversarial Networks for Time Series </a:t>
            </a:r>
            <a:endParaRPr sz="242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247299" y="1114415"/>
            <a:ext cx="84240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9438" lvl="0" marL="457200" rtl="0" algn="l">
              <a:lnSpc>
                <a:spcPct val="115000"/>
              </a:lnSpc>
              <a:spcBef>
                <a:spcPts val="749"/>
              </a:spcBef>
              <a:spcAft>
                <a:spcPts val="0"/>
              </a:spcAft>
              <a:buSzPts val="1588"/>
              <a:buChar char="●"/>
            </a:pPr>
            <a:r>
              <a:rPr lang="de-DE"/>
              <a:t>Introduction</a:t>
            </a:r>
            <a:endParaRPr/>
          </a:p>
          <a:p>
            <a:pPr indent="-32943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8"/>
              <a:buChar char="●"/>
            </a:pPr>
            <a:r>
              <a:rPr lang="de-DE"/>
              <a:t>Related Work</a:t>
            </a:r>
            <a:endParaRPr/>
          </a:p>
          <a:p>
            <a:pPr indent="-32943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8"/>
              <a:buChar char="●"/>
            </a:pPr>
            <a:r>
              <a:rPr lang="de-DE"/>
              <a:t>Existing Implementations and Dataset</a:t>
            </a:r>
            <a:endParaRPr/>
          </a:p>
        </p:txBody>
      </p:sp>
      <p:sp>
        <p:nvSpPr>
          <p:cNvPr id="195" name="Google Shape;195;p14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6" name="Google Shape;196;p14"/>
          <p:cNvSpPr txBox="1"/>
          <p:nvPr>
            <p:ph type="title"/>
          </p:nvPr>
        </p:nvSpPr>
        <p:spPr>
          <a:xfrm>
            <a:off x="0" y="2"/>
            <a:ext cx="5746500" cy="520200"/>
          </a:xfrm>
          <a:prstGeom prst="rect">
            <a:avLst/>
          </a:prstGeom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Introduction</a:t>
            </a:r>
            <a:endParaRPr/>
          </a:p>
        </p:txBody>
      </p:sp>
      <p:sp>
        <p:nvSpPr>
          <p:cNvPr id="202" name="Google Shape;202;p15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3" name="Google Shape;203;p15"/>
          <p:cNvSpPr txBox="1"/>
          <p:nvPr>
            <p:ph idx="11" type="ftr"/>
          </p:nvPr>
        </p:nvSpPr>
        <p:spPr>
          <a:xfrm>
            <a:off x="285777" y="4972054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Time- GAN </a:t>
            </a:r>
            <a:endParaRPr/>
          </a:p>
        </p:txBody>
      </p:sp>
      <p:pic>
        <p:nvPicPr>
          <p:cNvPr id="204" name="Google Shape;2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025" y="762363"/>
            <a:ext cx="3350175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5"/>
          <p:cNvSpPr txBox="1"/>
          <p:nvPr/>
        </p:nvSpPr>
        <p:spPr>
          <a:xfrm>
            <a:off x="218200" y="886675"/>
            <a:ext cx="4961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Generative Adversarial Networks</a:t>
            </a:r>
            <a:r>
              <a:rPr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(GANs) are made up of two </a:t>
            </a:r>
            <a:r>
              <a:rPr lang="de-DE" sz="1350" u="sng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neural networks</a:t>
            </a:r>
            <a:r>
              <a:rPr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 discriminator and a generator.</a:t>
            </a:r>
            <a:r>
              <a:rPr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They use adversarial training to produce artificial data that is identical to actual data.</a:t>
            </a:r>
            <a:endParaRPr sz="1745">
              <a:solidFill>
                <a:schemeClr val="dk1"/>
              </a:solidFill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5048100" y="4800450"/>
            <a:ext cx="4095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https://machinelearningmastery.com/what-are-generative-adversarial-networks-gans/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07" name="Google Shape;2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200" y="2643125"/>
            <a:ext cx="4508799" cy="14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4" name="Google Shape;214;p16"/>
          <p:cNvSpPr txBox="1"/>
          <p:nvPr>
            <p:ph idx="4294967295"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Using GAN to Predict </a:t>
            </a:r>
            <a:r>
              <a:rPr lang="de-DE"/>
              <a:t>Milling</a:t>
            </a:r>
            <a:r>
              <a:rPr lang="de-DE"/>
              <a:t> Machine Stability </a:t>
            </a:r>
            <a:endParaRPr/>
          </a:p>
        </p:txBody>
      </p:sp>
      <p:pic>
        <p:nvPicPr>
          <p:cNvPr id="215" name="Google Shape;2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913" y="653688"/>
            <a:ext cx="4275925" cy="22970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6"/>
          <p:cNvSpPr/>
          <p:nvPr/>
        </p:nvSpPr>
        <p:spPr>
          <a:xfrm>
            <a:off x="114950" y="653675"/>
            <a:ext cx="4538700" cy="229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chemeClr val="dk1"/>
                </a:solidFill>
              </a:rPr>
              <a:t>Goal:</a:t>
            </a:r>
            <a:r>
              <a:rPr lang="de-DE" sz="1200">
                <a:solidFill>
                  <a:schemeClr val="dk1"/>
                </a:solidFill>
              </a:rPr>
              <a:t> Predict stability maps for milling with limited data using generative adversarial networks (EGAN).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200">
                <a:solidFill>
                  <a:schemeClr val="dk1"/>
                </a:solidFill>
              </a:rPr>
              <a:t>Components: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de-DE" sz="1200">
                <a:solidFill>
                  <a:schemeClr val="dk1"/>
                </a:solidFill>
              </a:rPr>
              <a:t>Encoder:</a:t>
            </a:r>
            <a:r>
              <a:rPr lang="de-DE" sz="1200">
                <a:solidFill>
                  <a:schemeClr val="dk1"/>
                </a:solidFill>
              </a:rPr>
              <a:t> Compresses stability maps into a latent space representing key features.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de-DE" sz="1200">
                <a:solidFill>
                  <a:schemeClr val="dk1"/>
                </a:solidFill>
              </a:rPr>
              <a:t>Generator:</a:t>
            </a:r>
            <a:r>
              <a:rPr lang="de-DE" sz="1200">
                <a:solidFill>
                  <a:schemeClr val="dk1"/>
                </a:solidFill>
              </a:rPr>
              <a:t> Creates new stability maps from points in the latent space.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de-DE" sz="1200">
                <a:solidFill>
                  <a:schemeClr val="dk1"/>
                </a:solidFill>
              </a:rPr>
              <a:t>Discriminator:</a:t>
            </a:r>
            <a:r>
              <a:rPr lang="de-DE" sz="1200">
                <a:solidFill>
                  <a:schemeClr val="dk1"/>
                </a:solidFill>
              </a:rPr>
              <a:t> Distinguishes real vs. generated stability maps.</a:t>
            </a:r>
            <a:endParaRPr b="1" sz="1200"/>
          </a:p>
        </p:txBody>
      </p:sp>
      <p:sp>
        <p:nvSpPr>
          <p:cNvPr id="217" name="Google Shape;217;p16"/>
          <p:cNvSpPr/>
          <p:nvPr/>
        </p:nvSpPr>
        <p:spPr>
          <a:xfrm>
            <a:off x="114950" y="3149625"/>
            <a:ext cx="4538700" cy="172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/>
              <a:t>Modelling: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It is an anomaly </a:t>
            </a:r>
            <a:r>
              <a:rPr lang="de-DE" sz="1200"/>
              <a:t>detection</a:t>
            </a:r>
            <a:r>
              <a:rPr lang="de-DE" sz="1200"/>
              <a:t> model and is generating the stability maps of milling machine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Uses Deep Convolutional GAN architecture.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Uses Binary Cross Entropy loss functions for generator and discriminator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Uses L1 loss function (Mean Absolute Error (MAE)) for encoder</a:t>
            </a:r>
            <a:endParaRPr sz="1200"/>
          </a:p>
        </p:txBody>
      </p:sp>
      <p:sp>
        <p:nvSpPr>
          <p:cNvPr id="218" name="Google Shape;218;p16"/>
          <p:cNvSpPr/>
          <p:nvPr/>
        </p:nvSpPr>
        <p:spPr>
          <a:xfrm>
            <a:off x="4793375" y="3327825"/>
            <a:ext cx="4161000" cy="12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/>
              <a:t>Relevance</a:t>
            </a:r>
            <a:r>
              <a:rPr b="1" lang="de-DE" sz="1200"/>
              <a:t>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Can be used for sequential/time-series dataset by replacing DCGAN with RNNs like LSTM or GRU.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TimeGAN Implementation : </a:t>
            </a:r>
            <a:endParaRPr/>
          </a:p>
        </p:txBody>
      </p:sp>
      <p:sp>
        <p:nvSpPr>
          <p:cNvPr id="224" name="Google Shape;224;p17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5" name="Google Shape;225;p17"/>
          <p:cNvSpPr txBox="1"/>
          <p:nvPr>
            <p:ph idx="11" type="ftr"/>
          </p:nvPr>
        </p:nvSpPr>
        <p:spPr>
          <a:xfrm>
            <a:off x="285777" y="4972054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Time- GAN </a:t>
            </a: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140650" y="601125"/>
            <a:ext cx="8640900" cy="4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b="1" lang="de-DE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Synthetic Data Generation: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de-DE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TimeGAN generates data by first embedding real data into a latent space, manipulating it, and then recovering it back to the original space, thus synthesizing new data samples.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b="1" lang="de-DE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Components: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de-DE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Embedding Network: Converts real data to a simpler latent space.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de-DE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Recovery Network: Reconstructs original-like data from latent space.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de-DE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Generator: Creates new data samples in latent space.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de-DE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Supervisor: Teaches the generator the temporal patterns of real data.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de-DE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Discriminator: Identifies if data is real or synthetic, ensuring realism.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b="1" lang="de-DE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Network Structure: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de-DE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Uses RNNs like GRU or LSTM, ideal for sequential data.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b="1" lang="de-DE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Loss Functions: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de-DE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Supervised Loss: Matches generated data's time patterns with real data.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de-DE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Adversarial Loss: Makes synthetic data indistinguishable from real.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de-DE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Moment Matching Loss: Ensures statistical alignment between real and generated data.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rPr lang="de-DE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				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5695450" y="4696950"/>
            <a:ext cx="3086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3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8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https://github.com/jsyoon0823/TimeGAN?tab=readme-ov-file</a:t>
            </a:r>
            <a:endParaRPr sz="174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4" name="Google Shape;234;p18"/>
          <p:cNvSpPr txBox="1"/>
          <p:nvPr>
            <p:ph type="title"/>
          </p:nvPr>
        </p:nvSpPr>
        <p:spPr>
          <a:xfrm>
            <a:off x="0" y="2"/>
            <a:ext cx="5746500" cy="520200"/>
          </a:xfrm>
          <a:prstGeom prst="rect">
            <a:avLst/>
          </a:prstGeom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050" y="520202"/>
            <a:ext cx="3925907" cy="4318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Sample Dataset 1:</a:t>
            </a:r>
            <a:endParaRPr/>
          </a:p>
        </p:txBody>
      </p:sp>
      <p:sp>
        <p:nvSpPr>
          <p:cNvPr id="241" name="Google Shape;241;p19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2" name="Google Shape;242;p19"/>
          <p:cNvSpPr txBox="1"/>
          <p:nvPr>
            <p:ph idx="11" type="ftr"/>
          </p:nvPr>
        </p:nvSpPr>
        <p:spPr>
          <a:xfrm>
            <a:off x="285777" y="4972054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Time- GAN 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218200" y="886675"/>
            <a:ext cx="86409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>
                <a:solidFill>
                  <a:srgbClr val="1F2328"/>
                </a:solidFill>
                <a:highlight>
                  <a:srgbClr val="FFFFFF"/>
                </a:highlight>
              </a:rPr>
              <a:t>Dataset analysis for the power consumption of a programmable CNC milling machine with the process features. 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de-DE" sz="1200">
                <a:solidFill>
                  <a:srgbClr val="1F2328"/>
                </a:solidFill>
                <a:highlight>
                  <a:srgbClr val="FFFFFF"/>
                </a:highlight>
              </a:rPr>
            </a:b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columns (total 17 columns):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#   Column                                                     Non-Null Count  Dtype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  ------                                                     --------------  -----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   start_time                                                 220 non-null    int64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   end_time                                                   220 non-null    int64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   processing_time                                            220 non-null    int64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   average_power_consumption                                  220 non-null    int64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4   number_of_missing_datapoints                               220 non-null    int64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5   raw_volume                                                 220 non-null    int64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   number_of_lines_of_code                                    220 non-null    int64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7   number_tool_changes                                        220 non-null    int64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8   number_of_travels_to_machine_zero_point_in_rapid_traverse  220 non-null    int64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9   number_axis_rotations                                      220 non-null    int64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10  weighted_speed                                             220 non-null    int64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11  weighted_tool_diameter                                     220 non-null    int64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12  weighted_cutting_length                                    220 non-null    int64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13  weighted_number_of_cutting_edges                           220 non-null    int64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14  weighted_cutting_speed                                     220 non-null    int64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15  weighted_feed_per_tooth                                    220 non-null    int64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16  weighted_feedrate                                          220 non-null    int64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Sample Dataset 2:</a:t>
            </a:r>
            <a:endParaRPr/>
          </a:p>
        </p:txBody>
      </p:sp>
      <p:sp>
        <p:nvSpPr>
          <p:cNvPr id="249" name="Google Shape;249;p20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0" name="Google Shape;250;p20"/>
          <p:cNvSpPr txBox="1"/>
          <p:nvPr>
            <p:ph idx="11" type="ftr"/>
          </p:nvPr>
        </p:nvSpPr>
        <p:spPr>
          <a:xfrm>
            <a:off x="285777" y="4972054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Time- GAN </a:t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48625" y="1023675"/>
            <a:ext cx="35604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de-DE" sz="1200">
                <a:solidFill>
                  <a:srgbClr val="1F2328"/>
                </a:solidFill>
                <a:highlight>
                  <a:srgbClr val="FFFFFF"/>
                </a:highlight>
              </a:rPr>
              <a:t>The dataset provided is a collection of real-world industrial vibration data collected from a brownfield CNC milling machine. 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de-DE" sz="1200">
                <a:solidFill>
                  <a:srgbClr val="1F2328"/>
                </a:solidFill>
                <a:highlight>
                  <a:srgbClr val="FFFFFF"/>
                </a:highlight>
              </a:rPr>
              <a:t>The X- Y- and Z-axes of the accelerometer have been recorded using a sampling rate equal to 2 kHz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de-DE" sz="1200">
                <a:solidFill>
                  <a:srgbClr val="1F2328"/>
                </a:solidFill>
                <a:highlight>
                  <a:srgbClr val="FFFFFF"/>
                </a:highlight>
              </a:rPr>
              <a:t>Data is from three different CNC milling machines each executing 15 processes. </a:t>
            </a:r>
            <a:endParaRPr sz="1200"/>
          </a:p>
        </p:txBody>
      </p:sp>
      <p:pic>
        <p:nvPicPr>
          <p:cNvPr id="252" name="Google Shape;2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575" y="645850"/>
            <a:ext cx="520852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References</a:t>
            </a:r>
            <a:endParaRPr/>
          </a:p>
        </p:txBody>
      </p:sp>
      <p:sp>
        <p:nvSpPr>
          <p:cNvPr id="258" name="Google Shape;258;p21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9" name="Google Shape;259;p21"/>
          <p:cNvSpPr txBox="1"/>
          <p:nvPr>
            <p:ph idx="11" type="ftr"/>
          </p:nvPr>
        </p:nvSpPr>
        <p:spPr>
          <a:xfrm>
            <a:off x="285777" y="4972054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Time- GAN 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218200" y="886675"/>
            <a:ext cx="86409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AutoNum type="arabicPeriod"/>
            </a:pPr>
            <a:r>
              <a:rPr lang="de-DE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https://github.com/subashpal4/CNC_MillingMachine_Production_-DataSet_Analysis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AutoNum type="arabicPeriod"/>
            </a:pPr>
            <a:r>
              <a:rPr lang="de-DE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https://github.com/boschresearch/CNC_Machining/tree/main/data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AutoNum type="arabicPeriod"/>
            </a:pPr>
            <a:r>
              <a:rPr lang="de-DE" sz="12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https://github.com/jsyoon0823/TimeGAN?tab=readme-ov-file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AutoNum type="arabicPeriod"/>
            </a:pPr>
            <a:r>
              <a:rPr lang="de-DE" sz="1200" u="sng">
                <a:solidFill>
                  <a:schemeClr val="hlink"/>
                </a:solidFill>
                <a:hlinkClick r:id="rId6"/>
              </a:rPr>
              <a:t>https://papers.nips.cc/paper_files/paper/2019/hash/c9efe5f26cd17ba6216bbe2a7d26d490-Abstract.html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AutoNum type="arabicPeriod"/>
            </a:pPr>
            <a:r>
              <a:rPr lang="de-DE" sz="12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https://github.com/ShahrbanooRezaei/GANs-to-predict-stability-maps-in-milling-machining/tree/main/data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AutoNum type="arabicPeriod"/>
            </a:pPr>
            <a:r>
              <a:rPr lang="de-DE" sz="1200">
                <a:solidFill>
                  <a:srgbClr val="222222"/>
                </a:solidFill>
                <a:highlight>
                  <a:srgbClr val="FFFFFF"/>
                </a:highlight>
              </a:rPr>
              <a:t>Rezaei, S., Cornelius, A., Karandikar, J. </a:t>
            </a:r>
            <a:r>
              <a:rPr i="1" lang="de-DE" sz="1200">
                <a:solidFill>
                  <a:srgbClr val="222222"/>
                </a:solidFill>
                <a:highlight>
                  <a:srgbClr val="FFFFFF"/>
                </a:highlight>
              </a:rPr>
              <a:t>et al.</a:t>
            </a:r>
            <a:r>
              <a:rPr lang="de-DE" sz="1200">
                <a:solidFill>
                  <a:srgbClr val="222222"/>
                </a:solidFill>
                <a:highlight>
                  <a:srgbClr val="FFFFFF"/>
                </a:highlight>
              </a:rPr>
              <a:t> Using GANs to predict milling stability from limited data. </a:t>
            </a:r>
            <a:r>
              <a:rPr i="1" lang="de-DE" sz="1200">
                <a:solidFill>
                  <a:srgbClr val="222222"/>
                </a:solidFill>
                <a:highlight>
                  <a:srgbClr val="FFFFFF"/>
                </a:highlight>
              </a:rPr>
              <a:t>J Intell Manuf</a:t>
            </a:r>
            <a:r>
              <a:rPr lang="de-DE" sz="1200">
                <a:solidFill>
                  <a:srgbClr val="222222"/>
                </a:solidFill>
                <a:highlight>
                  <a:srgbClr val="FFFFFF"/>
                </a:highlight>
              </a:rPr>
              <a:t> (2024). </a:t>
            </a:r>
            <a:r>
              <a:rPr lang="de-DE" sz="1200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https://doi.org/10.1007/s10845-023-02291-1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rabicPeriod"/>
            </a:pPr>
            <a:r>
              <a:rPr lang="de-DE" sz="1200" u="sng">
                <a:solidFill>
                  <a:schemeClr val="hlink"/>
                </a:solidFill>
                <a:highlight>
                  <a:srgbClr val="FFFFFF"/>
                </a:highlight>
                <a:hlinkClick r:id="rId9"/>
              </a:rPr>
              <a:t>https://www.kaggle.com/code/carlkirstein/predictive-maintenance-milling-machine-98-6/notebook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rabicPeriod"/>
            </a:pPr>
            <a:r>
              <a:rPr lang="de-DE" sz="1200" u="sng">
                <a:solidFill>
                  <a:schemeClr val="hlink"/>
                </a:solidFill>
                <a:highlight>
                  <a:srgbClr val="FFFFFF"/>
                </a:highlight>
                <a:hlinkClick r:id="rId10"/>
              </a:rPr>
              <a:t>https://www.kaggle.com/datasets/vinayak123tyagi/milling-data-set-prognostic-data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