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F9B3D5-8488-FBE2-A0B2-6C7041F5146D}" v="18" dt="2025-01-06T08:55:25.624"/>
    <p1510:client id="{FD523F67-A01E-BEE9-25A9-635C9EDD590C}" v="923" dt="2025-01-06T16:03:35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census.gov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 Data Driven Foresight</a:t>
            </a:r>
            <a:endParaRPr lang="en-GB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3200" dirty="0"/>
              <a:t>Topic: Self-Healing Materials </a:t>
            </a:r>
          </a:p>
          <a:p>
            <a:endParaRPr lang="en-GB" sz="3200" dirty="0"/>
          </a:p>
          <a:p>
            <a:r>
              <a:rPr lang="en-GB" sz="2000" dirty="0"/>
              <a:t>Presentation by Liang, Puntigam, </a:t>
            </a:r>
            <a:r>
              <a:rPr lang="en-GB" sz="2000" dirty="0" err="1"/>
              <a:t>Yousofi</a:t>
            </a:r>
            <a:endParaRPr lang="en-GB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FB28-5B8C-BCFB-04B3-54966AAE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Espacenet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1FC60-B060-12B2-5E82-55544DE04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7" name="Content Placeholder 6" descr="A graph showing the growth of a book&#10;&#10;Description automatically generated">
            <a:extLst>
              <a:ext uri="{FF2B5EF4-FFF2-40B4-BE49-F238E27FC236}">
                <a16:creationId xmlns:a16="http://schemas.microsoft.com/office/drawing/2014/main" id="{19EA9D37-D23E-EE12-4ACB-031C10461D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9B88837-E2FE-A893-9E97-7F7FEF4938FC}"/>
              </a:ext>
            </a:extLst>
          </p:cNvPr>
          <p:cNvSpPr txBox="1"/>
          <p:nvPr/>
        </p:nvSpPr>
        <p:spPr>
          <a:xfrm>
            <a:off x="1749126" y="3321856"/>
            <a:ext cx="32657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Warum Daten vor 2015?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388F70-DC19-C63B-C5DD-9939BF3A9210}"/>
              </a:ext>
            </a:extLst>
          </p:cNvPr>
          <p:cNvSpPr txBox="1"/>
          <p:nvPr/>
        </p:nvSpPr>
        <p:spPr>
          <a:xfrm>
            <a:off x="5547731" y="5380961"/>
            <a:ext cx="42930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X-Achse Major/Minor Ticks (Georg)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4763C24-0F1C-6ED9-C263-605C9DE2CF33}"/>
              </a:ext>
            </a:extLst>
          </p:cNvPr>
          <p:cNvSpPr txBox="1"/>
          <p:nvPr/>
        </p:nvSpPr>
        <p:spPr>
          <a:xfrm>
            <a:off x="5548947" y="5869213"/>
            <a:ext cx="38168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Vergleich mit Publikationsdaten, </a:t>
            </a:r>
            <a:r>
              <a:rPr lang="de-DE">
                <a:solidFill>
                  <a:srgbClr val="FF0000"/>
                </a:solidFill>
              </a:rPr>
              <a:t>auch vor 2015</a:t>
            </a:r>
          </a:p>
        </p:txBody>
      </p:sp>
    </p:spTree>
    <p:extLst>
      <p:ext uri="{BB962C8B-B14F-4D97-AF65-F5344CB8AC3E}">
        <p14:creationId xmlns:p14="http://schemas.microsoft.com/office/powerpoint/2010/main" val="366648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3A217-21A5-7901-6120-28237D26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B3A4204-5FA0-8266-8F40-B1B7C419A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830" y="2499396"/>
            <a:ext cx="11710639" cy="263299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3F758-1198-A982-F141-E7B7353A5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8F97CCA7-EE85-DE8E-AC2C-A412E11936F7}"/>
              </a:ext>
            </a:extLst>
          </p:cNvPr>
          <p:cNvSpPr txBox="1"/>
          <p:nvPr/>
        </p:nvSpPr>
        <p:spPr>
          <a:xfrm>
            <a:off x="6170839" y="5572125"/>
            <a:ext cx="40821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IPC Codes (?)</a:t>
            </a:r>
          </a:p>
        </p:txBody>
      </p:sp>
    </p:spTree>
    <p:extLst>
      <p:ext uri="{BB962C8B-B14F-4D97-AF65-F5344CB8AC3E}">
        <p14:creationId xmlns:p14="http://schemas.microsoft.com/office/powerpoint/2010/main" val="3145640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136C-E885-609E-94FD-103F489D4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17B91-A842-294D-FDBB-489DAA25A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DE" dirty="0"/>
              <a:t>WIPO additionally manages the rights to 605 international patents (not shown </a:t>
            </a:r>
            <a:r>
              <a:rPr lang="en-DE"/>
              <a:t>in graph)</a:t>
            </a:r>
            <a:endParaRPr lang="en-DE" dirty="0"/>
          </a:p>
        </p:txBody>
      </p:sp>
      <p:pic>
        <p:nvPicPr>
          <p:cNvPr id="7" name="Content Placeholder 6" descr="A graph of blue and white bars&#10;&#10;Description automatically generated">
            <a:extLst>
              <a:ext uri="{FF2B5EF4-FFF2-40B4-BE49-F238E27FC236}">
                <a16:creationId xmlns:a16="http://schemas.microsoft.com/office/drawing/2014/main" id="{28E7E884-2B3B-27CF-FF3A-73A149F825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E654DBD-9C9F-7792-2F9B-8D0FD2B9BF5F}"/>
              </a:ext>
            </a:extLst>
          </p:cNvPr>
          <p:cNvSpPr txBox="1"/>
          <p:nvPr/>
        </p:nvSpPr>
        <p:spPr>
          <a:xfrm>
            <a:off x="5651887" y="5417744"/>
            <a:ext cx="3510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Vergleich mit </a:t>
            </a:r>
            <a:r>
              <a:rPr lang="de-DE" err="1">
                <a:solidFill>
                  <a:srgbClr val="FF0000"/>
                </a:solidFill>
              </a:rPr>
              <a:t>Espacenet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8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0D354-45FF-F7F1-B31C-13325FBF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WIPO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3E347-573E-8418-4C83-C104B4CA3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7" name="Content Placeholder 6" descr="A graph showing the number of patentes&#10;&#10;Description automatically generated">
            <a:extLst>
              <a:ext uri="{FF2B5EF4-FFF2-40B4-BE49-F238E27FC236}">
                <a16:creationId xmlns:a16="http://schemas.microsoft.com/office/drawing/2014/main" id="{32121764-E93C-8100-8E7A-17DFC621D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5B7076F-BE07-C16A-E0EA-63DC64B2E388}"/>
              </a:ext>
            </a:extLst>
          </p:cNvPr>
          <p:cNvSpPr txBox="1"/>
          <p:nvPr/>
        </p:nvSpPr>
        <p:spPr>
          <a:xfrm>
            <a:off x="5651887" y="5417744"/>
            <a:ext cx="35106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Vergleich mit </a:t>
            </a:r>
            <a:r>
              <a:rPr lang="de-DE" err="1">
                <a:solidFill>
                  <a:srgbClr val="FF0000"/>
                </a:solidFill>
              </a:rPr>
              <a:t>Espacenet</a:t>
            </a:r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81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6490C6-193D-122B-4565-06AD1D2A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E36CB5-CFDD-D18D-B31B-2501F85D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419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69B5-48D2-4C14-C348-CFC4931F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Web of Science Search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DA70-5ED9-740E-8B84-BA7E3A128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877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  TS=("</a:t>
            </a:r>
            <a:r>
              <a:rPr lang="en-GB" sz="1400" err="1">
                <a:latin typeface="Lucida Console"/>
                <a:ea typeface="+mn-lt"/>
                <a:cs typeface="+mn-lt"/>
              </a:rPr>
              <a:t>self heal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self repair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autonom</a:t>
            </a:r>
            <a:r>
              <a:rPr lang="en-GB" sz="1400" dirty="0">
                <a:latin typeface="Lucida Console"/>
                <a:ea typeface="+mn-lt"/>
                <a:cs typeface="+mn-lt"/>
              </a:rPr>
              <a:t>* repair*"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err="1">
                <a:latin typeface="Lucida Console"/>
                <a:ea typeface="+mn-lt"/>
                <a:cs typeface="+mn-lt"/>
              </a:rPr>
              <a:t>autonom</a:t>
            </a:r>
            <a:r>
              <a:rPr lang="en-GB" sz="1400" dirty="0">
                <a:latin typeface="Lucida Console"/>
                <a:ea typeface="+mn-lt"/>
                <a:cs typeface="+mn-lt"/>
              </a:rPr>
              <a:t>* heal*")</a:t>
            </a:r>
            <a:endParaRPr lang="en-US" sz="1400"/>
          </a:p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  </a:t>
            </a:r>
            <a:r>
              <a:rPr lang="en-GB" sz="1400" dirty="0">
                <a:solidFill>
                  <a:srgbClr val="000000"/>
                </a:solidFill>
                <a:latin typeface="Lucida Console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TS=("material*"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"polymer*"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"composite*"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"ceramic*"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"metal*"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 "alloy*"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  "cement*"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"concrete*")</a:t>
            </a:r>
            <a:endParaRPr lang="en-GB" sz="1400" dirty="0"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dirty="0">
                <a:latin typeface="Lucida Console"/>
                <a:ea typeface="+mn-lt"/>
                <a:cs typeface="+mn-lt"/>
              </a:rPr>
              <a:t>  </a:t>
            </a:r>
            <a:r>
              <a:rPr lang="en-GB" sz="1400" dirty="0">
                <a:solidFill>
                  <a:srgbClr val="000000"/>
                </a:solidFill>
                <a:latin typeface="Lucida Console"/>
                <a:ea typeface="+mn-lt"/>
                <a:cs typeface="+mn-lt"/>
              </a:rPr>
              <a:t>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TS=("application*"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technolog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</a:t>
            </a:r>
            <a:r>
              <a:rPr lang="en-GB" sz="1400" dirty="0" err="1">
                <a:latin typeface="Lucida Console"/>
                <a:ea typeface="+mn-lt"/>
                <a:cs typeface="+mn-lt"/>
              </a:rPr>
              <a:t>propert</a:t>
            </a:r>
            <a:r>
              <a:rPr lang="en-GB" sz="1400" dirty="0">
                <a:latin typeface="Lucida Console"/>
                <a:ea typeface="+mn-lt"/>
                <a:cs typeface="+mn-lt"/>
              </a:rPr>
              <a:t>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"performance")  </a:t>
            </a:r>
            <a:endParaRPr lang="en-GB" sz="1400" dirty="0">
              <a:solidFill>
                <a:srgbClr val="000000"/>
              </a:solidFill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  NOT</a:t>
            </a:r>
            <a:r>
              <a:rPr lang="en-GB" sz="1400" dirty="0">
                <a:latin typeface="Lucida Console"/>
                <a:ea typeface="+mn-lt"/>
                <a:cs typeface="+mn-lt"/>
              </a:rPr>
              <a:t> TS=("biology"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"biological system*"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"hydrogel*"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"gel*"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"organic material*"  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"wound heal*"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"medic*"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 "healthcare" </a:t>
            </a: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OR</a:t>
            </a:r>
            <a:r>
              <a:rPr lang="en-GB" sz="1400" dirty="0">
                <a:latin typeface="Lucida Console"/>
                <a:ea typeface="+mn-lt"/>
                <a:cs typeface="+mn-lt"/>
              </a:rPr>
              <a:t> "spirit*")  </a:t>
            </a:r>
            <a:endParaRPr lang="en-GB" sz="1400">
              <a:solidFill>
                <a:srgbClr val="000000"/>
              </a:solidFill>
              <a:latin typeface="Aptos" panose="020B000402020202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sz="1400" b="1" dirty="0">
                <a:solidFill>
                  <a:srgbClr val="000080"/>
                </a:solidFill>
                <a:latin typeface="Lucida Console"/>
                <a:ea typeface="+mn-lt"/>
                <a:cs typeface="+mn-lt"/>
              </a:rPr>
              <a:t>  AND</a:t>
            </a:r>
            <a:r>
              <a:rPr lang="en-GB" sz="1400" dirty="0">
                <a:latin typeface="Lucida Console"/>
                <a:ea typeface="+mn-lt"/>
                <a:cs typeface="+mn-lt"/>
              </a:rPr>
              <a:t> PY=(</a:t>
            </a:r>
            <a:r>
              <a:rPr lang="en-GB" sz="1400" dirty="0">
                <a:solidFill>
                  <a:srgbClr val="0000FF"/>
                </a:solidFill>
                <a:latin typeface="Lucida Console"/>
                <a:ea typeface="+mn-lt"/>
                <a:cs typeface="+mn-lt"/>
              </a:rPr>
              <a:t>2015-2025</a:t>
            </a:r>
            <a:r>
              <a:rPr lang="en-GB" sz="1400" dirty="0">
                <a:latin typeface="Lucida Console"/>
                <a:ea typeface="+mn-lt"/>
                <a:cs typeface="+mn-lt"/>
              </a:rPr>
              <a:t>)</a:t>
            </a:r>
            <a:endParaRPr lang="en-GB" sz="140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62F72-A1B3-BC0F-DC2C-C5090D1D6455}"/>
              </a:ext>
            </a:extLst>
          </p:cNvPr>
          <p:cNvSpPr txBox="1"/>
          <p:nvPr/>
        </p:nvSpPr>
        <p:spPr>
          <a:xfrm>
            <a:off x="839611" y="3866444"/>
            <a:ext cx="105127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/>
              <a:t>Limit Data to 2015-2025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B8ACF60-3648-8FB3-D135-68FBE9BDE417}"/>
              </a:ext>
            </a:extLst>
          </p:cNvPr>
          <p:cNvSpPr txBox="1"/>
          <p:nvPr/>
        </p:nvSpPr>
        <p:spPr>
          <a:xfrm>
            <a:off x="2081892" y="4667250"/>
            <a:ext cx="269421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Suchstring Tabellarisch aufbauen: </a:t>
            </a:r>
            <a:r>
              <a:rPr lang="de-DE" dirty="0" err="1">
                <a:solidFill>
                  <a:srgbClr val="FF0000"/>
                </a:solidFill>
              </a:rPr>
              <a:t>Seiar</a:t>
            </a:r>
          </a:p>
        </p:txBody>
      </p:sp>
    </p:spTree>
    <p:extLst>
      <p:ext uri="{BB962C8B-B14F-4D97-AF65-F5344CB8AC3E}">
        <p14:creationId xmlns:p14="http://schemas.microsoft.com/office/powerpoint/2010/main" val="188909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3090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Yearly Number of Publications is generally rising for all material types. </a:t>
            </a:r>
          </a:p>
          <a:p>
            <a:pPr marL="285750" indent="-285750">
              <a:buChar char="•"/>
            </a:pPr>
            <a:r>
              <a:rPr lang="en-GB" dirty="0"/>
              <a:t>The most amount of research is done regarding self-healing polymer materials</a:t>
            </a:r>
          </a:p>
        </p:txBody>
      </p:sp>
      <p:sp>
        <p:nvSpPr>
          <p:cNvPr id="3" name="Textfeld 3">
            <a:extLst>
              <a:ext uri="{FF2B5EF4-FFF2-40B4-BE49-F238E27FC236}">
                <a16:creationId xmlns:a16="http://schemas.microsoft.com/office/drawing/2014/main" id="{15D7607B-3C72-1CDA-7C45-2D9F0CBAC657}"/>
              </a:ext>
            </a:extLst>
          </p:cNvPr>
          <p:cNvSpPr txBox="1"/>
          <p:nvPr/>
        </p:nvSpPr>
        <p:spPr>
          <a:xfrm>
            <a:off x="2041071" y="4565196"/>
            <a:ext cx="2769053" cy="175432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FF0000"/>
                </a:solidFill>
              </a:rPr>
              <a:t>Kategorien summieren wegen </a:t>
            </a:r>
            <a:r>
              <a:rPr lang="de-DE" err="1">
                <a:solidFill>
                  <a:srgbClr val="FF0000"/>
                </a:solidFill>
              </a:rPr>
              <a:t>Searchstring</a:t>
            </a:r>
            <a:r>
              <a:rPr lang="de-DE" dirty="0">
                <a:solidFill>
                  <a:srgbClr val="FF0000"/>
                </a:solidFill>
              </a:rPr>
              <a:t>, bzw. </a:t>
            </a:r>
            <a:r>
              <a:rPr lang="de-DE" err="1">
                <a:solidFill>
                  <a:srgbClr val="FF0000"/>
                </a:solidFill>
              </a:rPr>
              <a:t>Seachstring</a:t>
            </a:r>
            <a:r>
              <a:rPr lang="de-DE" dirty="0">
                <a:solidFill>
                  <a:srgbClr val="FF0000"/>
                </a:solidFill>
              </a:rPr>
              <a:t> nach Kategorien aufteilen oder Filter nach Material erwähnen</a:t>
            </a:r>
          </a:p>
        </p:txBody>
      </p:sp>
      <p:pic>
        <p:nvPicPr>
          <p:cNvPr id="6" name="Inhaltsplatzhalter 5" descr="Ein Bild, das Text, Reihe, Diagramm, Screenshot enthält.&#10;&#10;Beschreibung automatisch generiert.">
            <a:extLst>
              <a:ext uri="{FF2B5EF4-FFF2-40B4-BE49-F238E27FC236}">
                <a16:creationId xmlns:a16="http://schemas.microsoft.com/office/drawing/2014/main" id="{ED0031ED-5354-027E-95B4-BE0D40A43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2496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Number of annual publications for different material types</a:t>
            </a:r>
            <a:br>
              <a:rPr lang="en-GB" dirty="0"/>
            </a:br>
            <a:r>
              <a:rPr lang="en-GB" dirty="0"/>
              <a:t>(cumulative)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Total Number of Publications is growing approximately quadratically at the current time</a:t>
            </a:r>
          </a:p>
          <a:p>
            <a:pPr marL="285750" indent="-285750">
              <a:buChar char="•"/>
            </a:pPr>
            <a:r>
              <a:rPr lang="en-GB" dirty="0"/>
              <a:t>We can use the given data to roughly forecast the number of publications for the next years</a:t>
            </a:r>
          </a:p>
          <a:p>
            <a:pPr marL="285750" indent="-285750">
              <a:buChar char="•"/>
            </a:pPr>
            <a:r>
              <a:rPr lang="en-GB" dirty="0"/>
              <a:t>Research for metal and cement was done equally much up to 2020. Since then there was more research regarding metals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7" name="Inhaltsplatzhalter 6" descr="Ein Bild, das Text, Screenshot, Reihe, Diagramm enthält.&#10;&#10;Beschreibung automatisch generiert.">
            <a:extLst>
              <a:ext uri="{FF2B5EF4-FFF2-40B4-BE49-F238E27FC236}">
                <a16:creationId xmlns:a16="http://schemas.microsoft.com/office/drawing/2014/main" id="{877150A0-4063-5034-D87C-B34E8F9C6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29729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Histogram for number of publications per Institute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The majority of institutes have an affiliation with less than 25 published papers</a:t>
            </a:r>
          </a:p>
          <a:p>
            <a:pPr marL="285750" indent="-285750">
              <a:buChar char="•"/>
            </a:pPr>
            <a:r>
              <a:rPr lang="en-GB" dirty="0"/>
              <a:t>The institute with the most affiliations has more than 300 papers that are affiliated with their institute</a:t>
            </a:r>
          </a:p>
          <a:p>
            <a:pPr marL="285750" indent="-285750">
              <a:buChar char="•"/>
            </a:pPr>
            <a:r>
              <a:rPr lang="en-GB" dirty="0"/>
              <a:t>Look at top institutes for polymers on next slide</a:t>
            </a:r>
          </a:p>
          <a:p>
            <a:pPr marL="285750" indent="-285750">
              <a:buChar char="•"/>
            </a:pPr>
            <a:r>
              <a:rPr lang="en-GB" dirty="0"/>
              <a:t>Assumption: No less than 10 publications for polymers per institute because of limited data from 2015 to 2025</a:t>
            </a:r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7" name="Inhaltsplatzhalter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CD85222-5961-2963-B92E-99298D207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560567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Institutes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85750">
              <a:buChar char="•"/>
            </a:pPr>
            <a:r>
              <a:rPr lang="en-GB" dirty="0"/>
              <a:t>The institute with the most affiliations has more than twice the amount of affiliations as the institute with the second most affiliations</a:t>
            </a:r>
          </a:p>
          <a:p>
            <a:pPr marL="285750" indent="-285750">
              <a:buChar char="•"/>
            </a:pPr>
            <a:r>
              <a:rPr lang="en-GB" dirty="0"/>
              <a:t>Most institutes are located in China</a:t>
            </a:r>
          </a:p>
          <a:p>
            <a:pPr marL="285750" indent="-285750">
              <a:buChar char="•"/>
            </a:pPr>
            <a:r>
              <a:rPr lang="en-GB" dirty="0"/>
              <a:t>The Chinese Academy of Sciences (CAS) is listed under three different names, possibly to different translations to English: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Chinese Academy of Sciences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University of Science Technology of China CAS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dirty="0"/>
              <a:t>Possibly a name change </a:t>
            </a:r>
            <a:r>
              <a:rPr lang="en-GB"/>
              <a:t>occurred</a:t>
            </a:r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A2B4F4A-60F9-6D47-00DE-675F78EB287E}"/>
              </a:ext>
            </a:extLst>
          </p:cNvPr>
          <p:cNvSpPr txBox="1"/>
          <p:nvPr/>
        </p:nvSpPr>
        <p:spPr>
          <a:xfrm>
            <a:off x="911678" y="5540541"/>
            <a:ext cx="21389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CAS Prüfen ob es eine einzige </a:t>
            </a:r>
            <a:r>
              <a:rPr lang="de-DE" err="1">
                <a:solidFill>
                  <a:srgbClr val="FF0000"/>
                </a:solidFill>
              </a:rPr>
              <a:t>Universtität</a:t>
            </a:r>
            <a:r>
              <a:rPr lang="de-DE" dirty="0">
                <a:solidFill>
                  <a:srgbClr val="FF0000"/>
                </a:solidFill>
              </a:rPr>
              <a:t> ist (Andre)</a:t>
            </a:r>
          </a:p>
        </p:txBody>
      </p:sp>
      <p:pic>
        <p:nvPicPr>
          <p:cNvPr id="9" name="Inhaltsplatzhalter 8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6DB65620-50C6-CF67-E98D-88FD618C3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124507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4180"/>
            <a:ext cx="3932237" cy="37062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Most papers are published with affiliations to China or USA </a:t>
            </a:r>
            <a:endParaRPr lang="en-US" dirty="0"/>
          </a:p>
          <a:p>
            <a:pPr marL="285750" indent="-285750">
              <a:buChar char="•"/>
            </a:pPr>
            <a:endParaRPr lang="en-GB" dirty="0"/>
          </a:p>
          <a:p>
            <a:pPr marL="285750" indent="-285750">
              <a:buChar char="•"/>
            </a:pPr>
            <a:endParaRPr lang="en-GB" dirty="0"/>
          </a:p>
        </p:txBody>
      </p:sp>
      <p:pic>
        <p:nvPicPr>
          <p:cNvPr id="13" name="Content Placeholder 12" descr="A graph of a number of publications&#10;&#10;Description automatically generated">
            <a:extLst>
              <a:ext uri="{FF2B5EF4-FFF2-40B4-BE49-F238E27FC236}">
                <a16:creationId xmlns:a16="http://schemas.microsoft.com/office/drawing/2014/main" id="{6A1D2B9B-177A-C221-FF46-6A8EAC97F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4262371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8D5E-E749-E8E0-A0EE-47ED215D4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7651" cy="1048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Countries with most publications affiliated to them regarding polymer materials, scaled by population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6E5084A-F6BC-6D7F-4C69-E9374639C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2733" y="4749180"/>
            <a:ext cx="10529181" cy="15543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Char char="•"/>
            </a:pPr>
            <a:r>
              <a:rPr lang="en-GB" dirty="0"/>
              <a:t>When compared to their population, Singapore and Belgium have the most publications affiliated to them</a:t>
            </a:r>
          </a:p>
          <a:p>
            <a:pPr marL="285750" indent="-285750">
              <a:buChar char="•"/>
            </a:pPr>
            <a:r>
              <a:rPr lang="en-GB" dirty="0"/>
              <a:t>Population data taken from </a:t>
            </a:r>
            <a:r>
              <a:rPr lang="en-GB" dirty="0">
                <a:ea typeface="+mn-lt"/>
                <a:cs typeface="+mn-lt"/>
                <a:hlinkClick r:id="rId2"/>
              </a:rPr>
              <a:t>www.census.gov</a:t>
            </a:r>
            <a:r>
              <a:rPr lang="en-GB" dirty="0">
                <a:ea typeface="+mn-lt"/>
                <a:cs typeface="+mn-lt"/>
              </a:rPr>
              <a:t> in January 2025</a:t>
            </a:r>
            <a:endParaRPr lang="en-GB" dirty="0"/>
          </a:p>
        </p:txBody>
      </p:sp>
      <p:pic>
        <p:nvPicPr>
          <p:cNvPr id="5" name="Content Placeholder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DF394CB4-5B75-EA0E-1CC5-A4BEFEFD36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177" y="1574271"/>
            <a:ext cx="5263444" cy="3170766"/>
          </a:xfrm>
        </p:spPr>
      </p:pic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E5C2298E-852A-FBF0-2C9F-61CC5D5A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611" y="1571978"/>
            <a:ext cx="5263445" cy="317782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85BC8F17-0385-2CC2-E1DD-64386C261278}"/>
              </a:ext>
            </a:extLst>
          </p:cNvPr>
          <p:cNvSpPr txBox="1"/>
          <p:nvPr/>
        </p:nvSpPr>
        <p:spPr>
          <a:xfrm>
            <a:off x="7605839" y="5626940"/>
            <a:ext cx="396028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Prüfen ob Daten für United Kingdom korrekt sind oder doppelt gezählte Paper vorkommen (Andre)</a:t>
            </a:r>
          </a:p>
        </p:txBody>
      </p:sp>
    </p:spTree>
    <p:extLst>
      <p:ext uri="{BB962C8B-B14F-4D97-AF65-F5344CB8AC3E}">
        <p14:creationId xmlns:p14="http://schemas.microsoft.com/office/powerpoint/2010/main" val="216313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648D-BA5B-91F5-8BC1-122014407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Espacenet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1876-0FFB-AD28-4A1F-84768DB13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40D1631-92C9-1212-9EA2-BC51E54E31A4}"/>
              </a:ext>
            </a:extLst>
          </p:cNvPr>
          <p:cNvSpPr txBox="1"/>
          <p:nvPr/>
        </p:nvSpPr>
        <p:spPr>
          <a:xfrm>
            <a:off x="1149471" y="2763964"/>
            <a:ext cx="2735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Summary (</a:t>
            </a:r>
            <a:r>
              <a:rPr lang="de-DE" err="1">
                <a:solidFill>
                  <a:srgbClr val="FF0000"/>
                </a:solidFill>
              </a:rPr>
              <a:t>Seiar</a:t>
            </a:r>
            <a:r>
              <a:rPr lang="de-DE" dirty="0">
                <a:solidFill>
                  <a:srgbClr val="FF0000"/>
                </a:solidFill>
              </a:rPr>
              <a:t> )</a:t>
            </a:r>
          </a:p>
        </p:txBody>
      </p:sp>
      <p:pic>
        <p:nvPicPr>
          <p:cNvPr id="12" name="Inhaltsplatzhalter 11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6FC40EEA-592C-668A-0F4D-CC47AC383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1595437"/>
            <a:ext cx="6096000" cy="3657600"/>
          </a:xfrm>
        </p:spPr>
      </p:pic>
    </p:spTree>
    <p:extLst>
      <p:ext uri="{BB962C8B-B14F-4D97-AF65-F5344CB8AC3E}">
        <p14:creationId xmlns:p14="http://schemas.microsoft.com/office/powerpoint/2010/main" val="23378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388</Words>
  <Application>Microsoft Office PowerPoint</Application>
  <PresentationFormat>Breitbild</PresentationFormat>
  <Paragraphs>36</Paragraphs>
  <Slides>14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office theme</vt:lpstr>
      <vt:lpstr> Data Driven Foresight</vt:lpstr>
      <vt:lpstr>Web of Science Search String</vt:lpstr>
      <vt:lpstr>Number of annual publications for different material types</vt:lpstr>
      <vt:lpstr>Number of annual publications for different material types (cumulative)</vt:lpstr>
      <vt:lpstr>Histogram for number of publications per Institute</vt:lpstr>
      <vt:lpstr>Institutes with most publications affiliated to them regarding polymer materials</vt:lpstr>
      <vt:lpstr>Countries with most publications affiliated to them regarding polymer materials</vt:lpstr>
      <vt:lpstr>Countries with most publications affiliated to them regarding polymer materials, scaled by population</vt:lpstr>
      <vt:lpstr>Espacenet</vt:lpstr>
      <vt:lpstr>Espacenet</vt:lpstr>
      <vt:lpstr>WIPO</vt:lpstr>
      <vt:lpstr>WIPO</vt:lpstr>
      <vt:lpstr>WIPO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Andre Liang</cp:lastModifiedBy>
  <cp:revision>407</cp:revision>
  <dcterms:created xsi:type="dcterms:W3CDTF">2025-01-04T08:18:30Z</dcterms:created>
  <dcterms:modified xsi:type="dcterms:W3CDTF">2025-01-06T16:04:14Z</dcterms:modified>
</cp:coreProperties>
</file>