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2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9B3D5-8488-FBE2-A0B2-6C7041F5146D}" v="18" dt="2025-01-06T08:55:25.624"/>
    <p1510:client id="{FD523F67-A01E-BEE9-25A9-635C9EDD590C}" v="923" dt="2025-01-06T16:03:35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 Data Driven Foresight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Puntigam, </a:t>
            </a:r>
            <a:r>
              <a:rPr lang="en-GB" sz="2000" dirty="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648D-BA5B-91F5-8BC1-12201440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0D1631-92C9-1212-9EA2-BC51E54E31A4}"/>
              </a:ext>
            </a:extLst>
          </p:cNvPr>
          <p:cNvSpPr txBox="1"/>
          <p:nvPr/>
        </p:nvSpPr>
        <p:spPr>
          <a:xfrm>
            <a:off x="1149471" y="2763964"/>
            <a:ext cx="2735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Summary (</a:t>
            </a:r>
            <a:r>
              <a:rPr lang="de-DE" err="1">
                <a:solidFill>
                  <a:srgbClr val="FF0000"/>
                </a:solidFill>
              </a:rPr>
              <a:t>Seiar</a:t>
            </a:r>
            <a:r>
              <a:rPr lang="de-DE" dirty="0">
                <a:solidFill>
                  <a:srgbClr val="FF0000"/>
                </a:solidFill>
              </a:rPr>
              <a:t> )</a:t>
            </a:r>
          </a:p>
        </p:txBody>
      </p:sp>
      <p:pic>
        <p:nvPicPr>
          <p:cNvPr id="12" name="Inhaltsplatzhalter 11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6FC40EEA-592C-668A-0F4D-CC47AC38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ontent Placeholder 6" descr="A graph showing the growth of a book&#10;&#10;Description automatically generated">
            <a:extLst>
              <a:ext uri="{FF2B5EF4-FFF2-40B4-BE49-F238E27FC236}">
                <a16:creationId xmlns:a16="http://schemas.microsoft.com/office/drawing/2014/main" id="{19EA9D37-D23E-EE12-4ACB-031C1046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9B88837-E2FE-A893-9E97-7F7FEF4938FC}"/>
              </a:ext>
            </a:extLst>
          </p:cNvPr>
          <p:cNvSpPr txBox="1"/>
          <p:nvPr/>
        </p:nvSpPr>
        <p:spPr>
          <a:xfrm>
            <a:off x="1749126" y="3321856"/>
            <a:ext cx="3265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Warum Daten vor 2015?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388F70-DC19-C63B-C5DD-9939BF3A9210}"/>
              </a:ext>
            </a:extLst>
          </p:cNvPr>
          <p:cNvSpPr txBox="1"/>
          <p:nvPr/>
        </p:nvSpPr>
        <p:spPr>
          <a:xfrm>
            <a:off x="5547731" y="5380961"/>
            <a:ext cx="4293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X-Achse Major/Minor Ticks (Georg)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763C24-0F1C-6ED9-C263-605C9DE2CF33}"/>
              </a:ext>
            </a:extLst>
          </p:cNvPr>
          <p:cNvSpPr txBox="1"/>
          <p:nvPr/>
        </p:nvSpPr>
        <p:spPr>
          <a:xfrm>
            <a:off x="5548947" y="5869213"/>
            <a:ext cx="3816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Publikationsdaten, </a:t>
            </a:r>
            <a:r>
              <a:rPr lang="de-DE">
                <a:solidFill>
                  <a:srgbClr val="FF0000"/>
                </a:solidFill>
              </a:rPr>
              <a:t>auch vor 2015</a:t>
            </a:r>
          </a:p>
        </p:txBody>
      </p: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A217-21A5-7901-6120-28237D2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3A4204-5FA0-8266-8F40-B1B7C419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830" y="2499396"/>
            <a:ext cx="11710639" cy="26329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F758-1198-A982-F141-E7B7353A5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97CCA7-EE85-DE8E-AC2C-A412E11936F7}"/>
              </a:ext>
            </a:extLst>
          </p:cNvPr>
          <p:cNvSpPr txBox="1"/>
          <p:nvPr/>
        </p:nvSpPr>
        <p:spPr>
          <a:xfrm>
            <a:off x="6170839" y="5572125"/>
            <a:ext cx="4082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IPC Codes (?)</a:t>
            </a:r>
          </a:p>
        </p:txBody>
      </p:sp>
    </p:spTree>
    <p:extLst>
      <p:ext uri="{BB962C8B-B14F-4D97-AF65-F5344CB8AC3E}">
        <p14:creationId xmlns:p14="http://schemas.microsoft.com/office/powerpoint/2010/main" val="314564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36C-E885-609E-94FD-103F489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7B91-A842-294D-FDBB-489DAA25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DE" dirty="0"/>
              <a:t>WIPO additionally manages the rights to 605 international patents (not shown </a:t>
            </a:r>
            <a:r>
              <a:rPr lang="en-DE"/>
              <a:t>in graph)</a:t>
            </a:r>
            <a:endParaRPr lang="en-DE" dirty="0"/>
          </a:p>
        </p:txBody>
      </p:sp>
      <p:pic>
        <p:nvPicPr>
          <p:cNvPr id="7" name="Content Placeholder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28E7E884-2B3B-27CF-FF3A-73A149F8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E654DBD-9C9F-7792-2F9B-8D0FD2B9BF5F}"/>
              </a:ext>
            </a:extLst>
          </p:cNvPr>
          <p:cNvSpPr txBox="1"/>
          <p:nvPr/>
        </p:nvSpPr>
        <p:spPr>
          <a:xfrm>
            <a:off x="5651887" y="5417744"/>
            <a:ext cx="3510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</a:t>
            </a:r>
            <a:r>
              <a:rPr lang="de-DE" err="1">
                <a:solidFill>
                  <a:srgbClr val="FF0000"/>
                </a:solidFill>
              </a:rPr>
              <a:t>Espacenet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8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D354-45FF-F7F1-B31C-13325FBF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E347-573E-8418-4C83-C104B4CA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7" name="Content Placeholder 6" descr="A graph showing the number of patentes&#10;&#10;Description automatically generated">
            <a:extLst>
              <a:ext uri="{FF2B5EF4-FFF2-40B4-BE49-F238E27FC236}">
                <a16:creationId xmlns:a16="http://schemas.microsoft.com/office/drawing/2014/main" id="{32121764-E93C-8100-8E7A-17DFC621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5B7076F-BE07-C16A-E0EA-63DC64B2E388}"/>
              </a:ext>
            </a:extLst>
          </p:cNvPr>
          <p:cNvSpPr txBox="1"/>
          <p:nvPr/>
        </p:nvSpPr>
        <p:spPr>
          <a:xfrm>
            <a:off x="5651887" y="5417744"/>
            <a:ext cx="3510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</a:t>
            </a:r>
            <a:r>
              <a:rPr lang="de-DE" err="1">
                <a:solidFill>
                  <a:srgbClr val="FF0000"/>
                </a:solidFill>
              </a:rPr>
              <a:t>Espacenet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1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7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heal*")</a:t>
            </a:r>
            <a:endParaRPr lang="en-US" sz="1400" dirty="0"/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  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  "cement*"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"concrete*")</a:t>
            </a:r>
            <a:endParaRPr lang="en-GB" sz="1400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 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technolog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propert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"performance")  </a:t>
            </a:r>
            <a:endParaRPr lang="en-GB" sz="1400" dirty="0">
              <a:solidFill>
                <a:srgbClr val="000000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  NOT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TS=("biology"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"organic material*"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"medic*"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 "healthcare"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Lucida Console"/>
                <a:ea typeface="+mn-lt"/>
                <a:cs typeface="+mn-lt"/>
              </a:rPr>
              <a:t>2015-2025</a:t>
            </a:r>
            <a:r>
              <a:rPr lang="en-GB" sz="1400" dirty="0">
                <a:latin typeface="Lucida Console"/>
                <a:ea typeface="+mn-lt"/>
                <a:cs typeface="+mn-lt"/>
              </a:rPr>
              <a:t>)</a:t>
            </a:r>
            <a:endParaRPr lang="en-GB" sz="1400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62F72-A1B3-BC0F-DC2C-C5090D1D6455}"/>
              </a:ext>
            </a:extLst>
          </p:cNvPr>
          <p:cNvSpPr txBox="1"/>
          <p:nvPr/>
        </p:nvSpPr>
        <p:spPr>
          <a:xfrm>
            <a:off x="839611" y="3866444"/>
            <a:ext cx="105127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Limit Data to 2015-2025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ACF60-3648-8FB3-D135-68FBE9BDE417}"/>
              </a:ext>
            </a:extLst>
          </p:cNvPr>
          <p:cNvSpPr txBox="1"/>
          <p:nvPr/>
        </p:nvSpPr>
        <p:spPr>
          <a:xfrm>
            <a:off x="2081892" y="4667250"/>
            <a:ext cx="26942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Suchstring Tabellarisch aufbauen: </a:t>
            </a:r>
            <a:r>
              <a:rPr lang="de-DE" dirty="0" err="1">
                <a:solidFill>
                  <a:srgbClr val="FF0000"/>
                </a:solidFill>
              </a:rPr>
              <a:t>Seiar</a:t>
            </a:r>
          </a:p>
        </p:txBody>
      </p:sp>
    </p:spTree>
    <p:extLst>
      <p:ext uri="{BB962C8B-B14F-4D97-AF65-F5344CB8AC3E}">
        <p14:creationId xmlns:p14="http://schemas.microsoft.com/office/powerpoint/2010/main" val="18890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all 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Annual publications are steadily increasing each year</a:t>
            </a:r>
          </a:p>
          <a:p>
            <a:pPr marL="285750" indent="-285750">
              <a:buChar char="•"/>
            </a:pPr>
            <a:r>
              <a:rPr lang="en-GB" dirty="0"/>
              <a:t>While some years have a higher increase than others to the previous year, generally the increase is linear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9" name="Content Placeholder 8" descr="A graph showing the growth of a number of publications&#10;&#10;Description automatically generated">
            <a:extLst>
              <a:ext uri="{FF2B5EF4-FFF2-40B4-BE49-F238E27FC236}">
                <a16:creationId xmlns:a16="http://schemas.microsoft.com/office/drawing/2014/main" id="{4D1B89E6-3507-606D-9C55-C974AFEAD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600" dirty="0">
                <a:latin typeface="Lucida Console"/>
                <a:ea typeface="+mn-lt"/>
                <a:cs typeface="+mn-lt"/>
              </a:rPr>
              <a:t> TS=(</a:t>
            </a:r>
            <a:r>
              <a:rPr lang="en-GB" sz="1600" strike="sngStrike" dirty="0">
                <a:latin typeface="Lucida Console"/>
                <a:ea typeface="+mn-lt"/>
                <a:cs typeface="+mn-lt"/>
              </a:rPr>
              <a:t>"material*" </a:t>
            </a:r>
            <a:r>
              <a:rPr lang="en-GB" sz="1600" b="1" strike="sngStrike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600" dirty="0">
                <a:latin typeface="Lucida Console"/>
                <a:ea typeface="+mn-lt"/>
                <a:cs typeface="+mn-lt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Lucida Console"/>
                <a:ea typeface="+mn-lt"/>
                <a:cs typeface="+mn-lt"/>
              </a:rPr>
              <a:t>"polymer*" </a:t>
            </a:r>
            <a:r>
              <a:rPr lang="en-GB" sz="1600" b="1" strike="sngStrike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600" strike="sngStrike" dirty="0">
                <a:latin typeface="Lucida Console"/>
                <a:ea typeface="+mn-lt"/>
                <a:cs typeface="+mn-lt"/>
              </a:rPr>
              <a:t> "composite*" </a:t>
            </a:r>
            <a:r>
              <a:rPr lang="en-GB" sz="1600" b="1" strike="sngStrike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600" strike="sngStrike" dirty="0">
                <a:latin typeface="Lucida Console"/>
                <a:ea typeface="+mn-lt"/>
                <a:cs typeface="+mn-lt"/>
              </a:rPr>
              <a:t> "ceramic*" </a:t>
            </a:r>
            <a:r>
              <a:rPr lang="en-GB" sz="1600" b="1" strike="sngStrike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600" strike="sngStrike" dirty="0">
                <a:latin typeface="Lucida Console"/>
                <a:ea typeface="+mn-lt"/>
                <a:cs typeface="+mn-lt"/>
              </a:rPr>
              <a:t> "metal*" </a:t>
            </a:r>
            <a:r>
              <a:rPr lang="en-GB" sz="1600" b="1" strike="sngStrike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600" strike="sngStrike" dirty="0">
                <a:latin typeface="Lucida Console"/>
                <a:ea typeface="+mn-lt"/>
                <a:cs typeface="+mn-lt"/>
              </a:rPr>
              <a:t>  "alloy*" </a:t>
            </a:r>
            <a:r>
              <a:rPr lang="en-GB" sz="1600" b="1" strike="sngStrike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600" strike="sngStrike" dirty="0">
                <a:latin typeface="Lucida Console"/>
                <a:ea typeface="+mn-lt"/>
                <a:cs typeface="+mn-lt"/>
              </a:rPr>
              <a:t>   "cement*" </a:t>
            </a:r>
            <a:r>
              <a:rPr lang="en-GB" sz="1600" b="1" strike="sngStrike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600" strike="sngStrike" dirty="0">
                <a:latin typeface="Lucida Console"/>
                <a:ea typeface="+mn-lt"/>
                <a:cs typeface="+mn-lt"/>
              </a:rPr>
              <a:t> "concrete*“</a:t>
            </a:r>
            <a:r>
              <a:rPr lang="en-GB" sz="1600" dirty="0">
                <a:latin typeface="Lucida Console"/>
                <a:ea typeface="+mn-lt"/>
                <a:cs typeface="+mn-lt"/>
              </a:rPr>
              <a:t>) and so on</a:t>
            </a:r>
            <a:endParaRPr lang="en-GB" sz="1600" dirty="0">
              <a:latin typeface="Aptos" panose="020B0004020202020204"/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GB" dirty="0"/>
              <a:t>The most amount of research is done regarding self-healing polymer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15D7607B-3C72-1CDA-7C45-2D9F0CBAC657}"/>
              </a:ext>
            </a:extLst>
          </p:cNvPr>
          <p:cNvSpPr txBox="1"/>
          <p:nvPr/>
        </p:nvSpPr>
        <p:spPr>
          <a:xfrm>
            <a:off x="2649310" y="4932589"/>
            <a:ext cx="2769053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FF0000"/>
                </a:solidFill>
              </a:rPr>
              <a:t>Kategorien summieren wegen Searchstring, bzw. Seachstring nach Kategorien aufteilen oder Filter nach Material erwähnen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  <a:br>
              <a:rPr lang="en-GB" dirty="0"/>
            </a:br>
            <a:r>
              <a:rPr lang="en-GB" dirty="0"/>
              <a:t>(cumulative)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growing approximately quadratically at the current time</a:t>
            </a:r>
          </a:p>
          <a:p>
            <a:pPr marL="285750" indent="-285750">
              <a:buChar char="•"/>
            </a:pPr>
            <a:r>
              <a:rPr lang="en-GB" dirty="0"/>
              <a:t>We can use the given data to roughly forecast the number of publications for the next years</a:t>
            </a:r>
          </a:p>
          <a:p>
            <a:pPr marL="285750" indent="-285750">
              <a:buChar char="•"/>
            </a:pPr>
            <a:r>
              <a:rPr lang="en-GB" dirty="0"/>
              <a:t>Research for metal and cement was done equally much up to 2020. Since then there was more research regarding metals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877150A0-4063-5034-D87C-B34E8F9C6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Histogram for number of publications per Institute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 majority of institutes have an affiliation with less than 25 published papers</a:t>
            </a:r>
          </a:p>
          <a:p>
            <a:pPr marL="285750" indent="-285750">
              <a:buChar char="•"/>
            </a:pPr>
            <a:r>
              <a:rPr lang="en-GB" dirty="0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 dirty="0"/>
              <a:t>Look at top institutes for polymers on next slide</a:t>
            </a:r>
          </a:p>
          <a:p>
            <a:pPr marL="285750" indent="-285750">
              <a:buChar char="•"/>
            </a:pPr>
            <a:r>
              <a:rPr lang="en-GB" dirty="0"/>
              <a:t>Assumption: No less than 10 publications for polymers per institute because of limited data from 2015 to 2025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  <a:p>
            <a:pPr marL="285750" indent="-285750">
              <a:buChar char="•"/>
            </a:pPr>
            <a:r>
              <a:rPr lang="en-GB" dirty="0"/>
              <a:t>Papers mentioned under variations of CAS are all included in “Chinese Academy of Sciences”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others have thus been omitted</a:t>
            </a:r>
          </a:p>
        </p:txBody>
      </p:sp>
      <p:pic>
        <p:nvPicPr>
          <p:cNvPr id="7" name="Content Placeholder 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30ACB7C0-A576-7C01-C14A-8F97BEDB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Most papers are published with affiliations to China or USA </a:t>
            </a:r>
            <a:endParaRPr lang="en-US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6" name="Content Placeholder 5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82690D4E-AA80-F13C-B8CF-EDB4DFD30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compared to their population, Singapore and Belgium have the most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taken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in January 2025</a:t>
            </a:r>
            <a:endParaRPr lang="en-GB" dirty="0"/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5C2298E-852A-FBF0-2C9F-61CC5D5A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1" y="1571978"/>
            <a:ext cx="5263445" cy="3177822"/>
          </a:xfrm>
          <a:prstGeom prst="rect">
            <a:avLst/>
          </a:prstGeom>
        </p:spPr>
      </p:pic>
      <p:pic>
        <p:nvPicPr>
          <p:cNvPr id="10" name="Content Placeholder 9" descr="A graph of a bar graph&#10;&#10;Description automatically generated">
            <a:extLst>
              <a:ext uri="{FF2B5EF4-FFF2-40B4-BE49-F238E27FC236}">
                <a16:creationId xmlns:a16="http://schemas.microsoft.com/office/drawing/2014/main" id="{C558C557-7972-C7A9-F5D7-43281D2AD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56" y="1571978"/>
            <a:ext cx="5185432" cy="3111259"/>
          </a:xfr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612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Lucida Console</vt:lpstr>
      <vt:lpstr>Wingdings</vt:lpstr>
      <vt:lpstr>office theme</vt:lpstr>
      <vt:lpstr> Data Driven Foresight</vt:lpstr>
      <vt:lpstr>Web of Science Search String</vt:lpstr>
      <vt:lpstr>Number of annual publications for all material types</vt:lpstr>
      <vt:lpstr>Number of annual publications for different material types</vt:lpstr>
      <vt:lpstr>Number of annual publications for different material types (cumulative)</vt:lpstr>
      <vt:lpstr>Histogram for number of publications per Institute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Espacenet</vt:lpstr>
      <vt:lpstr>Espacenet</vt:lpstr>
      <vt:lpstr>WIPO</vt:lpstr>
      <vt:lpstr>WIPO</vt:lpstr>
      <vt:lpstr>WIPO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 Liang</cp:lastModifiedBy>
  <cp:revision>410</cp:revision>
  <dcterms:created xsi:type="dcterms:W3CDTF">2025-01-04T08:18:30Z</dcterms:created>
  <dcterms:modified xsi:type="dcterms:W3CDTF">2025-01-07T12:45:22Z</dcterms:modified>
</cp:coreProperties>
</file>