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71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9B3D5-8488-FBE2-A0B2-6C7041F5146D}" v="14" dt="2025-01-06T08:52:58.948"/>
    <p1510:client id="{540E3A87-2F00-841D-61E9-926E31F8BBFD}" v="736" dt="2025-01-04T10:53:10.1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ensus.gov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 Data Driven Foresight</a:t>
            </a:r>
            <a:endParaRPr lang="en-GB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Topic: Self-Healing Materials </a:t>
            </a:r>
          </a:p>
          <a:p>
            <a:endParaRPr lang="en-GB" sz="3200" dirty="0"/>
          </a:p>
          <a:p>
            <a:r>
              <a:rPr lang="en-GB" sz="2000" dirty="0"/>
              <a:t>Presentation by Liang, Puntigam, </a:t>
            </a:r>
            <a:r>
              <a:rPr lang="en-GB" sz="2000" dirty="0" err="1"/>
              <a:t>Yousofi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648D-BA5B-91F5-8BC1-12201440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Espacenet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1876-0FFB-AD28-4A1F-84768DB1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77440"/>
            <a:ext cx="3932237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China </a:t>
            </a:r>
            <a:r>
              <a:rPr lang="de-DE" b="1" dirty="0" err="1"/>
              <a:t>leads</a:t>
            </a:r>
            <a:r>
              <a:rPr lang="de-DE" b="1" dirty="0"/>
              <a:t> </a:t>
            </a:r>
            <a:r>
              <a:rPr lang="de-DE" b="1" dirty="0" err="1"/>
              <a:t>globally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patent </a:t>
            </a:r>
            <a:r>
              <a:rPr lang="de-DE" dirty="0" err="1"/>
              <a:t>activity</a:t>
            </a:r>
            <a:r>
              <a:rPr lang="de-DE" dirty="0"/>
              <a:t> in </a:t>
            </a:r>
            <a:r>
              <a:rPr lang="de-DE" dirty="0" err="1"/>
              <a:t>self-healing</a:t>
            </a:r>
            <a:r>
              <a:rPr lang="de-DE" dirty="0"/>
              <a:t> </a:t>
            </a:r>
            <a:r>
              <a:rPr lang="de-DE" dirty="0" err="1"/>
              <a:t>materials</a:t>
            </a:r>
            <a:r>
              <a:rPr lang="de-DE" dirty="0"/>
              <a:t>,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strong </a:t>
            </a:r>
            <a:r>
              <a:rPr lang="de-DE" dirty="0" err="1"/>
              <a:t>innovation</a:t>
            </a:r>
            <a:r>
              <a:rPr lang="de-DE" dirty="0"/>
              <a:t> </a:t>
            </a:r>
            <a:r>
              <a:rPr lang="de-DE" dirty="0" err="1"/>
              <a:t>efforts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USA, South Korea, and Japan</a:t>
            </a:r>
            <a:r>
              <a:rPr lang="de-DE" dirty="0"/>
              <a:t> follow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contributors</a:t>
            </a:r>
            <a:r>
              <a:rPr lang="de-DE" dirty="0"/>
              <a:t>, but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China.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Europe lags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limited patent </a:t>
            </a:r>
            <a:r>
              <a:rPr lang="de-DE" dirty="0" err="1"/>
              <a:t>activity</a:t>
            </a:r>
            <a:r>
              <a:rPr lang="de-DE" dirty="0"/>
              <a:t>, </a:t>
            </a:r>
            <a:r>
              <a:rPr lang="de-DE" dirty="0" err="1"/>
              <a:t>suggesting</a:t>
            </a:r>
            <a:r>
              <a:rPr lang="de-DE" dirty="0"/>
              <a:t> a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priorities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academic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Strategic </a:t>
            </a:r>
            <a:r>
              <a:rPr lang="de-DE" b="1" dirty="0" err="1"/>
              <a:t>focus</a:t>
            </a:r>
            <a:r>
              <a:rPr lang="de-DE" b="1" dirty="0"/>
              <a:t> on China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track </a:t>
            </a:r>
            <a:r>
              <a:rPr lang="de-DE" dirty="0" err="1"/>
              <a:t>emerging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and </a:t>
            </a:r>
            <a:r>
              <a:rPr lang="de-DE" dirty="0" err="1"/>
              <a:t>opportunities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en-GB" dirty="0"/>
          </a:p>
        </p:txBody>
      </p:sp>
      <p:pic>
        <p:nvPicPr>
          <p:cNvPr id="10" name="Content Placeholder 9" descr="A graph of a bar graph&#10;&#10;Description automatically generated">
            <a:extLst>
              <a:ext uri="{FF2B5EF4-FFF2-40B4-BE49-F238E27FC236}">
                <a16:creationId xmlns:a16="http://schemas.microsoft.com/office/drawing/2014/main" id="{B9389AA9-7EC0-A736-18AF-F9E6C5DCF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3378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B28-5B8C-BCFB-04B3-54966AAE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Espacenet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7" name="Content Placeholder 6" descr="A graph showing the growth of a book&#10;&#10;Description automatically generated">
            <a:extLst>
              <a:ext uri="{FF2B5EF4-FFF2-40B4-BE49-F238E27FC236}">
                <a16:creationId xmlns:a16="http://schemas.microsoft.com/office/drawing/2014/main" id="{19EA9D37-D23E-EE12-4ACB-031C10461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366648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A217-21A5-7901-6120-28237D2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B3A4204-5FA0-8266-8F40-B1B7C419A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09" y="2499396"/>
            <a:ext cx="6172200" cy="13877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3F758-1198-A982-F141-E7B7353A5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5640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136C-E885-609E-94FD-103F489D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17B91-A842-294D-FDBB-489DAA25A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7" name="Content Placeholder 6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28E7E884-2B3B-27CF-FF3A-73A149F82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379308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D354-45FF-F7F1-B31C-13325FBF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3E347-573E-8418-4C83-C104B4CA3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7" name="Content Placeholder 6" descr="A graph showing the number of patentes&#10;&#10;Description automatically generated">
            <a:extLst>
              <a:ext uri="{FF2B5EF4-FFF2-40B4-BE49-F238E27FC236}">
                <a16:creationId xmlns:a16="http://schemas.microsoft.com/office/drawing/2014/main" id="{32121764-E93C-8100-8E7A-17DFC621D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78081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435"/>
            <a:ext cx="10515600" cy="1987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  TS=("self heal*"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"self repair*"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autonom</a:t>
            </a:r>
            <a:r>
              <a:rPr lang="en-GB" sz="1400" dirty="0">
                <a:latin typeface="Lucida Console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autonom</a:t>
            </a:r>
            <a:r>
              <a:rPr lang="en-GB" sz="1400" dirty="0">
                <a:latin typeface="Lucida Console"/>
                <a:ea typeface="+mn-lt"/>
                <a:cs typeface="+mn-lt"/>
              </a:rPr>
              <a:t>* heal*")</a:t>
            </a:r>
            <a:endParaRPr lang="en-US" sz="1400" dirty="0"/>
          </a:p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  </a:t>
            </a:r>
            <a:r>
              <a:rPr lang="en-GB" sz="1400" dirty="0">
                <a:solidFill>
                  <a:srgbClr val="000000"/>
                </a:solidFill>
                <a:latin typeface="Lucida Console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  "cement*"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"concrete*")</a:t>
            </a:r>
            <a:endParaRPr lang="en-GB" sz="1400" dirty="0"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  </a:t>
            </a:r>
            <a:r>
              <a:rPr lang="en-GB" sz="1400" dirty="0">
                <a:solidFill>
                  <a:srgbClr val="000000"/>
                </a:solidFill>
                <a:latin typeface="Lucida Console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TS=("application*"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technolog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propert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"performance")  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NOT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TS=("biology"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  OR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"hydrogel*"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"gel*"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"organic material*"  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"wound heal*"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  "medic*"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 "healthcare"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"spirit*")  </a:t>
            </a:r>
            <a:endParaRPr lang="en-GB" sz="1400" dirty="0">
              <a:solidFill>
                <a:srgbClr val="000000"/>
              </a:solidFill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  AND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PY=(</a:t>
            </a:r>
            <a:r>
              <a:rPr lang="en-GB" sz="1400" dirty="0">
                <a:solidFill>
                  <a:srgbClr val="0000FF"/>
                </a:solidFill>
                <a:latin typeface="Lucida Console"/>
                <a:ea typeface="+mn-lt"/>
                <a:cs typeface="+mn-lt"/>
              </a:rPr>
              <a:t>2015-2025</a:t>
            </a:r>
            <a:r>
              <a:rPr lang="en-GB" sz="1400" dirty="0">
                <a:latin typeface="Lucida Console"/>
                <a:ea typeface="+mn-lt"/>
                <a:cs typeface="+mn-lt"/>
              </a:rPr>
              <a:t>)</a:t>
            </a:r>
            <a:endParaRPr lang="en-GB" sz="1400" dirty="0"/>
          </a:p>
          <a:p>
            <a:endParaRPr lang="en-GB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D65E9D7-338B-87D8-49A4-7D5A32E7A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70978"/>
              </p:ext>
            </p:extLst>
          </p:nvPr>
        </p:nvGraphicFramePr>
        <p:xfrm>
          <a:off x="1757129" y="3546879"/>
          <a:ext cx="8700603" cy="3017520"/>
        </p:xfrm>
        <a:graphic>
          <a:graphicData uri="http://schemas.openxmlformats.org/drawingml/2006/table">
            <a:tbl>
              <a:tblPr bandCol="1">
                <a:tableStyleId>{7E9639D4-E3E2-4D34-9284-5A2195B3D0D7}</a:tableStyleId>
              </a:tblPr>
              <a:tblGrid>
                <a:gridCol w="2072763">
                  <a:extLst>
                    <a:ext uri="{9D8B030D-6E8A-4147-A177-3AD203B41FA5}">
                      <a16:colId xmlns:a16="http://schemas.microsoft.com/office/drawing/2014/main" val="2294655383"/>
                    </a:ext>
                  </a:extLst>
                </a:gridCol>
                <a:gridCol w="636240">
                  <a:extLst>
                    <a:ext uri="{9D8B030D-6E8A-4147-A177-3AD203B41FA5}">
                      <a16:colId xmlns:a16="http://schemas.microsoft.com/office/drawing/2014/main" val="2338996259"/>
                    </a:ext>
                  </a:extLst>
                </a:gridCol>
                <a:gridCol w="1328798">
                  <a:extLst>
                    <a:ext uri="{9D8B030D-6E8A-4147-A177-3AD203B41FA5}">
                      <a16:colId xmlns:a16="http://schemas.microsoft.com/office/drawing/2014/main" val="4176836242"/>
                    </a:ext>
                  </a:extLst>
                </a:gridCol>
                <a:gridCol w="636240">
                  <a:extLst>
                    <a:ext uri="{9D8B030D-6E8A-4147-A177-3AD203B41FA5}">
                      <a16:colId xmlns:a16="http://schemas.microsoft.com/office/drawing/2014/main" val="1867451006"/>
                    </a:ext>
                  </a:extLst>
                </a:gridCol>
                <a:gridCol w="1495385">
                  <a:extLst>
                    <a:ext uri="{9D8B030D-6E8A-4147-A177-3AD203B41FA5}">
                      <a16:colId xmlns:a16="http://schemas.microsoft.com/office/drawing/2014/main" val="1580553824"/>
                    </a:ext>
                  </a:extLst>
                </a:gridCol>
                <a:gridCol w="615654">
                  <a:extLst>
                    <a:ext uri="{9D8B030D-6E8A-4147-A177-3AD203B41FA5}">
                      <a16:colId xmlns:a16="http://schemas.microsoft.com/office/drawing/2014/main" val="254465487"/>
                    </a:ext>
                  </a:extLst>
                </a:gridCol>
                <a:gridCol w="1915523">
                  <a:extLst>
                    <a:ext uri="{9D8B030D-6E8A-4147-A177-3AD203B41FA5}">
                      <a16:colId xmlns:a16="http://schemas.microsoft.com/office/drawing/2014/main" val="2690576278"/>
                    </a:ext>
                  </a:extLst>
                </a:gridCol>
              </a:tblGrid>
              <a:tr h="317102">
                <a:tc>
                  <a:txBody>
                    <a:bodyPr/>
                    <a:lstStyle/>
                    <a:p>
                      <a:r>
                        <a:rPr lang="de-DE" sz="1600" dirty="0" err="1"/>
                        <a:t>Self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heal</a:t>
                      </a:r>
                      <a:r>
                        <a:rPr lang="de-DE" sz="1600" dirty="0"/>
                        <a:t>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600" b="1" dirty="0"/>
                        <a:t>AND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Material*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600" b="1" dirty="0"/>
                        <a:t>AND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Application</a:t>
                      </a:r>
                      <a:r>
                        <a:rPr lang="de-DE" sz="1600" dirty="0"/>
                        <a:t>*</a:t>
                      </a:r>
                    </a:p>
                  </a:txBody>
                  <a:tcPr marL="90000"/>
                </a:tc>
                <a:tc rowSpan="9">
                  <a:txBody>
                    <a:bodyPr/>
                    <a:lstStyle/>
                    <a:p>
                      <a:r>
                        <a:rPr lang="de-DE" sz="1600" b="1" dirty="0"/>
                        <a:t>NOT</a:t>
                      </a:r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Biology</a:t>
                      </a:r>
                      <a:endParaRPr lang="de-DE" sz="1600" dirty="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12383862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600" dirty="0" err="1"/>
                        <a:t>Self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repair</a:t>
                      </a:r>
                      <a:r>
                        <a:rPr lang="de-DE" sz="16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Polymer*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Technolog*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Biological </a:t>
                      </a:r>
                      <a:r>
                        <a:rPr lang="de-DE" sz="1600" dirty="0" err="1"/>
                        <a:t>system</a:t>
                      </a:r>
                      <a:r>
                        <a:rPr lang="de-DE" sz="1600" dirty="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7550371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600" dirty="0" err="1"/>
                        <a:t>Autonomous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repair</a:t>
                      </a:r>
                      <a:r>
                        <a:rPr lang="de-DE" sz="16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Composite*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Propert</a:t>
                      </a:r>
                      <a:r>
                        <a:rPr lang="de-DE" sz="16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Hydrogel*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86728750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r>
                        <a:rPr lang="de-DE" sz="1600" dirty="0" err="1"/>
                        <a:t>Autonomous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heal</a:t>
                      </a:r>
                      <a:r>
                        <a:rPr lang="de-DE" sz="16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Ceramic</a:t>
                      </a:r>
                      <a:r>
                        <a:rPr lang="de-DE" sz="16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Performance*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Gel*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19569729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Metal</a:t>
                      </a:r>
                      <a:r>
                        <a:rPr lang="de-DE" sz="16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Organic</a:t>
                      </a:r>
                      <a:r>
                        <a:rPr lang="de-DE" sz="1600" dirty="0"/>
                        <a:t> material*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0727640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Alloy</a:t>
                      </a:r>
                      <a:r>
                        <a:rPr lang="de-DE" sz="16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Wound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heal</a:t>
                      </a:r>
                      <a:r>
                        <a:rPr lang="de-DE" sz="1600" dirty="0"/>
                        <a:t>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365619972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Cement</a:t>
                      </a:r>
                      <a:r>
                        <a:rPr lang="de-DE" sz="16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Medic*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15387316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Concrete</a:t>
                      </a:r>
                      <a:r>
                        <a:rPr lang="de-DE" sz="1600" dirty="0"/>
                        <a:t>*</a:t>
                      </a:r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Healthcare</a:t>
                      </a:r>
                      <a:endParaRPr lang="de-DE" sz="1600" dirty="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2374768205"/>
                  </a:ext>
                </a:extLst>
              </a:tr>
              <a:tr h="317102">
                <a:tc>
                  <a:txBody>
                    <a:bodyPr/>
                    <a:lstStyle/>
                    <a:p>
                      <a:endParaRPr lang="de-DE" sz="160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600" dirty="0"/>
                    </a:p>
                  </a:txBody>
                  <a:tcPr marL="90000"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Spirit*</a:t>
                      </a:r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860320147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334D4C06-04BE-E866-15BB-83A88A253F92}"/>
              </a:ext>
            </a:extLst>
          </p:cNvPr>
          <p:cNvGrpSpPr/>
          <p:nvPr/>
        </p:nvGrpSpPr>
        <p:grpSpPr>
          <a:xfrm>
            <a:off x="1191821" y="4401996"/>
            <a:ext cx="553878" cy="1337310"/>
            <a:chOff x="872490" y="4401996"/>
            <a:chExt cx="553878" cy="1337310"/>
          </a:xfrm>
        </p:grpSpPr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049C26A-8463-CE8B-F386-4F1167F80B72}"/>
                </a:ext>
              </a:extLst>
            </p:cNvPr>
            <p:cNvCxnSpPr/>
            <p:nvPr/>
          </p:nvCxnSpPr>
          <p:spPr>
            <a:xfrm>
              <a:off x="1115139" y="4401996"/>
              <a:ext cx="0" cy="1337310"/>
            </a:xfrm>
            <a:prstGeom prst="straightConnector1">
              <a:avLst/>
            </a:prstGeom>
            <a:ln w="25400" cap="flat">
              <a:solidFill>
                <a:schemeClr val="dk1"/>
              </a:solidFill>
              <a:headEnd type="triangle" w="lg" len="lg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DD40E20-582F-0E8B-8172-FAD03A2E2C84}"/>
                </a:ext>
              </a:extLst>
            </p:cNvPr>
            <p:cNvSpPr txBox="1"/>
            <p:nvPr/>
          </p:nvSpPr>
          <p:spPr>
            <a:xfrm>
              <a:off x="872490" y="4885985"/>
              <a:ext cx="553878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de-DE" sz="1600" b="1" dirty="0"/>
                <a:t>OR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909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7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  TS=("</a:t>
            </a:r>
            <a:r>
              <a:rPr lang="en-GB" sz="1400" err="1">
                <a:latin typeface="Lucida Console"/>
                <a:ea typeface="+mn-lt"/>
                <a:cs typeface="+mn-lt"/>
              </a:rPr>
              <a:t>self heal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err="1">
                <a:latin typeface="Lucida Console"/>
                <a:ea typeface="+mn-lt"/>
                <a:cs typeface="+mn-lt"/>
              </a:rPr>
              <a:t>self repair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err="1">
                <a:latin typeface="Lucida Console"/>
                <a:ea typeface="+mn-lt"/>
                <a:cs typeface="+mn-lt"/>
              </a:rPr>
              <a:t>autonom</a:t>
            </a:r>
            <a:r>
              <a:rPr lang="en-GB" sz="1400" dirty="0">
                <a:latin typeface="Lucida Console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err="1">
                <a:latin typeface="Lucida Console"/>
                <a:ea typeface="+mn-lt"/>
                <a:cs typeface="+mn-lt"/>
              </a:rPr>
              <a:t>autonom</a:t>
            </a:r>
            <a:r>
              <a:rPr lang="en-GB" sz="1400" dirty="0">
                <a:latin typeface="Lucida Console"/>
                <a:ea typeface="+mn-lt"/>
                <a:cs typeface="+mn-lt"/>
              </a:rPr>
              <a:t>* heal*")</a:t>
            </a:r>
            <a:endParaRPr lang="en-US" sz="1400"/>
          </a:p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  </a:t>
            </a:r>
            <a:r>
              <a:rPr lang="en-GB" sz="1400" dirty="0">
                <a:solidFill>
                  <a:srgbClr val="000000"/>
                </a:solidFill>
                <a:latin typeface="Lucida Console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  "cement*"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"concrete*")</a:t>
            </a:r>
            <a:endParaRPr lang="en-GB" sz="1400" dirty="0"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  </a:t>
            </a:r>
            <a:r>
              <a:rPr lang="en-GB" sz="1400" dirty="0">
                <a:solidFill>
                  <a:srgbClr val="000000"/>
                </a:solidFill>
                <a:latin typeface="Lucida Console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TS=("application*"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technolog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propert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"performance")  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NOT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TS=("biology"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  OR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"hydrogel*"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"gel*"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"organic material*"  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"wound heal*"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  "medic*"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 "healthcare"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"spirit*")  </a:t>
            </a:r>
            <a:endParaRPr lang="en-GB" sz="1400" dirty="0">
              <a:solidFill>
                <a:srgbClr val="000000"/>
              </a:solidFill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  AND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PY=(</a:t>
            </a:r>
            <a:r>
              <a:rPr lang="en-GB" sz="1400" dirty="0">
                <a:solidFill>
                  <a:srgbClr val="0000FF"/>
                </a:solidFill>
                <a:latin typeface="Lucida Console"/>
                <a:ea typeface="+mn-lt"/>
                <a:cs typeface="+mn-lt"/>
              </a:rPr>
              <a:t>2015-2025</a:t>
            </a:r>
            <a:r>
              <a:rPr lang="en-GB" sz="1400" dirty="0">
                <a:latin typeface="Lucida Console"/>
                <a:ea typeface="+mn-lt"/>
                <a:cs typeface="+mn-lt"/>
              </a:rPr>
              <a:t>)</a:t>
            </a:r>
            <a:endParaRPr lang="en-GB" sz="140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62F72-A1B3-BC0F-DC2C-C5090D1D6455}"/>
              </a:ext>
            </a:extLst>
          </p:cNvPr>
          <p:cNvSpPr txBox="1"/>
          <p:nvPr/>
        </p:nvSpPr>
        <p:spPr>
          <a:xfrm>
            <a:off x="839611" y="3866444"/>
            <a:ext cx="105127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/>
              <a:t>Limit Data to 2015-2025</a:t>
            </a:r>
          </a:p>
        </p:txBody>
      </p:sp>
    </p:spTree>
    <p:extLst>
      <p:ext uri="{BB962C8B-B14F-4D97-AF65-F5344CB8AC3E}">
        <p14:creationId xmlns:p14="http://schemas.microsoft.com/office/powerpoint/2010/main" val="342003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</a:p>
        </p:txBody>
      </p:sp>
      <p:pic>
        <p:nvPicPr>
          <p:cNvPr id="7" name="Content Placeholder 6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E36C7DA0-73CB-4654-7499-9EB717B2F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72577"/>
            <a:ext cx="6172200" cy="370332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Yearly Number of Publications is generally rising for all material types. </a:t>
            </a:r>
          </a:p>
          <a:p>
            <a:pPr marL="285750" indent="-285750">
              <a:buChar char="•"/>
            </a:pPr>
            <a:r>
              <a:rPr lang="en-GB" dirty="0"/>
              <a:t>The most amount of research is done regarding self-healing polymer materials</a:t>
            </a:r>
          </a:p>
        </p:txBody>
      </p:sp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  <a:br>
              <a:rPr lang="en-GB" dirty="0"/>
            </a:br>
            <a:r>
              <a:rPr lang="en-GB" dirty="0"/>
              <a:t>(cumulative)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Total Number of Publications is growing non-linearly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5" name="Content Placeholder 4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26B686A3-463D-C692-5172-C062C418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571625"/>
            <a:ext cx="6172200" cy="3705225"/>
          </a:xfrm>
        </p:spPr>
      </p:pic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Histogram for number of publications per Institute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 majority of institutes has an affiliation with less than 25 published papers</a:t>
            </a:r>
          </a:p>
          <a:p>
            <a:pPr marL="285750" indent="-285750">
              <a:buChar char="•"/>
            </a:pPr>
            <a:r>
              <a:rPr lang="en-GB" dirty="0"/>
              <a:t>The institute with the most affiliations has more than 300 papers that are affiliated with their institute</a:t>
            </a:r>
          </a:p>
          <a:p>
            <a:pPr marL="285750" indent="-285750">
              <a:buChar char="•"/>
            </a:pPr>
            <a:r>
              <a:rPr lang="en-GB" dirty="0"/>
              <a:t>Look at top institutes on next slide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3" name="Content Placeholder 2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BC17D817-8B74-28AE-2893-7787641E7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 institute with the most affiliations has more than twice the amount of affiliations as the institute with the second most affiliations</a:t>
            </a:r>
          </a:p>
          <a:p>
            <a:pPr marL="285750" indent="-285750">
              <a:buChar char="•"/>
            </a:pPr>
            <a:r>
              <a:rPr lang="en-GB" dirty="0"/>
              <a:t>Most institutes are located in China</a:t>
            </a:r>
          </a:p>
          <a:p>
            <a:pPr marL="285750" indent="-285750">
              <a:buChar char="•"/>
            </a:pPr>
            <a:r>
              <a:rPr lang="en-GB" dirty="0"/>
              <a:t>The Chinese Academy of Sciences (CAS) is listed under three different names, possibly to different translations to English: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Science Technology of China CAS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01547A-C4A8-487D-EB8C-1C7A93546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Most papers are published with affiliations to China or USA </a:t>
            </a:r>
            <a:endParaRPr lang="en-US" dirty="0"/>
          </a:p>
          <a:p>
            <a:pPr marL="285750" indent="-285750">
              <a:buChar char="•"/>
            </a:pPr>
            <a:endParaRPr lang="en-GB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13" name="Content Placeholder 12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6A1D2B9B-177A-C221-FF46-6A8EAC97F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materials, scaled by population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When compared to their population, Singapore and Belgium have the most publications affiliated to them</a:t>
            </a:r>
          </a:p>
          <a:p>
            <a:pPr marL="285750" indent="-285750">
              <a:buChar char="•"/>
            </a:pPr>
            <a:r>
              <a:rPr lang="en-GB" dirty="0"/>
              <a:t>Population data taken from </a:t>
            </a:r>
            <a:r>
              <a:rPr lang="en-GB" dirty="0">
                <a:ea typeface="+mn-lt"/>
                <a:cs typeface="+mn-lt"/>
                <a:hlinkClick r:id="rId2"/>
              </a:rPr>
              <a:t>www.census.gov</a:t>
            </a:r>
            <a:r>
              <a:rPr lang="en-GB" dirty="0">
                <a:ea typeface="+mn-lt"/>
                <a:cs typeface="+mn-lt"/>
              </a:rPr>
              <a:t> in January 2025</a:t>
            </a:r>
            <a:endParaRPr lang="en-GB" dirty="0"/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DF394CB4-5B75-EA0E-1CC5-A4BEFEFD3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177" y="1574271"/>
            <a:ext cx="5263444" cy="3170766"/>
          </a:xfrm>
        </p:spPr>
      </p:pic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5C2298E-852A-FBF0-2C9F-61CC5D5A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11" y="1571978"/>
            <a:ext cx="5263445" cy="317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643</Words>
  <Application>Microsoft Macintosh PowerPoint</Application>
  <PresentationFormat>Breitbild</PresentationFormat>
  <Paragraphs>74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Lucida Console</vt:lpstr>
      <vt:lpstr>office theme</vt:lpstr>
      <vt:lpstr> Data Driven Foresight</vt:lpstr>
      <vt:lpstr>Web of Science Search String</vt:lpstr>
      <vt:lpstr>Web of Science Search String</vt:lpstr>
      <vt:lpstr>Number of annual publications for different material types</vt:lpstr>
      <vt:lpstr>Number of annual publications for different material types (cumulative)</vt:lpstr>
      <vt:lpstr>Histogram for number of publications per Institute regarding polymer materials</vt:lpstr>
      <vt:lpstr>Institutes with most publications affiliated to them regarding polymer materials</vt:lpstr>
      <vt:lpstr>Countries with most publications affiliated to them regarding polymer materials</vt:lpstr>
      <vt:lpstr>Countries with most publications affiliated to them regarding polymer materials, scaled by population</vt:lpstr>
      <vt:lpstr>Espacenet</vt:lpstr>
      <vt:lpstr>Espacenet</vt:lpstr>
      <vt:lpstr>WIPO</vt:lpstr>
      <vt:lpstr>WIPO</vt:lpstr>
      <vt:lpstr>WIPO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 Data Driven Foresight</dc:title>
  <dc:creator/>
  <cp:lastModifiedBy>Seiar Yousofi</cp:lastModifiedBy>
  <cp:revision>241</cp:revision>
  <dcterms:created xsi:type="dcterms:W3CDTF">2025-01-04T08:18:30Z</dcterms:created>
  <dcterms:modified xsi:type="dcterms:W3CDTF">2025-01-07T11:34:39Z</dcterms:modified>
</cp:coreProperties>
</file>