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9B3D5-8488-FBE2-A0B2-6C7041F5146D}" v="14" dt="2025-01-06T08:52:58.948"/>
    <p1510:client id="{540E3A87-2F00-841D-61E9-926E31F8BBFD}" v="736" dt="2025-01-04T10:53:10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 Data Driven Foresight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Puntigam, </a:t>
            </a:r>
            <a:r>
              <a:rPr lang="en-GB" sz="2000" dirty="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ontent Placeholder 6" descr="A graph showing the growth of a book&#10;&#10;Description automatically generated">
            <a:extLst>
              <a:ext uri="{FF2B5EF4-FFF2-40B4-BE49-F238E27FC236}">
                <a16:creationId xmlns:a16="http://schemas.microsoft.com/office/drawing/2014/main" id="{19EA9D37-D23E-EE12-4ACB-031C1046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A217-21A5-7901-6120-28237D2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3A4204-5FA0-8266-8F40-B1B7C419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09" y="2499396"/>
            <a:ext cx="6172200" cy="13877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F758-1198-A982-F141-E7B7353A5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564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36C-E885-609E-94FD-103F489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7B91-A842-294D-FDBB-489DAA25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ontent Placeholder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28E7E884-2B3B-27CF-FF3A-73A149F8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79308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D354-45FF-F7F1-B31C-13325FBF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E347-573E-8418-4C83-C104B4CA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7" name="Content Placeholder 6" descr="A graph showing the number of patentes&#10;&#10;Description automatically generated">
            <a:extLst>
              <a:ext uri="{FF2B5EF4-FFF2-40B4-BE49-F238E27FC236}">
                <a16:creationId xmlns:a16="http://schemas.microsoft.com/office/drawing/2014/main" id="{32121764-E93C-8100-8E7A-17DFC621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78081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7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  TS=("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heal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repair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heal*")</a:t>
            </a:r>
            <a:endParaRPr lang="en-US" sz="1400"/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  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  "cement*"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"concrete*")</a:t>
            </a:r>
            <a:endParaRPr lang="en-GB" sz="1400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 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technolog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propert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"performance")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NOT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TS=("biology"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"organic material*"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  "medic*"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 "healthcare"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Lucida Console"/>
                <a:ea typeface="+mn-lt"/>
                <a:cs typeface="+mn-lt"/>
              </a:rPr>
              <a:t>2015-2025</a:t>
            </a:r>
            <a:r>
              <a:rPr lang="en-GB" sz="1400" dirty="0">
                <a:latin typeface="Lucida Console"/>
                <a:ea typeface="+mn-lt"/>
                <a:cs typeface="+mn-lt"/>
              </a:rPr>
              <a:t>)</a:t>
            </a:r>
            <a:endParaRPr lang="en-GB" sz="140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62F72-A1B3-BC0F-DC2C-C5090D1D6455}"/>
              </a:ext>
            </a:extLst>
          </p:cNvPr>
          <p:cNvSpPr txBox="1"/>
          <p:nvPr/>
        </p:nvSpPr>
        <p:spPr>
          <a:xfrm>
            <a:off x="839611" y="3866444"/>
            <a:ext cx="105127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Limit Data to 2015-2025</a:t>
            </a:r>
          </a:p>
        </p:txBody>
      </p:sp>
    </p:spTree>
    <p:extLst>
      <p:ext uri="{BB962C8B-B14F-4D97-AF65-F5344CB8AC3E}">
        <p14:creationId xmlns:p14="http://schemas.microsoft.com/office/powerpoint/2010/main" val="18890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36C7DA0-73CB-4654-7499-9EB717B2F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Yearly Number of Publications is generally rising for all material types. </a:t>
            </a:r>
          </a:p>
          <a:p>
            <a:pPr marL="285750" indent="-285750">
              <a:buChar char="•"/>
            </a:pPr>
            <a:r>
              <a:rPr lang="en-GB" dirty="0"/>
              <a:t>The most amount of research is done regarding self-healing polymer materials</a:t>
            </a:r>
          </a:p>
        </p:txBody>
      </p:sp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  <a:br>
              <a:rPr lang="en-GB" dirty="0"/>
            </a:br>
            <a:r>
              <a:rPr lang="en-GB" dirty="0"/>
              <a:t>(cumulative)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growing non-linearly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6B686A3-463D-C692-5172-C062C418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71625"/>
            <a:ext cx="6172200" cy="3705225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Histogram for number of publications per Institute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 majority of institutes has an affiliation with less than 25 published papers</a:t>
            </a:r>
          </a:p>
          <a:p>
            <a:pPr marL="285750" indent="-285750">
              <a:buChar char="•"/>
            </a:pPr>
            <a:r>
              <a:rPr lang="en-GB" dirty="0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 dirty="0"/>
              <a:t>Look at top institutes on next slide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3" name="Content Placeholder 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BC17D817-8B74-28AE-2893-7787641E7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01547A-C4A8-487D-EB8C-1C7A9354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Most papers are published with affiliations to China or USA </a:t>
            </a:r>
            <a:endParaRPr lang="en-US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13" name="Content Placeholder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6A1D2B9B-177A-C221-FF46-6A8EAC97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compared to their population, Singapore and Belgium have the most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taken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in January 2025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F394CB4-5B75-EA0E-1CC5-A4BEFEFD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177" y="1574271"/>
            <a:ext cx="5263444" cy="3170766"/>
          </a:xfrm>
        </p:spPr>
      </p:pic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5C2298E-852A-FBF0-2C9F-61CC5D5A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11" y="1571978"/>
            <a:ext cx="5263445" cy="31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648D-BA5B-91F5-8BC1-12201440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0" name="Content Placeholder 9" descr="A graph of a bar graph&#10;&#10;Description automatically generated">
            <a:extLst>
              <a:ext uri="{FF2B5EF4-FFF2-40B4-BE49-F238E27FC236}">
                <a16:creationId xmlns:a16="http://schemas.microsoft.com/office/drawing/2014/main" id="{B9389AA9-7EC0-A736-18AF-F9E6C5DCF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388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 Data Driven Foresight</vt:lpstr>
      <vt:lpstr>Web of Science Search String</vt:lpstr>
      <vt:lpstr>Number of annual publications for different material types</vt:lpstr>
      <vt:lpstr>Number of annual publications for different material types (cumulative)</vt:lpstr>
      <vt:lpstr>Histogram for number of publications per Institute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Espacenet</vt:lpstr>
      <vt:lpstr>Espacenet</vt:lpstr>
      <vt:lpstr>WIPO</vt:lpstr>
      <vt:lpstr>WIPO</vt:lpstr>
      <vt:lpstr>WIPO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 Liang</cp:lastModifiedBy>
  <cp:revision>236</cp:revision>
  <dcterms:created xsi:type="dcterms:W3CDTF">2025-01-04T08:18:30Z</dcterms:created>
  <dcterms:modified xsi:type="dcterms:W3CDTF">2025-01-06T08:53:43Z</dcterms:modified>
</cp:coreProperties>
</file>