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3" r:id="rId3"/>
    <p:sldId id="272" r:id="rId4"/>
    <p:sldId id="257" r:id="rId5"/>
    <p:sldId id="275" r:id="rId6"/>
    <p:sldId id="276" r:id="rId7"/>
    <p:sldId id="274" r:id="rId8"/>
    <p:sldId id="259" r:id="rId9"/>
    <p:sldId id="260" r:id="rId10"/>
    <p:sldId id="279" r:id="rId11"/>
    <p:sldId id="278" r:id="rId12"/>
    <p:sldId id="261" r:id="rId13"/>
    <p:sldId id="277" r:id="rId14"/>
    <p:sldId id="262" r:id="rId15"/>
    <p:sldId id="263" r:id="rId16"/>
    <p:sldId id="266" r:id="rId17"/>
    <p:sldId id="265" r:id="rId18"/>
    <p:sldId id="280" r:id="rId19"/>
    <p:sldId id="282" r:id="rId20"/>
    <p:sldId id="271" r:id="rId21"/>
    <p:sldId id="283" r:id="rId2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05B34B-6E39-6232-9EF4-3C5D0C2E088E}" v="947" dt="2025-01-12T21:34:39.105"/>
    <p1510:client id="{33B2A1B0-75D2-FF34-777C-60E0FA8D1AB7}" v="52" dt="2025-01-13T19:04:36.950"/>
    <p1510:client id="{90A3C9C0-2634-4210-09F6-2A76E971AA20}" v="3" dt="2025-01-13T09:42:07.4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1"/>
    <p:restoredTop sz="94641"/>
  </p:normalViewPr>
  <p:slideViewPr>
    <p:cSldViewPr snapToGrid="0">
      <p:cViewPr>
        <p:scale>
          <a:sx n="169" d="100"/>
          <a:sy n="169" d="100"/>
        </p:scale>
        <p:origin x="2872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CA682-DFF3-074E-916C-DFD3A875D394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3B319-2333-4D45-864B-F98CFC227F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227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Seiar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291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Georg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914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816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414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768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Georg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340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Georg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976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114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545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199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60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Seiar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3730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Georg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816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Seiar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788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Seiar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85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Seiar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951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Seiar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356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Seiar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514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Seiar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106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Seiar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705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Georg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8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nsus.gov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/>
              <a:t> Data Driven Foresight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/>
              <a:t>Topic: Self-Healing Materials </a:t>
            </a:r>
          </a:p>
          <a:p>
            <a:endParaRPr lang="en-GB" sz="3200"/>
          </a:p>
          <a:p>
            <a:r>
              <a:rPr lang="en-GB" sz="2000"/>
              <a:t>Presentation by Liang, Puntigam, Yousofi</a:t>
            </a:r>
            <a:endParaRPr lang="en-GB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41E782-7D5B-B4AE-1469-4A607689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831953B-1458-E626-C916-46717E29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56087FE-A492-F6B7-2889-8E9C1FA1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10</a:t>
            </a:fld>
            <a:endParaRPr lang="de-DE"/>
          </a:p>
        </p:txBody>
      </p:sp>
      <p:pic>
        <p:nvPicPr>
          <p:cNvPr id="4" name="Picture 3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46557523-78FA-BA5F-690C-D41FDBE9C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25" y="217478"/>
            <a:ext cx="4902534" cy="2908092"/>
          </a:xfrm>
          <a:prstGeom prst="rect">
            <a:avLst/>
          </a:prstGeom>
        </p:spPr>
      </p:pic>
      <p:pic>
        <p:nvPicPr>
          <p:cNvPr id="5" name="Picture 4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CA1EABBB-D69E-6296-941A-72DAB4153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537" y="191596"/>
            <a:ext cx="4903033" cy="2908093"/>
          </a:xfrm>
          <a:prstGeom prst="rect">
            <a:avLst/>
          </a:prstGeom>
        </p:spPr>
      </p:pic>
      <p:pic>
        <p:nvPicPr>
          <p:cNvPr id="6" name="Picture 5" descr="A graph with numbers and letters&#10;&#10;Description automatically generated">
            <a:extLst>
              <a:ext uri="{FF2B5EF4-FFF2-40B4-BE49-F238E27FC236}">
                <a16:creationId xmlns:a16="http://schemas.microsoft.com/office/drawing/2014/main" id="{04E0245D-3C12-A1D0-0F8E-3A69CD01F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692" y="3378425"/>
            <a:ext cx="4903033" cy="2901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CAEEF5-23D4-9B5C-E51C-04F62E782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4423" y="3303633"/>
            <a:ext cx="4903033" cy="290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4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A727-A523-B6BC-43A9-4FDA74659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Polymers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42C5C-85A3-BA6D-DFA8-A6B88FB88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6000" dirty="0">
                <a:latin typeface="Aptos Display"/>
              </a:rPr>
              <a:t>Detailed Analysis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4F5BCF-657F-1006-782E-5D9871D0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9ABCDC-8A7D-AB50-CC4A-B26A537C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90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Chinese Academy of Sciences (CAS) dominates the field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The CAS has more than twice the number of affiliations as the institution with the second-highest number</a:t>
            </a:r>
          </a:p>
          <a:p>
            <a:pPr marL="285750" indent="-285750">
              <a:buChar char="•"/>
            </a:pPr>
            <a:r>
              <a:rPr lang="en-GB" dirty="0"/>
              <a:t>Most institutions are located in China</a:t>
            </a:r>
          </a:p>
          <a:p>
            <a:pPr marL="285750" indent="-285750">
              <a:buChar char="•"/>
            </a:pPr>
            <a:r>
              <a:rPr lang="en-GB" dirty="0"/>
              <a:t>The CAS appears under different names, e.g.: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Chinese Academy of Sciences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University of Chinese Academy of Sciences CAS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University of Science Technology of China CAS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7EBCD02-16C0-A5B0-B949-B9ABE4B4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72005631-17D0-0EDE-5416-EE31C7FC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12</a:t>
            </a:fld>
            <a:endParaRPr lang="de-DE"/>
          </a:p>
        </p:txBody>
      </p:sp>
      <p:pic>
        <p:nvPicPr>
          <p:cNvPr id="18" name="Inhaltsplatzhalter 17" descr="Ein Bild, das Text, Screenshot, parallel, Schrift enthält.&#10;&#10;Beschreibung automatisch generiert.">
            <a:extLst>
              <a:ext uri="{FF2B5EF4-FFF2-40B4-BE49-F238E27FC236}">
                <a16:creationId xmlns:a16="http://schemas.microsoft.com/office/drawing/2014/main" id="{32E415A5-37DD-46EB-361F-D68601028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245074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6BECD-2FD1-5593-3959-E631DAC2C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5337-1510-3A3A-AC84-ECB5D723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Chinese Academy of Sciences (CAS) dominates the field</a:t>
            </a:r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2A8A15-72E6-1E72-2821-653C8962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Chinese Academy of Science is a head research organization, with several branches situated in China listed additionally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Publications attributed to variations of CAS have been consolidated under “Chinese Academy of Sciences”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others have thus been omitted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54E0422-20C1-5158-FEEA-B00FC3EA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58D2ED1-060E-ED0A-7FB4-C03E9AC5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13</a:t>
            </a:fld>
            <a:endParaRPr lang="de-DE"/>
          </a:p>
        </p:txBody>
      </p:sp>
      <p:pic>
        <p:nvPicPr>
          <p:cNvPr id="15" name="Inhaltsplatzhalter 14" descr="Ein Bild, das Text, Screenshot, Schrift, parallel enthält.&#10;&#10;Beschreibung automatisch generiert.">
            <a:extLst>
              <a:ext uri="{FF2B5EF4-FFF2-40B4-BE49-F238E27FC236}">
                <a16:creationId xmlns:a16="http://schemas.microsoft.com/office/drawing/2014/main" id="{9BCA7541-324D-F26E-5BA5-06BFEBB48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2588729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en-GB" b="1" dirty="0">
                <a:ea typeface="+mj-lt"/>
                <a:cs typeface="+mj-lt"/>
              </a:rPr>
              <a:t>Most papers are </a:t>
            </a:r>
            <a:r>
              <a:rPr lang="de-DE" b="1" err="1">
                <a:ea typeface="+mj-lt"/>
                <a:cs typeface="+mj-lt"/>
              </a:rPr>
              <a:t>affiliated</a:t>
            </a:r>
            <a:r>
              <a:rPr lang="en-GB" b="1" dirty="0">
                <a:ea typeface="+mj-lt"/>
                <a:cs typeface="+mj-lt"/>
              </a:rPr>
              <a:t> with institutions in China and the USA</a:t>
            </a:r>
            <a:endParaRPr lang="en-US" dirty="0">
              <a:ea typeface="+mj-lt"/>
              <a:cs typeface="+mj-lt"/>
            </a:endParaRPr>
          </a:p>
          <a:p>
            <a:endParaRPr lang="en-GB" b="1" dirty="0"/>
          </a:p>
        </p:txBody>
      </p:sp>
      <p:pic>
        <p:nvPicPr>
          <p:cNvPr id="11" name="Inhaltsplatzhalter 10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881C3648-A168-860A-F85E-A21D2C19B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8069" y="1502510"/>
            <a:ext cx="7793463" cy="4673599"/>
          </a:xfrm>
        </p:spPr>
      </p:pic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79D8BB6-A940-CC9A-CFBC-4D5D3523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52256555-B551-3CC9-E96E-4EFB4DD9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371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Adjusting for population size...</a:t>
            </a:r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2733" y="4749180"/>
            <a:ext cx="10529181" cy="155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Singapore, Belgium, and the Netherlands have the highest number of publications affiliated to them</a:t>
            </a:r>
          </a:p>
          <a:p>
            <a:pPr marL="285750" indent="-285750">
              <a:buChar char="•"/>
            </a:pPr>
            <a:r>
              <a:rPr lang="en-GB" dirty="0"/>
              <a:t>Population data is sourced from </a:t>
            </a:r>
            <a:r>
              <a:rPr lang="en-GB" dirty="0">
                <a:ea typeface="+mn-lt"/>
                <a:cs typeface="+mn-lt"/>
                <a:hlinkClick r:id="rId3"/>
              </a:rPr>
              <a:t>www.census.gov</a:t>
            </a:r>
            <a:r>
              <a:rPr lang="en-GB" dirty="0">
                <a:ea typeface="+mn-lt"/>
                <a:cs typeface="+mn-lt"/>
              </a:rPr>
              <a:t> (January 2025)</a:t>
            </a:r>
            <a:endParaRPr lang="en-GB" dirty="0"/>
          </a:p>
        </p:txBody>
      </p:sp>
      <p:pic>
        <p:nvPicPr>
          <p:cNvPr id="5" name="Content Placeholder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A6E6866C-D4BC-78C8-85B6-7E5BE0B54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0431" y="1652588"/>
            <a:ext cx="11110230" cy="3332388"/>
          </a:xfr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8A174D9-81FB-4E62-BEBB-414361A4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84E476-427E-8321-C84E-208B353A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132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1FC60-B060-12B2-5E82-55544DE04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129" y="1592766"/>
            <a:ext cx="3932237" cy="3811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Exponential growth</a:t>
            </a:r>
            <a:r>
              <a:rPr lang="en-US" dirty="0"/>
              <a:t> from 2014 onward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drop occurred in 2022 in an otherwise steep upward trajectory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likely due to </a:t>
            </a:r>
            <a:r>
              <a:rPr lang="en-US" b="1" dirty="0">
                <a:sym typeface="Wingdings" panose="05000000000000000000" pitchFamily="2" charset="2"/>
              </a:rPr>
              <a:t>COVID-19</a:t>
            </a:r>
            <a:endParaRPr lang="en-DE" b="1" dirty="0"/>
          </a:p>
        </p:txBody>
      </p:sp>
      <p:pic>
        <p:nvPicPr>
          <p:cNvPr id="6" name="Content Placeholder 5" descr="A graph with a line going up&#10;&#10;Description automatically generated">
            <a:extLst>
              <a:ext uri="{FF2B5EF4-FFF2-40B4-BE49-F238E27FC236}">
                <a16:creationId xmlns:a16="http://schemas.microsoft.com/office/drawing/2014/main" id="{9D3E5814-5C9A-7F41-EC8B-5C35FFDDB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5D8F28F-5F05-9710-C8A7-3EDBEE7074D6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10517651" cy="1048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 err="1"/>
              <a:t>Exponential</a:t>
            </a:r>
            <a:r>
              <a:rPr lang="de-DE" b="1" dirty="0"/>
              <a:t> </a:t>
            </a:r>
            <a:r>
              <a:rPr lang="de-DE" b="1" dirty="0" err="1"/>
              <a:t>growth</a:t>
            </a:r>
            <a:r>
              <a:rPr lang="de-DE" b="1" dirty="0"/>
              <a:t> in patent </a:t>
            </a:r>
            <a:r>
              <a:rPr lang="de-DE" b="1" dirty="0" err="1"/>
              <a:t>activity</a:t>
            </a:r>
            <a:endParaRPr lang="en-GB" b="1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DDAD23BE-4942-23FD-4252-4AA40D2DDC5D}"/>
              </a:ext>
            </a:extLst>
          </p:cNvPr>
          <p:cNvCxnSpPr>
            <a:cxnSpLocks/>
          </p:cNvCxnSpPr>
          <p:nvPr/>
        </p:nvCxnSpPr>
        <p:spPr>
          <a:xfrm>
            <a:off x="9781953" y="1887276"/>
            <a:ext cx="0" cy="3024000"/>
          </a:xfrm>
          <a:prstGeom prst="line">
            <a:avLst/>
          </a:prstGeom>
          <a:ln w="19050" cap="flat" cmpd="sng" algn="ctr">
            <a:solidFill>
              <a:srgbClr val="FF0000">
                <a:alpha val="39581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5DABCA-E04A-AF5A-9698-085FC53C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C81C4E9-E074-20D1-8784-141B76F4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16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E541D2E-9F06-66F0-D6D0-611481720104}"/>
              </a:ext>
            </a:extLst>
          </p:cNvPr>
          <p:cNvSpPr txBox="1"/>
          <p:nvPr/>
        </p:nvSpPr>
        <p:spPr>
          <a:xfrm>
            <a:off x="7124924" y="5330428"/>
            <a:ext cx="4190723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dirty="0">
                <a:latin typeface="Aptos Display"/>
              </a:rPr>
              <a:t>(Data taken from </a:t>
            </a:r>
            <a:r>
              <a:rPr lang="en-US" sz="1600" err="1">
                <a:latin typeface="Aptos Display"/>
              </a:rPr>
              <a:t>espacenet</a:t>
            </a:r>
            <a:r>
              <a:rPr lang="en-US" sz="1600" dirty="0">
                <a:latin typeface="Aptos Display"/>
              </a:rPr>
              <a:t>, January 2025)</a:t>
            </a:r>
            <a:endParaRPr lang="de-DE" sz="1600" dirty="0">
              <a:latin typeface="Aptos Display"/>
            </a:endParaRPr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6487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21876-0FFB-AD28-4A1F-84768DB13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43205"/>
            <a:ext cx="3932237" cy="3762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de-DE" b="1" dirty="0"/>
              <a:t>High </a:t>
            </a:r>
            <a:r>
              <a:rPr lang="de-DE" b="1" dirty="0" err="1"/>
              <a:t>activity</a:t>
            </a:r>
            <a:r>
              <a:rPr lang="de-DE" b="1" dirty="0"/>
              <a:t> in USA, South Korea, and Japan</a:t>
            </a:r>
            <a:r>
              <a:rPr lang="de-DE" dirty="0"/>
              <a:t>, but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behind</a:t>
            </a:r>
            <a:r>
              <a:rPr lang="de-DE" dirty="0"/>
              <a:t> China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de-DE" b="1" dirty="0"/>
              <a:t>Europe lags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limited patent </a:t>
            </a:r>
            <a:r>
              <a:rPr lang="de-DE" dirty="0" err="1"/>
              <a:t>activity</a:t>
            </a:r>
            <a:r>
              <a:rPr lang="de-DE" dirty="0"/>
              <a:t>, </a:t>
            </a:r>
            <a:r>
              <a:rPr lang="de-DE" dirty="0" err="1"/>
              <a:t>suggesting</a:t>
            </a:r>
            <a:r>
              <a:rPr lang="de-DE" dirty="0"/>
              <a:t> a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priorities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academic</a:t>
            </a:r>
            <a:r>
              <a:rPr lang="de-DE" dirty="0"/>
              <a:t> </a:t>
            </a:r>
            <a:r>
              <a:rPr lang="de-DE" dirty="0" err="1"/>
              <a:t>research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de-DE" b="1" dirty="0"/>
              <a:t>Strategic </a:t>
            </a:r>
            <a:r>
              <a:rPr lang="de-DE" b="1" dirty="0" err="1"/>
              <a:t>focus</a:t>
            </a:r>
            <a:r>
              <a:rPr lang="de-DE" b="1" dirty="0"/>
              <a:t> on China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crucial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track </a:t>
            </a:r>
            <a:r>
              <a:rPr lang="de-DE" dirty="0" err="1"/>
              <a:t>emerging</a:t>
            </a:r>
            <a:r>
              <a:rPr lang="de-DE" dirty="0"/>
              <a:t> </a:t>
            </a:r>
            <a:r>
              <a:rPr lang="de-DE" dirty="0" err="1"/>
              <a:t>trends</a:t>
            </a:r>
            <a:r>
              <a:rPr lang="de-DE" dirty="0"/>
              <a:t> and </a:t>
            </a:r>
            <a:r>
              <a:rPr lang="de-DE" dirty="0" err="1"/>
              <a:t>opportunities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field</a:t>
            </a:r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A2411-CD66-5298-380E-4AE43ACB9986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10517651" cy="1048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/>
              <a:t>China </a:t>
            </a:r>
            <a:r>
              <a:rPr lang="de-DE" b="1" dirty="0" err="1"/>
              <a:t>dominates</a:t>
            </a:r>
            <a:r>
              <a:rPr lang="de-DE" b="1" dirty="0"/>
              <a:t> patent </a:t>
            </a:r>
            <a:r>
              <a:rPr lang="de-DE" b="1" dirty="0" err="1"/>
              <a:t>activity</a:t>
            </a:r>
            <a:r>
              <a:rPr lang="de-DE" b="1" dirty="0"/>
              <a:t> in </a:t>
            </a:r>
            <a:r>
              <a:rPr lang="de-DE" b="1" dirty="0" err="1"/>
              <a:t>self-healing</a:t>
            </a:r>
            <a:r>
              <a:rPr lang="de-DE" b="1" dirty="0"/>
              <a:t> </a:t>
            </a:r>
            <a:r>
              <a:rPr lang="de-DE" b="1" dirty="0" err="1"/>
              <a:t>materials</a:t>
            </a:r>
          </a:p>
        </p:txBody>
      </p:sp>
      <p:pic>
        <p:nvPicPr>
          <p:cNvPr id="9" name="Inhaltsplatzhalter 8" descr="Ein Bild, das Text, Screenshot, Reihe, Diagramm enthält.&#10;&#10;Beschreibung automatisch generiert.">
            <a:extLst>
              <a:ext uri="{FF2B5EF4-FFF2-40B4-BE49-F238E27FC236}">
                <a16:creationId xmlns:a16="http://schemas.microsoft.com/office/drawing/2014/main" id="{E6ADB1D6-526F-7EED-3CA3-9D7A7FDA1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4EB8153C-6D31-3399-6A7E-F4A2E7962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C07D2A00-BBE0-9470-F8F7-4E94A341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17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45307A1-3C09-E229-4535-DB13799D95B7}"/>
              </a:ext>
            </a:extLst>
          </p:cNvPr>
          <p:cNvSpPr txBox="1"/>
          <p:nvPr/>
        </p:nvSpPr>
        <p:spPr>
          <a:xfrm>
            <a:off x="7124924" y="5330428"/>
            <a:ext cx="4190723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dirty="0">
                <a:latin typeface="Aptos Display"/>
              </a:rPr>
              <a:t>(Data taken from </a:t>
            </a:r>
            <a:r>
              <a:rPr lang="en-US" sz="1600" err="1">
                <a:latin typeface="Aptos Display"/>
              </a:rPr>
              <a:t>espacenet</a:t>
            </a:r>
            <a:r>
              <a:rPr lang="en-US" sz="1600" dirty="0">
                <a:latin typeface="Aptos Display"/>
              </a:rPr>
              <a:t>, January 2025)</a:t>
            </a:r>
            <a:endParaRPr lang="de-DE" sz="1600" dirty="0">
              <a:latin typeface="Aptos Display"/>
            </a:endParaRPr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784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1FC60-B060-12B2-5E82-55544DE04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6520" y="1518424"/>
            <a:ext cx="3932237" cy="3811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Starting from 2010 </a:t>
            </a:r>
            <a:r>
              <a:rPr lang="en-US" dirty="0"/>
              <a:t>the number of publications dominate the number of patents significantly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largely </a:t>
            </a:r>
            <a:r>
              <a:rPr lang="en-US" b="1" dirty="0"/>
              <a:t>unaffected by</a:t>
            </a:r>
            <a:r>
              <a:rPr lang="en-US" dirty="0"/>
              <a:t> </a:t>
            </a:r>
            <a:r>
              <a:rPr lang="en-US" b="1" dirty="0"/>
              <a:t>COVID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Number of patents</a:t>
            </a:r>
            <a:r>
              <a:rPr lang="en-US" dirty="0"/>
              <a:t> is expected to follow the </a:t>
            </a:r>
            <a:r>
              <a:rPr lang="en-US" b="1" dirty="0"/>
              <a:t>upward trajectory</a:t>
            </a:r>
            <a:r>
              <a:rPr lang="en-US" dirty="0"/>
              <a:t> in the coming years</a:t>
            </a:r>
            <a:endParaRPr lang="en-DE" dirty="0"/>
          </a:p>
        </p:txBody>
      </p:sp>
      <p:pic>
        <p:nvPicPr>
          <p:cNvPr id="7" name="Content Placeholder 6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2E12B85E-2AB5-43B1-0DA4-A44F1B6A0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6BA7668-1C29-FBBE-2932-D9238B71CE7F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10517651" cy="1048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/>
              <a:t>Publications </a:t>
            </a:r>
            <a:r>
              <a:rPr lang="de-DE" b="1" dirty="0" err="1"/>
              <a:t>outpacing</a:t>
            </a:r>
            <a:r>
              <a:rPr lang="de-DE" b="1" dirty="0"/>
              <a:t> </a:t>
            </a:r>
            <a:r>
              <a:rPr lang="de-DE" b="1" dirty="0" err="1"/>
              <a:t>patents</a:t>
            </a:r>
            <a:r>
              <a:rPr lang="de-DE" b="1" dirty="0"/>
              <a:t> - </a:t>
            </a:r>
            <a:r>
              <a:rPr lang="de-DE" b="1" dirty="0" err="1"/>
              <a:t>continued</a:t>
            </a:r>
            <a:r>
              <a:rPr lang="de-DE" b="1" dirty="0"/>
              <a:t> </a:t>
            </a:r>
            <a:r>
              <a:rPr lang="de-DE" b="1" dirty="0" err="1"/>
              <a:t>growth</a:t>
            </a:r>
            <a:r>
              <a:rPr lang="de-DE" b="1" dirty="0"/>
              <a:t> </a:t>
            </a:r>
            <a:r>
              <a:rPr lang="de-DE" b="1" dirty="0" err="1"/>
              <a:t>expected</a:t>
            </a:r>
            <a:endParaRPr lang="en-GB" b="1" dirty="0"/>
          </a:p>
        </p:txBody>
      </p:sp>
      <p:cxnSp>
        <p:nvCxnSpPr>
          <p:cNvPr id="5" name="Gerade Verbindung 6">
            <a:extLst>
              <a:ext uri="{FF2B5EF4-FFF2-40B4-BE49-F238E27FC236}">
                <a16:creationId xmlns:a16="http://schemas.microsoft.com/office/drawing/2014/main" id="{7DC24D24-5563-190E-FA2F-35ED9A468487}"/>
              </a:ext>
            </a:extLst>
          </p:cNvPr>
          <p:cNvCxnSpPr>
            <a:cxnSpLocks/>
          </p:cNvCxnSpPr>
          <p:nvPr/>
        </p:nvCxnSpPr>
        <p:spPr>
          <a:xfrm>
            <a:off x="9298734" y="1887276"/>
            <a:ext cx="0" cy="3024000"/>
          </a:xfrm>
          <a:prstGeom prst="line">
            <a:avLst/>
          </a:prstGeom>
          <a:ln w="19050" cap="flat" cmpd="sng" algn="ctr">
            <a:solidFill>
              <a:srgbClr val="FF0000">
                <a:alpha val="39581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FB978F-4248-6A73-C8FD-459691B7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2F3BB77-9741-A5B7-EC84-4E166FF3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18</a:t>
            </a:fld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4983347-E679-5D28-83C9-4A2AD62BAF9F}"/>
              </a:ext>
            </a:extLst>
          </p:cNvPr>
          <p:cNvSpPr txBox="1"/>
          <p:nvPr/>
        </p:nvSpPr>
        <p:spPr>
          <a:xfrm>
            <a:off x="7124924" y="5330428"/>
            <a:ext cx="4190723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dirty="0">
                <a:latin typeface="Aptos Display"/>
              </a:rPr>
              <a:t>(Data taken from </a:t>
            </a:r>
            <a:r>
              <a:rPr lang="en-US" sz="1600" err="1">
                <a:latin typeface="Aptos Display"/>
              </a:rPr>
              <a:t>espacenet</a:t>
            </a:r>
            <a:r>
              <a:rPr lang="en-US" sz="1600" dirty="0">
                <a:latin typeface="Aptos Display"/>
              </a:rPr>
              <a:t>, January 2025)</a:t>
            </a:r>
            <a:endParaRPr lang="de-DE" sz="1600" dirty="0">
              <a:latin typeface="Aptos Display"/>
            </a:endParaRPr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480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6BA7668-1C29-FBBE-2932-D9238B71CE7F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10517651" cy="1048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/>
              <a:t>Publications </a:t>
            </a:r>
            <a:r>
              <a:rPr lang="de-DE" b="1" dirty="0" err="1"/>
              <a:t>outpacing</a:t>
            </a:r>
            <a:r>
              <a:rPr lang="de-DE" b="1" dirty="0"/>
              <a:t> </a:t>
            </a:r>
            <a:r>
              <a:rPr lang="de-DE" b="1" dirty="0" err="1"/>
              <a:t>patents</a:t>
            </a:r>
            <a:r>
              <a:rPr lang="de-DE" b="1" dirty="0"/>
              <a:t> - </a:t>
            </a:r>
            <a:r>
              <a:rPr lang="de-DE" b="1" dirty="0" err="1"/>
              <a:t>continued</a:t>
            </a:r>
            <a:r>
              <a:rPr lang="de-DE" b="1" dirty="0"/>
              <a:t> </a:t>
            </a:r>
            <a:r>
              <a:rPr lang="de-DE" b="1" dirty="0" err="1"/>
              <a:t>growth</a:t>
            </a:r>
            <a:r>
              <a:rPr lang="de-DE" b="1" dirty="0"/>
              <a:t> </a:t>
            </a:r>
            <a:r>
              <a:rPr lang="de-DE" b="1" dirty="0" err="1"/>
              <a:t>expected</a:t>
            </a:r>
            <a:endParaRPr lang="en-GB" b="1" dirty="0"/>
          </a:p>
        </p:txBody>
      </p:sp>
      <p:cxnSp>
        <p:nvCxnSpPr>
          <p:cNvPr id="5" name="Gerade Verbindung 6">
            <a:extLst>
              <a:ext uri="{FF2B5EF4-FFF2-40B4-BE49-F238E27FC236}">
                <a16:creationId xmlns:a16="http://schemas.microsoft.com/office/drawing/2014/main" id="{7DC24D24-5563-190E-FA2F-35ED9A468487}"/>
              </a:ext>
            </a:extLst>
          </p:cNvPr>
          <p:cNvCxnSpPr>
            <a:cxnSpLocks/>
          </p:cNvCxnSpPr>
          <p:nvPr/>
        </p:nvCxnSpPr>
        <p:spPr>
          <a:xfrm>
            <a:off x="9298734" y="1887276"/>
            <a:ext cx="0" cy="3024000"/>
          </a:xfrm>
          <a:prstGeom prst="line">
            <a:avLst/>
          </a:prstGeom>
          <a:ln w="19050" cap="flat" cmpd="sng" algn="ctr">
            <a:solidFill>
              <a:srgbClr val="FF0000">
                <a:alpha val="39581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FB978F-4248-6A73-C8FD-459691B7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2F3BB77-9741-A5B7-EC84-4E166FF3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19</a:t>
            </a:fld>
            <a:endParaRPr lang="de-DE"/>
          </a:p>
        </p:txBody>
      </p:sp>
      <p:pic>
        <p:nvPicPr>
          <p:cNvPr id="10" name="Inhaltsplatzhalter 9" descr="Ein Bild, das Text, Reihe, Diagramm, Screenshot enthält.&#10;&#10;Beschreibung automatisch generiert.">
            <a:extLst>
              <a:ext uri="{FF2B5EF4-FFF2-40B4-BE49-F238E27FC236}">
                <a16:creationId xmlns:a16="http://schemas.microsoft.com/office/drawing/2014/main" id="{5AA90D66-AC59-B906-57AE-004B68228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D330DB1-B15C-58D5-B96D-534F8C669A94}"/>
              </a:ext>
            </a:extLst>
          </p:cNvPr>
          <p:cNvSpPr txBox="1"/>
          <p:nvPr/>
        </p:nvSpPr>
        <p:spPr>
          <a:xfrm>
            <a:off x="7124924" y="5330428"/>
            <a:ext cx="4190723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dirty="0">
                <a:latin typeface="Aptos Display"/>
              </a:rPr>
              <a:t>(Data taken from </a:t>
            </a:r>
            <a:r>
              <a:rPr lang="en-US" sz="1600" err="1">
                <a:latin typeface="Aptos Display"/>
              </a:rPr>
              <a:t>espacenet</a:t>
            </a:r>
            <a:r>
              <a:rPr lang="en-US" sz="1600" dirty="0">
                <a:latin typeface="Aptos Display"/>
              </a:rPr>
              <a:t>, January 2025)</a:t>
            </a:r>
            <a:endParaRPr lang="de-DE" sz="1600" dirty="0">
              <a:latin typeface="Aptos Display"/>
            </a:endParaRPr>
          </a:p>
          <a:p>
            <a:pPr algn="l"/>
            <a:endParaRPr lang="de-DE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F290580-7221-83CB-7B80-755A49DE279E}"/>
              </a:ext>
            </a:extLst>
          </p:cNvPr>
          <p:cNvSpPr txBox="1">
            <a:spLocks/>
          </p:cNvSpPr>
          <p:nvPr/>
        </p:nvSpPr>
        <p:spPr>
          <a:xfrm>
            <a:off x="926520" y="1518424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Starting from 2010 </a:t>
            </a:r>
            <a:r>
              <a:rPr lang="en-US" dirty="0"/>
              <a:t>the number of publications dominate the number of patents significantly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largely </a:t>
            </a:r>
            <a:r>
              <a:rPr lang="en-US" b="1" dirty="0"/>
              <a:t>unaffected by</a:t>
            </a:r>
            <a:r>
              <a:rPr lang="en-US" dirty="0"/>
              <a:t> </a:t>
            </a:r>
            <a:r>
              <a:rPr lang="en-US" b="1" dirty="0"/>
              <a:t>COVID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Number of patents</a:t>
            </a:r>
            <a:r>
              <a:rPr lang="en-US" dirty="0"/>
              <a:t> is expected to follow the </a:t>
            </a:r>
            <a:r>
              <a:rPr lang="en-US" b="1" dirty="0"/>
              <a:t>upward trajectory</a:t>
            </a:r>
            <a:r>
              <a:rPr lang="en-US" dirty="0"/>
              <a:t> in the coming years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6677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69B5-48D2-4C14-C348-CFC4931F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Web of Science Search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6DA70-5ED9-740E-8B84-BA7E3A128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82828"/>
            <a:ext cx="10515600" cy="18576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onsolas"/>
                <a:ea typeface="+mn-lt"/>
                <a:cs typeface="+mn-lt"/>
              </a:rPr>
              <a:t>  TS=("self heal*"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"self repair*"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</a:t>
            </a:r>
            <a:r>
              <a:rPr lang="en-GB" sz="1400" dirty="0" err="1">
                <a:latin typeface="Consolas"/>
                <a:ea typeface="+mn-lt"/>
                <a:cs typeface="+mn-lt"/>
              </a:rPr>
              <a:t>autonom</a:t>
            </a:r>
            <a:r>
              <a:rPr lang="en-GB" sz="1400" dirty="0">
                <a:latin typeface="Consolas"/>
                <a:ea typeface="+mn-lt"/>
                <a:cs typeface="+mn-lt"/>
              </a:rPr>
              <a:t>* repair*"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</a:t>
            </a:r>
            <a:r>
              <a:rPr lang="en-GB" sz="1400" dirty="0" err="1">
                <a:latin typeface="Consolas"/>
                <a:ea typeface="+mn-lt"/>
                <a:cs typeface="+mn-lt"/>
              </a:rPr>
              <a:t>autonom</a:t>
            </a:r>
            <a:r>
              <a:rPr lang="en-GB" sz="1400" dirty="0">
                <a:latin typeface="Consolas"/>
                <a:ea typeface="+mn-lt"/>
                <a:cs typeface="+mn-lt"/>
              </a:rPr>
              <a:t>* heal*")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GB" sz="1400" dirty="0">
                <a:latin typeface="Consolas"/>
                <a:ea typeface="+mn-lt"/>
                <a:cs typeface="+mn-lt"/>
              </a:rPr>
              <a:t>  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AND</a:t>
            </a:r>
            <a:r>
              <a:rPr lang="en-GB" sz="1400" dirty="0">
                <a:latin typeface="Consolas"/>
                <a:ea typeface="+mn-lt"/>
                <a:cs typeface="+mn-lt"/>
              </a:rPr>
              <a:t> TS=("material*"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"polymer*"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"composite*"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"ceramic*"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"metal*"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 "alloy*"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"cement*" 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  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  OR</a:t>
            </a:r>
            <a:r>
              <a:rPr lang="en-GB" sz="1400" dirty="0">
                <a:latin typeface="Consolas"/>
                <a:ea typeface="+mn-lt"/>
                <a:cs typeface="+mn-lt"/>
              </a:rPr>
              <a:t> "concrete*")</a:t>
            </a:r>
          </a:p>
          <a:p>
            <a:pPr marL="0" indent="0">
              <a:buNone/>
            </a:pP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  NOT</a:t>
            </a:r>
            <a:r>
              <a:rPr lang="en-GB" sz="1400" dirty="0">
                <a:latin typeface="Consolas"/>
                <a:ea typeface="+mn-lt"/>
                <a:cs typeface="+mn-lt"/>
              </a:rPr>
              <a:t> TS=("biology"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"biological system*"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"organic material*"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"wound heal*"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 </a:t>
            </a:r>
            <a:r>
              <a:rPr lang="en-GB" sz="1400" dirty="0">
                <a:latin typeface="Consolas"/>
                <a:ea typeface="+mn-lt"/>
                <a:cs typeface="+mn-lt"/>
              </a:rPr>
              <a:t>"medic*"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            "healthcare"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"spirit*")</a:t>
            </a:r>
            <a:endParaRPr lang="en-GB" sz="1400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D65E9D7-338B-87D8-49A4-7D5A32E7A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666930"/>
              </p:ext>
            </p:extLst>
          </p:nvPr>
        </p:nvGraphicFramePr>
        <p:xfrm>
          <a:off x="3060390" y="1678878"/>
          <a:ext cx="5690645" cy="2536514"/>
        </p:xfrm>
        <a:graphic>
          <a:graphicData uri="http://schemas.openxmlformats.org/drawingml/2006/table">
            <a:tbl>
              <a:tblPr bandCol="1">
                <a:tableStyleId>{7E9639D4-E3E2-4D34-9284-5A2195B3D0D7}</a:tableStyleId>
              </a:tblPr>
              <a:tblGrid>
                <a:gridCol w="1553670">
                  <a:extLst>
                    <a:ext uri="{9D8B030D-6E8A-4147-A177-3AD203B41FA5}">
                      <a16:colId xmlns:a16="http://schemas.microsoft.com/office/drawing/2014/main" val="2294655383"/>
                    </a:ext>
                  </a:extLst>
                </a:gridCol>
                <a:gridCol w="576557">
                  <a:extLst>
                    <a:ext uri="{9D8B030D-6E8A-4147-A177-3AD203B41FA5}">
                      <a16:colId xmlns:a16="http://schemas.microsoft.com/office/drawing/2014/main" val="2338996259"/>
                    </a:ext>
                  </a:extLst>
                </a:gridCol>
                <a:gridCol w="1195597">
                  <a:extLst>
                    <a:ext uri="{9D8B030D-6E8A-4147-A177-3AD203B41FA5}">
                      <a16:colId xmlns:a16="http://schemas.microsoft.com/office/drawing/2014/main" val="4176836242"/>
                    </a:ext>
                  </a:extLst>
                </a:gridCol>
                <a:gridCol w="631178">
                  <a:extLst>
                    <a:ext uri="{9D8B030D-6E8A-4147-A177-3AD203B41FA5}">
                      <a16:colId xmlns:a16="http://schemas.microsoft.com/office/drawing/2014/main" val="254465487"/>
                    </a:ext>
                  </a:extLst>
                </a:gridCol>
                <a:gridCol w="1733643">
                  <a:extLst>
                    <a:ext uri="{9D8B030D-6E8A-4147-A177-3AD203B41FA5}">
                      <a16:colId xmlns:a16="http://schemas.microsoft.com/office/drawing/2014/main" val="2690576278"/>
                    </a:ext>
                  </a:extLst>
                </a:gridCol>
              </a:tblGrid>
              <a:tr h="317102">
                <a:tc>
                  <a:txBody>
                    <a:bodyPr/>
                    <a:lstStyle/>
                    <a:p>
                      <a:r>
                        <a:rPr lang="de-DE" sz="1400" dirty="0"/>
                        <a:t>Self </a:t>
                      </a:r>
                      <a:r>
                        <a:rPr lang="de-DE" sz="1400" dirty="0" err="1"/>
                        <a:t>heal</a:t>
                      </a:r>
                      <a:r>
                        <a:rPr lang="de-DE" sz="1400" dirty="0"/>
                        <a:t>*</a:t>
                      </a: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de-DE" sz="1400" b="1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Material*</a:t>
                      </a: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de-DE" sz="1400" b="1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Biology</a:t>
                      </a:r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83862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r>
                        <a:rPr lang="de-DE" sz="1400" dirty="0"/>
                        <a:t>Self </a:t>
                      </a:r>
                      <a:r>
                        <a:rPr lang="de-DE" sz="1400" dirty="0" err="1"/>
                        <a:t>repair</a:t>
                      </a:r>
                      <a:r>
                        <a:rPr lang="de-DE" sz="1400" dirty="0"/>
                        <a:t>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Polymer*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Biological </a:t>
                      </a:r>
                      <a:r>
                        <a:rPr lang="de-DE" sz="1400" err="1"/>
                        <a:t>system</a:t>
                      </a:r>
                      <a:r>
                        <a:rPr lang="de-DE" sz="14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503715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r>
                        <a:rPr lang="de-DE" sz="1400" dirty="0"/>
                        <a:t>Autonom* repair*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Composite*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Organic material*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287500"/>
                  </a:ext>
                </a:extLst>
              </a:tr>
              <a:tr h="316800">
                <a:tc>
                  <a:txBody>
                    <a:bodyPr/>
                    <a:lstStyle/>
                    <a:p>
                      <a:r>
                        <a:rPr lang="de-DE" sz="1400" dirty="0"/>
                        <a:t>Autonom* heal*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Ceramic</a:t>
                      </a:r>
                      <a:r>
                        <a:rPr lang="de-DE" sz="1400" dirty="0"/>
                        <a:t>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Wound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heal</a:t>
                      </a:r>
                      <a:r>
                        <a:rPr lang="de-DE" sz="14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697292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Metal</a:t>
                      </a:r>
                      <a:r>
                        <a:rPr lang="de-DE" sz="1400" dirty="0"/>
                        <a:t>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Medic*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7640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Alloy</a:t>
                      </a:r>
                      <a:r>
                        <a:rPr lang="de-DE" sz="1400" dirty="0"/>
                        <a:t>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Healthcare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19972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Cement</a:t>
                      </a:r>
                      <a:r>
                        <a:rPr lang="de-DE" sz="1400" dirty="0"/>
                        <a:t>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Spirit*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8731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Concrete*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768205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334D4C06-04BE-E866-15BB-83A88A253F92}"/>
              </a:ext>
            </a:extLst>
          </p:cNvPr>
          <p:cNvGrpSpPr/>
          <p:nvPr/>
        </p:nvGrpSpPr>
        <p:grpSpPr>
          <a:xfrm>
            <a:off x="2156611" y="2292889"/>
            <a:ext cx="553878" cy="1337310"/>
            <a:chOff x="872490" y="4401996"/>
            <a:chExt cx="553878" cy="1337310"/>
          </a:xfrm>
        </p:grpSpPr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D049C26A-8463-CE8B-F386-4F1167F80B72}"/>
                </a:ext>
              </a:extLst>
            </p:cNvPr>
            <p:cNvCxnSpPr/>
            <p:nvPr/>
          </p:nvCxnSpPr>
          <p:spPr>
            <a:xfrm>
              <a:off x="1115139" y="4401996"/>
              <a:ext cx="0" cy="1337310"/>
            </a:xfrm>
            <a:prstGeom prst="straightConnector1">
              <a:avLst/>
            </a:prstGeom>
            <a:ln w="25400" cap="flat">
              <a:solidFill>
                <a:schemeClr val="dk1"/>
              </a:solidFill>
              <a:headEnd type="triangle" w="lg" len="lg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ADD40E20-582F-0E8B-8172-FAD03A2E2C84}"/>
                </a:ext>
              </a:extLst>
            </p:cNvPr>
            <p:cNvSpPr txBox="1"/>
            <p:nvPr/>
          </p:nvSpPr>
          <p:spPr>
            <a:xfrm>
              <a:off x="872490" y="4885985"/>
              <a:ext cx="553878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de-DE" sz="1600" b="1"/>
                <a:t>OR</a:t>
              </a:r>
              <a:endParaRPr lang="de-DE" sz="1600"/>
            </a:p>
          </p:txBody>
        </p:sp>
      </p:grp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A5E6DE-6B6C-3E2B-E3E6-139DAB5F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D63E39D-A475-076C-5F8C-BE0A6C4F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064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490C6-193D-122B-4565-06AD1D2A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5942" cy="1350343"/>
          </a:xfrm>
        </p:spPr>
        <p:txBody>
          <a:bodyPr>
            <a:normAutofit/>
          </a:bodyPr>
          <a:lstStyle/>
          <a:p>
            <a:r>
              <a:rPr lang="de-DE" sz="4000" b="1" dirty="0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E36CB5-CFDD-D18D-B31B-2501F85DC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594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dirty="0"/>
              <a:t>The </a:t>
            </a:r>
            <a:r>
              <a:rPr lang="de-DE" sz="2400" err="1"/>
              <a:t>number</a:t>
            </a:r>
            <a:r>
              <a:rPr lang="de-DE" sz="2400" dirty="0"/>
              <a:t> </a:t>
            </a:r>
            <a:r>
              <a:rPr lang="de-DE" sz="2400" err="1"/>
              <a:t>of</a:t>
            </a:r>
            <a:r>
              <a:rPr lang="de-DE" sz="2400" dirty="0"/>
              <a:t> annual </a:t>
            </a:r>
            <a:r>
              <a:rPr lang="de-DE" sz="2400" err="1"/>
              <a:t>publications</a:t>
            </a:r>
            <a:r>
              <a:rPr lang="de-DE" sz="2400" dirty="0"/>
              <a:t> </a:t>
            </a:r>
            <a:r>
              <a:rPr lang="de-DE" sz="2400" err="1"/>
              <a:t>is</a:t>
            </a:r>
            <a:r>
              <a:rPr lang="de-DE" sz="2400" dirty="0"/>
              <a:t> </a:t>
            </a:r>
            <a:r>
              <a:rPr lang="de-DE" sz="2400" err="1"/>
              <a:t>expected</a:t>
            </a:r>
            <a:r>
              <a:rPr lang="de-DE" sz="2400" dirty="0"/>
              <a:t> </a:t>
            </a:r>
            <a:r>
              <a:rPr lang="de-DE" sz="2400" err="1"/>
              <a:t>to</a:t>
            </a:r>
            <a:r>
              <a:rPr lang="de-DE" sz="2400" dirty="0"/>
              <a:t> </a:t>
            </a:r>
            <a:r>
              <a:rPr lang="de-DE" sz="2400" b="1" err="1"/>
              <a:t>grow</a:t>
            </a:r>
            <a:r>
              <a:rPr lang="de-DE" sz="2400" b="1" dirty="0"/>
              <a:t> </a:t>
            </a:r>
            <a:r>
              <a:rPr lang="de-DE" sz="2400" b="1" err="1"/>
              <a:t>further</a:t>
            </a:r>
            <a:endParaRPr lang="de-DE" sz="2400" b="1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Research </a:t>
            </a:r>
            <a:r>
              <a:rPr lang="de-DE" sz="2400" err="1"/>
              <a:t>efforts</a:t>
            </a:r>
            <a:r>
              <a:rPr lang="de-DE" sz="2400" dirty="0"/>
              <a:t> </a:t>
            </a:r>
            <a:r>
              <a:rPr lang="de-DE" sz="2400" err="1"/>
              <a:t>are</a:t>
            </a:r>
            <a:r>
              <a:rPr lang="de-DE" sz="2400" dirty="0"/>
              <a:t> </a:t>
            </a:r>
            <a:r>
              <a:rPr lang="de-DE" sz="2400" err="1"/>
              <a:t>concentrated</a:t>
            </a:r>
            <a:r>
              <a:rPr lang="de-DE" sz="2400" dirty="0"/>
              <a:t> on </a:t>
            </a:r>
            <a:r>
              <a:rPr lang="de-DE" sz="2400" b="1" err="1"/>
              <a:t>polymers</a:t>
            </a:r>
            <a:r>
              <a:rPr lang="de-DE" sz="2400" dirty="0"/>
              <a:t>, </a:t>
            </a:r>
            <a:r>
              <a:rPr lang="de-DE" sz="2400" err="1"/>
              <a:t>with</a:t>
            </a:r>
            <a:r>
              <a:rPr lang="de-DE" sz="2400" dirty="0"/>
              <a:t> </a:t>
            </a:r>
            <a:r>
              <a:rPr lang="de-DE" sz="2400" b="1" dirty="0"/>
              <a:t>China</a:t>
            </a:r>
            <a:r>
              <a:rPr lang="de-DE" sz="2400" dirty="0"/>
              <a:t> and </a:t>
            </a:r>
            <a:r>
              <a:rPr lang="de-DE" sz="2400" err="1"/>
              <a:t>the</a:t>
            </a:r>
            <a:r>
              <a:rPr lang="de-DE" sz="2400" dirty="0"/>
              <a:t> </a:t>
            </a:r>
            <a:r>
              <a:rPr lang="de-DE" sz="2400" b="1" dirty="0"/>
              <a:t>USA</a:t>
            </a:r>
            <a:r>
              <a:rPr lang="de-DE" sz="2400" dirty="0"/>
              <a:t> </a:t>
            </a:r>
            <a:r>
              <a:rPr lang="de-DE" sz="2400" err="1"/>
              <a:t>leading</a:t>
            </a:r>
            <a:r>
              <a:rPr lang="de-DE" sz="2400" dirty="0"/>
              <a:t> </a:t>
            </a:r>
            <a:r>
              <a:rPr lang="de-DE" sz="2400" err="1"/>
              <a:t>globally</a:t>
            </a:r>
            <a:endParaRPr lang="de-DE" sz="240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Patent </a:t>
            </a:r>
            <a:r>
              <a:rPr lang="de-DE" sz="2400" err="1"/>
              <a:t>activity</a:t>
            </a:r>
            <a:r>
              <a:rPr lang="de-DE" sz="2400" dirty="0"/>
              <a:t>, </a:t>
            </a:r>
            <a:r>
              <a:rPr lang="de-DE" sz="2400" err="1"/>
              <a:t>particularly</a:t>
            </a:r>
            <a:r>
              <a:rPr lang="de-DE" sz="2400" dirty="0"/>
              <a:t> in China, </a:t>
            </a:r>
            <a:r>
              <a:rPr lang="de-DE" sz="2400" err="1"/>
              <a:t>highlights</a:t>
            </a:r>
            <a:r>
              <a:rPr lang="de-DE" sz="2400" dirty="0"/>
              <a:t> </a:t>
            </a:r>
            <a:r>
              <a:rPr lang="de-DE" sz="2400" err="1"/>
              <a:t>the</a:t>
            </a:r>
            <a:r>
              <a:rPr lang="de-DE" sz="2400" dirty="0"/>
              <a:t> </a:t>
            </a:r>
            <a:r>
              <a:rPr lang="de-DE" sz="2400" b="1" err="1"/>
              <a:t>strategic</a:t>
            </a:r>
            <a:r>
              <a:rPr lang="de-DE" sz="2400" b="1" dirty="0"/>
              <a:t> </a:t>
            </a:r>
            <a:r>
              <a:rPr lang="de-DE" sz="2400" b="1" err="1"/>
              <a:t>importance</a:t>
            </a:r>
            <a:r>
              <a:rPr lang="de-DE" sz="2400" dirty="0"/>
              <a:t> </a:t>
            </a:r>
            <a:r>
              <a:rPr lang="de-DE" sz="2400" err="1"/>
              <a:t>of</a:t>
            </a:r>
            <a:r>
              <a:rPr lang="de-DE" sz="2400" dirty="0"/>
              <a:t> </a:t>
            </a:r>
            <a:r>
              <a:rPr lang="de-DE" sz="2400" err="1"/>
              <a:t>this</a:t>
            </a:r>
            <a:r>
              <a:rPr lang="de-DE" sz="2400" dirty="0"/>
              <a:t> </a:t>
            </a:r>
            <a:r>
              <a:rPr lang="de-DE" sz="2400" err="1"/>
              <a:t>region</a:t>
            </a:r>
            <a:endParaRPr lang="de-DE" sz="240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7549DE-CF12-29A4-AC40-47737637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B27AC4-8E8A-CE2C-B8A4-930497C3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20</a:t>
            </a:fld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C1F636F1-B752-88D7-A44E-85A9555A77BA}"/>
              </a:ext>
            </a:extLst>
          </p:cNvPr>
          <p:cNvSpPr txBox="1">
            <a:spLocks/>
          </p:cNvSpPr>
          <p:nvPr/>
        </p:nvSpPr>
        <p:spPr>
          <a:xfrm>
            <a:off x="6504258" y="474159"/>
            <a:ext cx="5255942" cy="1350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b="1"/>
              <a:t>Recommended </a:t>
            </a:r>
            <a:r>
              <a:rPr lang="de-DE" sz="4000" b="1" err="1"/>
              <a:t>Steps</a:t>
            </a:r>
            <a:endParaRPr lang="de-DE" sz="4000" b="1" dirty="0" err="1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A0F2309-A6C9-DC75-5EB1-82C703209CBE}"/>
              </a:ext>
            </a:extLst>
          </p:cNvPr>
          <p:cNvSpPr txBox="1">
            <a:spLocks/>
          </p:cNvSpPr>
          <p:nvPr/>
        </p:nvSpPr>
        <p:spPr>
          <a:xfrm>
            <a:off x="6504258" y="1816952"/>
            <a:ext cx="5255942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Keep an </a:t>
            </a:r>
            <a:r>
              <a:rPr lang="de-DE" sz="2400" err="1"/>
              <a:t>eye</a:t>
            </a:r>
            <a:r>
              <a:rPr lang="de-DE" sz="2400" dirty="0"/>
              <a:t> on </a:t>
            </a:r>
            <a:r>
              <a:rPr lang="de-DE" sz="2400" b="1" err="1"/>
              <a:t>metal</a:t>
            </a:r>
            <a:r>
              <a:rPr lang="de-DE" sz="2400" b="1" dirty="0"/>
              <a:t> </a:t>
            </a:r>
            <a:r>
              <a:rPr lang="de-DE" sz="2400" b="1" err="1"/>
              <a:t>research</a:t>
            </a:r>
            <a:endParaRPr lang="de-DE" sz="2400" b="1"/>
          </a:p>
          <a:p>
            <a:r>
              <a:rPr lang="de-DE" sz="2400" b="1" dirty="0" err="1"/>
              <a:t>Investigate</a:t>
            </a:r>
            <a:r>
              <a:rPr lang="de-DE" sz="2400" b="1" dirty="0"/>
              <a:t> </a:t>
            </a:r>
            <a:r>
              <a:rPr lang="de-DE" sz="2400" dirty="0"/>
              <a:t>patent </a:t>
            </a:r>
            <a:r>
              <a:rPr lang="de-DE" sz="2400" dirty="0" err="1"/>
              <a:t>activity</a:t>
            </a:r>
            <a:r>
              <a:rPr lang="de-DE" sz="2400" dirty="0"/>
              <a:t> in China</a:t>
            </a:r>
          </a:p>
          <a:p>
            <a:r>
              <a:rPr lang="de-DE" sz="2400" dirty="0" err="1"/>
              <a:t>Assess</a:t>
            </a:r>
            <a:r>
              <a:rPr lang="de-DE" sz="2400" dirty="0"/>
              <a:t> </a:t>
            </a:r>
            <a:r>
              <a:rPr lang="de-DE" sz="2400" b="1" dirty="0" err="1"/>
              <a:t>funding</a:t>
            </a:r>
            <a:r>
              <a:rPr lang="de-DE" sz="2400" b="1" dirty="0"/>
              <a:t> and </a:t>
            </a:r>
            <a:r>
              <a:rPr lang="de-DE" sz="2400" b="1" dirty="0" err="1"/>
              <a:t>investment</a:t>
            </a:r>
            <a:r>
              <a:rPr lang="de-DE" sz="2400" b="1" dirty="0"/>
              <a:t> </a:t>
            </a:r>
            <a:r>
              <a:rPr lang="de-DE" sz="2400" b="1" dirty="0" err="1"/>
              <a:t>opportunities</a:t>
            </a:r>
            <a:r>
              <a:rPr lang="de-DE" sz="2400" dirty="0"/>
              <a:t> in different countries</a:t>
            </a:r>
          </a:p>
          <a:p>
            <a:r>
              <a:rPr lang="de-DE" sz="2400" dirty="0"/>
              <a:t>Market </a:t>
            </a:r>
            <a:r>
              <a:rPr lang="de-DE" sz="2400" dirty="0" err="1"/>
              <a:t>research</a:t>
            </a:r>
          </a:p>
          <a:p>
            <a:endParaRPr lang="de-DE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4192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C00360-58A7-B086-F959-C37E765A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Reflection</a:t>
            </a:r>
            <a:endParaRPr lang="de-DE" b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D3A5F-9D06-6B1B-AB9E-166D83599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Data Driven </a:t>
            </a:r>
            <a:r>
              <a:rPr lang="de-DE" err="1"/>
              <a:t>Foresight</a:t>
            </a:r>
            <a:r>
              <a:rPr lang="de-DE" dirty="0"/>
              <a:t> </a:t>
            </a:r>
            <a:r>
              <a:rPr lang="de-DE" err="1"/>
              <a:t>is</a:t>
            </a:r>
            <a:r>
              <a:rPr lang="de-DE" dirty="0"/>
              <a:t> a </a:t>
            </a:r>
            <a:r>
              <a:rPr lang="de-DE" err="1"/>
              <a:t>efficient</a:t>
            </a:r>
            <a:r>
              <a:rPr lang="de-DE" dirty="0"/>
              <a:t> </a:t>
            </a:r>
            <a:r>
              <a:rPr lang="de-DE" err="1"/>
              <a:t>way</a:t>
            </a:r>
            <a:r>
              <a:rPr lang="de-DE" dirty="0"/>
              <a:t> </a:t>
            </a:r>
            <a:r>
              <a:rPr lang="de-DE" err="1"/>
              <a:t>to</a:t>
            </a:r>
            <a:r>
              <a:rPr lang="de-DE" dirty="0"/>
              <a:t> </a:t>
            </a:r>
            <a:r>
              <a:rPr lang="de-DE" err="1"/>
              <a:t>investigate</a:t>
            </a:r>
            <a:r>
              <a:rPr lang="de-DE" dirty="0"/>
              <a:t> </a:t>
            </a:r>
            <a:r>
              <a:rPr lang="de-DE" err="1"/>
              <a:t>current</a:t>
            </a:r>
            <a:r>
              <a:rPr lang="de-DE" dirty="0"/>
              <a:t> </a:t>
            </a:r>
            <a:r>
              <a:rPr lang="de-DE" err="1"/>
              <a:t>trends</a:t>
            </a:r>
            <a:r>
              <a:rPr lang="de-DE" dirty="0"/>
              <a:t> in </a:t>
            </a:r>
            <a:r>
              <a:rPr lang="de-DE" err="1"/>
              <a:t>research</a:t>
            </a:r>
            <a:r>
              <a:rPr lang="de-DE" dirty="0"/>
              <a:t> and </a:t>
            </a:r>
            <a:r>
              <a:rPr lang="de-DE" err="1"/>
              <a:t>development</a:t>
            </a:r>
            <a:endParaRPr lang="de-DE"/>
          </a:p>
          <a:p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publication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patent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offers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insights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potential </a:t>
            </a:r>
            <a:r>
              <a:rPr lang="de-DE" dirty="0" err="1"/>
              <a:t>technological</a:t>
            </a:r>
            <a:r>
              <a:rPr lang="de-DE" dirty="0"/>
              <a:t> </a:t>
            </a:r>
            <a:r>
              <a:rPr lang="de-DE" dirty="0" err="1"/>
              <a:t>advances</a:t>
            </a:r>
            <a:r>
              <a:rPr lang="de-DE" dirty="0"/>
              <a:t> and </a:t>
            </a:r>
            <a:r>
              <a:rPr lang="de-DE" dirty="0" err="1"/>
              <a:t>emerging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 </a:t>
            </a:r>
            <a:r>
              <a:rPr lang="de-DE" dirty="0" err="1"/>
              <a:t>opportunities</a:t>
            </a:r>
            <a:endParaRPr lang="de-DE" dirty="0"/>
          </a:p>
          <a:p>
            <a:r>
              <a:rPr lang="de-DE" dirty="0"/>
              <a:t>More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 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accurate</a:t>
            </a:r>
            <a:r>
              <a:rPr lang="de-DE" dirty="0"/>
              <a:t> </a:t>
            </a:r>
            <a:r>
              <a:rPr lang="de-DE" dirty="0" err="1"/>
              <a:t>assessment</a:t>
            </a:r>
            <a:r>
              <a:rPr lang="de-DE" dirty="0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FCB473-313D-48BF-110E-021D2FCC8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2C98CE-C662-0556-7373-C7297BF2A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97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8BFF9-DE05-DAAC-6ACC-438907B13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BAF8-5B1E-961D-5B94-0AF612A4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The total number of publications regarding self-healing materials is growing fast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C74D7B-5F0F-DD3B-3637-3A5FCF93D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1400" y="4837261"/>
            <a:ext cx="3932237" cy="9716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Publications per year </a:t>
            </a:r>
            <a:r>
              <a:rPr lang="de-DE" dirty="0" err="1"/>
              <a:t>roughly</a:t>
            </a:r>
            <a:r>
              <a:rPr lang="de-DE" dirty="0"/>
              <a:t> double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years</a:t>
            </a:r>
            <a:endParaRPr lang="de-DE" dirty="0"/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5" name="Content Placeholder 4" descr="A graph with blue dotted line&#10;&#10;Description automatically generated">
            <a:extLst>
              <a:ext uri="{FF2B5EF4-FFF2-40B4-BE49-F238E27FC236}">
                <a16:creationId xmlns:a16="http://schemas.microsoft.com/office/drawing/2014/main" id="{A72C411E-86CF-4452-7353-7D75A1F4F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9789" y="1540131"/>
            <a:ext cx="4916130" cy="2950907"/>
          </a:xfrm>
        </p:spPr>
      </p:pic>
      <p:pic>
        <p:nvPicPr>
          <p:cNvPr id="6" name="Picture 5" descr="A graph with a line graph&#10;&#10;Description automatically generated">
            <a:extLst>
              <a:ext uri="{FF2B5EF4-FFF2-40B4-BE49-F238E27FC236}">
                <a16:creationId xmlns:a16="http://schemas.microsoft.com/office/drawing/2014/main" id="{444125B9-BEB1-E20A-EA98-B1929EB64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812" y="1543138"/>
            <a:ext cx="4916130" cy="2950907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40B3352-CDE3-12EC-2660-793541E53B50}"/>
              </a:ext>
            </a:extLst>
          </p:cNvPr>
          <p:cNvSpPr txBox="1">
            <a:spLocks/>
          </p:cNvSpPr>
          <p:nvPr/>
        </p:nvSpPr>
        <p:spPr>
          <a:xfrm>
            <a:off x="6928413" y="4836032"/>
            <a:ext cx="3932237" cy="97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Total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publications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follow </a:t>
            </a:r>
            <a:r>
              <a:rPr lang="de-DE" dirty="0" err="1"/>
              <a:t>exponential</a:t>
            </a:r>
            <a:r>
              <a:rPr lang="de-DE" dirty="0"/>
              <a:t> </a:t>
            </a:r>
            <a:r>
              <a:rPr lang="de-DE" dirty="0" err="1"/>
              <a:t>growth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foreseeable</a:t>
            </a:r>
            <a:r>
              <a:rPr lang="de-DE" dirty="0"/>
              <a:t> </a:t>
            </a:r>
            <a:r>
              <a:rPr lang="de-DE" dirty="0" err="1"/>
              <a:t>future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CDE7AA-A42C-FDBA-7217-8F02A460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D0E296-3063-D3BC-6CF7-11771D6C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63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/>
              <a:t>Polymers are the most researched material regarding self- healing properties</a:t>
            </a:r>
            <a:endParaRPr lang="en-GB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Research is </a:t>
            </a:r>
            <a:r>
              <a:rPr lang="de-DE"/>
              <a:t>focused</a:t>
            </a:r>
            <a:r>
              <a:rPr lang="en-GB"/>
              <a:t> </a:t>
            </a:r>
            <a:r>
              <a:rPr lang="de-DE"/>
              <a:t>on self-healing polymer materials</a:t>
            </a: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Yearly number of publications is generally rising across all material types</a:t>
            </a:r>
            <a:endParaRPr lang="en-GB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</a:t>
            </a:r>
            <a:r>
              <a:rPr lang="en-GB" sz="1600" baseline="0">
                <a:solidFill>
                  <a:srgbClr val="205C96"/>
                </a:solidFill>
                <a:latin typeface="Consolas"/>
                <a:ea typeface="Arial"/>
                <a:cs typeface="Arial"/>
              </a:rPr>
              <a:t>"polymer*"</a:t>
            </a:r>
            <a:r>
              <a:rPr lang="en-GB" sz="1600" baseline="0">
                <a:solidFill>
                  <a:srgbClr val="FF0000"/>
                </a:solidFill>
                <a:latin typeface="Consolas"/>
                <a:ea typeface="Arial"/>
                <a:cs typeface="Arial"/>
              </a:rPr>
              <a:t>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"cement*"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9254F509-BE39-54A4-7B2F-A045FAEBC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D91C4E-4EFA-CC40-16EB-3A9347C8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6A8647-FB67-8131-BA53-E2957A99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96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Polymers are the most researched material regarding self- healing properties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Research is </a:t>
            </a:r>
            <a:r>
              <a:rPr lang="de-DE" dirty="0" err="1"/>
              <a:t>focused</a:t>
            </a:r>
            <a:r>
              <a:rPr lang="en-GB" dirty="0"/>
              <a:t> </a:t>
            </a:r>
            <a:r>
              <a:rPr lang="de-DE" dirty="0"/>
              <a:t>on </a:t>
            </a:r>
            <a:r>
              <a:rPr lang="de-DE" dirty="0" err="1"/>
              <a:t>self-healing</a:t>
            </a:r>
            <a:r>
              <a:rPr lang="de-DE" dirty="0"/>
              <a:t> polymer </a:t>
            </a:r>
            <a:r>
              <a:rPr lang="de-DE" dirty="0" err="1"/>
              <a:t>materials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Yearly number of publications is generally rising across all material types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"polymer*"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>
                <a:solidFill>
                  <a:srgbClr val="FFC000"/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"cement*"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E0C7B4C6-F9CF-0017-6612-791A26D8D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6E882D-FD11-24B2-8400-E5D0E26C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9D3530-40E7-231E-1FF3-3ABF6F47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55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Polymers are the most researched material regarding self- healing properties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Research is </a:t>
            </a:r>
            <a:r>
              <a:rPr lang="de-DE" dirty="0" err="1"/>
              <a:t>focused</a:t>
            </a:r>
            <a:r>
              <a:rPr lang="en-GB" dirty="0"/>
              <a:t> </a:t>
            </a:r>
            <a:r>
              <a:rPr lang="de-DE" dirty="0"/>
              <a:t>on </a:t>
            </a:r>
            <a:r>
              <a:rPr lang="de-DE" dirty="0" err="1"/>
              <a:t>self-healing</a:t>
            </a:r>
            <a:r>
              <a:rPr lang="de-DE" dirty="0"/>
              <a:t> polymer </a:t>
            </a:r>
            <a:r>
              <a:rPr lang="de-DE" dirty="0" err="1"/>
              <a:t>materials</a:t>
            </a:r>
            <a:endParaRPr lang="en-GB" dirty="0" err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Yearly number of publications is generally rising across all material types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"polymer*"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>
                <a:solidFill>
                  <a:schemeClr val="accent6"/>
                </a:solidFill>
                <a:latin typeface="Consolas"/>
                <a:ea typeface="Arial"/>
                <a:cs typeface="Arial"/>
              </a:rPr>
              <a:t> "cement*"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2DF8D132-91AA-7663-FBDF-C0F316B9C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0E823F-31C3-D3CE-6799-08328D97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AE31F8-9E3E-CDA4-1E9C-1AB75514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04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Polymers are the most researched material regarding self- healing properties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Research is </a:t>
            </a:r>
            <a:r>
              <a:rPr lang="de-DE" dirty="0" err="1"/>
              <a:t>focused</a:t>
            </a:r>
            <a:r>
              <a:rPr lang="en-GB" dirty="0"/>
              <a:t> </a:t>
            </a:r>
            <a:r>
              <a:rPr lang="de-DE" dirty="0"/>
              <a:t>on </a:t>
            </a:r>
            <a:r>
              <a:rPr lang="de-DE" dirty="0" err="1"/>
              <a:t>self-healing</a:t>
            </a:r>
            <a:r>
              <a:rPr lang="de-DE" dirty="0"/>
              <a:t> polymer </a:t>
            </a:r>
            <a:r>
              <a:rPr lang="de-DE" dirty="0" err="1"/>
              <a:t>materials</a:t>
            </a:r>
            <a:endParaRPr lang="en-GB" dirty="0" err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Yearly number of publications is generally rising across all material types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"polymer*"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>
                <a:solidFill>
                  <a:srgbClr val="FF0000"/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"cement*"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43115BA7-3A9C-CCD7-4678-E0551D02A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4780FE-1338-9315-31F6-2B22BCA3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92252E-DC93-5763-DFAD-1DD736B6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2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Number of annual publications expected to further grow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Total number of publications is currently growing rapidly</a:t>
            </a:r>
          </a:p>
          <a:p>
            <a:pPr marL="285750" indent="-285750">
              <a:buChar char="•"/>
            </a:pPr>
            <a:r>
              <a:rPr lang="en-GB" dirty="0"/>
              <a:t>Using the given data, we can roughly forecast the number of publications for the coming years</a:t>
            </a:r>
          </a:p>
          <a:p>
            <a:pPr marL="285750" indent="-285750">
              <a:buChar char="•"/>
            </a:pPr>
            <a:r>
              <a:rPr lang="en-GB" dirty="0"/>
              <a:t>Growth rate for research on metals and cement was comparable up to 2020. Since then, metal shows more potential</a:t>
            </a:r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5" name="Content Placeholder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B4D2E8F1-910B-400A-110A-F3E1ED93E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AE19A2-6DC8-50F2-6944-CBD85826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EB1CD2-11E7-6794-C717-FB229A68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29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Highly Skewed Distribution of Affiliations</a:t>
            </a:r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majority of institutions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25 </a:t>
            </a:r>
            <a:r>
              <a:rPr lang="de-DE" dirty="0" err="1"/>
              <a:t>published</a:t>
            </a:r>
            <a:r>
              <a:rPr lang="de-DE" dirty="0"/>
              <a:t> </a:t>
            </a:r>
            <a:r>
              <a:rPr lang="de-DE" dirty="0" err="1"/>
              <a:t>papers</a:t>
            </a:r>
            <a:r>
              <a:rPr lang="de-DE" dirty="0"/>
              <a:t> </a:t>
            </a:r>
            <a:r>
              <a:rPr lang="de-DE" dirty="0" err="1"/>
              <a:t>affiliated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  <a:p>
            <a:pPr marL="285750" indent="-285750">
              <a:buChar char="•"/>
            </a:pPr>
            <a:r>
              <a:rPr lang="en-GB" dirty="0"/>
              <a:t>The institution with the highest number of affiliations has more than 300 papers linked to it (not shown in image)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E43D16-A7EC-6E90-7F60-C95E2988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25C46E-DC48-1CDF-0F07-AECBB6AA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9</a:t>
            </a:fld>
            <a:endParaRPr lang="de-DE"/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4AE588DC-ADE3-B02E-B882-7D820F0E2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288" y="1595438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56056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1254</Words>
  <Application>Microsoft Office PowerPoint</Application>
  <PresentationFormat>Widescreen</PresentationFormat>
  <Paragraphs>188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 Data Driven Foresight</vt:lpstr>
      <vt:lpstr>Web of Science Search String</vt:lpstr>
      <vt:lpstr>The total number of publications regarding self-healing materials is growing fast</vt:lpstr>
      <vt:lpstr>Polymers are the most researched material regarding self- healing properties</vt:lpstr>
      <vt:lpstr>Polymers are the most researched material regarding self- healing properties</vt:lpstr>
      <vt:lpstr>Polymers are the most researched material regarding self- healing properties</vt:lpstr>
      <vt:lpstr>Polymers are the most researched material regarding self- healing properties</vt:lpstr>
      <vt:lpstr>Number of annual publications expected to further grow</vt:lpstr>
      <vt:lpstr>Highly Skewed Distribution of Affiliations</vt:lpstr>
      <vt:lpstr>PowerPoint Presentation</vt:lpstr>
      <vt:lpstr>Polymers</vt:lpstr>
      <vt:lpstr>Chinese Academy of Sciences (CAS) dominates the field</vt:lpstr>
      <vt:lpstr>Chinese Academy of Sciences (CAS) dominates the field</vt:lpstr>
      <vt:lpstr>Most papers are affiliated with institutions in China and the USA </vt:lpstr>
      <vt:lpstr>Adjusting for population size...</vt:lpstr>
      <vt:lpstr>PowerPoint Presentation</vt:lpstr>
      <vt:lpstr>PowerPoint Presentation</vt:lpstr>
      <vt:lpstr>PowerPoint Presentation</vt:lpstr>
      <vt:lpstr>PowerPoint Presentation</vt:lpstr>
      <vt:lpstr>Summary</vt:lpstr>
      <vt:lpstr>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 Data Driven Foresight</dc:title>
  <dc:creator/>
  <cp:lastModifiedBy>Seiar Yousofi</cp:lastModifiedBy>
  <cp:revision>347</cp:revision>
  <dcterms:created xsi:type="dcterms:W3CDTF">2025-01-04T08:18:30Z</dcterms:created>
  <dcterms:modified xsi:type="dcterms:W3CDTF">2025-01-13T19:04:59Z</dcterms:modified>
</cp:coreProperties>
</file>