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61" r:id="rId11"/>
    <p:sldId id="277" r:id="rId12"/>
    <p:sldId id="262" r:id="rId13"/>
    <p:sldId id="263" r:id="rId14"/>
    <p:sldId id="265" r:id="rId15"/>
    <p:sldId id="26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8" dt="2025-01-06T08:55:25.624"/>
    <p1510:client id="{CE29154A-A8FB-B5BB-4A73-AED6D465535C}" v="196" dt="2025-01-07T13:37:20.413"/>
    <p1510:client id="{ECD94408-2C53-09B6-AC7A-C0C0B5E06EF7}" v="120" dt="2025-01-07T13:15:18.389"/>
    <p1510:client id="{FD523F67-A01E-BEE9-25A9-635C9EDD590C}" v="923" dt="2025-01-06T16:03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30ACB7C0-A576-7C01-C14A-8F97BEDBC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Publications mentioned under variations of CAS are all included in “Chinese Academy of Sciences”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others have thus been omitted</a:t>
            </a:r>
          </a:p>
        </p:txBody>
      </p:sp>
      <p:pic>
        <p:nvPicPr>
          <p:cNvPr id="7" name="Content Placeholder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8B0F8B9B-7C7C-0DF7-92DA-D34F3476E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82690D4E-AA80-F13C-B8CF-EDB4DFD30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C558C557-7972-C7A9-F5D7-43281D2AD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56" y="1571978"/>
            <a:ext cx="5185432" cy="3111259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</a:t>
            </a:r>
            <a:endParaRPr lang="en-DE" dirty="0"/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Espacenet</a:t>
            </a:r>
            <a:r>
              <a:rPr lang="en-GB" dirty="0"/>
              <a:t> Data: Patent families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before 2015 shown likely due to the earliest publication being before 2015, while current publication of the corresponding patent is from 2015 onward</a:t>
            </a:r>
            <a:endParaRPr lang="en-DE" dirty="0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E388F70-DC19-C63B-C5DD-9939BF3A9210}"/>
              </a:ext>
            </a:extLst>
          </p:cNvPr>
          <p:cNvSpPr txBox="1"/>
          <p:nvPr/>
        </p:nvSpPr>
        <p:spPr>
          <a:xfrm>
            <a:off x="5547731" y="5380961"/>
            <a:ext cx="429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X-Achse Major/Minor Ticks (Georg)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763C24-0F1C-6ED9-C263-605C9DE2CF33}"/>
              </a:ext>
            </a:extLst>
          </p:cNvPr>
          <p:cNvSpPr txBox="1"/>
          <p:nvPr/>
        </p:nvSpPr>
        <p:spPr>
          <a:xfrm>
            <a:off x="5548947" y="5869213"/>
            <a:ext cx="3816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Publikationsdaten, </a:t>
            </a:r>
            <a:r>
              <a:rPr lang="de-DE">
                <a:solidFill>
                  <a:srgbClr val="FF0000"/>
                </a:solidFill>
              </a:rPr>
              <a:t>auch vor 2015</a:t>
            </a:r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</a:t>
            </a:r>
            <a:r>
              <a:rPr lang="en-DE"/>
              <a:t>in graph)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654DBD-9C9F-7792-2F9B-8D0FD2B9BF5F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B7076F-BE07-C16A-E0EA-63DC64B2E388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  <a:endParaRPr lang="en-GB" sz="14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 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technolog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propert</a:t>
            </a:r>
            <a:r>
              <a:rPr lang="en-GB" sz="1400" dirty="0">
                <a:latin typeface="Consolas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"performance")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   </a:t>
            </a:r>
            <a:r>
              <a:rPr lang="en-GB" sz="1400">
                <a:latin typeface="Consolas"/>
                <a:ea typeface="+mn-lt"/>
                <a:cs typeface="+mn-lt"/>
              </a:rPr>
              <a:t> </a:t>
            </a:r>
            <a:r>
              <a:rPr lang="en-GB" sz="1400" dirty="0">
                <a:latin typeface="Consolas"/>
                <a:ea typeface="+mn-lt"/>
                <a:cs typeface="+mn-lt"/>
              </a:rPr>
              <a:t>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  AND</a:t>
            </a:r>
            <a:r>
              <a:rPr lang="en-GB" sz="1400" dirty="0">
                <a:latin typeface="Consolas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2015-2025</a:t>
            </a:r>
            <a:r>
              <a:rPr lang="en-GB" sz="1400" dirty="0">
                <a:latin typeface="Consolas"/>
                <a:ea typeface="+mn-lt"/>
                <a:cs typeface="+mn-lt"/>
              </a:rPr>
              <a:t>)</a:t>
            </a:r>
            <a:endParaRPr lang="en-GB" sz="1400" dirty="0">
              <a:latin typeface="Consolas"/>
            </a:endParaRPr>
          </a:p>
          <a:p>
            <a:endParaRPr lang="en-GB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80139"/>
              </p:ext>
            </p:extLst>
          </p:nvPr>
        </p:nvGraphicFramePr>
        <p:xfrm>
          <a:off x="1757129" y="1437772"/>
          <a:ext cx="8700603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72763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28798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1867451006"/>
                    </a:ext>
                  </a:extLst>
                </a:gridCol>
                <a:gridCol w="1495385">
                  <a:extLst>
                    <a:ext uri="{9D8B030D-6E8A-4147-A177-3AD203B41FA5}">
                      <a16:colId xmlns:a16="http://schemas.microsoft.com/office/drawing/2014/main" val="1580553824"/>
                    </a:ext>
                  </a:extLst>
                </a:gridCol>
                <a:gridCol w="61565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1552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Application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 dirty="0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Technolog*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Propert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Hydrogel*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err="1"/>
                        <a:t>Autonomous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Performance*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Organic</a:t>
                      </a:r>
                      <a:r>
                        <a:rPr lang="de-DE" sz="1400" dirty="0"/>
                        <a:t>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 dirty="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Concrete</a:t>
                      </a:r>
                      <a:r>
                        <a:rPr lang="de-DE" sz="14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Healthcare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119182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 dirty="0"/>
                <a:t>OR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all 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Increase can be characterized as roughly linear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9" name="Content Placeholder 8" descr="A graph showing the growth of a number of publications&#10;&#10;Description automatically generated">
            <a:extLst>
              <a:ext uri="{FF2B5EF4-FFF2-40B4-BE49-F238E27FC236}">
                <a16:creationId xmlns:a16="http://schemas.microsoft.com/office/drawing/2014/main" id="{4D1B89E6-3507-606D-9C55-C974AFEAD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 dirty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Yearly Number of Publications is generally rising for all material types. 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 dirty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 dirty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 dirty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 dirty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 dirty="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877150A0-4063-5034-D87C-B34E8F9C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</a:p>
          <a:p>
            <a:pPr marL="285750" indent="-285750">
              <a:buChar char="•"/>
            </a:pPr>
            <a:r>
              <a:rPr lang="en-GB" dirty="0"/>
              <a:t>Assumption: No less than 10 publications for polymers per institute because of limited data from 2015 to 2025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931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Arial,Sans-Serif</vt:lpstr>
      <vt:lpstr>Aptos</vt:lpstr>
      <vt:lpstr>Aptos Display</vt:lpstr>
      <vt:lpstr>Arial</vt:lpstr>
      <vt:lpstr>Consolas</vt:lpstr>
      <vt:lpstr>Courier New</vt:lpstr>
      <vt:lpstr>Wingdings</vt:lpstr>
      <vt:lpstr>office theme</vt:lpstr>
      <vt:lpstr> Data Driven Foresight</vt:lpstr>
      <vt:lpstr>Web of Science Search String</vt:lpstr>
      <vt:lpstr>Number of annual publications for all material types</vt:lpstr>
      <vt:lpstr>Number of annual publications for different material types</vt:lpstr>
      <vt:lpstr>Number of annual publications for different material types</vt:lpstr>
      <vt:lpstr>Number of annual publications for different material types</vt:lpstr>
      <vt:lpstr>Number of annual publications for different material types</vt:lpstr>
      <vt:lpstr>Number of annual publications for different material types (cumulative)</vt:lpstr>
      <vt:lpstr>Histogram for number of publications per Institute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PowerPoint Presentation</vt:lpstr>
      <vt:lpstr>Espacenet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484</cp:revision>
  <dcterms:created xsi:type="dcterms:W3CDTF">2025-01-04T08:18:30Z</dcterms:created>
  <dcterms:modified xsi:type="dcterms:W3CDTF">2025-01-07T14:09:20Z</dcterms:modified>
</cp:coreProperties>
</file>