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57" r:id="rId5"/>
    <p:sldId id="275" r:id="rId6"/>
    <p:sldId id="276" r:id="rId7"/>
    <p:sldId id="274" r:id="rId8"/>
    <p:sldId id="259" r:id="rId9"/>
    <p:sldId id="260" r:id="rId10"/>
    <p:sldId id="279" r:id="rId11"/>
    <p:sldId id="281" r:id="rId12"/>
    <p:sldId id="278" r:id="rId13"/>
    <p:sldId id="261" r:id="rId14"/>
    <p:sldId id="277" r:id="rId15"/>
    <p:sldId id="262" r:id="rId16"/>
    <p:sldId id="263" r:id="rId17"/>
    <p:sldId id="266" r:id="rId18"/>
    <p:sldId id="265" r:id="rId19"/>
    <p:sldId id="280" r:id="rId20"/>
    <p:sldId id="271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5B34B-6E39-6232-9EF4-3C5D0C2E088E}" v="53" dt="2025-01-12T20:05:21.997"/>
    <p1510:client id="{8CDA426B-F6BE-03CE-D3BE-0C608CE54C7C}" v="12" dt="2025-01-11T10:39:06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 Data Driven Foresight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</a:t>
            </a:r>
            <a:r>
              <a:rPr lang="en-GB" sz="2000" dirty="0" err="1"/>
              <a:t>Puntigam</a:t>
            </a:r>
            <a:r>
              <a:rPr lang="en-GB" sz="2000" dirty="0"/>
              <a:t>, </a:t>
            </a:r>
            <a:r>
              <a:rPr lang="en-GB" sz="2000" dirty="0" err="1"/>
              <a:t>Yousofi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green and white bars&#10;&#10;Description automatically generated">
            <a:extLst>
              <a:ext uri="{FF2B5EF4-FFF2-40B4-BE49-F238E27FC236}">
                <a16:creationId xmlns:a16="http://schemas.microsoft.com/office/drawing/2014/main" id="{2044E551-2EF2-4CA6-A5F0-BA1FACBE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8" y="337983"/>
            <a:ext cx="5088193" cy="2986550"/>
          </a:xfrm>
          <a:prstGeom prst="rect">
            <a:avLst/>
          </a:prstGeom>
        </p:spPr>
      </p:pic>
      <p:pic>
        <p:nvPicPr>
          <p:cNvPr id="9" name="Picture 8" descr="A graph with red squares&#10;&#10;Description automatically generated">
            <a:extLst>
              <a:ext uri="{FF2B5EF4-FFF2-40B4-BE49-F238E27FC236}">
                <a16:creationId xmlns:a16="http://schemas.microsoft.com/office/drawing/2014/main" id="{02B295B9-D327-23CE-A83A-8F1CB774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10" y="337985"/>
            <a:ext cx="5088194" cy="2986548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7695196-A241-2859-8B85-77C1B07A4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29" y="3385984"/>
            <a:ext cx="5088195" cy="3066434"/>
          </a:xfrm>
          <a:prstGeom prst="rect">
            <a:avLst/>
          </a:prstGeom>
        </p:spPr>
      </p:pic>
      <p:pic>
        <p:nvPicPr>
          <p:cNvPr id="13" name="Picture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169025DA-1FED-1FE0-9771-38F97A07C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87" y="3388442"/>
            <a:ext cx="5088194" cy="30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3DED-F345-A856-D255-A151064C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3137-6F7F-12C4-D4AE-E176F5F2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0201F-29C5-2B46-8740-EC9900921B7F}"/>
              </a:ext>
            </a:extLst>
          </p:cNvPr>
          <p:cNvSpPr txBox="1"/>
          <p:nvPr/>
        </p:nvSpPr>
        <p:spPr>
          <a:xfrm>
            <a:off x="1855838" y="1157924"/>
            <a:ext cx="8354126" cy="378565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err="1">
                <a:solidFill>
                  <a:srgbClr val="FF0000"/>
                </a:solidFill>
              </a:rPr>
              <a:t>Ggf</a:t>
            </a:r>
            <a:r>
              <a:rPr lang="en-GB" sz="6000">
                <a:solidFill>
                  <a:srgbClr val="FF0000"/>
                </a:solidFill>
              </a:rPr>
              <a:t>. </a:t>
            </a:r>
            <a:r>
              <a:rPr lang="en-GB" sz="6000" err="1">
                <a:solidFill>
                  <a:srgbClr val="FF0000"/>
                </a:solidFill>
              </a:rPr>
              <a:t>Zusammenfassung</a:t>
            </a:r>
            <a:r>
              <a:rPr lang="en-GB" sz="6000">
                <a:solidFill>
                  <a:srgbClr val="FF0000"/>
                </a:solidFill>
              </a:rPr>
              <a:t> </a:t>
            </a:r>
            <a:r>
              <a:rPr lang="en-GB" sz="6000" err="1">
                <a:solidFill>
                  <a:srgbClr val="FF0000"/>
                </a:solidFill>
              </a:rPr>
              <a:t>Publikationsdynamik</a:t>
            </a:r>
          </a:p>
          <a:p>
            <a:r>
              <a:rPr lang="en-GB" sz="6000">
                <a:solidFill>
                  <a:srgbClr val="FF0000"/>
                </a:solidFill>
              </a:rPr>
              <a:t>Statt </a:t>
            </a:r>
            <a:r>
              <a:rPr lang="en-GB" sz="6000" err="1">
                <a:solidFill>
                  <a:srgbClr val="FF0000"/>
                </a:solidFill>
              </a:rPr>
              <a:t>einzelne</a:t>
            </a:r>
            <a:r>
              <a:rPr lang="en-GB" sz="6000">
                <a:solidFill>
                  <a:srgbClr val="FF0000"/>
                </a:solidFill>
              </a:rPr>
              <a:t> </a:t>
            </a:r>
            <a:r>
              <a:rPr lang="en-GB" sz="6000" err="1">
                <a:solidFill>
                  <a:srgbClr val="FF0000"/>
                </a:solidFill>
              </a:rPr>
              <a:t>Stichpunkte</a:t>
            </a:r>
            <a:r>
              <a:rPr lang="en-GB" sz="600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0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A727-A523-B6BC-43A9-4FDA74659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Polymers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2C5C-85A3-BA6D-DFA8-A6B88FB88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6000">
                <a:latin typeface="Aptos Display"/>
              </a:rPr>
              <a:t>Detailed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 institute with the most affiliations has more than twice the number of affiliations as the institute with the second-highest number</a:t>
            </a:r>
          </a:p>
          <a:p>
            <a:pPr marL="285750" indent="-285750">
              <a:buChar char="•"/>
            </a:pPr>
            <a:r>
              <a:rPr lang="en-GB" dirty="0"/>
              <a:t>Most institutes are located in China</a:t>
            </a:r>
          </a:p>
          <a:p>
            <a:pPr marL="285750" indent="-285750">
              <a:buChar char="•"/>
            </a:pPr>
            <a:r>
              <a:rPr lang="en-GB" dirty="0"/>
              <a:t>The Chinese Academy of Sciences (CAS) appears under three different names, possibly due to translation variations: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</p:txBody>
      </p:sp>
      <p:pic>
        <p:nvPicPr>
          <p:cNvPr id="10" name="Inhaltsplatzhalter 9" descr="Ein Bild, das Text, Screenshot, Schrift, parallel enthält.&#10;&#10;Beschreibung automatisch generiert.">
            <a:extLst>
              <a:ext uri="{FF2B5EF4-FFF2-40B4-BE49-F238E27FC236}">
                <a16:creationId xmlns:a16="http://schemas.microsoft.com/office/drawing/2014/main" id="{F14A3029-C9F7-E342-BE81-7E0EF6096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BECD-2FD1-5593-3959-E631DAC2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5337-1510-3A3A-AC84-ECB5D72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2A8A15-72E6-1E72-2821-653C896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Chinese Academy of Science is a research organization, while others are university branches situated in Beijing and Hefei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attributed to variations of CAS have been consolidated under “Chinese Academy of Sciences”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others have thus been omitted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76A2A0E-D6E4-1873-4913-402771CD7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58872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papers are </a:t>
            </a:r>
            <a:r>
              <a:rPr lang="de-DE" dirty="0" err="1"/>
              <a:t>affiliated</a:t>
            </a:r>
            <a:r>
              <a:rPr lang="en-GB" dirty="0"/>
              <a:t> with institutions in </a:t>
            </a:r>
            <a:r>
              <a:rPr lang="en-GB" b="1" dirty="0"/>
              <a:t>China</a:t>
            </a:r>
            <a:r>
              <a:rPr lang="en-GB" dirty="0"/>
              <a:t> and the </a:t>
            </a:r>
            <a:r>
              <a:rPr lang="en-GB" b="1" dirty="0"/>
              <a:t>USA</a:t>
            </a:r>
            <a:endParaRPr lang="en-US" b="1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11" name="Inhaltsplatzhalter 10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881C3648-A168-860A-F85E-A21D2C19B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When adjusted for population size, Singapore, Belgium, and the Netherlands have the highest number of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is sourced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(January 2025)</a:t>
            </a:r>
            <a:endParaRPr lang="en-GB" dirty="0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6E6866C-D4BC-78C8-85B6-7E5BE0B54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431" y="1652588"/>
            <a:ext cx="11110230" cy="3332388"/>
          </a:xfr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61" y="1244006"/>
            <a:ext cx="3937464" cy="64327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Espacenet</a:t>
            </a:r>
            <a:r>
              <a:rPr lang="en-US" sz="2400" b="1" dirty="0"/>
              <a:t> data:</a:t>
            </a:r>
            <a:endParaRPr lang="en-DE" sz="28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Noticable</a:t>
            </a:r>
            <a:r>
              <a:rPr lang="en-US" dirty="0"/>
              <a:t> increase in activity began in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Exponential growth</a:t>
            </a:r>
            <a:r>
              <a:rPr lang="en-US" dirty="0"/>
              <a:t> from 2014 onward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drop occurred in 2022 in an otherwise steep upward trajectory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likely due to </a:t>
            </a:r>
            <a:r>
              <a:rPr lang="en-US" b="1" dirty="0">
                <a:sym typeface="Wingdings" panose="05000000000000000000" pitchFamily="2" charset="2"/>
              </a:rPr>
              <a:t>COVID-19</a:t>
            </a:r>
            <a:endParaRPr lang="en-DE" b="1" dirty="0"/>
          </a:p>
        </p:txBody>
      </p:sp>
      <p:pic>
        <p:nvPicPr>
          <p:cNvPr id="6" name="Content Placeholder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9D3E5814-5C9A-7F41-EC8B-5C35FFDD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5D8F28F-5F05-9710-C8A7-3EDBEE7074D6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Exponential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in patent </a:t>
            </a:r>
            <a:r>
              <a:rPr lang="de-DE" b="1" dirty="0" err="1"/>
              <a:t>activity</a:t>
            </a:r>
            <a:endParaRPr lang="en-GB" b="1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DAD23BE-4942-23FD-4252-4AA40D2DDC5D}"/>
              </a:ext>
            </a:extLst>
          </p:cNvPr>
          <p:cNvCxnSpPr>
            <a:cxnSpLocks/>
          </p:cNvCxnSpPr>
          <p:nvPr/>
        </p:nvCxnSpPr>
        <p:spPr>
          <a:xfrm>
            <a:off x="9781953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de-DE" b="1" dirty="0"/>
              <a:t>China </a:t>
            </a:r>
            <a:r>
              <a:rPr lang="de-DE" b="1" dirty="0" err="1"/>
              <a:t>leads</a:t>
            </a:r>
            <a:r>
              <a:rPr lang="de-DE" b="1" dirty="0"/>
              <a:t> </a:t>
            </a:r>
            <a:r>
              <a:rPr lang="de-DE" b="1" dirty="0" err="1"/>
              <a:t>globally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patent </a:t>
            </a:r>
            <a:r>
              <a:rPr lang="de-DE" dirty="0" err="1"/>
              <a:t>activity</a:t>
            </a:r>
            <a:r>
              <a:rPr lang="de-DE" dirty="0"/>
              <a:t> in </a:t>
            </a:r>
            <a:r>
              <a:rPr lang="de-DE" dirty="0" err="1"/>
              <a:t>self-healing</a:t>
            </a:r>
            <a:r>
              <a:rPr lang="de-DE" dirty="0"/>
              <a:t> </a:t>
            </a:r>
            <a:r>
              <a:rPr lang="de-DE" dirty="0" err="1"/>
              <a:t>materials</a:t>
            </a:r>
            <a:r>
              <a:rPr lang="de-DE" dirty="0"/>
              <a:t>,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strong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efforts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USA, South Korea, and Japan</a:t>
            </a:r>
            <a:r>
              <a:rPr lang="de-DE" dirty="0"/>
              <a:t> follow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contributors</a:t>
            </a:r>
            <a:r>
              <a:rPr lang="de-DE" dirty="0"/>
              <a:t>, but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China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Europe lags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limited patent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suggesting</a:t>
            </a:r>
            <a:r>
              <a:rPr lang="de-DE" dirty="0"/>
              <a:t> a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academic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Strategic </a:t>
            </a:r>
            <a:r>
              <a:rPr lang="de-DE" b="1" dirty="0" err="1"/>
              <a:t>focus</a:t>
            </a:r>
            <a:r>
              <a:rPr lang="de-DE" b="1" dirty="0"/>
              <a:t> on China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and </a:t>
            </a:r>
            <a:r>
              <a:rPr lang="de-DE" dirty="0" err="1"/>
              <a:t>opportunities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A2411-CD66-5298-380E-4AE43ACB9986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China </a:t>
            </a:r>
            <a:r>
              <a:rPr lang="de-DE" b="1" dirty="0" err="1"/>
              <a:t>dominates</a:t>
            </a:r>
            <a:r>
              <a:rPr lang="de-DE" b="1" dirty="0"/>
              <a:t> patent </a:t>
            </a:r>
            <a:r>
              <a:rPr lang="de-DE" b="1" dirty="0" err="1"/>
              <a:t>activity</a:t>
            </a:r>
            <a:r>
              <a:rPr lang="de-DE" b="1" dirty="0"/>
              <a:t> in </a:t>
            </a:r>
            <a:r>
              <a:rPr lang="de-DE" b="1" dirty="0" err="1"/>
              <a:t>self-healing</a:t>
            </a:r>
            <a:r>
              <a:rPr lang="de-DE" b="1" dirty="0"/>
              <a:t> </a:t>
            </a:r>
            <a:r>
              <a:rPr lang="de-DE" b="1" dirty="0" err="1"/>
              <a:t>materials</a:t>
            </a:r>
            <a:r>
              <a:rPr lang="de-DE" b="1" dirty="0"/>
              <a:t> - </a:t>
            </a:r>
            <a:r>
              <a:rPr lang="de-DE" b="1" dirty="0" err="1"/>
              <a:t>strategic</a:t>
            </a:r>
            <a:r>
              <a:rPr lang="de-DE" b="1" dirty="0"/>
              <a:t> </a:t>
            </a:r>
            <a:r>
              <a:rPr lang="de-DE" b="1" dirty="0" err="1"/>
              <a:t>focus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needed</a:t>
            </a:r>
            <a:endParaRPr lang="de-DE" dirty="0"/>
          </a:p>
        </p:txBody>
      </p:sp>
      <p:pic>
        <p:nvPicPr>
          <p:cNvPr id="9" name="Inhaltsplatzhalter 8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E6ADB1D6-526F-7EED-3CA3-9D7A7FDA1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from 2013 the number of publications dominate the number of patents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largely unaffected by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patents is expected to follow the upward trajectory in the coming years</a:t>
            </a:r>
            <a:endParaRPr lang="en-DE" dirty="0"/>
          </a:p>
        </p:txBody>
      </p:sp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E12B85E-2AB5-43B1-0DA4-A44F1B6A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BA7668-1C29-FBBE-2932-D9238B71CE7F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Publications </a:t>
            </a:r>
            <a:r>
              <a:rPr lang="de-DE" b="1" dirty="0" err="1"/>
              <a:t>outpacing</a:t>
            </a:r>
            <a:r>
              <a:rPr lang="de-DE" b="1" dirty="0"/>
              <a:t> </a:t>
            </a:r>
            <a:r>
              <a:rPr lang="de-DE" b="1" dirty="0" err="1"/>
              <a:t>patents</a:t>
            </a:r>
            <a:r>
              <a:rPr lang="de-DE" b="1" dirty="0"/>
              <a:t> - </a:t>
            </a:r>
            <a:r>
              <a:rPr lang="de-DE" b="1" dirty="0" err="1"/>
              <a:t>continued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</a:t>
            </a:r>
            <a:r>
              <a:rPr lang="de-DE" b="1" dirty="0" err="1"/>
              <a:t>expected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748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828"/>
            <a:ext cx="10515600" cy="1857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heal*")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  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"cement*"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OR</a:t>
            </a:r>
            <a:r>
              <a:rPr lang="en-GB" sz="1400" dirty="0">
                <a:latin typeface="Consolas"/>
                <a:ea typeface="+mn-lt"/>
                <a:cs typeface="+mn-lt"/>
              </a:rPr>
              <a:t> "concrete*")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NOT</a:t>
            </a:r>
            <a:r>
              <a:rPr lang="en-GB" sz="1400" dirty="0">
                <a:latin typeface="Consolas"/>
                <a:ea typeface="+mn-lt"/>
                <a:cs typeface="+mn-lt"/>
              </a:rPr>
              <a:t> TS=("biology"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"organic material*"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en-GB" sz="1400" dirty="0">
                <a:latin typeface="Consolas"/>
                <a:ea typeface="+mn-lt"/>
                <a:cs typeface="+mn-lt"/>
              </a:rPr>
              <a:t>"medic*"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            "healthcare"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72583"/>
              </p:ext>
            </p:extLst>
          </p:nvPr>
        </p:nvGraphicFramePr>
        <p:xfrm>
          <a:off x="2722521" y="1677898"/>
          <a:ext cx="6400732" cy="2536514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2081350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638875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334303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18204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400"/>
                        <a:t>Self </a:t>
                      </a:r>
                      <a:r>
                        <a:rPr lang="de-DE" sz="1400" err="1"/>
                        <a:t>heal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rowSpan="8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Material*</a:t>
                      </a:r>
                    </a:p>
                  </a:txBody>
                  <a:tcPr marL="90000"/>
                </a:tc>
                <a:tc rowSpan="8">
                  <a:txBody>
                    <a:bodyPr/>
                    <a:lstStyle/>
                    <a:p>
                      <a:r>
                        <a:rPr lang="de-DE" sz="1400" b="1"/>
                        <a:t>NOT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Biology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/>
                        <a:t>Self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Polymer*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Biological </a:t>
                      </a:r>
                      <a:r>
                        <a:rPr lang="de-DE" sz="1400" err="1"/>
                        <a:t>system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Autonom* repair*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Composite*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Organic material*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6800">
                <a:tc>
                  <a:txBody>
                    <a:bodyPr/>
                    <a:lstStyle/>
                    <a:p>
                      <a:r>
                        <a:rPr lang="de-DE" sz="1400" dirty="0"/>
                        <a:t>Autonom* heal*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Ceramic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Wound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Metal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Medic*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Alloy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Healthcare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Cement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Spirit*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Concrete*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2156611" y="2292889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/>
                <a:t>OR</a:t>
              </a:r>
              <a:endParaRPr lang="de-DE" sz="1600"/>
            </a:p>
          </p:txBody>
        </p:sp>
      </p:grpSp>
    </p:spTree>
    <p:extLst>
      <p:ext uri="{BB962C8B-B14F-4D97-AF65-F5344CB8AC3E}">
        <p14:creationId xmlns:p14="http://schemas.microsoft.com/office/powerpoint/2010/main" val="76706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annual </a:t>
            </a:r>
            <a:r>
              <a:rPr lang="de-DE" dirty="0" err="1"/>
              <a:t>publications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grow</a:t>
            </a:r>
            <a:r>
              <a:rPr lang="de-DE" b="1" dirty="0"/>
              <a:t> </a:t>
            </a:r>
            <a:r>
              <a:rPr lang="de-DE" b="1" dirty="0" err="1"/>
              <a:t>further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The 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publications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a </a:t>
            </a:r>
            <a:r>
              <a:rPr lang="de-DE" dirty="0" err="1"/>
              <a:t>roughly</a:t>
            </a:r>
            <a:r>
              <a:rPr lang="de-DE" dirty="0"/>
              <a:t>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Research </a:t>
            </a:r>
            <a:r>
              <a:rPr lang="de-DE" dirty="0" err="1"/>
              <a:t>efforts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concentrated</a:t>
            </a:r>
            <a:r>
              <a:rPr lang="de-DE" dirty="0"/>
              <a:t> on </a:t>
            </a:r>
            <a:r>
              <a:rPr lang="de-DE" b="1" dirty="0" err="1"/>
              <a:t>polymers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/>
              <a:t>China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USA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globally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Patent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particularly</a:t>
            </a:r>
            <a:r>
              <a:rPr lang="de-DE" dirty="0"/>
              <a:t> in China, </a:t>
            </a:r>
            <a:r>
              <a:rPr lang="de-DE" dirty="0" err="1"/>
              <a:t>highlights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strategic</a:t>
            </a:r>
            <a:r>
              <a:rPr lang="de-DE" b="1" dirty="0"/>
              <a:t> </a:t>
            </a:r>
            <a:r>
              <a:rPr lang="de-DE" b="1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region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73AE-AD85-438B-5D31-23FA612120E3}"/>
              </a:ext>
            </a:extLst>
          </p:cNvPr>
          <p:cNvSpPr txBox="1"/>
          <p:nvPr/>
        </p:nvSpPr>
        <p:spPr>
          <a:xfrm>
            <a:off x="6096000" y="365125"/>
            <a:ext cx="5693272" cy="10156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Summary </a:t>
            </a:r>
            <a:r>
              <a:rPr lang="en-GB" sz="6000" dirty="0" err="1">
                <a:solidFill>
                  <a:srgbClr val="FF0000"/>
                </a:solidFill>
              </a:rPr>
              <a:t>fehlt</a:t>
            </a:r>
            <a:endParaRPr lang="en-GB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The total number of publications regarding self-healing materials is growing fast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400" y="4837261"/>
            <a:ext cx="3932237" cy="971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per year </a:t>
            </a:r>
            <a:r>
              <a:rPr lang="de-DE" dirty="0" err="1"/>
              <a:t>roughly</a:t>
            </a:r>
            <a:r>
              <a:rPr lang="de-DE" dirty="0"/>
              <a:t> double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blue dotted line&#10;&#10;Description automatically generated">
            <a:extLst>
              <a:ext uri="{FF2B5EF4-FFF2-40B4-BE49-F238E27FC236}">
                <a16:creationId xmlns:a16="http://schemas.microsoft.com/office/drawing/2014/main" id="{A72C411E-86CF-4452-7353-7D75A1F4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9" y="1540131"/>
            <a:ext cx="4916130" cy="2950907"/>
          </a:xfrm>
        </p:spPr>
      </p:pic>
      <p:pic>
        <p:nvPicPr>
          <p:cNvPr id="6" name="Picture 5" descr="A graph with a line graph&#10;&#10;Description automatically generated">
            <a:extLst>
              <a:ext uri="{FF2B5EF4-FFF2-40B4-BE49-F238E27FC236}">
                <a16:creationId xmlns:a16="http://schemas.microsoft.com/office/drawing/2014/main" id="{444125B9-BEB1-E20A-EA98-B1929EB6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12" y="1543138"/>
            <a:ext cx="4916130" cy="295090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40B3352-CDE3-12EC-2660-793541E53B50}"/>
              </a:ext>
            </a:extLst>
          </p:cNvPr>
          <p:cNvSpPr txBox="1">
            <a:spLocks/>
          </p:cNvSpPr>
          <p:nvPr/>
        </p:nvSpPr>
        <p:spPr>
          <a:xfrm>
            <a:off x="6928413" y="4836032"/>
            <a:ext cx="3932237" cy="97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at an </a:t>
            </a:r>
            <a:r>
              <a:rPr lang="de-DE" dirty="0" err="1"/>
              <a:t>approximately</a:t>
            </a:r>
            <a:r>
              <a:rPr lang="de-DE" dirty="0"/>
              <a:t> </a:t>
            </a:r>
            <a:r>
              <a:rPr lang="de-DE" dirty="0" err="1"/>
              <a:t>quadratic</a:t>
            </a:r>
            <a:r>
              <a:rPr lang="de-DE" dirty="0"/>
              <a:t> rate.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largest amount of research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aseline="0">
                <a:solidFill>
                  <a:srgbClr val="205C96"/>
                </a:solidFill>
                <a:latin typeface="Consolas"/>
                <a:ea typeface="Arial"/>
                <a:cs typeface="Arial"/>
              </a:rPr>
              <a:t>"polymer*"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9254F509-BE39-54A4-7B2F-A045FAEB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largest amount of research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C000"/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0C7B4C6-F9CF-0017-6612-791A26D8D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829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largest amount of research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accent6"/>
                </a:solidFill>
                <a:latin typeface="Consolas"/>
                <a:ea typeface="Arial"/>
                <a:cs typeface="Arial"/>
              </a:rPr>
              <a:t> "cement*"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DF8D132-91AA-7663-FBDF-C0F316B9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8540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largest amount of research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43115BA7-3A9C-CCD7-4678-E0551D02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385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Number of annual publications expected to further grow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currently growing at an approximately quadratic rate</a:t>
            </a:r>
          </a:p>
          <a:p>
            <a:pPr marL="285750" indent="-285750">
              <a:buChar char="•"/>
            </a:pPr>
            <a:r>
              <a:rPr lang="en-GB" dirty="0"/>
              <a:t>Using the given data, we can roughly forecast the number of publications for the coming years</a:t>
            </a:r>
          </a:p>
          <a:p>
            <a:pPr marL="285750" indent="-285750">
              <a:buChar char="•"/>
            </a:pPr>
            <a:r>
              <a:rPr lang="en-GB" dirty="0"/>
              <a:t>Research on metals and cement was comparable up to 2020. Since then, more research has focused on metals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4D2E8F1-910B-400A-110A-F3E1ED93E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Analysis of affiliations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majority of institutes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affiliated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285750" indent="-285750">
              <a:buChar char="•"/>
            </a:pPr>
            <a:r>
              <a:rPr lang="en-GB" dirty="0"/>
              <a:t>The institute with the highest number of affiliations has more than 300 papers linked to it</a:t>
            </a:r>
          </a:p>
          <a:p>
            <a:pPr marL="285750" indent="-285750">
              <a:buChar char="•"/>
            </a:pPr>
            <a:r>
              <a:rPr lang="en-GB" dirty="0"/>
              <a:t>All institutes researching polymers have published more than 10 papers on the topic </a:t>
            </a:r>
          </a:p>
          <a:p>
            <a:pPr marL="285750" indent="-285750">
              <a:buChar char="•"/>
            </a:pPr>
            <a:r>
              <a:rPr lang="en-GB" dirty="0"/>
              <a:t>Look at top institutes for polymer research on the next slides</a:t>
            </a:r>
          </a:p>
          <a:p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972</Words>
  <Application>Microsoft Office PowerPoint</Application>
  <PresentationFormat>Breitbild</PresentationFormat>
  <Paragraphs>97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 theme</vt:lpstr>
      <vt:lpstr> Data Driven Foresight</vt:lpstr>
      <vt:lpstr>Web of Science Search String</vt:lpstr>
      <vt:lpstr>The total number of publications regarding self-healing materials is growing fast</vt:lpstr>
      <vt:lpstr>Polymers are the most researched material regarding self- healing properties</vt:lpstr>
      <vt:lpstr>Polymers are the most researched material regarding self- healing properties</vt:lpstr>
      <vt:lpstr>Polymers are the most researched material regarding self- healing properties</vt:lpstr>
      <vt:lpstr>Polymers are the most researched material regarding self- healing properties</vt:lpstr>
      <vt:lpstr>Number of annual publications expected to further grow</vt:lpstr>
      <vt:lpstr>Analysis of affiliations</vt:lpstr>
      <vt:lpstr>PowerPoint-Präsentation</vt:lpstr>
      <vt:lpstr>PowerPoint-Präsentation</vt:lpstr>
      <vt:lpstr>Polymers</vt:lpstr>
      <vt:lpstr>Institutes with most publications affiliated to them regarding polymer materials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Espacenet data:</vt:lpstr>
      <vt:lpstr>PowerPoint-Präsentation</vt:lpstr>
      <vt:lpstr>PowerPoint-Präsentation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 Data Driven Foresight</dc:title>
  <dc:creator/>
  <cp:lastModifiedBy>Seiar Yousofi</cp:lastModifiedBy>
  <cp:revision>67</cp:revision>
  <dcterms:created xsi:type="dcterms:W3CDTF">2025-01-04T08:18:30Z</dcterms:created>
  <dcterms:modified xsi:type="dcterms:W3CDTF">2025-01-12T20:06:10Z</dcterms:modified>
</cp:coreProperties>
</file>