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2" r:id="rId4"/>
    <p:sldId id="257" r:id="rId5"/>
    <p:sldId id="275" r:id="rId6"/>
    <p:sldId id="276" r:id="rId7"/>
    <p:sldId id="274" r:id="rId8"/>
    <p:sldId id="259" r:id="rId9"/>
    <p:sldId id="260" r:id="rId10"/>
    <p:sldId id="261" r:id="rId11"/>
    <p:sldId id="262" r:id="rId12"/>
    <p:sldId id="263" r:id="rId13"/>
    <p:sldId id="265" r:id="rId14"/>
    <p:sldId id="266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F9B3D5-8488-FBE2-A0B2-6C7041F5146D}" v="18" dt="2025-01-06T08:55:25.624"/>
    <p1510:client id="{CE29154A-A8FB-B5BB-4A73-AED6D465535C}" v="196" dt="2025-01-07T13:37:20.413"/>
    <p1510:client id="{ECD94408-2C53-09B6-AC7A-C0C0B5E06EF7}" v="120" dt="2025-01-07T13:15:18.389"/>
    <p1510:client id="{FD523F67-A01E-BEE9-25A9-635C9EDD590C}" v="923" dt="2025-01-06T16:03:35.4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1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census.gov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 Data Driven Foresight</a:t>
            </a:r>
            <a:endParaRPr lang="en-GB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dirty="0"/>
              <a:t>Topic: Self-Healing Materials </a:t>
            </a:r>
          </a:p>
          <a:p>
            <a:endParaRPr lang="en-GB" sz="3200" dirty="0"/>
          </a:p>
          <a:p>
            <a:r>
              <a:rPr lang="en-GB" sz="2000" dirty="0"/>
              <a:t>Presentation by Liang, Puntigam, </a:t>
            </a:r>
            <a:r>
              <a:rPr lang="en-GB" sz="2000" dirty="0" err="1"/>
              <a:t>Yousofi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Institutes with most publications affiliated to them regarding polymer materials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85750" indent="-285750">
              <a:buChar char="•"/>
            </a:pPr>
            <a:r>
              <a:rPr lang="en-GB" dirty="0"/>
              <a:t>The institute with the most affiliations has more than twice the amount of affiliations as the institute with the second most affiliations</a:t>
            </a:r>
          </a:p>
          <a:p>
            <a:pPr marL="285750" indent="-285750">
              <a:buChar char="•"/>
            </a:pPr>
            <a:r>
              <a:rPr lang="en-GB" dirty="0"/>
              <a:t>Most institutes are located in China</a:t>
            </a:r>
          </a:p>
          <a:p>
            <a:pPr marL="285750" indent="-285750">
              <a:buChar char="•"/>
            </a:pPr>
            <a:r>
              <a:rPr lang="en-GB" dirty="0"/>
              <a:t>The Chinese Academy of Sciences (CAS) is listed under three different names, possibly to different translations to English: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University of Chinese Academy of Sciences CAS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Chinese Academy of Sciences CAS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University of Science Technology of China CAS</a:t>
            </a:r>
          </a:p>
          <a:p>
            <a:pPr marL="285750" indent="-285750">
              <a:buChar char="•"/>
            </a:pPr>
            <a:r>
              <a:rPr lang="en-GB" dirty="0"/>
              <a:t>Papers mentioned under variations of CAS are all included in “Chinese Academy of Sciences”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others have thus been omitted</a:t>
            </a:r>
          </a:p>
        </p:txBody>
      </p:sp>
      <p:pic>
        <p:nvPicPr>
          <p:cNvPr id="7" name="Content Placeholder 6" descr="A graph with text and numbers&#10;&#10;Description automatically generated">
            <a:extLst>
              <a:ext uri="{FF2B5EF4-FFF2-40B4-BE49-F238E27FC236}">
                <a16:creationId xmlns:a16="http://schemas.microsoft.com/office/drawing/2014/main" id="{30ACB7C0-A576-7C01-C14A-8F97BEDBC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572577"/>
            <a:ext cx="6172200" cy="3703320"/>
          </a:xfrm>
        </p:spPr>
      </p:pic>
    </p:spTree>
    <p:extLst>
      <p:ext uri="{BB962C8B-B14F-4D97-AF65-F5344CB8AC3E}">
        <p14:creationId xmlns:p14="http://schemas.microsoft.com/office/powerpoint/2010/main" val="1245074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Countries with most publications affiliated to them regarding polymer materials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Most papers are published with affiliations to China or USA </a:t>
            </a:r>
            <a:endParaRPr lang="en-US" dirty="0"/>
          </a:p>
          <a:p>
            <a:pPr marL="285750" indent="-285750">
              <a:buChar char="•"/>
            </a:pPr>
            <a:endParaRPr lang="en-GB" dirty="0"/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6" name="Content Placeholder 5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82690D4E-AA80-F13C-B8CF-EDB4DFD30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572577"/>
            <a:ext cx="6172200" cy="3703320"/>
          </a:xfrm>
        </p:spPr>
      </p:pic>
    </p:spTree>
    <p:extLst>
      <p:ext uri="{BB962C8B-B14F-4D97-AF65-F5344CB8AC3E}">
        <p14:creationId xmlns:p14="http://schemas.microsoft.com/office/powerpoint/2010/main" val="4262371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Countries with most publications affiliated to them regarding polymer materials, scaled by population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2733" y="4749180"/>
            <a:ext cx="10529181" cy="155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When compared to their population, Singapore and Belgium have the most publications affiliated to them</a:t>
            </a:r>
          </a:p>
          <a:p>
            <a:pPr marL="285750" indent="-285750">
              <a:buChar char="•"/>
            </a:pPr>
            <a:r>
              <a:rPr lang="en-GB" dirty="0"/>
              <a:t>Population data taken from </a:t>
            </a:r>
            <a:r>
              <a:rPr lang="en-GB" dirty="0">
                <a:ea typeface="+mn-lt"/>
                <a:cs typeface="+mn-lt"/>
                <a:hlinkClick r:id="rId2"/>
              </a:rPr>
              <a:t>www.census.gov</a:t>
            </a:r>
            <a:r>
              <a:rPr lang="en-GB" dirty="0">
                <a:ea typeface="+mn-lt"/>
                <a:cs typeface="+mn-lt"/>
              </a:rPr>
              <a:t> in January 2025</a:t>
            </a:r>
            <a:endParaRPr lang="en-GB" dirty="0"/>
          </a:p>
        </p:txBody>
      </p:sp>
      <p:pic>
        <p:nvPicPr>
          <p:cNvPr id="6" name="Picture 5" descr="A graph of a number of people&#10;&#10;Description automatically generated">
            <a:extLst>
              <a:ext uri="{FF2B5EF4-FFF2-40B4-BE49-F238E27FC236}">
                <a16:creationId xmlns:a16="http://schemas.microsoft.com/office/drawing/2014/main" id="{E5C2298E-852A-FBF0-2C9F-61CC5D5A5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11" y="1571978"/>
            <a:ext cx="5263445" cy="3177822"/>
          </a:xfrm>
          <a:prstGeom prst="rect">
            <a:avLst/>
          </a:prstGeom>
        </p:spPr>
      </p:pic>
      <p:pic>
        <p:nvPicPr>
          <p:cNvPr id="10" name="Content Placeholder 9" descr="A graph of a bar graph&#10;&#10;Description automatically generated">
            <a:extLst>
              <a:ext uri="{FF2B5EF4-FFF2-40B4-BE49-F238E27FC236}">
                <a16:creationId xmlns:a16="http://schemas.microsoft.com/office/drawing/2014/main" id="{C558C557-7972-C7A9-F5D7-43281D2AD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056" y="1571978"/>
            <a:ext cx="5185432" cy="3111259"/>
          </a:xfrm>
        </p:spPr>
      </p:pic>
    </p:spTree>
    <p:extLst>
      <p:ext uri="{BB962C8B-B14F-4D97-AF65-F5344CB8AC3E}">
        <p14:creationId xmlns:p14="http://schemas.microsoft.com/office/powerpoint/2010/main" val="2163132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21876-0FFB-AD28-4A1F-84768DB13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de-DE" b="1" dirty="0"/>
              <a:t>China </a:t>
            </a:r>
            <a:r>
              <a:rPr lang="de-DE" b="1" dirty="0" err="1"/>
              <a:t>leads</a:t>
            </a:r>
            <a:r>
              <a:rPr lang="de-DE" b="1" dirty="0"/>
              <a:t> </a:t>
            </a:r>
            <a:r>
              <a:rPr lang="de-DE" b="1" dirty="0" err="1"/>
              <a:t>globally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patent </a:t>
            </a:r>
            <a:r>
              <a:rPr lang="de-DE" dirty="0" err="1"/>
              <a:t>activity</a:t>
            </a:r>
            <a:r>
              <a:rPr lang="de-DE" dirty="0"/>
              <a:t> in </a:t>
            </a:r>
            <a:r>
              <a:rPr lang="de-DE" dirty="0" err="1"/>
              <a:t>self-healing</a:t>
            </a:r>
            <a:r>
              <a:rPr lang="de-DE" dirty="0"/>
              <a:t> </a:t>
            </a:r>
            <a:r>
              <a:rPr lang="de-DE" dirty="0" err="1"/>
              <a:t>materials</a:t>
            </a:r>
            <a:r>
              <a:rPr lang="de-DE" dirty="0"/>
              <a:t>, 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strong </a:t>
            </a:r>
            <a:r>
              <a:rPr lang="de-DE" dirty="0" err="1"/>
              <a:t>innovation</a:t>
            </a:r>
            <a:r>
              <a:rPr lang="de-DE" dirty="0"/>
              <a:t> </a:t>
            </a:r>
            <a:r>
              <a:rPr lang="de-DE" dirty="0" err="1"/>
              <a:t>efforts</a:t>
            </a:r>
            <a:r>
              <a:rPr lang="de-DE" dirty="0"/>
              <a:t>.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de-DE" b="1" dirty="0"/>
              <a:t>USA, South Korea, and Japan</a:t>
            </a:r>
            <a:r>
              <a:rPr lang="de-DE" dirty="0"/>
              <a:t> follow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contributors</a:t>
            </a:r>
            <a:r>
              <a:rPr lang="de-DE" dirty="0"/>
              <a:t>, but </a:t>
            </a:r>
            <a:r>
              <a:rPr lang="de-DE" dirty="0" err="1"/>
              <a:t>far</a:t>
            </a:r>
            <a:r>
              <a:rPr lang="de-DE" dirty="0"/>
              <a:t> </a:t>
            </a:r>
            <a:r>
              <a:rPr lang="de-DE" dirty="0" err="1"/>
              <a:t>behind</a:t>
            </a:r>
            <a:r>
              <a:rPr lang="de-DE" dirty="0"/>
              <a:t> China.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de-DE" b="1" dirty="0"/>
              <a:t>Europe lags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limited patent </a:t>
            </a:r>
            <a:r>
              <a:rPr lang="de-DE" dirty="0" err="1"/>
              <a:t>activity</a:t>
            </a:r>
            <a:r>
              <a:rPr lang="de-DE" dirty="0"/>
              <a:t>, </a:t>
            </a:r>
            <a:r>
              <a:rPr lang="de-DE" dirty="0" err="1"/>
              <a:t>suggesting</a:t>
            </a:r>
            <a:r>
              <a:rPr lang="de-DE" dirty="0"/>
              <a:t> a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priorities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academic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.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de-DE" b="1" dirty="0"/>
              <a:t>Strategic </a:t>
            </a:r>
            <a:r>
              <a:rPr lang="de-DE" b="1" dirty="0" err="1"/>
              <a:t>focus</a:t>
            </a:r>
            <a:r>
              <a:rPr lang="de-DE" b="1" dirty="0"/>
              <a:t> on China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crucial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track </a:t>
            </a:r>
            <a:r>
              <a:rPr lang="de-DE" dirty="0" err="1"/>
              <a:t>emerging</a:t>
            </a:r>
            <a:r>
              <a:rPr lang="de-DE" dirty="0"/>
              <a:t> </a:t>
            </a:r>
            <a:r>
              <a:rPr lang="de-DE" dirty="0" err="1"/>
              <a:t>trends</a:t>
            </a:r>
            <a:r>
              <a:rPr lang="de-DE" dirty="0"/>
              <a:t> and </a:t>
            </a:r>
            <a:r>
              <a:rPr lang="de-DE" dirty="0" err="1"/>
              <a:t>opportunities</a:t>
            </a:r>
            <a:r>
              <a:rPr lang="de-DE" dirty="0"/>
              <a:t>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.</a:t>
            </a:r>
            <a:endParaRPr lang="en-DE" dirty="0"/>
          </a:p>
        </p:txBody>
      </p:sp>
      <p:pic>
        <p:nvPicPr>
          <p:cNvPr id="12" name="Inhaltsplatzhalter 11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6FC40EEA-592C-668A-0F4D-CC47AC383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57DEE2B-58F9-3509-05A9-B78DC46CAD95}"/>
              </a:ext>
            </a:extLst>
          </p:cNvPr>
          <p:cNvSpPr txBox="1">
            <a:spLocks/>
          </p:cNvSpPr>
          <p:nvPr/>
        </p:nvSpPr>
        <p:spPr>
          <a:xfrm>
            <a:off x="839788" y="457200"/>
            <a:ext cx="10486676" cy="52225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Espacenet</a:t>
            </a:r>
            <a:r>
              <a:rPr lang="en-GB" dirty="0"/>
              <a:t> Data: Patent families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784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FB28-5B8C-BCFB-04B3-54966AAE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Espacenet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1FC60-B060-12B2-5E82-55544DE04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7" name="Content Placeholder 6" descr="A graph showing the growth of a book&#10;&#10;Description automatically generated">
            <a:extLst>
              <a:ext uri="{FF2B5EF4-FFF2-40B4-BE49-F238E27FC236}">
                <a16:creationId xmlns:a16="http://schemas.microsoft.com/office/drawing/2014/main" id="{19EA9D37-D23E-EE12-4ACB-031C10461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99B88837-E2FE-A893-9E97-7F7FEF4938FC}"/>
              </a:ext>
            </a:extLst>
          </p:cNvPr>
          <p:cNvSpPr txBox="1"/>
          <p:nvPr/>
        </p:nvSpPr>
        <p:spPr>
          <a:xfrm>
            <a:off x="1749126" y="3321856"/>
            <a:ext cx="32657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Warum Daten vor 2015?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388F70-DC19-C63B-C5DD-9939BF3A9210}"/>
              </a:ext>
            </a:extLst>
          </p:cNvPr>
          <p:cNvSpPr txBox="1"/>
          <p:nvPr/>
        </p:nvSpPr>
        <p:spPr>
          <a:xfrm>
            <a:off x="5547731" y="5380961"/>
            <a:ext cx="42930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X-Achse Major/Minor Ticks (Georg)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4763C24-0F1C-6ED9-C263-605C9DE2CF33}"/>
              </a:ext>
            </a:extLst>
          </p:cNvPr>
          <p:cNvSpPr txBox="1"/>
          <p:nvPr/>
        </p:nvSpPr>
        <p:spPr>
          <a:xfrm>
            <a:off x="5548947" y="5869213"/>
            <a:ext cx="38168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Vergleich mit Publikationsdaten, </a:t>
            </a:r>
            <a:r>
              <a:rPr lang="de-DE">
                <a:solidFill>
                  <a:srgbClr val="FF0000"/>
                </a:solidFill>
              </a:rPr>
              <a:t>auch vor 2015</a:t>
            </a:r>
          </a:p>
        </p:txBody>
      </p:sp>
    </p:spTree>
    <p:extLst>
      <p:ext uri="{BB962C8B-B14F-4D97-AF65-F5344CB8AC3E}">
        <p14:creationId xmlns:p14="http://schemas.microsoft.com/office/powerpoint/2010/main" val="3666487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136C-E885-609E-94FD-103F489D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WIPO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17B91-A842-294D-FDBB-489DAA25A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DE" dirty="0"/>
              <a:t>WIPO additionally manages the rights to 605 international patents (not shown </a:t>
            </a:r>
            <a:r>
              <a:rPr lang="en-DE"/>
              <a:t>in graph)</a:t>
            </a:r>
            <a:endParaRPr lang="en-DE" dirty="0"/>
          </a:p>
        </p:txBody>
      </p:sp>
      <p:pic>
        <p:nvPicPr>
          <p:cNvPr id="7" name="Content Placeholder 6" descr="A graph of blue and white bars&#10;&#10;Description automatically generated">
            <a:extLst>
              <a:ext uri="{FF2B5EF4-FFF2-40B4-BE49-F238E27FC236}">
                <a16:creationId xmlns:a16="http://schemas.microsoft.com/office/drawing/2014/main" id="{28E7E884-2B3B-27CF-FF3A-73A149F82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E654DBD-9C9F-7792-2F9B-8D0FD2B9BF5F}"/>
              </a:ext>
            </a:extLst>
          </p:cNvPr>
          <p:cNvSpPr txBox="1"/>
          <p:nvPr/>
        </p:nvSpPr>
        <p:spPr>
          <a:xfrm>
            <a:off x="5651887" y="5417744"/>
            <a:ext cx="35106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Vergleich mit </a:t>
            </a:r>
            <a:r>
              <a:rPr lang="de-DE" err="1">
                <a:solidFill>
                  <a:srgbClr val="FF0000"/>
                </a:solidFill>
              </a:rPr>
              <a:t>Espacenet</a:t>
            </a:r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083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0D354-45FF-F7F1-B31C-13325FBF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WIPO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3E347-573E-8418-4C83-C104B4CA3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7" name="Content Placeholder 6" descr="A graph showing the number of patentes&#10;&#10;Description automatically generated">
            <a:extLst>
              <a:ext uri="{FF2B5EF4-FFF2-40B4-BE49-F238E27FC236}">
                <a16:creationId xmlns:a16="http://schemas.microsoft.com/office/drawing/2014/main" id="{32121764-E93C-8100-8E7A-17DFC621D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5B7076F-BE07-C16A-E0EA-63DC64B2E388}"/>
              </a:ext>
            </a:extLst>
          </p:cNvPr>
          <p:cNvSpPr txBox="1"/>
          <p:nvPr/>
        </p:nvSpPr>
        <p:spPr>
          <a:xfrm>
            <a:off x="5651887" y="5417744"/>
            <a:ext cx="35106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Vergleich mit </a:t>
            </a:r>
            <a:r>
              <a:rPr lang="de-DE" err="1">
                <a:solidFill>
                  <a:srgbClr val="FF0000"/>
                </a:solidFill>
              </a:rPr>
              <a:t>Espacenet</a:t>
            </a:r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811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490C6-193D-122B-4565-06AD1D2A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E36CB5-CFDD-D18D-B31B-2501F85DC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19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69B5-48D2-4C14-C348-CFC4931F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of Science Search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6DA70-5ED9-740E-8B84-BA7E3A128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82828"/>
            <a:ext cx="10515600" cy="18576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sz="1400" dirty="0">
                <a:latin typeface="Consolas"/>
                <a:ea typeface="+mn-lt"/>
                <a:cs typeface="+mn-lt"/>
              </a:rPr>
              <a:t>  TS=("self heal*"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"self repair*"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</a:t>
            </a:r>
            <a:r>
              <a:rPr lang="en-GB" sz="1400" err="1">
                <a:latin typeface="Consolas"/>
                <a:ea typeface="+mn-lt"/>
                <a:cs typeface="+mn-lt"/>
              </a:rPr>
              <a:t>autonom</a:t>
            </a:r>
            <a:r>
              <a:rPr lang="en-GB" sz="1400" dirty="0">
                <a:latin typeface="Consolas"/>
                <a:ea typeface="+mn-lt"/>
                <a:cs typeface="+mn-lt"/>
              </a:rPr>
              <a:t>* repair*"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</a:t>
            </a:r>
            <a:r>
              <a:rPr lang="en-GB" sz="1400" err="1">
                <a:latin typeface="Consolas"/>
                <a:ea typeface="+mn-lt"/>
                <a:cs typeface="+mn-lt"/>
              </a:rPr>
              <a:t>autonom</a:t>
            </a:r>
            <a:r>
              <a:rPr lang="en-GB" sz="1400" dirty="0">
                <a:latin typeface="Consolas"/>
                <a:ea typeface="+mn-lt"/>
                <a:cs typeface="+mn-lt"/>
              </a:rPr>
              <a:t>* heal*")</a:t>
            </a:r>
            <a:endParaRPr lang="en-US" sz="1400">
              <a:latin typeface="Consolas"/>
            </a:endParaRPr>
          </a:p>
          <a:p>
            <a:pPr marL="0" indent="0">
              <a:buNone/>
            </a:pPr>
            <a:r>
              <a:rPr lang="en-GB" sz="1400" dirty="0">
                <a:latin typeface="Consolas"/>
                <a:ea typeface="+mn-lt"/>
                <a:cs typeface="+mn-lt"/>
              </a:rPr>
              <a:t>  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AND</a:t>
            </a:r>
            <a:r>
              <a:rPr lang="en-GB" sz="1400" dirty="0">
                <a:latin typeface="Consolas"/>
                <a:ea typeface="+mn-lt"/>
                <a:cs typeface="+mn-lt"/>
              </a:rPr>
              <a:t> TS=("material*"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"polymer*"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"composite*"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"ceramic*"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"metal*"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 "alloy*"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"cement*" 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   </a:t>
            </a:r>
            <a:r>
              <a:rPr lang="en-GB" sz="1400" b="1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 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"concrete*")</a:t>
            </a:r>
            <a:endParaRPr lang="en-GB" sz="1400"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400" dirty="0">
                <a:latin typeface="Consolas"/>
                <a:ea typeface="+mn-lt"/>
                <a:cs typeface="+mn-lt"/>
              </a:rPr>
              <a:t>  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AND</a:t>
            </a:r>
            <a:r>
              <a:rPr lang="en-GB" sz="1400" dirty="0">
                <a:latin typeface="Consolas"/>
                <a:ea typeface="+mn-lt"/>
                <a:cs typeface="+mn-lt"/>
              </a:rPr>
              <a:t> TS=("application*"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</a:t>
            </a:r>
            <a:r>
              <a:rPr lang="en-GB" sz="1400" dirty="0" err="1">
                <a:latin typeface="Consolas"/>
                <a:ea typeface="+mn-lt"/>
                <a:cs typeface="+mn-lt"/>
              </a:rPr>
              <a:t>technolog</a:t>
            </a:r>
            <a:r>
              <a:rPr lang="en-GB" sz="1400" dirty="0">
                <a:latin typeface="Consolas"/>
                <a:ea typeface="+mn-lt"/>
                <a:cs typeface="+mn-lt"/>
              </a:rPr>
              <a:t>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</a:t>
            </a:r>
            <a:r>
              <a:rPr lang="en-GB" sz="1400" dirty="0" err="1">
                <a:latin typeface="Consolas"/>
                <a:ea typeface="+mn-lt"/>
                <a:cs typeface="+mn-lt"/>
              </a:rPr>
              <a:t>propert</a:t>
            </a:r>
            <a:r>
              <a:rPr lang="en-GB" sz="1400" dirty="0">
                <a:latin typeface="Consolas"/>
                <a:ea typeface="+mn-lt"/>
                <a:cs typeface="+mn-lt"/>
              </a:rPr>
              <a:t>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"performance")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  NOT</a:t>
            </a:r>
            <a:r>
              <a:rPr lang="en-GB" sz="1400" dirty="0">
                <a:latin typeface="Consolas"/>
                <a:ea typeface="+mn-lt"/>
                <a:cs typeface="+mn-lt"/>
              </a:rPr>
              <a:t> TS=("biology"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"biological system*"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"hydrogel*"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"gel*"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"organic material*"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"wound    </a:t>
            </a:r>
            <a:r>
              <a:rPr lang="en-GB" sz="1400">
                <a:latin typeface="Consolas"/>
                <a:ea typeface="+mn-lt"/>
                <a:cs typeface="+mn-lt"/>
              </a:rPr>
              <a:t> </a:t>
            </a:r>
            <a:r>
              <a:rPr lang="en-GB" sz="1400" dirty="0">
                <a:latin typeface="Consolas"/>
                <a:ea typeface="+mn-lt"/>
                <a:cs typeface="+mn-lt"/>
              </a:rPr>
              <a:t>heal*"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 </a:t>
            </a:r>
            <a:r>
              <a:rPr lang="en-GB" sz="1400" dirty="0">
                <a:latin typeface="Consolas"/>
                <a:ea typeface="+mn-lt"/>
                <a:cs typeface="+mn-lt"/>
              </a:rPr>
              <a:t>"medic*"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"healthcare"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"spirit*")  </a:t>
            </a:r>
            <a:endParaRPr lang="en-GB" sz="1400" dirty="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  AND</a:t>
            </a:r>
            <a:r>
              <a:rPr lang="en-GB" sz="1400" dirty="0">
                <a:latin typeface="Consolas"/>
                <a:ea typeface="+mn-lt"/>
                <a:cs typeface="+mn-lt"/>
              </a:rPr>
              <a:t> PY=(</a:t>
            </a:r>
            <a:r>
              <a:rPr lang="en-GB" sz="14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2015-2025</a:t>
            </a:r>
            <a:r>
              <a:rPr lang="en-GB" sz="1400" dirty="0">
                <a:latin typeface="Consolas"/>
                <a:ea typeface="+mn-lt"/>
                <a:cs typeface="+mn-lt"/>
              </a:rPr>
              <a:t>)</a:t>
            </a:r>
            <a:endParaRPr lang="en-GB" sz="1400" dirty="0">
              <a:latin typeface="Consolas"/>
            </a:endParaRPr>
          </a:p>
          <a:p>
            <a:endParaRPr lang="en-GB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D65E9D7-338B-87D8-49A4-7D5A32E7A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980139"/>
              </p:ext>
            </p:extLst>
          </p:nvPr>
        </p:nvGraphicFramePr>
        <p:xfrm>
          <a:off x="1757129" y="1437772"/>
          <a:ext cx="8700603" cy="2853918"/>
        </p:xfrm>
        <a:graphic>
          <a:graphicData uri="http://schemas.openxmlformats.org/drawingml/2006/table">
            <a:tbl>
              <a:tblPr bandCol="1">
                <a:tableStyleId>{7E9639D4-E3E2-4D34-9284-5A2195B3D0D7}</a:tableStyleId>
              </a:tblPr>
              <a:tblGrid>
                <a:gridCol w="2072763">
                  <a:extLst>
                    <a:ext uri="{9D8B030D-6E8A-4147-A177-3AD203B41FA5}">
                      <a16:colId xmlns:a16="http://schemas.microsoft.com/office/drawing/2014/main" val="2294655383"/>
                    </a:ext>
                  </a:extLst>
                </a:gridCol>
                <a:gridCol w="636240">
                  <a:extLst>
                    <a:ext uri="{9D8B030D-6E8A-4147-A177-3AD203B41FA5}">
                      <a16:colId xmlns:a16="http://schemas.microsoft.com/office/drawing/2014/main" val="2338996259"/>
                    </a:ext>
                  </a:extLst>
                </a:gridCol>
                <a:gridCol w="1328798">
                  <a:extLst>
                    <a:ext uri="{9D8B030D-6E8A-4147-A177-3AD203B41FA5}">
                      <a16:colId xmlns:a16="http://schemas.microsoft.com/office/drawing/2014/main" val="4176836242"/>
                    </a:ext>
                  </a:extLst>
                </a:gridCol>
                <a:gridCol w="636240">
                  <a:extLst>
                    <a:ext uri="{9D8B030D-6E8A-4147-A177-3AD203B41FA5}">
                      <a16:colId xmlns:a16="http://schemas.microsoft.com/office/drawing/2014/main" val="1867451006"/>
                    </a:ext>
                  </a:extLst>
                </a:gridCol>
                <a:gridCol w="1495385">
                  <a:extLst>
                    <a:ext uri="{9D8B030D-6E8A-4147-A177-3AD203B41FA5}">
                      <a16:colId xmlns:a16="http://schemas.microsoft.com/office/drawing/2014/main" val="1580553824"/>
                    </a:ext>
                  </a:extLst>
                </a:gridCol>
                <a:gridCol w="615654">
                  <a:extLst>
                    <a:ext uri="{9D8B030D-6E8A-4147-A177-3AD203B41FA5}">
                      <a16:colId xmlns:a16="http://schemas.microsoft.com/office/drawing/2014/main" val="254465487"/>
                    </a:ext>
                  </a:extLst>
                </a:gridCol>
                <a:gridCol w="1915523">
                  <a:extLst>
                    <a:ext uri="{9D8B030D-6E8A-4147-A177-3AD203B41FA5}">
                      <a16:colId xmlns:a16="http://schemas.microsoft.com/office/drawing/2014/main" val="2690576278"/>
                    </a:ext>
                  </a:extLst>
                </a:gridCol>
              </a:tblGrid>
              <a:tr h="317102">
                <a:tc>
                  <a:txBody>
                    <a:bodyPr/>
                    <a:lstStyle/>
                    <a:p>
                      <a:r>
                        <a:rPr lang="de-DE" sz="1400" dirty="0"/>
                        <a:t>Self </a:t>
                      </a:r>
                      <a:r>
                        <a:rPr lang="de-DE" sz="1400" err="1"/>
                        <a:t>heal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tc rowSpan="9">
                  <a:txBody>
                    <a:bodyPr/>
                    <a:lstStyle/>
                    <a:p>
                      <a:r>
                        <a:rPr lang="de-DE" sz="1400" b="1" dirty="0"/>
                        <a:t>AND</a:t>
                      </a: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Material*</a:t>
                      </a:r>
                    </a:p>
                  </a:txBody>
                  <a:tcPr marL="90000"/>
                </a:tc>
                <a:tc rowSpan="9">
                  <a:txBody>
                    <a:bodyPr/>
                    <a:lstStyle/>
                    <a:p>
                      <a:r>
                        <a:rPr lang="de-DE" sz="1400" b="1" dirty="0"/>
                        <a:t>AND</a:t>
                      </a: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Application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tc rowSpan="9">
                  <a:txBody>
                    <a:bodyPr/>
                    <a:lstStyle/>
                    <a:p>
                      <a:r>
                        <a:rPr lang="de-DE" sz="1400" b="1" dirty="0"/>
                        <a:t>NOT</a:t>
                      </a: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Biology</a:t>
                      </a:r>
                      <a:endParaRPr lang="de-DE" sz="1400"/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212383862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r>
                        <a:rPr lang="de-DE" sz="1400" dirty="0"/>
                        <a:t>Self </a:t>
                      </a:r>
                      <a:r>
                        <a:rPr lang="de-DE" sz="1400" err="1"/>
                        <a:t>repair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Polymer*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Technolog*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Biological </a:t>
                      </a:r>
                      <a:r>
                        <a:rPr lang="de-DE" sz="1400" err="1"/>
                        <a:t>system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1175503715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r>
                        <a:rPr lang="de-DE" sz="1400" err="1"/>
                        <a:t>Autonomous</a:t>
                      </a:r>
                      <a:r>
                        <a:rPr lang="de-DE" sz="1400" dirty="0"/>
                        <a:t> </a:t>
                      </a:r>
                      <a:r>
                        <a:rPr lang="de-DE" sz="1400" err="1"/>
                        <a:t>repair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Composite*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Propert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Hydrogel*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3867287500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r>
                        <a:rPr lang="de-DE" sz="1400" err="1"/>
                        <a:t>Autonomous</a:t>
                      </a:r>
                      <a:r>
                        <a:rPr lang="de-DE" sz="1400" dirty="0"/>
                        <a:t> </a:t>
                      </a:r>
                      <a:r>
                        <a:rPr lang="de-DE" sz="1400" err="1"/>
                        <a:t>heal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Ceramic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Performance*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Gel*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3195697292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Metal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Organic</a:t>
                      </a:r>
                      <a:r>
                        <a:rPr lang="de-DE" sz="1400" dirty="0"/>
                        <a:t> material*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230727640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Alloy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Wound</a:t>
                      </a:r>
                      <a:r>
                        <a:rPr lang="de-DE" sz="1400" dirty="0"/>
                        <a:t> </a:t>
                      </a:r>
                      <a:r>
                        <a:rPr lang="de-DE" sz="1400" err="1"/>
                        <a:t>heal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365619972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Cement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Medic*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11538731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Concrete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Healthcare</a:t>
                      </a:r>
                      <a:endParaRPr lang="de-DE" sz="1400"/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2374768205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Spirit*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1860320147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334D4C06-04BE-E866-15BB-83A88A253F92}"/>
              </a:ext>
            </a:extLst>
          </p:cNvPr>
          <p:cNvGrpSpPr/>
          <p:nvPr/>
        </p:nvGrpSpPr>
        <p:grpSpPr>
          <a:xfrm>
            <a:off x="1191821" y="2292889"/>
            <a:ext cx="553878" cy="1337310"/>
            <a:chOff x="872490" y="4401996"/>
            <a:chExt cx="553878" cy="1337310"/>
          </a:xfrm>
        </p:grpSpPr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D049C26A-8463-CE8B-F386-4F1167F80B72}"/>
                </a:ext>
              </a:extLst>
            </p:cNvPr>
            <p:cNvCxnSpPr/>
            <p:nvPr/>
          </p:nvCxnSpPr>
          <p:spPr>
            <a:xfrm>
              <a:off x="1115139" y="4401996"/>
              <a:ext cx="0" cy="1337310"/>
            </a:xfrm>
            <a:prstGeom prst="straightConnector1">
              <a:avLst/>
            </a:prstGeom>
            <a:ln w="25400" cap="flat">
              <a:solidFill>
                <a:schemeClr val="dk1"/>
              </a:solidFill>
              <a:headEnd type="triangle" w="lg" len="lg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ADD40E20-582F-0E8B-8172-FAD03A2E2C84}"/>
                </a:ext>
              </a:extLst>
            </p:cNvPr>
            <p:cNvSpPr txBox="1"/>
            <p:nvPr/>
          </p:nvSpPr>
          <p:spPr>
            <a:xfrm>
              <a:off x="872490" y="4885985"/>
              <a:ext cx="553878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de-DE" sz="1600" b="1" dirty="0"/>
                <a:t>OR</a:t>
              </a:r>
              <a:endParaRPr lang="de-D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6706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8BFF9-DE05-DAAC-6ACC-438907B13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BAF8-5B1E-961D-5B94-0AF612A46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Number of annual publications for all material types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C74D7B-5F0F-DD3B-3637-3A5FCF93D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Annual publications are steadily increasing each year</a:t>
            </a:r>
          </a:p>
          <a:p>
            <a:pPr marL="285750" indent="-285750">
              <a:buChar char="•"/>
            </a:pPr>
            <a:r>
              <a:rPr lang="en-GB" dirty="0"/>
              <a:t>While some years have a higher increase than others to the previous year, generally the increase is linear</a:t>
            </a:r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9" name="Content Placeholder 8" descr="A graph showing the growth of a number of publications&#10;&#10;Description automatically generated">
            <a:extLst>
              <a:ext uri="{FF2B5EF4-FFF2-40B4-BE49-F238E27FC236}">
                <a16:creationId xmlns:a16="http://schemas.microsoft.com/office/drawing/2014/main" id="{4D1B89E6-3507-606D-9C55-C974AFEAD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572577"/>
            <a:ext cx="6172200" cy="3703320"/>
          </a:xfrm>
        </p:spPr>
      </p:pic>
    </p:spTree>
    <p:extLst>
      <p:ext uri="{BB962C8B-B14F-4D97-AF65-F5344CB8AC3E}">
        <p14:creationId xmlns:p14="http://schemas.microsoft.com/office/powerpoint/2010/main" val="258363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Number of annual publications for different material types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most amount of research is done regarding self-healing polymer materials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Yearly Number of Publications is generally rising for all material types. </a:t>
            </a:r>
          </a:p>
        </p:txBody>
      </p:sp>
      <p:pic>
        <p:nvPicPr>
          <p:cNvPr id="6" name="Inhaltsplatzhalter 5" descr="Ein Bild, das Text, Reihe, Diagramm, Screenshot enthält.&#10;&#10;Beschreibung automatisch generiert.">
            <a:extLst>
              <a:ext uri="{FF2B5EF4-FFF2-40B4-BE49-F238E27FC236}">
                <a16:creationId xmlns:a16="http://schemas.microsoft.com/office/drawing/2014/main" id="{ED0031ED-5354-027E-95B4-BE0D40A43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752414B-8212-4E79-D435-D34BDE5DD8A7}"/>
              </a:ext>
            </a:extLst>
          </p:cNvPr>
          <p:cNvSpPr txBox="1"/>
          <p:nvPr/>
        </p:nvSpPr>
        <p:spPr>
          <a:xfrm>
            <a:off x="799557" y="5340803"/>
            <a:ext cx="10521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1" baseline="0" dirty="0">
                <a:solidFill>
                  <a:srgbClr val="000080"/>
                </a:solidFill>
                <a:latin typeface="Consolas"/>
                <a:ea typeface="Arial"/>
                <a:cs typeface="Arial"/>
              </a:rPr>
              <a:t>AND</a:t>
            </a:r>
            <a:r>
              <a:rPr lang="en-GB" sz="1600" baseline="0" dirty="0">
                <a:latin typeface="Consolas"/>
                <a:ea typeface="Arial"/>
                <a:cs typeface="Arial"/>
              </a:rPr>
              <a:t> TS=</a:t>
            </a:r>
            <a:r>
              <a:rPr lang="en-GB" sz="1600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(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"material*"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</a:t>
            </a:r>
            <a:r>
              <a:rPr lang="en-GB" sz="1600" baseline="0" dirty="0">
                <a:solidFill>
                  <a:srgbClr val="205C96"/>
                </a:solidFill>
                <a:latin typeface="Consolas"/>
                <a:ea typeface="Arial"/>
                <a:cs typeface="Arial"/>
              </a:rPr>
              <a:t>"polymer*"</a:t>
            </a:r>
            <a:r>
              <a:rPr lang="en-GB" sz="1600" baseline="0" dirty="0">
                <a:solidFill>
                  <a:srgbClr val="FF0000"/>
                </a:solidFill>
                <a:latin typeface="Consolas"/>
                <a:ea typeface="Arial"/>
                <a:cs typeface="Arial"/>
              </a:rPr>
              <a:t>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"composite*"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"ceramic*"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"metal*"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 "alloy*"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"cement*"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"concrete*“</a:t>
            </a:r>
            <a:r>
              <a:rPr lang="en-GB" sz="1600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)</a:t>
            </a:r>
            <a:endParaRPr lang="en-GB" sz="1600" dirty="0">
              <a:solidFill>
                <a:schemeClr val="bg1">
                  <a:lumMod val="76000"/>
                </a:schemeClr>
              </a:solidFill>
              <a:latin typeface="Consola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496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Number of annual publications for different material types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most amount of research is done regarding self-healing polymer materials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Yearly Number of Publications is generally rising for all material types. </a:t>
            </a:r>
          </a:p>
        </p:txBody>
      </p:sp>
      <p:pic>
        <p:nvPicPr>
          <p:cNvPr id="6" name="Inhaltsplatzhalter 5" descr="Ein Bild, das Text, Reihe, Diagramm, Screenshot enthält.&#10;&#10;Beschreibung automatisch generiert.">
            <a:extLst>
              <a:ext uri="{FF2B5EF4-FFF2-40B4-BE49-F238E27FC236}">
                <a16:creationId xmlns:a16="http://schemas.microsoft.com/office/drawing/2014/main" id="{ED0031ED-5354-027E-95B4-BE0D40A43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752414B-8212-4E79-D435-D34BDE5DD8A7}"/>
              </a:ext>
            </a:extLst>
          </p:cNvPr>
          <p:cNvSpPr txBox="1"/>
          <p:nvPr/>
        </p:nvSpPr>
        <p:spPr>
          <a:xfrm>
            <a:off x="799557" y="5340803"/>
            <a:ext cx="10521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1" baseline="0" dirty="0">
                <a:solidFill>
                  <a:srgbClr val="000080"/>
                </a:solidFill>
                <a:latin typeface="Consolas"/>
                <a:ea typeface="Arial"/>
                <a:cs typeface="Arial"/>
              </a:rPr>
              <a:t>AND</a:t>
            </a:r>
            <a:r>
              <a:rPr lang="en-GB" sz="1600" baseline="0" dirty="0">
                <a:latin typeface="Consolas"/>
                <a:ea typeface="Arial"/>
                <a:cs typeface="Arial"/>
              </a:rPr>
              <a:t> TS=</a:t>
            </a:r>
            <a:r>
              <a:rPr lang="en-GB" sz="1600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(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"material*"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"polymer*"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"composite*"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"ceramic*"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baseline="0" dirty="0">
                <a:solidFill>
                  <a:srgbClr val="FFC000"/>
                </a:solidFill>
                <a:latin typeface="Consolas"/>
                <a:ea typeface="Arial"/>
                <a:cs typeface="Arial"/>
              </a:rPr>
              <a:t> "metal*"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 "alloy*"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"cement*"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"concrete*“</a:t>
            </a:r>
            <a:r>
              <a:rPr lang="en-GB" sz="1600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)</a:t>
            </a:r>
            <a:endParaRPr lang="en-GB" sz="1600" dirty="0">
              <a:solidFill>
                <a:schemeClr val="bg1">
                  <a:lumMod val="76000"/>
                </a:schemeClr>
              </a:solidFill>
              <a:latin typeface="Consola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955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Number of annual publications for different material types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most amount of research is done regarding self-healing polymer materials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Yearly Number of Publications is generally rising for all material types. </a:t>
            </a:r>
          </a:p>
        </p:txBody>
      </p:sp>
      <p:pic>
        <p:nvPicPr>
          <p:cNvPr id="6" name="Inhaltsplatzhalter 5" descr="Ein Bild, das Text, Reihe, Diagramm, Screenshot enthält.&#10;&#10;Beschreibung automatisch generiert.">
            <a:extLst>
              <a:ext uri="{FF2B5EF4-FFF2-40B4-BE49-F238E27FC236}">
                <a16:creationId xmlns:a16="http://schemas.microsoft.com/office/drawing/2014/main" id="{ED0031ED-5354-027E-95B4-BE0D40A43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752414B-8212-4E79-D435-D34BDE5DD8A7}"/>
              </a:ext>
            </a:extLst>
          </p:cNvPr>
          <p:cNvSpPr txBox="1"/>
          <p:nvPr/>
        </p:nvSpPr>
        <p:spPr>
          <a:xfrm>
            <a:off x="799557" y="5340803"/>
            <a:ext cx="10521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1" baseline="0" dirty="0">
                <a:solidFill>
                  <a:srgbClr val="000080"/>
                </a:solidFill>
                <a:latin typeface="Consolas"/>
                <a:ea typeface="Arial"/>
                <a:cs typeface="Arial"/>
              </a:rPr>
              <a:t>AND</a:t>
            </a:r>
            <a:r>
              <a:rPr lang="en-GB" sz="1600" baseline="0" dirty="0">
                <a:latin typeface="Consolas"/>
                <a:ea typeface="Arial"/>
                <a:cs typeface="Arial"/>
              </a:rPr>
              <a:t> TS=</a:t>
            </a:r>
            <a:r>
              <a:rPr lang="en-GB" sz="1600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(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"material*"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"polymer*"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"composite*"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"ceramic*"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"metal*"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 "alloy*"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baseline="0" dirty="0">
                <a:solidFill>
                  <a:schemeClr val="accent6"/>
                </a:solidFill>
                <a:latin typeface="Consolas"/>
                <a:ea typeface="Arial"/>
                <a:cs typeface="Arial"/>
              </a:rPr>
              <a:t> "cement*"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"concrete*“</a:t>
            </a:r>
            <a:r>
              <a:rPr lang="en-GB" sz="1600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)</a:t>
            </a:r>
            <a:endParaRPr lang="en-GB" sz="1600" dirty="0">
              <a:solidFill>
                <a:schemeClr val="bg1">
                  <a:lumMod val="76000"/>
                </a:schemeClr>
              </a:solidFill>
              <a:latin typeface="Consola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404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Number of annual publications for different material types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most amount of research is done regarding self-healing polymer materials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Yearly Number of Publications is generally rising for all material types. </a:t>
            </a:r>
          </a:p>
        </p:txBody>
      </p:sp>
      <p:pic>
        <p:nvPicPr>
          <p:cNvPr id="6" name="Inhaltsplatzhalter 5" descr="Ein Bild, das Text, Reihe, Diagramm, Screenshot enthält.&#10;&#10;Beschreibung automatisch generiert.">
            <a:extLst>
              <a:ext uri="{FF2B5EF4-FFF2-40B4-BE49-F238E27FC236}">
                <a16:creationId xmlns:a16="http://schemas.microsoft.com/office/drawing/2014/main" id="{ED0031ED-5354-027E-95B4-BE0D40A43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752414B-8212-4E79-D435-D34BDE5DD8A7}"/>
              </a:ext>
            </a:extLst>
          </p:cNvPr>
          <p:cNvSpPr txBox="1"/>
          <p:nvPr/>
        </p:nvSpPr>
        <p:spPr>
          <a:xfrm>
            <a:off x="799557" y="5340803"/>
            <a:ext cx="10521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1" baseline="0" dirty="0">
                <a:solidFill>
                  <a:srgbClr val="000080"/>
                </a:solidFill>
                <a:latin typeface="Consolas"/>
                <a:ea typeface="Arial"/>
                <a:cs typeface="Arial"/>
              </a:rPr>
              <a:t>AND</a:t>
            </a:r>
            <a:r>
              <a:rPr lang="en-GB" sz="1600" baseline="0" dirty="0">
                <a:latin typeface="Consolas"/>
                <a:ea typeface="Arial"/>
                <a:cs typeface="Arial"/>
              </a:rPr>
              <a:t> TS=</a:t>
            </a:r>
            <a:r>
              <a:rPr lang="en-GB" sz="1600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(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"material*"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"polymer*"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"composite*"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baseline="0" dirty="0">
                <a:solidFill>
                  <a:srgbClr val="FF0000"/>
                </a:solidFill>
                <a:latin typeface="Consolas"/>
                <a:ea typeface="Arial"/>
                <a:cs typeface="Arial"/>
              </a:rPr>
              <a:t> "ceramic*"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"metal*"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 "alloy*"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"cement*"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"concrete*“</a:t>
            </a:r>
            <a:r>
              <a:rPr lang="en-GB" sz="1600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)</a:t>
            </a:r>
            <a:endParaRPr lang="en-GB" sz="1600" dirty="0">
              <a:solidFill>
                <a:schemeClr val="bg1">
                  <a:lumMod val="76000"/>
                </a:schemeClr>
              </a:solidFill>
              <a:latin typeface="Consola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52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Number of annual publications for different material types</a:t>
            </a:r>
            <a:br>
              <a:rPr lang="en-GB" dirty="0"/>
            </a:br>
            <a:r>
              <a:rPr lang="en-GB" dirty="0"/>
              <a:t>(cumulative)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Total Number of Publications is growing approximately quadratically at the current time</a:t>
            </a:r>
          </a:p>
          <a:p>
            <a:pPr marL="285750" indent="-285750">
              <a:buChar char="•"/>
            </a:pPr>
            <a:r>
              <a:rPr lang="en-GB" dirty="0"/>
              <a:t>We can use the given data to roughly forecast the number of publications for the next years</a:t>
            </a:r>
          </a:p>
          <a:p>
            <a:pPr marL="285750" indent="-285750">
              <a:buChar char="•"/>
            </a:pPr>
            <a:r>
              <a:rPr lang="en-GB" dirty="0"/>
              <a:t>Research for metal and cement was done equally much up to 2020. Since then there was more research regarding metals</a:t>
            </a:r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7" name="Inhaltsplatzhalter 6" descr="Ein Bild, das Text, Screenshot, Reihe, Diagramm enthält.&#10;&#10;Beschreibung automatisch generiert.">
            <a:extLst>
              <a:ext uri="{FF2B5EF4-FFF2-40B4-BE49-F238E27FC236}">
                <a16:creationId xmlns:a16="http://schemas.microsoft.com/office/drawing/2014/main" id="{877150A0-4063-5034-D87C-B34E8F9C6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2297290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Histogram for number of publications per Institute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The majority of institutes have an affiliation with less than 25 published papers</a:t>
            </a:r>
          </a:p>
          <a:p>
            <a:pPr marL="285750" indent="-285750">
              <a:buChar char="•"/>
            </a:pPr>
            <a:r>
              <a:rPr lang="en-GB" dirty="0"/>
              <a:t>The institute with the most affiliations has more than 300 papers that are affiliated with their institute</a:t>
            </a:r>
          </a:p>
          <a:p>
            <a:pPr marL="285750" indent="-285750">
              <a:buChar char="•"/>
            </a:pPr>
            <a:r>
              <a:rPr lang="en-GB" dirty="0"/>
              <a:t>Look at top institutes for polymers on next slide</a:t>
            </a:r>
          </a:p>
          <a:p>
            <a:pPr marL="285750" indent="-285750">
              <a:buChar char="•"/>
            </a:pPr>
            <a:r>
              <a:rPr lang="en-GB" dirty="0"/>
              <a:t>Assumption: No less than 10 publications for polymers per institute because of limited data from 2015 to 2025</a:t>
            </a:r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7" name="Inhaltsplatzhalter 6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4CD85222-5961-2963-B92E-99298D207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156056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612</Words>
  <Application>Microsoft Office PowerPoint</Application>
  <PresentationFormat>Breitbild</PresentationFormat>
  <Paragraphs>56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office theme</vt:lpstr>
      <vt:lpstr> Data Driven Foresight</vt:lpstr>
      <vt:lpstr>Web of Science Search String</vt:lpstr>
      <vt:lpstr>Number of annual publications for all material types</vt:lpstr>
      <vt:lpstr>Number of annual publications for different material types</vt:lpstr>
      <vt:lpstr>Number of annual publications for different material types</vt:lpstr>
      <vt:lpstr>Number of annual publications for different material types</vt:lpstr>
      <vt:lpstr>Number of annual publications for different material types</vt:lpstr>
      <vt:lpstr>Number of annual publications for different material types (cumulative)</vt:lpstr>
      <vt:lpstr>Histogram for number of publications per Institute</vt:lpstr>
      <vt:lpstr>Institutes with most publications affiliated to them regarding polymer materials</vt:lpstr>
      <vt:lpstr>Countries with most publications affiliated to them regarding polymer materials</vt:lpstr>
      <vt:lpstr>Countries with most publications affiliated to them regarding polymer materials, scaled by population</vt:lpstr>
      <vt:lpstr>PowerPoint-Präsentation</vt:lpstr>
      <vt:lpstr>Espacenet</vt:lpstr>
      <vt:lpstr>WIPO</vt:lpstr>
      <vt:lpstr>WIPO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Andre Liang</cp:lastModifiedBy>
  <cp:revision>482</cp:revision>
  <dcterms:created xsi:type="dcterms:W3CDTF">2025-01-04T08:18:30Z</dcterms:created>
  <dcterms:modified xsi:type="dcterms:W3CDTF">2025-01-07T13:37:30Z</dcterms:modified>
</cp:coreProperties>
</file>