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19bdd225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19bdd22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22100cc7b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22100cc7b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22100cc7b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22100cc7b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22100cc7b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22100cc7b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19bdd225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19bdd225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22100cc7b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22100cc7b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22100cc7b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22100cc7b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22100cc7b_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22100cc7b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2210810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2210810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19bdd225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19bdd225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9bdd225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9bdd225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22100cc7b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22100cc7b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3a393c4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3a393c4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3a393c4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3a393c4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22100cc7b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22100cc7b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19bdd225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19bdd225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9bdd22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9bdd22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22100cc7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22100cc7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@최은혜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22100cc7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22100cc7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@최은혜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19bdd22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19bdd22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@신경</a:t>
            </a:r>
            <a:r>
              <a:rPr lang="ko"/>
              <a:t>민 </a:t>
            </a:r>
            <a:r>
              <a:rPr lang="ko"/>
              <a:t>추가</a:t>
            </a:r>
            <a:r>
              <a:rPr lang="ko"/>
              <a:t>한 칼럼에 이유! </a:t>
            </a:r>
            <a:br>
              <a:rPr lang="ko"/>
            </a:br>
            <a:r>
              <a:rPr lang="ko"/>
              <a:t>1) region id: 지역별 데이터 정제 시 용이하도록 </a:t>
            </a:r>
            <a:br>
              <a:rPr lang="ko"/>
            </a:br>
            <a:r>
              <a:rPr lang="ko"/>
              <a:t>2) case ID: 집단 감염 사건 별로 case ID를 부여 &gt; 중복 값 없이 분석위함, 감염경로 명칭이 같은 경우가 있음. </a:t>
            </a:r>
            <a:br>
              <a:rPr lang="ko"/>
            </a:br>
            <a:r>
              <a:rPr lang="ko"/>
              <a:t>3) class name: 분류를 위해 분류 기준을 지정하여 분류함.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22100cc7b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22100cc7b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@영규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추가한 칼럼에 이유! </a:t>
            </a:r>
            <a:br>
              <a:rPr lang="ko"/>
            </a:br>
            <a:r>
              <a:rPr lang="ko"/>
              <a:t>1) region id: 지역별 데이터 정제 시 용이하도록 </a:t>
            </a:r>
            <a:br>
              <a:rPr lang="ko"/>
            </a:br>
            <a:r>
              <a:rPr lang="ko"/>
              <a:t>2) case ID: 집단 감염 사건 별로 case ID를 부여 &gt; 중복 값 없이 분석위함, 감염경로 명칭이 같은 경우가 있음. </a:t>
            </a:r>
            <a:br>
              <a:rPr lang="ko"/>
            </a:br>
            <a:r>
              <a:rPr lang="ko"/>
              <a:t>3) class name: 분류를 위해 분류 기준을 지정하여 분류함.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22100cc7b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22100cc7b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@영규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새로 파서! 초기 집단명 매우 구체적, 장소 특정 가능 -&gt; 이후 특정할 수 없는 포괄적인 이름으로 바꿨다.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ko" sz="1400">
                <a:solidFill>
                  <a:schemeClr val="dk1"/>
                </a:solidFill>
              </a:rPr>
              <a:t>분류 이름을 처음부터 통일할 필요가 있다. &gt; 집단명 제공 기준이 불명확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22100cc7b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22100cc7b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@김민석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새로 파서! 초기 집단명 매우 구체적, 장소 특정 가능 -&gt; 이후 특정할 수 없는 포괄적인 이름으로 바꿨다.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ko" sz="1400">
                <a:solidFill>
                  <a:schemeClr val="dk1"/>
                </a:solidFill>
              </a:rPr>
              <a:t>분류 이름을 처음부터 통일할 필요가 있다. &gt; 집단명 제공 기준이 불명확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04250" y="714625"/>
            <a:ext cx="353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숨겨</a:t>
            </a:r>
            <a:r>
              <a:rPr lang="ko"/>
              <a:t>진 정보를 데이터로! 집단감염 데이터 분석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47100" y="3749875"/>
            <a:ext cx="60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Team.Cayley 2</a:t>
            </a:r>
            <a:r>
              <a:rPr lang="ko"/>
              <a:t>팀: 박하람, 김민석, 김영규, 신경민, 최은혜, 설지은, 신주영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0" y="3450300"/>
            <a:ext cx="914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집단감염의 발생경로를 일정 기준에 따라 분류한 뒤, 분류별, 월별로 분석한 내용.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집단감염 발생경로 중 유사한 특성, 업종끼리 묶어 분류.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중복 사건은 제외하고 가장 최신의 발표 내용만을 분석에 이용.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날짜는 사건 최초발생 ‘월’ 기준.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집단감염 최초 발생 날짜가 불명확한, 게재되지 않은 44건은 월별 분석에서 제외.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집단감염 분류기준별 사건 발생 수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425"/>
            <a:ext cx="8839199" cy="179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2297850" y="699575"/>
            <a:ext cx="800100" cy="1756500"/>
          </a:xfrm>
          <a:prstGeom prst="roundRect">
            <a:avLst>
              <a:gd fmla="val 7924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7448075" y="699575"/>
            <a:ext cx="1116000" cy="1756500"/>
          </a:xfrm>
          <a:prstGeom prst="roundRect">
            <a:avLst>
              <a:gd fmla="val 7924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0" y="43122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연말과 올해 연초에 가장 많이 발생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1차, 2차, 3차 대유행 추세와 맞물림.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집단감염의 위험은 아직도 끝나지 않았다.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집단감염 분류기준별 사건 발생 수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025"/>
            <a:ext cx="9144001" cy="364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0" y="43122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12월 ‘종교시설 및 단체’에서 51건으로 가장 많이 발생.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‘종교시설 및 단체’, ‘요양병원 및 시설’, ‘의료기관’은 집단감염 취약집단.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취약집단에 대한 방역 대처가 적절했는가? 앞으로는?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집단감염 분류기준별 사건 발생 수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100" y="513025"/>
            <a:ext cx="6505796" cy="25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0" y="43122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8월과 11월을 기점으로 빠른 속도로 증가.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상위 6개 집단이 압도적인 발생 건수를 보임.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발생건수가 절대적인 영향력, 심각성을 의미하지 않음을 유의하고 살펴봐야 함.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집단감염 분류기준별 사건 발생 수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50" y="513025"/>
            <a:ext cx="8026300" cy="31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집단감염 분류 기준별 확진자 수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9225"/>
            <a:ext cx="8839198" cy="27142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765400" y="3750500"/>
            <a:ext cx="733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각 사건에 대한 총 확진자 수 계산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>
                <a:solidFill>
                  <a:schemeClr val="dk1"/>
                </a:solidFill>
              </a:rPr>
              <a:t>할당된 classname을 동일 업종별로 결합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정례브리핑 중 오류가 있는 데이터는 임의 처리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집단감염 분류 기준별 확진자 수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551100" y="3413000"/>
            <a:ext cx="8358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분류기준 별 집단감염 확진자 수 그래프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종교시설 및 단체발 확진자수가 7434로1위 기록, 2위인 요양병원 및 시설보다 약 2.5배 높은 수치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평소 우려하던 음식점 및 카페, 유흥시설 등은 다소 적은 수치. 그러나 고강도의 규제는 유지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방역 정책의 기준은 객관적인 데이터를 참고하여 구성되었는가?</a:t>
            </a:r>
            <a:endParaRPr sz="150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0" y="619225"/>
            <a:ext cx="8757000" cy="264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집단감염 분류 기준별 확진자 수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6825"/>
            <a:ext cx="8839201" cy="310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719475" y="3995400"/>
            <a:ext cx="800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20년</a:t>
            </a:r>
            <a:r>
              <a:rPr lang="ko"/>
              <a:t> 3월, 8월, 12월, 21년 1월 종교시설 및 단체에서 급증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2020년 12월 요양병원 및 시설 / 교정시설에서 급증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집단감염 분류 기준별 확진자 수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6825"/>
            <a:ext cx="8839201" cy="349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642950" y="4255625"/>
            <a:ext cx="8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분류 기준별 확진자 수 누적 애니메이션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집단감염 분류 기준별 확진자 수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642950" y="3872925"/>
            <a:ext cx="8143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2020년 7월 / 11월~21년 1월 기점으로 종교시설 및 단체 사건수와 누적 확진자수가 급증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가족 및 지인모임 또한 2020년 9월을 시작으로 급격히 증가함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요양병원 및 시설은 2020년 11월 기점으로 급증</a:t>
            </a:r>
            <a:endParaRPr sz="1600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75" y="466825"/>
            <a:ext cx="8304601" cy="32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지역별 집단감염 건수 및 확진자 수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1440900" y="3949475"/>
            <a:ext cx="6262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2020년 7월, 서울과 경기지역 집단감염 사건 수 증가 속도 급격히 UP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유동인구가 많은 수도권 지역의 집단 감염 사건 발생 심각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25" y="633025"/>
            <a:ext cx="7877941" cy="32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지역별 집단감염 건수 및 확진자 수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1678800" y="3768500"/>
            <a:ext cx="5786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2020년 2,3월 대구의 집단감염 확진자 급증, 이후 확진 상황 안정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2020년 7월부터 서울과 경기의 집단감염 확진상황 악화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2020년 12월, 2021년 1월 </a:t>
            </a:r>
            <a:r>
              <a:rPr lang="ko">
                <a:solidFill>
                  <a:schemeClr val="dk1"/>
                </a:solidFill>
              </a:rPr>
              <a:t>전국의 집단감염 확진 상황 악화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38" y="619225"/>
            <a:ext cx="7388934" cy="29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지역별 인구 대비 집단감염 건수 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13" y="966825"/>
            <a:ext cx="8113375" cy="26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1948825" y="3806125"/>
            <a:ext cx="5786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전남, 전북, 울산, 인구대비 집단감염 사건 수 압도적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서울과 경기, 전체 인구 수가 많음 &gt; 전체 사건 수 많아보임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지역별 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인구 대비 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집단감염 확진자 수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88" y="1002125"/>
            <a:ext cx="8347625" cy="2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1739285" y="3615750"/>
            <a:ext cx="73875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대구, 인구 대비 확진자 발생 상황 심각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서울, 확</a:t>
            </a:r>
            <a:r>
              <a:rPr lang="ko">
                <a:solidFill>
                  <a:schemeClr val="dk1"/>
                </a:solidFill>
              </a:rPr>
              <a:t>진자 수가 가장 많았던 것과 달리 대구의 절반 수준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ko" sz="1500">
                <a:solidFill>
                  <a:schemeClr val="dk1"/>
                </a:solidFill>
              </a:rPr>
              <a:t>전체 인구 수를 고려한 데이터기반의 지역별 방역조치가 있었는가?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ko" sz="1500">
                <a:solidFill>
                  <a:schemeClr val="dk1"/>
                </a:solidFill>
              </a:rPr>
              <a:t>수도권 외 지역에 대한 집단감염 위험의 심각성을 놓치지 않았는가?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225675" y="112825"/>
            <a:ext cx="33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지역별 집단감염 건수와 확진자 수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1667700" y="3616100"/>
            <a:ext cx="63609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대구, 사건 수가 더 많은 경기보다 전체 누적확진자 수 많음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ko">
                <a:solidFill>
                  <a:schemeClr val="dk1"/>
                </a:solidFill>
              </a:rPr>
              <a:t>초반 집단감염 사건의 심각성 확인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ko" sz="1500">
                <a:solidFill>
                  <a:schemeClr val="dk1"/>
                </a:solidFill>
              </a:rPr>
              <a:t>코로나 발생 초반, 집단감염에 대한 방역 체계가 대비되어있었는가?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ko" sz="1500">
                <a:solidFill>
                  <a:schemeClr val="dk1"/>
                </a:solidFill>
              </a:rPr>
              <a:t>그에 따른 체계적인 방역 조치가 취해졌는가?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63" y="695425"/>
            <a:ext cx="7991666" cy="29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</a:t>
            </a:r>
            <a:r>
              <a:rPr lang="ko"/>
              <a:t>론과 제언</a:t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869900" y="971050"/>
            <a:ext cx="7019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기계</a:t>
            </a:r>
            <a:r>
              <a:rPr lang="ko"/>
              <a:t>로 처리하기 쉬운 데이터를 제공하는 것이 필요하다.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plain-text가 아닌 machine-readable한 데이터로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데이터 제공시 추가해야 할 데이터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집단을 구분할 수 있는 집단 ID를 부여하는 데잍러 제공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집단명 기준 통일 &gt; 포괄적 방향으로 공개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집단 분류 기준 또한 제공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과연 제공하는 것이 불가능한가? 전혀 아닐 것임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체계적인 데이터의 개발 =&gt; 이와 같은 데이터 분석을 할 수 있다.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</a:t>
            </a:r>
            <a:r>
              <a:rPr lang="ko"/>
              <a:t>석 배경 및 목적</a:t>
            </a:r>
            <a:endParaRPr/>
          </a:p>
        </p:txBody>
      </p:sp>
      <p:grpSp>
        <p:nvGrpSpPr>
          <p:cNvPr id="66" name="Google Shape;66;p15"/>
          <p:cNvGrpSpPr/>
          <p:nvPr/>
        </p:nvGrpSpPr>
        <p:grpSpPr>
          <a:xfrm>
            <a:off x="207775" y="651225"/>
            <a:ext cx="6282601" cy="3099975"/>
            <a:chOff x="207775" y="651225"/>
            <a:chExt cx="6282601" cy="3099975"/>
          </a:xfrm>
        </p:grpSpPr>
        <p:pic>
          <p:nvPicPr>
            <p:cNvPr id="67" name="Google Shape;6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7775" y="651225"/>
              <a:ext cx="6282601" cy="115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5463" y="1421025"/>
              <a:ext cx="5710688" cy="115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9275" y="2496300"/>
              <a:ext cx="5853675" cy="125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5"/>
          <p:cNvSpPr txBox="1"/>
          <p:nvPr/>
        </p:nvSpPr>
        <p:spPr>
          <a:xfrm>
            <a:off x="5856450" y="892075"/>
            <a:ext cx="301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영업금</a:t>
            </a:r>
            <a:r>
              <a:rPr lang="ko"/>
              <a:t>지 업종에 따른 사회적 갈등들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영업금지 업종 선정이 방역을 위해 필수적인 것이라면, 어떤 기준으로 업종을 선정하여 영업을 금지하는지가 중요하다.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‘집단 감염' 데이터는 영업금지 업종 선정에 객관적인 데이터가 될 수 있음.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 집단 감염 데이터를 분석해보자!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배경 및 목적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77825" y="892075"/>
            <a:ext cx="849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Q. 집</a:t>
            </a:r>
            <a:r>
              <a:rPr lang="ko"/>
              <a:t>단 감염 데이터는 어디에서 구할 수 있을까?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이용자가 쉽게 접근할 수 있는 공개된 데이터인가?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기계로 쉽게 처리할 수 있는 데이터인가?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코로나19 첫 확진자부터 현재(2021.02)까지의 데이터가 모두 존재하는가? </a:t>
            </a: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488375" y="2506675"/>
            <a:ext cx="8271302" cy="1528050"/>
            <a:chOff x="488375" y="2506675"/>
            <a:chExt cx="8271302" cy="1528050"/>
          </a:xfrm>
        </p:grpSpPr>
        <p:pic>
          <p:nvPicPr>
            <p:cNvPr id="78" name="Google Shape;7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375" y="2506675"/>
              <a:ext cx="8271302" cy="15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6"/>
            <p:cNvSpPr/>
            <p:nvPr/>
          </p:nvSpPr>
          <p:spPr>
            <a:xfrm>
              <a:off x="2570825" y="3742800"/>
              <a:ext cx="1261500" cy="231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/>
        </p:nvSpPr>
        <p:spPr>
          <a:xfrm>
            <a:off x="2465825" y="4203500"/>
            <a:ext cx="33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유일</a:t>
            </a:r>
            <a:r>
              <a:rPr lang="ko"/>
              <a:t>한 데이터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8개월째 업데이트 되지 않음.</a:t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5276350" y="4488700"/>
            <a:ext cx="11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6434100" y="4288600"/>
            <a:ext cx="18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데이터의 출처는?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배경 및 목적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729500" y="797200"/>
            <a:ext cx="412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코로나바이러스감염</a:t>
            </a:r>
            <a:r>
              <a:rPr lang="ko"/>
              <a:t>증-19 국내 발생 현황 정례브리핑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구체적인 집단감염 사례 정보 제공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집단감염 장소, 첫 집단감염 발생일, 당일 확진자 수, 누적 확진자수, 감염경로 정보(일부)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집단감염 정보를 가공하기 쉬운 데이터 형태로 만들자!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2020년 1월부터 2021년 2월까지의 데이터 수집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수작업으로 엑셀에 옮기는 작업 진행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97200"/>
            <a:ext cx="4267201" cy="391968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2704625" y="797200"/>
            <a:ext cx="1803000" cy="21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41500" y="797200"/>
            <a:ext cx="1803000" cy="21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594875" y="1851150"/>
            <a:ext cx="1546200" cy="21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704625" y="2772225"/>
            <a:ext cx="1480500" cy="21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</a:t>
            </a:r>
            <a:r>
              <a:rPr lang="ko"/>
              <a:t>터 수집 과정 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458750" y="1564725"/>
            <a:ext cx="2637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 수집 기준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행정구역: </a:t>
            </a:r>
            <a:r>
              <a:rPr b="1" lang="ko" sz="1000">
                <a:highlight>
                  <a:srgbClr val="FFDEAD"/>
                </a:highlight>
              </a:rPr>
              <a:t>광역시·도, 시·군·자치구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첫 확진자 발생일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감염경로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당</a:t>
            </a:r>
            <a:r>
              <a:rPr lang="ko"/>
              <a:t>일 </a:t>
            </a:r>
            <a:r>
              <a:rPr lang="ko"/>
              <a:t>확진자수, 누적자수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브리핑 날짜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추</a:t>
            </a:r>
            <a:r>
              <a:rPr lang="ko"/>
              <a:t>가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‘지역번호’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case ID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Class name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8"/>
          <p:cNvGrpSpPr/>
          <p:nvPr/>
        </p:nvGrpSpPr>
        <p:grpSpPr>
          <a:xfrm>
            <a:off x="69025" y="690400"/>
            <a:ext cx="6389726" cy="4125149"/>
            <a:chOff x="69025" y="690400"/>
            <a:chExt cx="6389726" cy="4125149"/>
          </a:xfrm>
        </p:grpSpPr>
        <p:pic>
          <p:nvPicPr>
            <p:cNvPr id="101" name="Google Shape;101;p18"/>
            <p:cNvPicPr preferRelativeResize="0"/>
            <p:nvPr/>
          </p:nvPicPr>
          <p:blipFill rotWithShape="1">
            <a:blip r:embed="rId3">
              <a:alphaModFix/>
            </a:blip>
            <a:srcRect b="5081" l="0" r="22803" t="8353"/>
            <a:stretch/>
          </p:blipFill>
          <p:spPr>
            <a:xfrm>
              <a:off x="69025" y="690400"/>
              <a:ext cx="6389726" cy="4125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8"/>
            <p:cNvSpPr/>
            <p:nvPr/>
          </p:nvSpPr>
          <p:spPr>
            <a:xfrm>
              <a:off x="225675" y="1409925"/>
              <a:ext cx="400500" cy="3140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216275" y="1409925"/>
              <a:ext cx="610500" cy="3140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940400" y="1409925"/>
              <a:ext cx="610500" cy="3140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수집 과정 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62900" y="3247525"/>
            <a:ext cx="496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추가 목적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‘지역번호’: 지역별 데이터 정제 시 용이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case ID: 중복값 방지 ex. 감염경로명이 같은 경우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Class name: 분류 기준 지정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14114" l="2795" r="11190" t="24061"/>
          <a:stretch/>
        </p:blipFill>
        <p:spPr>
          <a:xfrm>
            <a:off x="738350" y="558325"/>
            <a:ext cx="6651202" cy="268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614925" y="558250"/>
            <a:ext cx="451500" cy="268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2524775" y="558250"/>
            <a:ext cx="1691400" cy="2689200"/>
          </a:xfrm>
          <a:prstGeom prst="roundRect">
            <a:avLst>
              <a:gd fmla="val 7653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070875" y="558625"/>
            <a:ext cx="610500" cy="268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수집 과정 오류 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9049" l="47790" r="8552" t="23917"/>
          <a:stretch/>
        </p:blipFill>
        <p:spPr>
          <a:xfrm>
            <a:off x="375949" y="469875"/>
            <a:ext cx="3357000" cy="289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5144" l="47783" r="9874" t="59787"/>
          <a:stretch/>
        </p:blipFill>
        <p:spPr>
          <a:xfrm>
            <a:off x="375950" y="3288050"/>
            <a:ext cx="3227573" cy="180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1670400" y="431500"/>
            <a:ext cx="2286900" cy="4470300"/>
          </a:xfrm>
          <a:prstGeom prst="roundRect">
            <a:avLst>
              <a:gd fmla="val 7924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4784525" y="961400"/>
            <a:ext cx="3833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 오류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(전일+추가)값과 누적값 불일치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숫자 누락 등 계산오류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-&gt;전일 데이터로 (누적+추가)값 유추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집단발생현황이나 표를 통한 정보로 구체적 당일 확진자수 정보 없음 (</a:t>
            </a:r>
            <a:r>
              <a:rPr lang="ko"/>
              <a:t>빈 정보 있음)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ex. 의료파업이나 국회의원 선거 때에는 미제공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225675" y="112825"/>
            <a:ext cx="33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수집 과정: 데이터의 변화 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724350" y="4315175"/>
            <a:ext cx="31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후기: 특정할 수 없는 포괄적인 장소명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11462" l="33016" r="40935" t="24034"/>
          <a:stretch/>
        </p:blipFill>
        <p:spPr>
          <a:xfrm>
            <a:off x="430525" y="442263"/>
            <a:ext cx="2767258" cy="37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10728" l="32781" r="41054" t="24171"/>
          <a:stretch/>
        </p:blipFill>
        <p:spPr>
          <a:xfrm>
            <a:off x="3963375" y="428113"/>
            <a:ext cx="2682024" cy="371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3359613" y="2184525"/>
            <a:ext cx="441900" cy="27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404175" y="4315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초기: </a:t>
            </a:r>
            <a:r>
              <a:rPr lang="ko">
                <a:solidFill>
                  <a:schemeClr val="dk1"/>
                </a:solidFill>
              </a:rPr>
              <a:t>구체적이며 특정한 장소명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6908875" y="2122575"/>
            <a:ext cx="214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집단감염 분류 이름을 처음부터 통일하는 작업이 필요!</a:t>
            </a:r>
            <a:endParaRPr b="1"/>
          </a:p>
        </p:txBody>
      </p:sp>
      <p:sp>
        <p:nvSpPr>
          <p:cNvPr id="135" name="Google Shape;135;p21"/>
          <p:cNvSpPr/>
          <p:nvPr/>
        </p:nvSpPr>
        <p:spPr>
          <a:xfrm>
            <a:off x="393150" y="428125"/>
            <a:ext cx="1656900" cy="3835200"/>
          </a:xfrm>
          <a:prstGeom prst="roundRect">
            <a:avLst>
              <a:gd fmla="val 7924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894325" y="366875"/>
            <a:ext cx="1656900" cy="3835200"/>
          </a:xfrm>
          <a:prstGeom prst="roundRect">
            <a:avLst>
              <a:gd fmla="val 7924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