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9" r:id="rId5"/>
    <p:sldId id="260" r:id="rId6"/>
    <p:sldId id="263" r:id="rId7"/>
    <p:sldId id="261" r:id="rId8"/>
    <p:sldId id="264" r:id="rId9"/>
    <p:sldId id="268" r:id="rId10"/>
    <p:sldId id="270" r:id="rId11"/>
    <p:sldId id="271" r:id="rId12"/>
    <p:sldId id="269" r:id="rId13"/>
    <p:sldId id="272" r:id="rId14"/>
    <p:sldId id="262" r:id="rId15"/>
    <p:sldId id="280" r:id="rId16"/>
    <p:sldId id="279" r:id="rId17"/>
    <p:sldId id="273" r:id="rId18"/>
    <p:sldId id="274" r:id="rId19"/>
    <p:sldId id="275" r:id="rId20"/>
    <p:sldId id="26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7427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8AFE-F3FB-77CD-FC1D-8257A4B2E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Minority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D40BD-3494-D205-83B1-2BCF55D96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 Christopher Yi, Jim Banya, Shafiullah Hashimi, and Rohit Barua</a:t>
            </a:r>
          </a:p>
        </p:txBody>
      </p:sp>
    </p:spTree>
    <p:extLst>
      <p:ext uri="{BB962C8B-B14F-4D97-AF65-F5344CB8AC3E}">
        <p14:creationId xmlns:p14="http://schemas.microsoft.com/office/powerpoint/2010/main" val="313381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E280-640A-0CE6-3EEC-883AE81D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(</a:t>
            </a:r>
            <a:r>
              <a:rPr lang="en-US" dirty="0" err="1"/>
              <a:t>chris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857E-3A9D-E400-1E75-B8F16A60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 several runs, weights indicated that males did indeed earn more on average than women to the tune of approximately $5000 if all other variables held steady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Next, verified results by building another OLS model through </a:t>
            </a:r>
            <a:r>
              <a:rPr lang="en-US" dirty="0" err="1"/>
              <a:t>statsmodel</a:t>
            </a:r>
            <a:r>
              <a:rPr lang="en-US" dirty="0"/>
              <a:t>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561B7-3B5F-05E4-C58D-258EB3B6B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65" y="3594594"/>
            <a:ext cx="5201376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6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1FA2BD7-B993-CEC6-30D9-6C3834EF4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548" y="980733"/>
            <a:ext cx="6296904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1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F8EA8F-012E-9F2E-C9A6-7F1CA16C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64" y="0"/>
            <a:ext cx="433446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995E5-AA76-21D3-FE7A-B0219F368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871" y="0"/>
            <a:ext cx="4653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0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8FF7CE-72A4-E1F5-6C98-1A858C03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8" y="237679"/>
            <a:ext cx="7078063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4A7-1C89-6A10-51B0-EA029464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8B63E-32EC-5E13-FBBB-386D250F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does seem to be </a:t>
            </a:r>
            <a:r>
              <a:rPr lang="en-US" i="1" dirty="0"/>
              <a:t>some </a:t>
            </a:r>
            <a:r>
              <a:rPr lang="en-US" dirty="0"/>
              <a:t>form of gender based pay gap that causes average compensation of female employees to lag behind their male counterparts of similar experience</a:t>
            </a:r>
          </a:p>
          <a:p>
            <a:r>
              <a:rPr lang="en-US" dirty="0"/>
              <a:t>This data is flawed since a </a:t>
            </a:r>
            <a:r>
              <a:rPr lang="en-US" b="1" dirty="0"/>
              <a:t>significant </a:t>
            </a:r>
            <a:r>
              <a:rPr lang="en-US" dirty="0"/>
              <a:t>number of responses that did not affirm a gender identity or racial identity were culled</a:t>
            </a:r>
          </a:p>
        </p:txBody>
      </p:sp>
    </p:spTree>
    <p:extLst>
      <p:ext uri="{BB962C8B-B14F-4D97-AF65-F5344CB8AC3E}">
        <p14:creationId xmlns:p14="http://schemas.microsoft.com/office/powerpoint/2010/main" val="342451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A9B5-1887-B58F-D845-7544C3B8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(Rohit)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A336A9-7C24-1A01-4D20-41BBDECE00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439749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Rohit chose to examine one data set</a:t>
                </a:r>
              </a:p>
              <a:p>
                <a:r>
                  <a:rPr lang="en-US" dirty="0"/>
                  <a:t>Campus recruitment data set consisting of attributes such as gender, level of education, and salary</a:t>
                </a:r>
              </a:p>
              <a:p>
                <a:r>
                  <a:rPr lang="en-US" dirty="0"/>
                  <a:t>The data set was examined using the K-nearest neighbors classification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Sort buckets based on two genders, male and female using Euclidean distance between numerical inputs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A336A9-7C24-1A01-4D20-41BBDECE0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4397498"/>
              </a:xfrm>
              <a:blipFill>
                <a:blip r:embed="rId2"/>
                <a:stretch>
                  <a:fillRect l="-1024" t="-1729" b="-16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12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AD11-94E6-343E-DF33-776343BC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(Rohit)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F15B-E533-3F31-5EB3-EFFA63B5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KNN classification led to interesting results (2-NN)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Although accuracy and micro f1 score hints at a possible relationship between gender and the other features</a:t>
            </a:r>
          </a:p>
          <a:p>
            <a:r>
              <a:rPr lang="en-US" dirty="0"/>
              <a:t>Macro f1 score also indicates that the data set is somehow imbalanced, which could be due to the sample size being small</a:t>
            </a:r>
          </a:p>
          <a:p>
            <a:pPr lvl="1"/>
            <a:r>
              <a:rPr lang="en-US" dirty="0"/>
              <a:t>A larger sample size may yield different results</a:t>
            </a:r>
          </a:p>
          <a:p>
            <a:pPr lvl="1"/>
            <a:r>
              <a:rPr lang="en-US" dirty="0"/>
              <a:t>Theoretically a great proof of concept and would be much more interesting with larger sample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3210BA0-22DF-8AD6-7980-3BB898C9F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31" y="2717800"/>
            <a:ext cx="3073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9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AE68-28BD-FDB8-ECD4-42B0E540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Method(Jim)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72AC-459B-C91B-696F-3B5B51FA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Chris, I analyzed two data sets.</a:t>
            </a:r>
          </a:p>
          <a:p>
            <a:r>
              <a:rPr lang="en-US" dirty="0"/>
              <a:t>The first was simulated data set from Human Resources Diversity Analysis.</a:t>
            </a:r>
          </a:p>
          <a:p>
            <a:r>
              <a:rPr lang="en-US" dirty="0"/>
              <a:t>The second was from Levels FYI.</a:t>
            </a:r>
          </a:p>
        </p:txBody>
      </p:sp>
    </p:spTree>
    <p:extLst>
      <p:ext uri="{BB962C8B-B14F-4D97-AF65-F5344CB8AC3E}">
        <p14:creationId xmlns:p14="http://schemas.microsoft.com/office/powerpoint/2010/main" val="661806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AE68-28BD-FDB8-ECD4-42B0E540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Method(Jim)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72AC-459B-C91B-696F-3B5B51FA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perform a deeper level of analysis beyond the original bar graphs. But the number of samples was an issue.</a:t>
            </a:r>
          </a:p>
          <a:p>
            <a:r>
              <a:rPr lang="en-US" dirty="0"/>
              <a:t>To try and combat this, we attempted to calculate the mean values for key features.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3DA0A-1FA2-34AA-4D09-625511D2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036" y="3775067"/>
            <a:ext cx="703995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1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8827-5D45-76EC-8FD8-E8465F6D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Method(</a:t>
            </a:r>
            <a:r>
              <a:rPr lang="en-US" dirty="0" err="1"/>
              <a:t>jim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A287-5EAA-3A76-F9D8-FCDB4A0AF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up, Levels FYI.</a:t>
            </a:r>
          </a:p>
          <a:p>
            <a:r>
              <a:rPr lang="en-US" dirty="0"/>
              <a:t>This data set had substantially more data.</a:t>
            </a:r>
          </a:p>
          <a:p>
            <a:r>
              <a:rPr lang="en-US" dirty="0"/>
              <a:t>Similar to Chris, I performed linear regression analysis.</a:t>
            </a:r>
          </a:p>
          <a:p>
            <a:pPr lvl="1"/>
            <a:r>
              <a:rPr lang="en-US" dirty="0"/>
              <a:t>The main difference here is that I used the </a:t>
            </a:r>
            <a:r>
              <a:rPr lang="en-US" dirty="0" err="1"/>
              <a:t>Sklearn</a:t>
            </a:r>
            <a:r>
              <a:rPr lang="en-US" dirty="0"/>
              <a:t>(scikit-learn) library.</a:t>
            </a:r>
          </a:p>
        </p:txBody>
      </p:sp>
    </p:spTree>
    <p:extLst>
      <p:ext uri="{BB962C8B-B14F-4D97-AF65-F5344CB8AC3E}">
        <p14:creationId xmlns:p14="http://schemas.microsoft.com/office/powerpoint/2010/main" val="297557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8DD2-C29F-D7B1-BFA3-31F77E18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B63DD-AF08-5BD2-26E7-F2876162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four of us are minority soon-to-be CS graduates who will soon be seeking employment in a very competitive job market</a:t>
            </a:r>
          </a:p>
          <a:p>
            <a:r>
              <a:rPr lang="en-US" dirty="0"/>
              <a:t>Race issues are coming to a forefront in a deeply charged socioeconomic climate</a:t>
            </a:r>
          </a:p>
          <a:p>
            <a:r>
              <a:rPr lang="en-US" dirty="0"/>
              <a:t>Our concerns over our job search must include more uncomfortable questions in light of this</a:t>
            </a:r>
          </a:p>
          <a:p>
            <a:pPr lvl="1"/>
            <a:r>
              <a:rPr lang="en-US" dirty="0"/>
              <a:t>Can discrimination still pose a hurdle before and during employment?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60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742A-1F33-F46E-F781-5C5DFE22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Method(</a:t>
            </a:r>
            <a:r>
              <a:rPr lang="en-US" dirty="0" err="1"/>
              <a:t>jim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C9180F-91C4-35A4-D35C-4354D8B72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3152" y="1648538"/>
            <a:ext cx="4306117" cy="441397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00996E-B4FF-A42B-1C86-C5DF8581B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648538"/>
            <a:ext cx="4468975" cy="358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14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FC97-83BB-E9A4-CFEF-95729C91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Method(</a:t>
            </a:r>
            <a:r>
              <a:rPr lang="en-US" dirty="0" err="1"/>
              <a:t>jim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5CF03-1FDA-4DBE-8C3E-48F9C5C0B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56" y="1691981"/>
            <a:ext cx="5544324" cy="3847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592C0D-C60E-761F-FDA4-D283E3C1A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14" y="1691981"/>
            <a:ext cx="4826379" cy="384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15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3AF8-168B-74D7-2C44-7B357EA3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9294"/>
          </a:xfrm>
        </p:spPr>
        <p:txBody>
          <a:bodyPr/>
          <a:lstStyle/>
          <a:p>
            <a:r>
              <a:rPr lang="en-US" dirty="0"/>
              <a:t>Method(Jim)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0C8E3D2-70AF-6E46-4583-2A45AD3C7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317812"/>
            <a:ext cx="4361343" cy="354171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05F597-8396-029E-CC11-5F69813F6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45" y="1317812"/>
            <a:ext cx="4947152" cy="53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14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48D0-25CE-7DD0-C15E-D90E4127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B2A5-17B0-3DD3-71C8-F7B6881A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results.</a:t>
            </a:r>
          </a:p>
          <a:p>
            <a:r>
              <a:rPr lang="en-US" dirty="0"/>
              <a:t>Underrepresentation is evident</a:t>
            </a:r>
          </a:p>
          <a:p>
            <a:r>
              <a:rPr lang="en-US" dirty="0"/>
              <a:t>There were a high number of respondents that did not confirm gender identity or race.</a:t>
            </a:r>
          </a:p>
        </p:txBody>
      </p:sp>
    </p:spTree>
    <p:extLst>
      <p:ext uri="{BB962C8B-B14F-4D97-AF65-F5344CB8AC3E}">
        <p14:creationId xmlns:p14="http://schemas.microsoft.com/office/powerpoint/2010/main" val="126373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08EB1D-44FC-15A5-B42F-01C48F320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594917"/>
            <a:ext cx="6582694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6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A1FC-9999-B55F-B783-13240322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5415-7AF2-BA8E-A51E-8A95313C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appropriate sources with an ample number of samples but also an appreciable amount of relative features</a:t>
            </a:r>
          </a:p>
          <a:p>
            <a:r>
              <a:rPr lang="en-US" dirty="0"/>
              <a:t>Interpreting the different data sets the group members mined independently</a:t>
            </a:r>
          </a:p>
          <a:p>
            <a:r>
              <a:rPr lang="en-US" dirty="0"/>
              <a:t>Actually </a:t>
            </a:r>
            <a:r>
              <a:rPr lang="en-US" i="1" dirty="0"/>
              <a:t>solving </a:t>
            </a:r>
            <a:r>
              <a:rPr lang="en-US" dirty="0"/>
              <a:t>the “problem” proved to be a mystery</a:t>
            </a:r>
          </a:p>
        </p:txBody>
      </p:sp>
    </p:spTree>
    <p:extLst>
      <p:ext uri="{BB962C8B-B14F-4D97-AF65-F5344CB8AC3E}">
        <p14:creationId xmlns:p14="http://schemas.microsoft.com/office/powerpoint/2010/main" val="166354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16C9-3134-E20D-ED63-B0A1A9FB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(Chris)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A6D68-E848-EA0C-4237-1D91A48E89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39899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Christopher chose to examine two data sets</a:t>
                </a:r>
              </a:p>
              <a:p>
                <a:r>
                  <a:rPr lang="en-US" dirty="0"/>
                  <a:t>The first was through the lens of the K-nearest neighbors algorithm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Attempt to sort individuals into buckets with regards to their race using distance between numerical inputs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A6D68-E848-EA0C-4237-1D91A48E8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3989996"/>
              </a:xfrm>
              <a:blipFill>
                <a:blip r:embed="rId2"/>
                <a:stretch>
                  <a:fillRect l="-1231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69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9826-5AC1-98FE-3FA0-92D4970B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5587"/>
          </a:xfrm>
        </p:spPr>
        <p:txBody>
          <a:bodyPr/>
          <a:lstStyle/>
          <a:p>
            <a:r>
              <a:rPr lang="en-US" dirty="0"/>
              <a:t>Method (Chris)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F97B12-A841-644C-3750-5EE23C136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64104"/>
                <a:ext cx="9905999" cy="4896853"/>
              </a:xfrm>
            </p:spPr>
            <p:txBody>
              <a:bodyPr/>
              <a:lstStyle/>
              <a:p>
                <a:r>
                  <a:rPr lang="en-US" dirty="0"/>
                  <a:t>The second dataset was used to build linear regression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Attempt to see if generated weights indicate a form of bias (i.e. identifying characteristics like gender or race are weighted higher than experience / performance) in determining some resultant label like salary / compensation</a:t>
                </a:r>
              </a:p>
              <a:p>
                <a:r>
                  <a:rPr lang="en-US" dirty="0"/>
                  <a:t>Evaluated through minimizing residual sum of squares, or RSS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𝑋𝑤</m:t>
                              </m:r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F97B12-A841-644C-3750-5EE23C136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64104"/>
                <a:ext cx="9905999" cy="4896853"/>
              </a:xfrm>
              <a:blipFill>
                <a:blip r:embed="rId2"/>
                <a:stretch>
                  <a:fillRect l="-1231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09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17E4-D5B5-7F5A-BFDB-F638F81E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(Chris)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6313-F198-9B3B-48A2-546EC2DD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dataset did indeed yield very poor results when attempting to sort employees into “race” buckets through KNN (in this case, 2-NN)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explanatory power of this dataset is weak</a:t>
            </a:r>
          </a:p>
          <a:p>
            <a:pPr lvl="1"/>
            <a:r>
              <a:rPr lang="en-US" dirty="0"/>
              <a:t>It is simulated data and of extremely small size</a:t>
            </a:r>
          </a:p>
          <a:p>
            <a:pPr lvl="1"/>
            <a:r>
              <a:rPr lang="en-US" dirty="0"/>
              <a:t>Meant more as a proof of concept before the second data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89DA6-7B41-2060-D1DB-F23E6FCFF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82" y="3217905"/>
            <a:ext cx="2758854" cy="9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0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E280-640A-0CE6-3EEC-883AE81D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(</a:t>
            </a:r>
            <a:r>
              <a:rPr lang="en-US" dirty="0" err="1"/>
              <a:t>chris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857E-3A9D-E400-1E75-B8F16A60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data set of much larger, real data yielded better results</a:t>
            </a:r>
          </a:p>
          <a:p>
            <a:pPr lvl="1"/>
            <a:r>
              <a:rPr lang="en-US" dirty="0"/>
              <a:t>Built two multiple linear regression models</a:t>
            </a:r>
          </a:p>
          <a:p>
            <a:pPr lvl="1"/>
            <a:r>
              <a:rPr lang="en-US" dirty="0"/>
              <a:t>Each used separate data frames preprocessed separately with regards to gender and race</a:t>
            </a:r>
          </a:p>
          <a:p>
            <a:r>
              <a:rPr lang="en-US" dirty="0"/>
              <a:t>Before building the models, simple scatterplots created to see if any correlations could be detected visually</a:t>
            </a:r>
          </a:p>
        </p:txBody>
      </p:sp>
    </p:spTree>
    <p:extLst>
      <p:ext uri="{BB962C8B-B14F-4D97-AF65-F5344CB8AC3E}">
        <p14:creationId xmlns:p14="http://schemas.microsoft.com/office/powerpoint/2010/main" val="286485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B4C0BC-41C0-98A7-5AF8-0B7DD563E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35" y="1123628"/>
            <a:ext cx="6230219" cy="4610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3B42E-B36A-802F-66DE-42ED9D363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219" y="1123628"/>
            <a:ext cx="6032611" cy="46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92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639</TotalTime>
  <Words>774</Words>
  <Application>Microsoft Office PowerPoint</Application>
  <PresentationFormat>Widescreen</PresentationFormat>
  <Paragraphs>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Cambria Math</vt:lpstr>
      <vt:lpstr>Tw Cen MT</vt:lpstr>
      <vt:lpstr>Circuit</vt:lpstr>
      <vt:lpstr>The Minority Report</vt:lpstr>
      <vt:lpstr>Background &amp; Motivation</vt:lpstr>
      <vt:lpstr>PowerPoint Presentation</vt:lpstr>
      <vt:lpstr>Challenges</vt:lpstr>
      <vt:lpstr>Method (Chris)</vt:lpstr>
      <vt:lpstr>Method (Chris)</vt:lpstr>
      <vt:lpstr>Experiment (Chris)</vt:lpstr>
      <vt:lpstr>Experiment (chris)</vt:lpstr>
      <vt:lpstr>PowerPoint Presentation</vt:lpstr>
      <vt:lpstr>Experiment (chris)</vt:lpstr>
      <vt:lpstr>PowerPoint Presentation</vt:lpstr>
      <vt:lpstr>PowerPoint Presentation</vt:lpstr>
      <vt:lpstr>PowerPoint Presentation</vt:lpstr>
      <vt:lpstr>Preliminary Conclusions</vt:lpstr>
      <vt:lpstr>Method (Rohit)</vt:lpstr>
      <vt:lpstr>Experiment (Rohit)</vt:lpstr>
      <vt:lpstr>Method(Jim)</vt:lpstr>
      <vt:lpstr>Method(Jim)</vt:lpstr>
      <vt:lpstr>Method(jim)</vt:lpstr>
      <vt:lpstr>Method(jim)</vt:lpstr>
      <vt:lpstr>Method(jim)</vt:lpstr>
      <vt:lpstr>Method(Jim)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Minority Report</dc:title>
  <dc:creator>rbarua3</dc:creator>
  <cp:lastModifiedBy>Jim Banya</cp:lastModifiedBy>
  <cp:revision>10</cp:revision>
  <dcterms:created xsi:type="dcterms:W3CDTF">2023-05-07T07:06:53Z</dcterms:created>
  <dcterms:modified xsi:type="dcterms:W3CDTF">2023-05-08T04:24:25Z</dcterms:modified>
</cp:coreProperties>
</file>