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60" r:id="rId6"/>
    <p:sldId id="263" r:id="rId7"/>
    <p:sldId id="261" r:id="rId8"/>
    <p:sldId id="264" r:id="rId9"/>
    <p:sldId id="268" r:id="rId10"/>
    <p:sldId id="270" r:id="rId11"/>
    <p:sldId id="271" r:id="rId12"/>
    <p:sldId id="269" r:id="rId13"/>
    <p:sldId id="272" r:id="rId14"/>
    <p:sldId id="262" r:id="rId15"/>
    <p:sldId id="280" r:id="rId16"/>
    <p:sldId id="279" r:id="rId17"/>
    <p:sldId id="281" r:id="rId18"/>
    <p:sldId id="282" r:id="rId19"/>
    <p:sldId id="283" r:id="rId20"/>
    <p:sldId id="273" r:id="rId21"/>
    <p:sldId id="274" r:id="rId22"/>
    <p:sldId id="275" r:id="rId23"/>
    <p:sldId id="26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7427" autoAdjust="0"/>
  </p:normalViewPr>
  <p:slideViewPr>
    <p:cSldViewPr snapToGrid="0">
      <p:cViewPr varScale="1">
        <p:scale>
          <a:sx n="106" d="100"/>
          <a:sy n="106" d="100"/>
        </p:scale>
        <p:origin x="756"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8AFE-F3FB-77CD-FC1D-8257A4B2EF32}"/>
              </a:ext>
            </a:extLst>
          </p:cNvPr>
          <p:cNvSpPr>
            <a:spLocks noGrp="1"/>
          </p:cNvSpPr>
          <p:nvPr>
            <p:ph type="ctrTitle"/>
          </p:nvPr>
        </p:nvSpPr>
        <p:spPr/>
        <p:txBody>
          <a:bodyPr/>
          <a:lstStyle/>
          <a:p>
            <a:r>
              <a:rPr lang="en-US" dirty="0"/>
              <a:t>The Minority Report</a:t>
            </a:r>
          </a:p>
        </p:txBody>
      </p:sp>
      <p:sp>
        <p:nvSpPr>
          <p:cNvPr id="3" name="Subtitle 2">
            <a:extLst>
              <a:ext uri="{FF2B5EF4-FFF2-40B4-BE49-F238E27FC236}">
                <a16:creationId xmlns:a16="http://schemas.microsoft.com/office/drawing/2014/main" id="{C97D40BD-3494-D205-83B1-2BCF55D962E1}"/>
              </a:ext>
            </a:extLst>
          </p:cNvPr>
          <p:cNvSpPr>
            <a:spLocks noGrp="1"/>
          </p:cNvSpPr>
          <p:nvPr>
            <p:ph type="subTitle" idx="1"/>
          </p:nvPr>
        </p:nvSpPr>
        <p:spPr/>
        <p:txBody>
          <a:bodyPr/>
          <a:lstStyle/>
          <a:p>
            <a:r>
              <a:rPr lang="en-US" dirty="0"/>
              <a:t>Members: Christopher Yi, Jim Banya, Shafiullah Hashimi, and Rohit Barua</a:t>
            </a:r>
          </a:p>
        </p:txBody>
      </p:sp>
    </p:spTree>
    <p:extLst>
      <p:ext uri="{BB962C8B-B14F-4D97-AF65-F5344CB8AC3E}">
        <p14:creationId xmlns:p14="http://schemas.microsoft.com/office/powerpoint/2010/main" val="313381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E280-640A-0CE6-3EEC-883AE81DD3C7}"/>
              </a:ext>
            </a:extLst>
          </p:cNvPr>
          <p:cNvSpPr>
            <a:spLocks noGrp="1"/>
          </p:cNvSpPr>
          <p:nvPr>
            <p:ph type="title"/>
          </p:nvPr>
        </p:nvSpPr>
        <p:spPr/>
        <p:txBody>
          <a:bodyPr/>
          <a:lstStyle/>
          <a:p>
            <a:r>
              <a:rPr lang="en-US" dirty="0"/>
              <a:t>Experiment (</a:t>
            </a:r>
            <a:r>
              <a:rPr lang="en-US" dirty="0" err="1"/>
              <a:t>chris</a:t>
            </a:r>
            <a:r>
              <a:rPr lang="en-US" dirty="0"/>
              <a:t>)</a:t>
            </a:r>
          </a:p>
        </p:txBody>
      </p:sp>
      <p:sp>
        <p:nvSpPr>
          <p:cNvPr id="3" name="Content Placeholder 2">
            <a:extLst>
              <a:ext uri="{FF2B5EF4-FFF2-40B4-BE49-F238E27FC236}">
                <a16:creationId xmlns:a16="http://schemas.microsoft.com/office/drawing/2014/main" id="{E8CA857E-3A9D-E400-1E75-B8F16A606E48}"/>
              </a:ext>
            </a:extLst>
          </p:cNvPr>
          <p:cNvSpPr>
            <a:spLocks noGrp="1"/>
          </p:cNvSpPr>
          <p:nvPr>
            <p:ph idx="1"/>
          </p:nvPr>
        </p:nvSpPr>
        <p:spPr/>
        <p:txBody>
          <a:bodyPr>
            <a:normAutofit lnSpcReduction="10000"/>
          </a:bodyPr>
          <a:lstStyle/>
          <a:p>
            <a:r>
              <a:rPr lang="en-US" dirty="0"/>
              <a:t>Over several runs, weights indicated that males did indeed earn more on average than women to the tune of approximately $5000 if all other variables held steady</a:t>
            </a:r>
          </a:p>
          <a:p>
            <a:endParaRPr lang="en-US" dirty="0"/>
          </a:p>
          <a:p>
            <a:endParaRPr lang="en-US" dirty="0"/>
          </a:p>
          <a:p>
            <a:endParaRPr lang="en-US" dirty="0"/>
          </a:p>
          <a:p>
            <a:r>
              <a:rPr lang="en-US" dirty="0"/>
              <a:t>Next, verified results by building another OLS model through </a:t>
            </a:r>
            <a:r>
              <a:rPr lang="en-US" dirty="0" err="1"/>
              <a:t>statsmodel</a:t>
            </a:r>
            <a:r>
              <a:rPr lang="en-US" dirty="0"/>
              <a:t> API</a:t>
            </a:r>
          </a:p>
        </p:txBody>
      </p:sp>
      <p:pic>
        <p:nvPicPr>
          <p:cNvPr id="5" name="Picture 4">
            <a:extLst>
              <a:ext uri="{FF2B5EF4-FFF2-40B4-BE49-F238E27FC236}">
                <a16:creationId xmlns:a16="http://schemas.microsoft.com/office/drawing/2014/main" id="{761561B7-3B5F-05E4-C58D-258EB3B6BDAA}"/>
              </a:ext>
            </a:extLst>
          </p:cNvPr>
          <p:cNvPicPr>
            <a:picLocks noChangeAspect="1"/>
          </p:cNvPicPr>
          <p:nvPr/>
        </p:nvPicPr>
        <p:blipFill>
          <a:blip r:embed="rId2"/>
          <a:stretch>
            <a:fillRect/>
          </a:stretch>
        </p:blipFill>
        <p:spPr>
          <a:xfrm>
            <a:off x="1305565" y="3594594"/>
            <a:ext cx="5201376" cy="1305107"/>
          </a:xfrm>
          <a:prstGeom prst="rect">
            <a:avLst/>
          </a:prstGeom>
        </p:spPr>
      </p:pic>
    </p:spTree>
    <p:extLst>
      <p:ext uri="{BB962C8B-B14F-4D97-AF65-F5344CB8AC3E}">
        <p14:creationId xmlns:p14="http://schemas.microsoft.com/office/powerpoint/2010/main" val="83176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FA2BD7-B993-CEC6-30D9-6C3834EF40F8}"/>
              </a:ext>
            </a:extLst>
          </p:cNvPr>
          <p:cNvPicPr>
            <a:picLocks noChangeAspect="1"/>
          </p:cNvPicPr>
          <p:nvPr/>
        </p:nvPicPr>
        <p:blipFill>
          <a:blip r:embed="rId2"/>
          <a:stretch>
            <a:fillRect/>
          </a:stretch>
        </p:blipFill>
        <p:spPr>
          <a:xfrm>
            <a:off x="2947548" y="980733"/>
            <a:ext cx="6296904" cy="4896533"/>
          </a:xfrm>
          <a:prstGeom prst="rect">
            <a:avLst/>
          </a:prstGeom>
        </p:spPr>
      </p:pic>
    </p:spTree>
    <p:extLst>
      <p:ext uri="{BB962C8B-B14F-4D97-AF65-F5344CB8AC3E}">
        <p14:creationId xmlns:p14="http://schemas.microsoft.com/office/powerpoint/2010/main" val="139611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8EA8F-012E-9F2E-C9A6-7F1CA16C91FA}"/>
              </a:ext>
            </a:extLst>
          </p:cNvPr>
          <p:cNvPicPr>
            <a:picLocks noChangeAspect="1"/>
          </p:cNvPicPr>
          <p:nvPr/>
        </p:nvPicPr>
        <p:blipFill>
          <a:blip r:embed="rId2"/>
          <a:stretch>
            <a:fillRect/>
          </a:stretch>
        </p:blipFill>
        <p:spPr>
          <a:xfrm>
            <a:off x="1642764" y="0"/>
            <a:ext cx="4334465" cy="6858000"/>
          </a:xfrm>
          <a:prstGeom prst="rect">
            <a:avLst/>
          </a:prstGeom>
        </p:spPr>
      </p:pic>
      <p:pic>
        <p:nvPicPr>
          <p:cNvPr id="5" name="Picture 4">
            <a:extLst>
              <a:ext uri="{FF2B5EF4-FFF2-40B4-BE49-F238E27FC236}">
                <a16:creationId xmlns:a16="http://schemas.microsoft.com/office/drawing/2014/main" id="{26F995E5-AA76-21D3-FE7A-B0219F368CE1}"/>
              </a:ext>
            </a:extLst>
          </p:cNvPr>
          <p:cNvPicPr>
            <a:picLocks noChangeAspect="1"/>
          </p:cNvPicPr>
          <p:nvPr/>
        </p:nvPicPr>
        <p:blipFill>
          <a:blip r:embed="rId3"/>
          <a:stretch>
            <a:fillRect/>
          </a:stretch>
        </p:blipFill>
        <p:spPr>
          <a:xfrm>
            <a:off x="5982871" y="0"/>
            <a:ext cx="4653873" cy="6858000"/>
          </a:xfrm>
          <a:prstGeom prst="rect">
            <a:avLst/>
          </a:prstGeom>
        </p:spPr>
      </p:pic>
    </p:spTree>
    <p:extLst>
      <p:ext uri="{BB962C8B-B14F-4D97-AF65-F5344CB8AC3E}">
        <p14:creationId xmlns:p14="http://schemas.microsoft.com/office/powerpoint/2010/main" val="359240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8FF7CE-72A4-E1F5-6C98-1A858C03EC9A}"/>
              </a:ext>
            </a:extLst>
          </p:cNvPr>
          <p:cNvPicPr>
            <a:picLocks noChangeAspect="1"/>
          </p:cNvPicPr>
          <p:nvPr/>
        </p:nvPicPr>
        <p:blipFill>
          <a:blip r:embed="rId2"/>
          <a:stretch>
            <a:fillRect/>
          </a:stretch>
        </p:blipFill>
        <p:spPr>
          <a:xfrm>
            <a:off x="2556968" y="237679"/>
            <a:ext cx="7078063" cy="6382641"/>
          </a:xfrm>
          <a:prstGeom prst="rect">
            <a:avLst/>
          </a:prstGeom>
        </p:spPr>
      </p:pic>
    </p:spTree>
    <p:extLst>
      <p:ext uri="{BB962C8B-B14F-4D97-AF65-F5344CB8AC3E}">
        <p14:creationId xmlns:p14="http://schemas.microsoft.com/office/powerpoint/2010/main" val="30508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4A7-1C89-6A10-51B0-EA02946430B8}"/>
              </a:ext>
            </a:extLst>
          </p:cNvPr>
          <p:cNvSpPr>
            <a:spLocks noGrp="1"/>
          </p:cNvSpPr>
          <p:nvPr>
            <p:ph type="title"/>
          </p:nvPr>
        </p:nvSpPr>
        <p:spPr/>
        <p:txBody>
          <a:bodyPr/>
          <a:lstStyle/>
          <a:p>
            <a:r>
              <a:rPr lang="en-US" dirty="0"/>
              <a:t>Preliminary Conclusions</a:t>
            </a:r>
          </a:p>
        </p:txBody>
      </p:sp>
      <p:sp>
        <p:nvSpPr>
          <p:cNvPr id="3" name="Content Placeholder 2">
            <a:extLst>
              <a:ext uri="{FF2B5EF4-FFF2-40B4-BE49-F238E27FC236}">
                <a16:creationId xmlns:a16="http://schemas.microsoft.com/office/drawing/2014/main" id="{83D8B63E-32EC-5E13-FBBB-386D250FBAAF}"/>
              </a:ext>
            </a:extLst>
          </p:cNvPr>
          <p:cNvSpPr>
            <a:spLocks noGrp="1"/>
          </p:cNvSpPr>
          <p:nvPr>
            <p:ph idx="1"/>
          </p:nvPr>
        </p:nvSpPr>
        <p:spPr/>
        <p:txBody>
          <a:bodyPr/>
          <a:lstStyle/>
          <a:p>
            <a:r>
              <a:rPr lang="en-US" dirty="0"/>
              <a:t>There does seem to be </a:t>
            </a:r>
            <a:r>
              <a:rPr lang="en-US" i="1" dirty="0"/>
              <a:t>some </a:t>
            </a:r>
            <a:r>
              <a:rPr lang="en-US" dirty="0"/>
              <a:t>form of gender based pay gap that causes average compensation of female employees to lag behind their male counterparts of similar experience</a:t>
            </a:r>
          </a:p>
          <a:p>
            <a:r>
              <a:rPr lang="en-US" dirty="0"/>
              <a:t>This data is flawed since a </a:t>
            </a:r>
            <a:r>
              <a:rPr lang="en-US" b="1" dirty="0"/>
              <a:t>significant </a:t>
            </a:r>
            <a:r>
              <a:rPr lang="en-US" dirty="0"/>
              <a:t>number of responses that did not affirm a gender identity or racial identity were culled</a:t>
            </a:r>
          </a:p>
        </p:txBody>
      </p:sp>
    </p:spTree>
    <p:extLst>
      <p:ext uri="{BB962C8B-B14F-4D97-AF65-F5344CB8AC3E}">
        <p14:creationId xmlns:p14="http://schemas.microsoft.com/office/powerpoint/2010/main" val="342451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A9B5-1887-B58F-D845-7544C3B89F64}"/>
              </a:ext>
            </a:extLst>
          </p:cNvPr>
          <p:cNvSpPr>
            <a:spLocks noGrp="1"/>
          </p:cNvSpPr>
          <p:nvPr>
            <p:ph type="title"/>
          </p:nvPr>
        </p:nvSpPr>
        <p:spPr/>
        <p:txBody>
          <a:bodyPr/>
          <a:lstStyle/>
          <a:p>
            <a:r>
              <a:rPr lang="en-US" dirty="0"/>
              <a:t>Method (Rohit)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A336A9-7C24-1A01-4D20-41BBDECE00D3}"/>
                  </a:ext>
                </a:extLst>
              </p:cNvPr>
              <p:cNvSpPr>
                <a:spLocks noGrp="1"/>
              </p:cNvSpPr>
              <p:nvPr>
                <p:ph idx="1"/>
              </p:nvPr>
            </p:nvSpPr>
            <p:spPr>
              <a:xfrm>
                <a:off x="1141412" y="2249487"/>
                <a:ext cx="9905999" cy="4397498"/>
              </a:xfrm>
            </p:spPr>
            <p:txBody>
              <a:bodyPr>
                <a:normAutofit fontScale="92500"/>
              </a:bodyPr>
              <a:lstStyle/>
              <a:p>
                <a:r>
                  <a:rPr lang="en-US" dirty="0"/>
                  <a:t>Rohit chose to examine one data set</a:t>
                </a:r>
              </a:p>
              <a:p>
                <a:r>
                  <a:rPr lang="en-US" dirty="0"/>
                  <a:t>Campus recruitment data set consisting of attributes such as gender, level of education, and salary</a:t>
                </a:r>
              </a:p>
              <a:p>
                <a:r>
                  <a:rPr lang="en-US" dirty="0"/>
                  <a:t>The data set was examined using the K-nearest neighbors classification</a:t>
                </a:r>
              </a:p>
              <a:p>
                <a:pPr marL="0" indent="0">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i="1">
                              <a:latin typeface="Cambria Math" panose="02040503050406030204" pitchFamily="18" charset="0"/>
                            </a:rPr>
                            <m:t>𝑦</m:t>
                          </m:r>
                        </m:e>
                      </m:acc>
                      <m:r>
                        <a:rPr lang="es-ES" i="1">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𝑛𝑛</m:t>
                          </m:r>
                        </m:sub>
                      </m:sSub>
                      <m:d>
                        <m:dPr>
                          <m:ctrlPr>
                            <a:rPr lang="es-ES" i="1">
                              <a:latin typeface="Cambria Math" panose="02040503050406030204" pitchFamily="18" charset="0"/>
                            </a:rPr>
                          </m:ctrlPr>
                        </m:dPr>
                        <m:e>
                          <m:r>
                            <a:rPr lang="es-ES" i="1">
                              <a:latin typeface="Cambria Math" panose="02040503050406030204" pitchFamily="18" charset="0"/>
                            </a:rPr>
                            <m:t>𝑥</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𝑛𝑛</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nary>
                        <m:naryPr>
                          <m:chr m:val="∑"/>
                          <m:ctrlPr>
                            <a:rPr lang="en-US" i="1">
                              <a:latin typeface="Cambria Math" panose="02040503050406030204" pitchFamily="18" charset="0"/>
                            </a:rPr>
                          </m:ctrlPr>
                        </m:naryPr>
                        <m:sub>
                          <m:r>
                            <a:rPr lang="en-US" i="1">
                              <a:latin typeface="Cambria Math" panose="02040503050406030204" pitchFamily="18" charset="0"/>
                            </a:rPr>
                            <m:t>𝑑</m:t>
                          </m:r>
                          <m:r>
                            <a:rPr lang="en-US" i="1">
                              <a:latin typeface="Cambria Math" panose="02040503050406030204" pitchFamily="18" charset="0"/>
                            </a:rPr>
                            <m:t>=1</m:t>
                          </m:r>
                        </m:sub>
                        <m:sup>
                          <m:r>
                            <a:rPr lang="en-US" i="1">
                              <a:latin typeface="Cambria Math" panose="02040503050406030204" pitchFamily="18" charset="0"/>
                            </a:rPr>
                            <m:t>𝐷</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𝑛𝑑</m:t>
                                      </m:r>
                                    </m:sub>
                                  </m:sSub>
                                </m:e>
                              </m:d>
                            </m:e>
                            <m:sup>
                              <m:r>
                                <a:rPr lang="en-US" i="1">
                                  <a:latin typeface="Cambria Math" panose="02040503050406030204" pitchFamily="18" charset="0"/>
                                </a:rPr>
                                <m:t>2</m:t>
                              </m:r>
                            </m:sup>
                          </m:sSup>
                        </m:e>
                      </m:nary>
                    </m:oMath>
                  </m:oMathPara>
                </a14:m>
                <a:endParaRPr lang="en-US" dirty="0"/>
              </a:p>
              <a:p>
                <a:r>
                  <a:rPr lang="en-US" dirty="0"/>
                  <a:t>Sort buckets based on two genders, male and female using Euclidean distance between numerical inputs</a:t>
                </a:r>
              </a:p>
            </p:txBody>
          </p:sp>
        </mc:Choice>
        <mc:Fallback xmlns="">
          <p:sp>
            <p:nvSpPr>
              <p:cNvPr id="3" name="Content Placeholder 2">
                <a:extLst>
                  <a:ext uri="{FF2B5EF4-FFF2-40B4-BE49-F238E27FC236}">
                    <a16:creationId xmlns:a16="http://schemas.microsoft.com/office/drawing/2014/main" id="{86A336A9-7C24-1A01-4D20-41BBDECE00D3}"/>
                  </a:ext>
                </a:extLst>
              </p:cNvPr>
              <p:cNvSpPr>
                <a:spLocks noGrp="1" noRot="1" noChangeAspect="1" noMove="1" noResize="1" noEditPoints="1" noAdjustHandles="1" noChangeArrowheads="1" noChangeShapeType="1" noTextEdit="1"/>
              </p:cNvSpPr>
              <p:nvPr>
                <p:ph idx="1"/>
              </p:nvPr>
            </p:nvSpPr>
            <p:spPr>
              <a:xfrm>
                <a:off x="1141412" y="2249487"/>
                <a:ext cx="9905999" cy="4397498"/>
              </a:xfrm>
              <a:blipFill>
                <a:blip r:embed="rId2"/>
                <a:stretch>
                  <a:fillRect l="-1024" t="-1729" b="-16715"/>
                </a:stretch>
              </a:blipFill>
            </p:spPr>
            <p:txBody>
              <a:bodyPr/>
              <a:lstStyle/>
              <a:p>
                <a:r>
                  <a:rPr lang="en-US">
                    <a:noFill/>
                  </a:rPr>
                  <a:t> </a:t>
                </a:r>
              </a:p>
            </p:txBody>
          </p:sp>
        </mc:Fallback>
      </mc:AlternateContent>
    </p:spTree>
    <p:extLst>
      <p:ext uri="{BB962C8B-B14F-4D97-AF65-F5344CB8AC3E}">
        <p14:creationId xmlns:p14="http://schemas.microsoft.com/office/powerpoint/2010/main" val="404112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AD11-94E6-343E-DF33-776343BCF73B}"/>
              </a:ext>
            </a:extLst>
          </p:cNvPr>
          <p:cNvSpPr>
            <a:spLocks noGrp="1"/>
          </p:cNvSpPr>
          <p:nvPr>
            <p:ph type="title"/>
          </p:nvPr>
        </p:nvSpPr>
        <p:spPr/>
        <p:txBody>
          <a:bodyPr/>
          <a:lstStyle/>
          <a:p>
            <a:r>
              <a:rPr lang="en-US" dirty="0"/>
              <a:t>Experiment (Rohit)</a:t>
            </a:r>
          </a:p>
        </p:txBody>
      </p:sp>
      <p:sp>
        <p:nvSpPr>
          <p:cNvPr id="3" name="Content Placeholder 2">
            <a:extLst>
              <a:ext uri="{FF2B5EF4-FFF2-40B4-BE49-F238E27FC236}">
                <a16:creationId xmlns:a16="http://schemas.microsoft.com/office/drawing/2014/main" id="{5F94F15B-E533-3F31-5EB3-EFFA63B57185}"/>
              </a:ext>
            </a:extLst>
          </p:cNvPr>
          <p:cNvSpPr>
            <a:spLocks noGrp="1"/>
          </p:cNvSpPr>
          <p:nvPr>
            <p:ph idx="1"/>
          </p:nvPr>
        </p:nvSpPr>
        <p:spPr/>
        <p:txBody>
          <a:bodyPr>
            <a:normAutofit fontScale="85000" lnSpcReduction="20000"/>
          </a:bodyPr>
          <a:lstStyle/>
          <a:p>
            <a:r>
              <a:rPr lang="en-US" dirty="0"/>
              <a:t>The KNN classification led to interesting results (2-NN)</a:t>
            </a:r>
          </a:p>
          <a:p>
            <a:endParaRPr lang="en-US" dirty="0"/>
          </a:p>
          <a:p>
            <a:endParaRPr lang="en-US" dirty="0"/>
          </a:p>
          <a:p>
            <a:r>
              <a:rPr lang="en-US" dirty="0"/>
              <a:t>Although accuracy and micro f1 score hints at a possible relationship between gender and the other features</a:t>
            </a:r>
          </a:p>
          <a:p>
            <a:r>
              <a:rPr lang="en-US" dirty="0"/>
              <a:t>Macro f1 score also indicates that the data set is somehow imbalanced, which could be due to the sample size being small</a:t>
            </a:r>
          </a:p>
          <a:p>
            <a:pPr lvl="1"/>
            <a:r>
              <a:rPr lang="en-US" dirty="0"/>
              <a:t>A larger sample size may yield different results</a:t>
            </a:r>
          </a:p>
          <a:p>
            <a:pPr lvl="1"/>
            <a:r>
              <a:rPr lang="en-US" dirty="0"/>
              <a:t>Theoretically a great proof of concept and would be much more interesting with larger sample</a:t>
            </a:r>
          </a:p>
        </p:txBody>
      </p:sp>
      <p:pic>
        <p:nvPicPr>
          <p:cNvPr id="5" name="Picture 4" descr="Text&#10;&#10;Description automatically generated with low confidence">
            <a:extLst>
              <a:ext uri="{FF2B5EF4-FFF2-40B4-BE49-F238E27FC236}">
                <a16:creationId xmlns:a16="http://schemas.microsoft.com/office/drawing/2014/main" id="{43210BA0-22DF-8AD6-7980-3BB898C9F5F8}"/>
              </a:ext>
            </a:extLst>
          </p:cNvPr>
          <p:cNvPicPr>
            <a:picLocks noChangeAspect="1"/>
          </p:cNvPicPr>
          <p:nvPr/>
        </p:nvPicPr>
        <p:blipFill>
          <a:blip r:embed="rId2"/>
          <a:stretch>
            <a:fillRect/>
          </a:stretch>
        </p:blipFill>
        <p:spPr>
          <a:xfrm>
            <a:off x="1476131" y="2717800"/>
            <a:ext cx="3073400" cy="787400"/>
          </a:xfrm>
          <a:prstGeom prst="rect">
            <a:avLst/>
          </a:prstGeom>
        </p:spPr>
      </p:pic>
    </p:spTree>
    <p:extLst>
      <p:ext uri="{BB962C8B-B14F-4D97-AF65-F5344CB8AC3E}">
        <p14:creationId xmlns:p14="http://schemas.microsoft.com/office/powerpoint/2010/main" val="57049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D28-7416-FCDC-A481-795D989E52B6}"/>
              </a:ext>
            </a:extLst>
          </p:cNvPr>
          <p:cNvSpPr>
            <a:spLocks noGrp="1"/>
          </p:cNvSpPr>
          <p:nvPr>
            <p:ph type="title"/>
          </p:nvPr>
        </p:nvSpPr>
        <p:spPr/>
        <p:txBody>
          <a:bodyPr/>
          <a:lstStyle/>
          <a:p>
            <a:r>
              <a:rPr lang="en-US" dirty="0"/>
              <a:t>Method(Shafiullah)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18753D-B20E-721B-3C71-59E3ABF29640}"/>
                  </a:ext>
                </a:extLst>
              </p:cNvPr>
              <p:cNvSpPr>
                <a:spLocks noGrp="1"/>
              </p:cNvSpPr>
              <p:nvPr>
                <p:ph idx="1"/>
              </p:nvPr>
            </p:nvSpPr>
            <p:spPr/>
            <p:txBody>
              <a:bodyPr>
                <a:normAutofit fontScale="92500"/>
              </a:bodyPr>
              <a:lstStyle/>
              <a:p>
                <a:r>
                  <a:rPr lang="en-US" dirty="0"/>
                  <a:t>I analyzed two datasets that were related to one another</a:t>
                </a:r>
              </a:p>
              <a:p>
                <a:r>
                  <a:rPr lang="en-US" dirty="0"/>
                  <a:t>I used Linear Regression Model and KNN to determine discrepancies between male and female employment. </a:t>
                </a:r>
              </a:p>
              <a:p>
                <a:r>
                  <a:rPr lang="en-US" dirty="0"/>
                  <a:t>The data set was examined using the K-nearest neighbors classification</a:t>
                </a:r>
              </a:p>
              <a:p>
                <a:pPr marL="0" indent="0">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i="1">
                              <a:latin typeface="Cambria Math" panose="02040503050406030204" pitchFamily="18" charset="0"/>
                            </a:rPr>
                            <m:t>𝑦</m:t>
                          </m:r>
                        </m:e>
                      </m:acc>
                      <m:r>
                        <a:rPr lang="es-ES" i="1">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𝑛𝑛</m:t>
                          </m:r>
                        </m:sub>
                      </m:sSub>
                      <m:d>
                        <m:dPr>
                          <m:ctrlPr>
                            <a:rPr lang="es-ES" i="1">
                              <a:latin typeface="Cambria Math" panose="02040503050406030204" pitchFamily="18" charset="0"/>
                            </a:rPr>
                          </m:ctrlPr>
                        </m:dPr>
                        <m:e>
                          <m:r>
                            <a:rPr lang="es-ES" i="1">
                              <a:latin typeface="Cambria Math" panose="02040503050406030204" pitchFamily="18" charset="0"/>
                            </a:rPr>
                            <m:t>𝑥</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𝑛𝑛</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nary>
                        <m:naryPr>
                          <m:chr m:val="∑"/>
                          <m:ctrlPr>
                            <a:rPr lang="en-US" i="1">
                              <a:latin typeface="Cambria Math" panose="02040503050406030204" pitchFamily="18" charset="0"/>
                            </a:rPr>
                          </m:ctrlPr>
                        </m:naryPr>
                        <m:sub>
                          <m:r>
                            <a:rPr lang="en-US" i="1">
                              <a:latin typeface="Cambria Math" panose="02040503050406030204" pitchFamily="18" charset="0"/>
                            </a:rPr>
                            <m:t>𝑑</m:t>
                          </m:r>
                          <m:r>
                            <a:rPr lang="en-US" i="1">
                              <a:latin typeface="Cambria Math" panose="02040503050406030204" pitchFamily="18" charset="0"/>
                            </a:rPr>
                            <m:t>=1</m:t>
                          </m:r>
                        </m:sub>
                        <m:sup>
                          <m:r>
                            <a:rPr lang="en-US" i="1">
                              <a:latin typeface="Cambria Math" panose="02040503050406030204" pitchFamily="18" charset="0"/>
                            </a:rPr>
                            <m:t>𝐷</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𝑛𝑑</m:t>
                                      </m:r>
                                    </m:sub>
                                  </m:sSub>
                                </m:e>
                              </m:d>
                            </m:e>
                            <m:sup>
                              <m:r>
                                <a:rPr lang="en-US" i="1">
                                  <a:latin typeface="Cambria Math" panose="02040503050406030204" pitchFamily="18" charset="0"/>
                                </a:rPr>
                                <m:t>2</m:t>
                              </m:r>
                            </m:sup>
                          </m:sSup>
                        </m:e>
                      </m:nary>
                    </m:oMath>
                  </m:oMathPara>
                </a14:m>
                <a:endParaRPr lang="en-US" dirty="0"/>
              </a:p>
            </p:txBody>
          </p:sp>
        </mc:Choice>
        <mc:Fallback>
          <p:sp>
            <p:nvSpPr>
              <p:cNvPr id="3" name="Content Placeholder 2">
                <a:extLst>
                  <a:ext uri="{FF2B5EF4-FFF2-40B4-BE49-F238E27FC236}">
                    <a16:creationId xmlns:a16="http://schemas.microsoft.com/office/drawing/2014/main" id="{CC18753D-B20E-721B-3C71-59E3ABF29640}"/>
                  </a:ext>
                </a:extLst>
              </p:cNvPr>
              <p:cNvSpPr>
                <a:spLocks noGrp="1" noRot="1" noChangeAspect="1" noMove="1" noResize="1" noEditPoints="1" noAdjustHandles="1" noChangeArrowheads="1" noChangeShapeType="1" noTextEdit="1"/>
              </p:cNvSpPr>
              <p:nvPr>
                <p:ph idx="1"/>
              </p:nvPr>
            </p:nvSpPr>
            <p:spPr>
              <a:blipFill>
                <a:blip r:embed="rId2"/>
                <a:stretch>
                  <a:fillRect l="-1046" t="-1893"/>
                </a:stretch>
              </a:blipFill>
            </p:spPr>
            <p:txBody>
              <a:bodyPr/>
              <a:lstStyle/>
              <a:p>
                <a:r>
                  <a:rPr lang="en-US">
                    <a:noFill/>
                  </a:rPr>
                  <a:t> </a:t>
                </a:r>
              </a:p>
            </p:txBody>
          </p:sp>
        </mc:Fallback>
      </mc:AlternateContent>
    </p:spTree>
    <p:extLst>
      <p:ext uri="{BB962C8B-B14F-4D97-AF65-F5344CB8AC3E}">
        <p14:creationId xmlns:p14="http://schemas.microsoft.com/office/powerpoint/2010/main" val="718905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5C8D-EC73-B481-04BB-5D4EDAF5F230}"/>
              </a:ext>
            </a:extLst>
          </p:cNvPr>
          <p:cNvSpPr>
            <a:spLocks noGrp="1"/>
          </p:cNvSpPr>
          <p:nvPr>
            <p:ph type="title"/>
          </p:nvPr>
        </p:nvSpPr>
        <p:spPr>
          <a:xfrm>
            <a:off x="6569957" y="618518"/>
            <a:ext cx="4747088" cy="1478570"/>
          </a:xfrm>
        </p:spPr>
        <p:txBody>
          <a:bodyPr>
            <a:normAutofit/>
          </a:bodyPr>
          <a:lstStyle/>
          <a:p>
            <a:r>
              <a:rPr lang="en-US" sz="3300"/>
              <a:t>Experiment(Shafiullah)</a:t>
            </a:r>
          </a:p>
        </p:txBody>
      </p:sp>
      <p:sp>
        <p:nvSpPr>
          <p:cNvPr id="12"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 and a red line&#10;&#10;Description automatically generated with low confidence">
            <a:extLst>
              <a:ext uri="{FF2B5EF4-FFF2-40B4-BE49-F238E27FC236}">
                <a16:creationId xmlns:a16="http://schemas.microsoft.com/office/drawing/2014/main" id="{97AD4FED-5CF0-1465-2480-DCBD76B4496E}"/>
              </a:ext>
            </a:extLst>
          </p:cNvPr>
          <p:cNvPicPr>
            <a:picLocks noChangeAspect="1"/>
          </p:cNvPicPr>
          <p:nvPr/>
        </p:nvPicPr>
        <p:blipFill>
          <a:blip r:embed="rId3"/>
          <a:stretch>
            <a:fillRect/>
          </a:stretch>
        </p:blipFill>
        <p:spPr>
          <a:xfrm>
            <a:off x="2060786" y="1147146"/>
            <a:ext cx="2751987" cy="220159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D26CE9D-AF70-BC1F-5F88-BE1F1A41B300}"/>
              </a:ext>
            </a:extLst>
          </p:cNvPr>
          <p:cNvPicPr>
            <a:picLocks noChangeAspect="1"/>
          </p:cNvPicPr>
          <p:nvPr/>
        </p:nvPicPr>
        <p:blipFill>
          <a:blip r:embed="rId4"/>
          <a:stretch>
            <a:fillRect/>
          </a:stretch>
        </p:blipFill>
        <p:spPr>
          <a:xfrm>
            <a:off x="1768907" y="3513327"/>
            <a:ext cx="3335744" cy="2201591"/>
          </a:xfrm>
          <a:prstGeom prst="rect">
            <a:avLst/>
          </a:prstGeom>
        </p:spPr>
      </p:pic>
      <p:sp>
        <p:nvSpPr>
          <p:cNvPr id="3" name="Content Placeholder 2">
            <a:extLst>
              <a:ext uri="{FF2B5EF4-FFF2-40B4-BE49-F238E27FC236}">
                <a16:creationId xmlns:a16="http://schemas.microsoft.com/office/drawing/2014/main" id="{63499218-AB7A-6CD9-B957-0C9EE8B24E84}"/>
              </a:ext>
            </a:extLst>
          </p:cNvPr>
          <p:cNvSpPr>
            <a:spLocks noGrp="1"/>
          </p:cNvSpPr>
          <p:nvPr>
            <p:ph idx="1"/>
          </p:nvPr>
        </p:nvSpPr>
        <p:spPr>
          <a:xfrm>
            <a:off x="6569957" y="2249487"/>
            <a:ext cx="4747087" cy="3541714"/>
          </a:xfrm>
        </p:spPr>
        <p:txBody>
          <a:bodyPr>
            <a:normAutofit fontScale="70000" lnSpcReduction="20000"/>
          </a:bodyPr>
          <a:lstStyle/>
          <a:p>
            <a:r>
              <a:rPr lang="en-US" dirty="0"/>
              <a:t>Based on the data sets, We have used linear regression to fit the model to explore the relationship between the female working participation and gender inequality. </a:t>
            </a:r>
          </a:p>
          <a:p>
            <a:r>
              <a:rPr lang="en-US" dirty="0"/>
              <a:t>We used OLS to help us understand the relationship between GII and the country's GDP and make certain assumptions such as, "countries with high GDP have low GII and countries with low GDP have high GII." The OLS summary helps us analyze which variables are most likely to influence a country's GII.</a:t>
            </a:r>
          </a:p>
        </p:txBody>
      </p:sp>
    </p:spTree>
    <p:extLst>
      <p:ext uri="{BB962C8B-B14F-4D97-AF65-F5344CB8AC3E}">
        <p14:creationId xmlns:p14="http://schemas.microsoft.com/office/powerpoint/2010/main" val="360113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9225-E935-9376-C57C-847103FDD8AA}"/>
              </a:ext>
            </a:extLst>
          </p:cNvPr>
          <p:cNvSpPr>
            <a:spLocks noGrp="1"/>
          </p:cNvSpPr>
          <p:nvPr>
            <p:ph type="title"/>
          </p:nvPr>
        </p:nvSpPr>
        <p:spPr/>
        <p:txBody>
          <a:bodyPr/>
          <a:lstStyle/>
          <a:p>
            <a:r>
              <a:rPr lang="en-US" dirty="0"/>
              <a:t>Experiment 2 </a:t>
            </a:r>
          </a:p>
        </p:txBody>
      </p:sp>
      <p:sp>
        <p:nvSpPr>
          <p:cNvPr id="3" name="Content Placeholder 2">
            <a:extLst>
              <a:ext uri="{FF2B5EF4-FFF2-40B4-BE49-F238E27FC236}">
                <a16:creationId xmlns:a16="http://schemas.microsoft.com/office/drawing/2014/main" id="{FDD51454-069C-774E-F483-2048F36711E3}"/>
              </a:ext>
            </a:extLst>
          </p:cNvPr>
          <p:cNvSpPr>
            <a:spLocks noGrp="1"/>
          </p:cNvSpPr>
          <p:nvPr>
            <p:ph idx="1"/>
          </p:nvPr>
        </p:nvSpPr>
        <p:spPr/>
        <p:txBody>
          <a:bodyPr/>
          <a:lstStyle/>
          <a:p>
            <a:r>
              <a:rPr lang="en-US" dirty="0"/>
              <a:t>KNN lead to this:</a:t>
            </a:r>
          </a:p>
          <a:p>
            <a:endParaRPr lang="en-US" dirty="0"/>
          </a:p>
          <a:p>
            <a:r>
              <a:rPr lang="en-US" dirty="0"/>
              <a:t>The goal was to get some more insight about pay gap discrepancies between women and men based on feature selection, and to identify the more important variables that would affect the wage gap. </a:t>
            </a:r>
          </a:p>
          <a:p>
            <a:r>
              <a:rPr lang="en-US" dirty="0"/>
              <a:t>The result indicates that the accuracy, macro, and micro accuracy are sufficient. </a:t>
            </a:r>
          </a:p>
        </p:txBody>
      </p:sp>
      <p:pic>
        <p:nvPicPr>
          <p:cNvPr id="5" name="Picture 4" descr="A picture containing text, font, screenshot&#10;&#10;Description automatically generated">
            <a:extLst>
              <a:ext uri="{FF2B5EF4-FFF2-40B4-BE49-F238E27FC236}">
                <a16:creationId xmlns:a16="http://schemas.microsoft.com/office/drawing/2014/main" id="{3CFAF2C7-230A-951D-BF8F-1DA0759AD5DC}"/>
              </a:ext>
            </a:extLst>
          </p:cNvPr>
          <p:cNvPicPr>
            <a:picLocks noChangeAspect="1"/>
          </p:cNvPicPr>
          <p:nvPr/>
        </p:nvPicPr>
        <p:blipFill>
          <a:blip r:embed="rId2"/>
          <a:stretch>
            <a:fillRect/>
          </a:stretch>
        </p:blipFill>
        <p:spPr>
          <a:xfrm>
            <a:off x="1348984" y="2714525"/>
            <a:ext cx="1762371" cy="714475"/>
          </a:xfrm>
          <a:prstGeom prst="rect">
            <a:avLst/>
          </a:prstGeom>
        </p:spPr>
      </p:pic>
    </p:spTree>
    <p:extLst>
      <p:ext uri="{BB962C8B-B14F-4D97-AF65-F5344CB8AC3E}">
        <p14:creationId xmlns:p14="http://schemas.microsoft.com/office/powerpoint/2010/main" val="384171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8DD2-C29F-D7B1-BFA3-31F77E182C9F}"/>
              </a:ext>
            </a:extLst>
          </p:cNvPr>
          <p:cNvSpPr>
            <a:spLocks noGrp="1"/>
          </p:cNvSpPr>
          <p:nvPr>
            <p:ph type="title"/>
          </p:nvPr>
        </p:nvSpPr>
        <p:spPr/>
        <p:txBody>
          <a:bodyPr/>
          <a:lstStyle/>
          <a:p>
            <a:r>
              <a:rPr lang="en-US" dirty="0"/>
              <a:t>Background &amp; Motivation</a:t>
            </a:r>
          </a:p>
        </p:txBody>
      </p:sp>
      <p:sp>
        <p:nvSpPr>
          <p:cNvPr id="3" name="Content Placeholder 2">
            <a:extLst>
              <a:ext uri="{FF2B5EF4-FFF2-40B4-BE49-F238E27FC236}">
                <a16:creationId xmlns:a16="http://schemas.microsoft.com/office/drawing/2014/main" id="{D8CB63DD-AF08-5BD2-26E7-F2876162288A}"/>
              </a:ext>
            </a:extLst>
          </p:cNvPr>
          <p:cNvSpPr>
            <a:spLocks noGrp="1"/>
          </p:cNvSpPr>
          <p:nvPr>
            <p:ph idx="1"/>
          </p:nvPr>
        </p:nvSpPr>
        <p:spPr/>
        <p:txBody>
          <a:bodyPr>
            <a:normAutofit/>
          </a:bodyPr>
          <a:lstStyle/>
          <a:p>
            <a:r>
              <a:rPr lang="en-US" dirty="0"/>
              <a:t>All four of us are minority soon-to-be CS graduates who will soon be seeking employment in a very competitive job market</a:t>
            </a:r>
          </a:p>
          <a:p>
            <a:r>
              <a:rPr lang="en-US" dirty="0"/>
              <a:t>Race issues are coming to a forefront in a deeply charged socioeconomic climate</a:t>
            </a:r>
          </a:p>
          <a:p>
            <a:r>
              <a:rPr lang="en-US" dirty="0"/>
              <a:t>Our concerns over our job search must include more uncomfortable questions in light of this</a:t>
            </a:r>
          </a:p>
          <a:p>
            <a:pPr lvl="1"/>
            <a:r>
              <a:rPr lang="en-US" dirty="0"/>
              <a:t>Can discrimination still pose a hurdle before and during employment?</a:t>
            </a:r>
          </a:p>
          <a:p>
            <a:pPr lvl="1"/>
            <a:endParaRPr lang="en-US" dirty="0"/>
          </a:p>
        </p:txBody>
      </p:sp>
    </p:spTree>
    <p:extLst>
      <p:ext uri="{BB962C8B-B14F-4D97-AF65-F5344CB8AC3E}">
        <p14:creationId xmlns:p14="http://schemas.microsoft.com/office/powerpoint/2010/main" val="2796760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AE68-28BD-FDB8-ECD4-42B0E540231D}"/>
              </a:ext>
            </a:extLst>
          </p:cNvPr>
          <p:cNvSpPr>
            <a:spLocks noGrp="1"/>
          </p:cNvSpPr>
          <p:nvPr>
            <p:ph type="title"/>
          </p:nvPr>
        </p:nvSpPr>
        <p:spPr/>
        <p:txBody>
          <a:bodyPr/>
          <a:lstStyle/>
          <a:p>
            <a:r>
              <a:rPr lang="en-US" dirty="0"/>
              <a:t>Method(Jim)</a:t>
            </a:r>
          </a:p>
        </p:txBody>
      </p:sp>
      <p:sp>
        <p:nvSpPr>
          <p:cNvPr id="3" name="Content Placeholder 2">
            <a:extLst>
              <a:ext uri="{FF2B5EF4-FFF2-40B4-BE49-F238E27FC236}">
                <a16:creationId xmlns:a16="http://schemas.microsoft.com/office/drawing/2014/main" id="{865172AC-459B-C91B-696F-3B5B51FAC074}"/>
              </a:ext>
            </a:extLst>
          </p:cNvPr>
          <p:cNvSpPr>
            <a:spLocks noGrp="1"/>
          </p:cNvSpPr>
          <p:nvPr>
            <p:ph idx="1"/>
          </p:nvPr>
        </p:nvSpPr>
        <p:spPr/>
        <p:txBody>
          <a:bodyPr/>
          <a:lstStyle/>
          <a:p>
            <a:r>
              <a:rPr lang="en-US" dirty="0"/>
              <a:t>Similar to Chris, I analyzed two data sets.</a:t>
            </a:r>
          </a:p>
          <a:p>
            <a:r>
              <a:rPr lang="en-US" dirty="0"/>
              <a:t>The first was simulated data set from Human Resources Diversity Analysis.</a:t>
            </a:r>
          </a:p>
          <a:p>
            <a:r>
              <a:rPr lang="en-US" dirty="0"/>
              <a:t>The second was from Levels FYI.</a:t>
            </a:r>
          </a:p>
        </p:txBody>
      </p:sp>
    </p:spTree>
    <p:extLst>
      <p:ext uri="{BB962C8B-B14F-4D97-AF65-F5344CB8AC3E}">
        <p14:creationId xmlns:p14="http://schemas.microsoft.com/office/powerpoint/2010/main" val="66180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AE68-28BD-FDB8-ECD4-42B0E540231D}"/>
              </a:ext>
            </a:extLst>
          </p:cNvPr>
          <p:cNvSpPr>
            <a:spLocks noGrp="1"/>
          </p:cNvSpPr>
          <p:nvPr>
            <p:ph type="title"/>
          </p:nvPr>
        </p:nvSpPr>
        <p:spPr/>
        <p:txBody>
          <a:bodyPr/>
          <a:lstStyle/>
          <a:p>
            <a:r>
              <a:rPr lang="en-US" dirty="0"/>
              <a:t>Method(Jim)</a:t>
            </a:r>
          </a:p>
        </p:txBody>
      </p:sp>
      <p:sp>
        <p:nvSpPr>
          <p:cNvPr id="3" name="Content Placeholder 2">
            <a:extLst>
              <a:ext uri="{FF2B5EF4-FFF2-40B4-BE49-F238E27FC236}">
                <a16:creationId xmlns:a16="http://schemas.microsoft.com/office/drawing/2014/main" id="{865172AC-459B-C91B-696F-3B5B51FAC074}"/>
              </a:ext>
            </a:extLst>
          </p:cNvPr>
          <p:cNvSpPr>
            <a:spLocks noGrp="1"/>
          </p:cNvSpPr>
          <p:nvPr>
            <p:ph idx="1"/>
          </p:nvPr>
        </p:nvSpPr>
        <p:spPr/>
        <p:txBody>
          <a:bodyPr/>
          <a:lstStyle/>
          <a:p>
            <a:r>
              <a:rPr lang="en-US" dirty="0"/>
              <a:t>We wanted to perform a deeper level of analysis beyond the original bar graphs. But the number of samples was an issue.</a:t>
            </a:r>
          </a:p>
          <a:p>
            <a:r>
              <a:rPr lang="en-US" dirty="0"/>
              <a:t>To try and combat this, we attempted to calculate the mean values for key features.</a:t>
            </a:r>
          </a:p>
          <a:p>
            <a:endParaRPr lang="en-US" dirty="0"/>
          </a:p>
        </p:txBody>
      </p:sp>
      <p:pic>
        <p:nvPicPr>
          <p:cNvPr id="5" name="Picture 4">
            <a:extLst>
              <a:ext uri="{FF2B5EF4-FFF2-40B4-BE49-F238E27FC236}">
                <a16:creationId xmlns:a16="http://schemas.microsoft.com/office/drawing/2014/main" id="{E153DA0A-1FA2-34AA-4D09-625511D2ABCA}"/>
              </a:ext>
            </a:extLst>
          </p:cNvPr>
          <p:cNvPicPr>
            <a:picLocks noChangeAspect="1"/>
          </p:cNvPicPr>
          <p:nvPr/>
        </p:nvPicPr>
        <p:blipFill>
          <a:blip r:embed="rId2"/>
          <a:stretch>
            <a:fillRect/>
          </a:stretch>
        </p:blipFill>
        <p:spPr>
          <a:xfrm>
            <a:off x="2787036" y="3775067"/>
            <a:ext cx="7039957" cy="1857634"/>
          </a:xfrm>
          <a:prstGeom prst="rect">
            <a:avLst/>
          </a:prstGeom>
        </p:spPr>
      </p:pic>
    </p:spTree>
    <p:extLst>
      <p:ext uri="{BB962C8B-B14F-4D97-AF65-F5344CB8AC3E}">
        <p14:creationId xmlns:p14="http://schemas.microsoft.com/office/powerpoint/2010/main" val="74751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8827-5D45-76EC-8FD8-E8465F6D7385}"/>
              </a:ext>
            </a:extLst>
          </p:cNvPr>
          <p:cNvSpPr>
            <a:spLocks noGrp="1"/>
          </p:cNvSpPr>
          <p:nvPr>
            <p:ph type="title"/>
          </p:nvPr>
        </p:nvSpPr>
        <p:spPr/>
        <p:txBody>
          <a:bodyPr/>
          <a:lstStyle/>
          <a:p>
            <a:r>
              <a:rPr lang="en-US" dirty="0"/>
              <a:t>Method(</a:t>
            </a:r>
            <a:r>
              <a:rPr lang="en-US" dirty="0" err="1"/>
              <a:t>jim</a:t>
            </a:r>
            <a:r>
              <a:rPr lang="en-US" dirty="0"/>
              <a:t>)</a:t>
            </a:r>
          </a:p>
        </p:txBody>
      </p:sp>
      <p:sp>
        <p:nvSpPr>
          <p:cNvPr id="3" name="Content Placeholder 2">
            <a:extLst>
              <a:ext uri="{FF2B5EF4-FFF2-40B4-BE49-F238E27FC236}">
                <a16:creationId xmlns:a16="http://schemas.microsoft.com/office/drawing/2014/main" id="{2BACA287-5EAA-3A76-F9D8-FCDB4A0AF750}"/>
              </a:ext>
            </a:extLst>
          </p:cNvPr>
          <p:cNvSpPr>
            <a:spLocks noGrp="1"/>
          </p:cNvSpPr>
          <p:nvPr>
            <p:ph idx="1"/>
          </p:nvPr>
        </p:nvSpPr>
        <p:spPr/>
        <p:txBody>
          <a:bodyPr/>
          <a:lstStyle/>
          <a:p>
            <a:r>
              <a:rPr lang="en-US" dirty="0"/>
              <a:t>Next up, Levels FYI.</a:t>
            </a:r>
          </a:p>
          <a:p>
            <a:r>
              <a:rPr lang="en-US" dirty="0"/>
              <a:t>This data set had substantially more data.</a:t>
            </a:r>
          </a:p>
          <a:p>
            <a:r>
              <a:rPr lang="en-US" dirty="0"/>
              <a:t>Similar to Chris, I performed linear regression analysis.</a:t>
            </a:r>
          </a:p>
          <a:p>
            <a:pPr lvl="1"/>
            <a:r>
              <a:rPr lang="en-US" dirty="0"/>
              <a:t>The main difference here is that I used the </a:t>
            </a:r>
            <a:r>
              <a:rPr lang="en-US" dirty="0" err="1"/>
              <a:t>Sklearn</a:t>
            </a:r>
            <a:r>
              <a:rPr lang="en-US" dirty="0"/>
              <a:t>(scikit-learn) library.</a:t>
            </a:r>
          </a:p>
        </p:txBody>
      </p:sp>
    </p:spTree>
    <p:extLst>
      <p:ext uri="{BB962C8B-B14F-4D97-AF65-F5344CB8AC3E}">
        <p14:creationId xmlns:p14="http://schemas.microsoft.com/office/powerpoint/2010/main" val="2975576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742A-1F33-F46E-F781-5C5DFE229AD5}"/>
              </a:ext>
            </a:extLst>
          </p:cNvPr>
          <p:cNvSpPr>
            <a:spLocks noGrp="1"/>
          </p:cNvSpPr>
          <p:nvPr>
            <p:ph type="title"/>
          </p:nvPr>
        </p:nvSpPr>
        <p:spPr/>
        <p:txBody>
          <a:bodyPr/>
          <a:lstStyle/>
          <a:p>
            <a:r>
              <a:rPr lang="en-US" dirty="0"/>
              <a:t>Method(</a:t>
            </a:r>
            <a:r>
              <a:rPr lang="en-US" dirty="0" err="1"/>
              <a:t>jim</a:t>
            </a:r>
            <a:r>
              <a:rPr lang="en-US" dirty="0"/>
              <a:t>)</a:t>
            </a:r>
          </a:p>
        </p:txBody>
      </p:sp>
      <p:pic>
        <p:nvPicPr>
          <p:cNvPr id="5" name="Content Placeholder 4">
            <a:extLst>
              <a:ext uri="{FF2B5EF4-FFF2-40B4-BE49-F238E27FC236}">
                <a16:creationId xmlns:a16="http://schemas.microsoft.com/office/drawing/2014/main" id="{E6C9180F-91C4-35A4-D35C-4354D8B72E80}"/>
              </a:ext>
            </a:extLst>
          </p:cNvPr>
          <p:cNvPicPr>
            <a:picLocks noGrp="1" noChangeAspect="1"/>
          </p:cNvPicPr>
          <p:nvPr>
            <p:ph idx="1"/>
          </p:nvPr>
        </p:nvPicPr>
        <p:blipFill>
          <a:blip r:embed="rId2"/>
          <a:stretch>
            <a:fillRect/>
          </a:stretch>
        </p:blipFill>
        <p:spPr>
          <a:xfrm>
            <a:off x="5673152" y="1648538"/>
            <a:ext cx="4306117" cy="4413978"/>
          </a:xfrm>
        </p:spPr>
      </p:pic>
      <p:pic>
        <p:nvPicPr>
          <p:cNvPr id="9" name="Picture 8">
            <a:extLst>
              <a:ext uri="{FF2B5EF4-FFF2-40B4-BE49-F238E27FC236}">
                <a16:creationId xmlns:a16="http://schemas.microsoft.com/office/drawing/2014/main" id="{5A00996E-B4FF-A42B-1C86-C5DF8581B031}"/>
              </a:ext>
            </a:extLst>
          </p:cNvPr>
          <p:cNvPicPr>
            <a:picLocks noChangeAspect="1"/>
          </p:cNvPicPr>
          <p:nvPr/>
        </p:nvPicPr>
        <p:blipFill>
          <a:blip r:embed="rId3"/>
          <a:stretch>
            <a:fillRect/>
          </a:stretch>
        </p:blipFill>
        <p:spPr>
          <a:xfrm>
            <a:off x="1141413" y="1648538"/>
            <a:ext cx="4468975" cy="3582885"/>
          </a:xfrm>
          <a:prstGeom prst="rect">
            <a:avLst/>
          </a:prstGeom>
        </p:spPr>
      </p:pic>
    </p:spTree>
    <p:extLst>
      <p:ext uri="{BB962C8B-B14F-4D97-AF65-F5344CB8AC3E}">
        <p14:creationId xmlns:p14="http://schemas.microsoft.com/office/powerpoint/2010/main" val="121731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FC97-83BB-E9A4-CFEF-95729C911481}"/>
              </a:ext>
            </a:extLst>
          </p:cNvPr>
          <p:cNvSpPr>
            <a:spLocks noGrp="1"/>
          </p:cNvSpPr>
          <p:nvPr>
            <p:ph type="title"/>
          </p:nvPr>
        </p:nvSpPr>
        <p:spPr/>
        <p:txBody>
          <a:bodyPr/>
          <a:lstStyle/>
          <a:p>
            <a:r>
              <a:rPr lang="en-US" dirty="0"/>
              <a:t>Method(</a:t>
            </a:r>
            <a:r>
              <a:rPr lang="en-US" dirty="0" err="1"/>
              <a:t>jim</a:t>
            </a:r>
            <a:r>
              <a:rPr lang="en-US" dirty="0"/>
              <a:t>)</a:t>
            </a:r>
          </a:p>
        </p:txBody>
      </p:sp>
      <p:pic>
        <p:nvPicPr>
          <p:cNvPr id="7" name="Picture 6">
            <a:extLst>
              <a:ext uri="{FF2B5EF4-FFF2-40B4-BE49-F238E27FC236}">
                <a16:creationId xmlns:a16="http://schemas.microsoft.com/office/drawing/2014/main" id="{9FA5CF03-1FDA-4DBE-8C3E-48F9C5C0B4DA}"/>
              </a:ext>
            </a:extLst>
          </p:cNvPr>
          <p:cNvPicPr>
            <a:picLocks noChangeAspect="1"/>
          </p:cNvPicPr>
          <p:nvPr/>
        </p:nvPicPr>
        <p:blipFill>
          <a:blip r:embed="rId2"/>
          <a:stretch>
            <a:fillRect/>
          </a:stretch>
        </p:blipFill>
        <p:spPr>
          <a:xfrm>
            <a:off x="5676956" y="1691981"/>
            <a:ext cx="5544324" cy="3847835"/>
          </a:xfrm>
          <a:prstGeom prst="rect">
            <a:avLst/>
          </a:prstGeom>
        </p:spPr>
      </p:pic>
      <p:pic>
        <p:nvPicPr>
          <p:cNvPr id="11" name="Picture 10">
            <a:extLst>
              <a:ext uri="{FF2B5EF4-FFF2-40B4-BE49-F238E27FC236}">
                <a16:creationId xmlns:a16="http://schemas.microsoft.com/office/drawing/2014/main" id="{99592C0D-C60E-761F-FDA4-D283E3C1AC0F}"/>
              </a:ext>
            </a:extLst>
          </p:cNvPr>
          <p:cNvPicPr>
            <a:picLocks noChangeAspect="1"/>
          </p:cNvPicPr>
          <p:nvPr/>
        </p:nvPicPr>
        <p:blipFill>
          <a:blip r:embed="rId3"/>
          <a:stretch>
            <a:fillRect/>
          </a:stretch>
        </p:blipFill>
        <p:spPr>
          <a:xfrm>
            <a:off x="774114" y="1691981"/>
            <a:ext cx="4826379" cy="3847835"/>
          </a:xfrm>
          <a:prstGeom prst="rect">
            <a:avLst/>
          </a:prstGeom>
        </p:spPr>
      </p:pic>
    </p:spTree>
    <p:extLst>
      <p:ext uri="{BB962C8B-B14F-4D97-AF65-F5344CB8AC3E}">
        <p14:creationId xmlns:p14="http://schemas.microsoft.com/office/powerpoint/2010/main" val="347161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AF8-168B-74D7-2C44-7B357EA35E3A}"/>
              </a:ext>
            </a:extLst>
          </p:cNvPr>
          <p:cNvSpPr>
            <a:spLocks noGrp="1"/>
          </p:cNvSpPr>
          <p:nvPr>
            <p:ph type="title"/>
          </p:nvPr>
        </p:nvSpPr>
        <p:spPr>
          <a:xfrm>
            <a:off x="1141413" y="618518"/>
            <a:ext cx="9905998" cy="699294"/>
          </a:xfrm>
        </p:spPr>
        <p:txBody>
          <a:bodyPr/>
          <a:lstStyle/>
          <a:p>
            <a:r>
              <a:rPr lang="en-US" dirty="0"/>
              <a:t>Method(Jim)</a:t>
            </a:r>
          </a:p>
        </p:txBody>
      </p:sp>
      <p:pic>
        <p:nvPicPr>
          <p:cNvPr id="4" name="Content Placeholder 4">
            <a:extLst>
              <a:ext uri="{FF2B5EF4-FFF2-40B4-BE49-F238E27FC236}">
                <a16:creationId xmlns:a16="http://schemas.microsoft.com/office/drawing/2014/main" id="{C0C8E3D2-70AF-6E46-4583-2A45AD3C7040}"/>
              </a:ext>
            </a:extLst>
          </p:cNvPr>
          <p:cNvPicPr>
            <a:picLocks noGrp="1" noChangeAspect="1"/>
          </p:cNvPicPr>
          <p:nvPr>
            <p:ph idx="1"/>
          </p:nvPr>
        </p:nvPicPr>
        <p:blipFill>
          <a:blip r:embed="rId2"/>
          <a:stretch>
            <a:fillRect/>
          </a:stretch>
        </p:blipFill>
        <p:spPr>
          <a:xfrm>
            <a:off x="1141413" y="1317812"/>
            <a:ext cx="4361343" cy="3541712"/>
          </a:xfrm>
        </p:spPr>
      </p:pic>
      <p:pic>
        <p:nvPicPr>
          <p:cNvPr id="5" name="Picture 4">
            <a:extLst>
              <a:ext uri="{FF2B5EF4-FFF2-40B4-BE49-F238E27FC236}">
                <a16:creationId xmlns:a16="http://schemas.microsoft.com/office/drawing/2014/main" id="{E205F597-8396-029E-CC11-5F69813F653D}"/>
              </a:ext>
            </a:extLst>
          </p:cNvPr>
          <p:cNvPicPr>
            <a:picLocks noChangeAspect="1"/>
          </p:cNvPicPr>
          <p:nvPr/>
        </p:nvPicPr>
        <p:blipFill>
          <a:blip r:embed="rId3"/>
          <a:stretch>
            <a:fillRect/>
          </a:stretch>
        </p:blipFill>
        <p:spPr>
          <a:xfrm>
            <a:off x="5964645" y="1317812"/>
            <a:ext cx="4947152" cy="5307106"/>
          </a:xfrm>
          <a:prstGeom prst="rect">
            <a:avLst/>
          </a:prstGeom>
        </p:spPr>
      </p:pic>
    </p:spTree>
    <p:extLst>
      <p:ext uri="{BB962C8B-B14F-4D97-AF65-F5344CB8AC3E}">
        <p14:creationId xmlns:p14="http://schemas.microsoft.com/office/powerpoint/2010/main" val="53661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48D0-25CE-7DD0-C15E-D90E41270B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60B2A5-17B0-3DD3-71C8-F7B6881AF72F}"/>
              </a:ext>
            </a:extLst>
          </p:cNvPr>
          <p:cNvSpPr>
            <a:spLocks noGrp="1"/>
          </p:cNvSpPr>
          <p:nvPr>
            <p:ph idx="1"/>
          </p:nvPr>
        </p:nvSpPr>
        <p:spPr/>
        <p:txBody>
          <a:bodyPr/>
          <a:lstStyle/>
          <a:p>
            <a:r>
              <a:rPr lang="en-US" dirty="0"/>
              <a:t>Mixed results.</a:t>
            </a:r>
          </a:p>
          <a:p>
            <a:r>
              <a:rPr lang="en-US" dirty="0"/>
              <a:t>Underrepresentation is evident</a:t>
            </a:r>
          </a:p>
          <a:p>
            <a:r>
              <a:rPr lang="en-US" dirty="0"/>
              <a:t>There were a high number of respondents that did not confirm gender identity or race.</a:t>
            </a:r>
          </a:p>
        </p:txBody>
      </p:sp>
    </p:spTree>
    <p:extLst>
      <p:ext uri="{BB962C8B-B14F-4D97-AF65-F5344CB8AC3E}">
        <p14:creationId xmlns:p14="http://schemas.microsoft.com/office/powerpoint/2010/main" val="126373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08EB1D-44FC-15A5-B42F-01C48F320761}"/>
              </a:ext>
            </a:extLst>
          </p:cNvPr>
          <p:cNvPicPr>
            <a:picLocks noChangeAspect="1"/>
          </p:cNvPicPr>
          <p:nvPr/>
        </p:nvPicPr>
        <p:blipFill>
          <a:blip r:embed="rId2"/>
          <a:stretch>
            <a:fillRect/>
          </a:stretch>
        </p:blipFill>
        <p:spPr>
          <a:xfrm>
            <a:off x="2804653" y="594917"/>
            <a:ext cx="6582694" cy="5668166"/>
          </a:xfrm>
          <a:prstGeom prst="rect">
            <a:avLst/>
          </a:prstGeom>
        </p:spPr>
      </p:pic>
    </p:spTree>
    <p:extLst>
      <p:ext uri="{BB962C8B-B14F-4D97-AF65-F5344CB8AC3E}">
        <p14:creationId xmlns:p14="http://schemas.microsoft.com/office/powerpoint/2010/main" val="419056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A1FC-9999-B55F-B783-13240322A31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4645415-7AF2-BA8E-A51E-8A95313C55BC}"/>
              </a:ext>
            </a:extLst>
          </p:cNvPr>
          <p:cNvSpPr>
            <a:spLocks noGrp="1"/>
          </p:cNvSpPr>
          <p:nvPr>
            <p:ph idx="1"/>
          </p:nvPr>
        </p:nvSpPr>
        <p:spPr/>
        <p:txBody>
          <a:bodyPr/>
          <a:lstStyle/>
          <a:p>
            <a:r>
              <a:rPr lang="en-US" dirty="0"/>
              <a:t>Gathering appropriate sources with an ample number of samples but also an appreciable amount of relative features</a:t>
            </a:r>
          </a:p>
          <a:p>
            <a:r>
              <a:rPr lang="en-US" dirty="0"/>
              <a:t>Interpreting the different data sets the group members mined independently</a:t>
            </a:r>
          </a:p>
          <a:p>
            <a:r>
              <a:rPr lang="en-US" dirty="0"/>
              <a:t>Actually </a:t>
            </a:r>
            <a:r>
              <a:rPr lang="en-US" i="1" dirty="0"/>
              <a:t>solving </a:t>
            </a:r>
            <a:r>
              <a:rPr lang="en-US" dirty="0"/>
              <a:t>the “problem” proved to be a mystery</a:t>
            </a:r>
          </a:p>
        </p:txBody>
      </p:sp>
    </p:spTree>
    <p:extLst>
      <p:ext uri="{BB962C8B-B14F-4D97-AF65-F5344CB8AC3E}">
        <p14:creationId xmlns:p14="http://schemas.microsoft.com/office/powerpoint/2010/main" val="166354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6C9-3134-E20D-ED63-B0A1A9FBC7DE}"/>
              </a:ext>
            </a:extLst>
          </p:cNvPr>
          <p:cNvSpPr>
            <a:spLocks noGrp="1"/>
          </p:cNvSpPr>
          <p:nvPr>
            <p:ph type="title"/>
          </p:nvPr>
        </p:nvSpPr>
        <p:spPr/>
        <p:txBody>
          <a:bodyPr/>
          <a:lstStyle/>
          <a:p>
            <a:r>
              <a:rPr lang="en-US" dirty="0"/>
              <a:t>Method (Chris)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FA6D68-E848-EA0C-4237-1D91A48E8939}"/>
                  </a:ext>
                </a:extLst>
              </p:cNvPr>
              <p:cNvSpPr>
                <a:spLocks noGrp="1"/>
              </p:cNvSpPr>
              <p:nvPr>
                <p:ph idx="1"/>
              </p:nvPr>
            </p:nvSpPr>
            <p:spPr>
              <a:xfrm>
                <a:off x="1141412" y="2249486"/>
                <a:ext cx="9905999" cy="3989996"/>
              </a:xfrm>
            </p:spPr>
            <p:txBody>
              <a:bodyPr>
                <a:normAutofit/>
              </a:bodyPr>
              <a:lstStyle/>
              <a:p>
                <a:r>
                  <a:rPr lang="en-US" dirty="0"/>
                  <a:t>Christopher chose to examine two data sets</a:t>
                </a:r>
              </a:p>
              <a:p>
                <a:r>
                  <a:rPr lang="en-US" dirty="0"/>
                  <a:t>The first was through the lens of the K-nearest neighbors algorithm</a:t>
                </a:r>
              </a:p>
              <a:p>
                <a:pPr marL="0" indent="0">
                  <a:buNone/>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i="1">
                              <a:latin typeface="Cambria Math" panose="02040503050406030204" pitchFamily="18" charset="0"/>
                            </a:rPr>
                            <m:t>𝑦</m:t>
                          </m:r>
                        </m:e>
                      </m:acc>
                      <m:r>
                        <a:rPr lang="es-ES" i="1">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𝑛𝑛</m:t>
                          </m:r>
                        </m:sub>
                      </m:sSub>
                      <m:d>
                        <m:dPr>
                          <m:ctrlPr>
                            <a:rPr lang="es-ES" i="1">
                              <a:latin typeface="Cambria Math" panose="02040503050406030204" pitchFamily="18" charset="0"/>
                            </a:rPr>
                          </m:ctrlPr>
                        </m:dPr>
                        <m:e>
                          <m:r>
                            <a:rPr lang="es-ES" i="1">
                              <a:latin typeface="Cambria Math" panose="02040503050406030204" pitchFamily="18" charset="0"/>
                            </a:rPr>
                            <m:t>𝑥</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𝑛𝑛</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e>
                          </m:d>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𝑁</m:t>
                          </m:r>
                        </m:sub>
                      </m:sSub>
                      <m:nary>
                        <m:naryPr>
                          <m:chr m:val="∑"/>
                          <m:ctrlPr>
                            <a:rPr lang="en-US" i="1">
                              <a:latin typeface="Cambria Math" panose="02040503050406030204" pitchFamily="18" charset="0"/>
                            </a:rPr>
                          </m:ctrlPr>
                        </m:naryPr>
                        <m:sub>
                          <m:r>
                            <a:rPr lang="en-US" i="1">
                              <a:latin typeface="Cambria Math" panose="02040503050406030204" pitchFamily="18" charset="0"/>
                            </a:rPr>
                            <m:t>𝑑</m:t>
                          </m:r>
                          <m:r>
                            <a:rPr lang="en-US" i="1">
                              <a:latin typeface="Cambria Math" panose="02040503050406030204" pitchFamily="18" charset="0"/>
                            </a:rPr>
                            <m:t>=1</m:t>
                          </m:r>
                        </m:sub>
                        <m:sup>
                          <m:r>
                            <a:rPr lang="en-US" i="1">
                              <a:latin typeface="Cambria Math" panose="02040503050406030204" pitchFamily="18" charset="0"/>
                            </a:rPr>
                            <m:t>𝐷</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𝑛𝑑</m:t>
                                      </m:r>
                                    </m:sub>
                                  </m:sSub>
                                </m:e>
                              </m:d>
                            </m:e>
                            <m:sup>
                              <m:r>
                                <a:rPr lang="en-US" i="1">
                                  <a:latin typeface="Cambria Math" panose="02040503050406030204" pitchFamily="18" charset="0"/>
                                </a:rPr>
                                <m:t>2</m:t>
                              </m:r>
                            </m:sup>
                          </m:sSup>
                        </m:e>
                      </m:nary>
                    </m:oMath>
                  </m:oMathPara>
                </a14:m>
                <a:endParaRPr lang="en-US" dirty="0"/>
              </a:p>
              <a:p>
                <a:r>
                  <a:rPr lang="en-US" dirty="0"/>
                  <a:t>Attempt to sort individuals into buckets with regards to their race using distance between numerical inputs</a:t>
                </a:r>
              </a:p>
            </p:txBody>
          </p:sp>
        </mc:Choice>
        <mc:Fallback xmlns="">
          <p:sp>
            <p:nvSpPr>
              <p:cNvPr id="3" name="Content Placeholder 2">
                <a:extLst>
                  <a:ext uri="{FF2B5EF4-FFF2-40B4-BE49-F238E27FC236}">
                    <a16:creationId xmlns:a16="http://schemas.microsoft.com/office/drawing/2014/main" id="{60FA6D68-E848-EA0C-4237-1D91A48E8939}"/>
                  </a:ext>
                </a:extLst>
              </p:cNvPr>
              <p:cNvSpPr>
                <a:spLocks noGrp="1" noRot="1" noChangeAspect="1" noMove="1" noResize="1" noEditPoints="1" noAdjustHandles="1" noChangeArrowheads="1" noChangeShapeType="1" noTextEdit="1"/>
              </p:cNvSpPr>
              <p:nvPr>
                <p:ph idx="1"/>
              </p:nvPr>
            </p:nvSpPr>
            <p:spPr>
              <a:xfrm>
                <a:off x="1141412" y="2249486"/>
                <a:ext cx="9905999" cy="3989996"/>
              </a:xfrm>
              <a:blipFill>
                <a:blip r:embed="rId2"/>
                <a:stretch>
                  <a:fillRect l="-1231" t="-1985"/>
                </a:stretch>
              </a:blipFill>
            </p:spPr>
            <p:txBody>
              <a:bodyPr/>
              <a:lstStyle/>
              <a:p>
                <a:r>
                  <a:rPr lang="en-US">
                    <a:noFill/>
                  </a:rPr>
                  <a:t> </a:t>
                </a:r>
              </a:p>
            </p:txBody>
          </p:sp>
        </mc:Fallback>
      </mc:AlternateContent>
    </p:spTree>
    <p:extLst>
      <p:ext uri="{BB962C8B-B14F-4D97-AF65-F5344CB8AC3E}">
        <p14:creationId xmlns:p14="http://schemas.microsoft.com/office/powerpoint/2010/main" val="354369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9826-5AC1-98FE-3FA0-92D4970B9029}"/>
              </a:ext>
            </a:extLst>
          </p:cNvPr>
          <p:cNvSpPr>
            <a:spLocks noGrp="1"/>
          </p:cNvSpPr>
          <p:nvPr>
            <p:ph type="title"/>
          </p:nvPr>
        </p:nvSpPr>
        <p:spPr>
          <a:xfrm>
            <a:off x="1141413" y="618518"/>
            <a:ext cx="9905998" cy="945587"/>
          </a:xfrm>
        </p:spPr>
        <p:txBody>
          <a:bodyPr/>
          <a:lstStyle/>
          <a:p>
            <a:r>
              <a:rPr lang="en-US" dirty="0"/>
              <a:t>Method (Chris)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F97B12-A841-644C-3750-5EE23C1362E7}"/>
                  </a:ext>
                </a:extLst>
              </p:cNvPr>
              <p:cNvSpPr>
                <a:spLocks noGrp="1"/>
              </p:cNvSpPr>
              <p:nvPr>
                <p:ph idx="1"/>
              </p:nvPr>
            </p:nvSpPr>
            <p:spPr>
              <a:xfrm>
                <a:off x="1141412" y="1564104"/>
                <a:ext cx="9905999" cy="4896853"/>
              </a:xfrm>
            </p:spPr>
            <p:txBody>
              <a:bodyPr/>
              <a:lstStyle/>
              <a:p>
                <a:r>
                  <a:rPr lang="en-US" dirty="0"/>
                  <a:t>The second dataset was used to build linear regression models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𝑑</m:t>
                          </m:r>
                          <m:r>
                            <a:rPr lang="en-US" i="1">
                              <a:latin typeface="Cambria Math" panose="02040503050406030204" pitchFamily="18" charset="0"/>
                            </a:rPr>
                            <m:t>=1</m:t>
                          </m:r>
                        </m:sub>
                        <m:sup>
                          <m:r>
                            <a:rPr lang="en-US" i="1">
                              <a:latin typeface="Cambria Math" panose="02040503050406030204" pitchFamily="18" charset="0"/>
                            </a:rPr>
                            <m:t>𝐷</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m:t>
                              </m:r>
                            </m:sub>
                          </m:sSub>
                        </m:e>
                      </m:nary>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r>
                        <a:rPr lang="en-US" i="1">
                          <a:latin typeface="Cambria Math" panose="02040503050406030204" pitchFamily="18" charset="0"/>
                        </a:rPr>
                        <m:t>𝑥</m:t>
                      </m:r>
                    </m:oMath>
                  </m:oMathPara>
                </a14:m>
                <a:endParaRPr lang="en-US" dirty="0"/>
              </a:p>
              <a:p>
                <a:r>
                  <a:rPr lang="en-US" dirty="0"/>
                  <a:t>Attempt to see if generated weights indicate a form of bias (i.e. identifying characteristics like gender or race are weighted higher than experience / performance) in determining some resultant label like salary / compensation</a:t>
                </a:r>
              </a:p>
              <a:p>
                <a:r>
                  <a:rPr lang="en-US" dirty="0"/>
                  <a:t>Evaluated through minimizing residual sum of squares, or RSS</a:t>
                </a:r>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𝑅𝑆𝑆</m:t>
                      </m:r>
                      <m:d>
                        <m:dPr>
                          <m:ctrlPr>
                            <a:rPr lang="es-ES" i="1">
                              <a:latin typeface="Cambria Math" panose="02040503050406030204" pitchFamily="18" charset="0"/>
                            </a:rPr>
                          </m:ctrlPr>
                        </m:dPr>
                        <m:e>
                          <m:r>
                            <a:rPr lang="es-ES" i="1">
                              <a:latin typeface="Cambria Math" panose="02040503050406030204" pitchFamily="18" charset="0"/>
                            </a:rPr>
                            <m:t>𝑤</m:t>
                          </m:r>
                        </m:e>
                      </m:d>
                      <m:r>
                        <a:rPr lang="es-ES" i="1">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𝑋𝑤</m:t>
                              </m:r>
                            </m:e>
                          </m:d>
                        </m:e>
                        <m:sup>
                          <m:r>
                            <a:rPr lang="es-ES" i="1">
                              <a:latin typeface="Cambria Math" panose="02040503050406030204" pitchFamily="18" charset="0"/>
                            </a:rPr>
                            <m:t>𝑇</m:t>
                          </m:r>
                        </m:sup>
                      </m:sSup>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𝑋𝑤</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pl-PL" i="1" smtClean="0">
                              <a:latin typeface="Cambria Math" panose="02040503050406030204" pitchFamily="18" charset="0"/>
                            </a:rPr>
                          </m:ctrlPr>
                        </m:sSupPr>
                        <m:e>
                          <m:r>
                            <a:rPr lang="pl-PL" i="1">
                              <a:latin typeface="Cambria Math" panose="02040503050406030204" pitchFamily="18" charset="0"/>
                            </a:rPr>
                            <m:t>𝑤</m:t>
                          </m:r>
                        </m:e>
                        <m:sup>
                          <m:r>
                            <a:rPr lang="pl-PL" i="1">
                              <a:latin typeface="Cambria Math" panose="02040503050406030204" pitchFamily="18" charset="0"/>
                            </a:rPr>
                            <m:t>∗</m:t>
                          </m:r>
                        </m:sup>
                      </m:sSup>
                      <m:r>
                        <a:rPr lang="pl-PL" i="1">
                          <a:latin typeface="Cambria Math" panose="02040503050406030204" pitchFamily="18" charset="0"/>
                        </a:rPr>
                        <m:t>=</m:t>
                      </m:r>
                      <m:r>
                        <a:rPr lang="pl-PL" i="1">
                          <a:latin typeface="Cambria Math" panose="02040503050406030204" pitchFamily="18" charset="0"/>
                        </a:rPr>
                        <m:t>𝑎𝑟𝑔𝑚𝑖</m:t>
                      </m:r>
                      <m:sSub>
                        <m:sSubPr>
                          <m:ctrlPr>
                            <a:rPr lang="pl-PL" i="1">
                              <a:latin typeface="Cambria Math" panose="02040503050406030204" pitchFamily="18" charset="0"/>
                            </a:rPr>
                          </m:ctrlPr>
                        </m:sSubPr>
                        <m:e>
                          <m:r>
                            <a:rPr lang="pl-PL" i="1">
                              <a:latin typeface="Cambria Math" panose="02040503050406030204" pitchFamily="18" charset="0"/>
                            </a:rPr>
                            <m:t>𝑛</m:t>
                          </m:r>
                        </m:e>
                        <m:sub>
                          <m:r>
                            <a:rPr lang="pl-PL" i="1">
                              <a:latin typeface="Cambria Math" panose="02040503050406030204" pitchFamily="18" charset="0"/>
                            </a:rPr>
                            <m:t>𝑤</m:t>
                          </m:r>
                        </m:sub>
                      </m:sSub>
                      <m:r>
                        <a:rPr lang="pl-PL" i="1">
                          <a:latin typeface="Cambria Math" panose="02040503050406030204" pitchFamily="18" charset="0"/>
                        </a:rPr>
                        <m:t>𝑅𝑆𝑆</m:t>
                      </m:r>
                      <m:d>
                        <m:dPr>
                          <m:ctrlPr>
                            <a:rPr lang="pl-PL" i="1">
                              <a:latin typeface="Cambria Math" panose="02040503050406030204" pitchFamily="18" charset="0"/>
                            </a:rPr>
                          </m:ctrlPr>
                        </m:dPr>
                        <m:e>
                          <m:r>
                            <a:rPr lang="pl-PL" i="1">
                              <a:latin typeface="Cambria Math" panose="02040503050406030204" pitchFamily="18" charset="0"/>
                            </a:rPr>
                            <m:t>𝑤</m:t>
                          </m:r>
                        </m:e>
                      </m:d>
                    </m:oMath>
                  </m:oMathPara>
                </a14:m>
                <a:endParaRPr lang="en-US" dirty="0"/>
              </a:p>
            </p:txBody>
          </p:sp>
        </mc:Choice>
        <mc:Fallback xmlns="">
          <p:sp>
            <p:nvSpPr>
              <p:cNvPr id="3" name="Content Placeholder 2">
                <a:extLst>
                  <a:ext uri="{FF2B5EF4-FFF2-40B4-BE49-F238E27FC236}">
                    <a16:creationId xmlns:a16="http://schemas.microsoft.com/office/drawing/2014/main" id="{ACF97B12-A841-644C-3750-5EE23C1362E7}"/>
                  </a:ext>
                </a:extLst>
              </p:cNvPr>
              <p:cNvSpPr>
                <a:spLocks noGrp="1" noRot="1" noChangeAspect="1" noMove="1" noResize="1" noEditPoints="1" noAdjustHandles="1" noChangeArrowheads="1" noChangeShapeType="1" noTextEdit="1"/>
              </p:cNvSpPr>
              <p:nvPr>
                <p:ph idx="1"/>
              </p:nvPr>
            </p:nvSpPr>
            <p:spPr>
              <a:xfrm>
                <a:off x="1141412" y="1564104"/>
                <a:ext cx="9905999" cy="4896853"/>
              </a:xfrm>
              <a:blipFill>
                <a:blip r:embed="rId2"/>
                <a:stretch>
                  <a:fillRect l="-1231" t="-1743"/>
                </a:stretch>
              </a:blipFill>
            </p:spPr>
            <p:txBody>
              <a:bodyPr/>
              <a:lstStyle/>
              <a:p>
                <a:r>
                  <a:rPr lang="en-US">
                    <a:noFill/>
                  </a:rPr>
                  <a:t> </a:t>
                </a:r>
              </a:p>
            </p:txBody>
          </p:sp>
        </mc:Fallback>
      </mc:AlternateContent>
    </p:spTree>
    <p:extLst>
      <p:ext uri="{BB962C8B-B14F-4D97-AF65-F5344CB8AC3E}">
        <p14:creationId xmlns:p14="http://schemas.microsoft.com/office/powerpoint/2010/main" val="386609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17E4-D5B5-7F5A-BFDB-F638F81ED90A}"/>
              </a:ext>
            </a:extLst>
          </p:cNvPr>
          <p:cNvSpPr>
            <a:spLocks noGrp="1"/>
          </p:cNvSpPr>
          <p:nvPr>
            <p:ph type="title"/>
          </p:nvPr>
        </p:nvSpPr>
        <p:spPr/>
        <p:txBody>
          <a:bodyPr/>
          <a:lstStyle/>
          <a:p>
            <a:r>
              <a:rPr lang="en-US" dirty="0"/>
              <a:t>Experiment (Chris)</a:t>
            </a:r>
          </a:p>
        </p:txBody>
      </p:sp>
      <p:sp>
        <p:nvSpPr>
          <p:cNvPr id="3" name="Content Placeholder 2">
            <a:extLst>
              <a:ext uri="{FF2B5EF4-FFF2-40B4-BE49-F238E27FC236}">
                <a16:creationId xmlns:a16="http://schemas.microsoft.com/office/drawing/2014/main" id="{DFCE6313-F198-9B3B-48A2-546EC2DD4BAA}"/>
              </a:ext>
            </a:extLst>
          </p:cNvPr>
          <p:cNvSpPr>
            <a:spLocks noGrp="1"/>
          </p:cNvSpPr>
          <p:nvPr>
            <p:ph idx="1"/>
          </p:nvPr>
        </p:nvSpPr>
        <p:spPr/>
        <p:txBody>
          <a:bodyPr/>
          <a:lstStyle/>
          <a:p>
            <a:r>
              <a:rPr lang="en-US" dirty="0"/>
              <a:t>The initial dataset did indeed yield very poor results when attempting to sort employees into “race” buckets through KNN (in this case, 2-NN)</a:t>
            </a:r>
          </a:p>
          <a:p>
            <a:pPr marL="0" indent="0">
              <a:buNone/>
            </a:pPr>
            <a:endParaRPr lang="en-US" dirty="0"/>
          </a:p>
          <a:p>
            <a:pPr marL="0" indent="0">
              <a:buNone/>
            </a:pPr>
            <a:endParaRPr lang="en-US" dirty="0"/>
          </a:p>
          <a:p>
            <a:r>
              <a:rPr lang="en-US" dirty="0"/>
              <a:t>However, explanatory power of this dataset is weak</a:t>
            </a:r>
          </a:p>
          <a:p>
            <a:pPr lvl="1"/>
            <a:r>
              <a:rPr lang="en-US" dirty="0"/>
              <a:t>It is simulated data and of extremely small size</a:t>
            </a:r>
          </a:p>
          <a:p>
            <a:pPr lvl="1"/>
            <a:r>
              <a:rPr lang="en-US" dirty="0"/>
              <a:t>Meant more as a proof of concept before the second data set</a:t>
            </a:r>
          </a:p>
        </p:txBody>
      </p:sp>
      <p:pic>
        <p:nvPicPr>
          <p:cNvPr id="6" name="Picture 5">
            <a:extLst>
              <a:ext uri="{FF2B5EF4-FFF2-40B4-BE49-F238E27FC236}">
                <a16:creationId xmlns:a16="http://schemas.microsoft.com/office/drawing/2014/main" id="{ED889DA6-7B41-2060-D1DB-F23E6FCFF45C}"/>
              </a:ext>
            </a:extLst>
          </p:cNvPr>
          <p:cNvPicPr>
            <a:picLocks noChangeAspect="1"/>
          </p:cNvPicPr>
          <p:nvPr/>
        </p:nvPicPr>
        <p:blipFill>
          <a:blip r:embed="rId2"/>
          <a:stretch>
            <a:fillRect/>
          </a:stretch>
        </p:blipFill>
        <p:spPr>
          <a:xfrm>
            <a:off x="1467982" y="3217905"/>
            <a:ext cx="2758854" cy="945021"/>
          </a:xfrm>
          <a:prstGeom prst="rect">
            <a:avLst/>
          </a:prstGeom>
        </p:spPr>
      </p:pic>
    </p:spTree>
    <p:extLst>
      <p:ext uri="{BB962C8B-B14F-4D97-AF65-F5344CB8AC3E}">
        <p14:creationId xmlns:p14="http://schemas.microsoft.com/office/powerpoint/2010/main" val="415760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E280-640A-0CE6-3EEC-883AE81DD3C7}"/>
              </a:ext>
            </a:extLst>
          </p:cNvPr>
          <p:cNvSpPr>
            <a:spLocks noGrp="1"/>
          </p:cNvSpPr>
          <p:nvPr>
            <p:ph type="title"/>
          </p:nvPr>
        </p:nvSpPr>
        <p:spPr/>
        <p:txBody>
          <a:bodyPr/>
          <a:lstStyle/>
          <a:p>
            <a:r>
              <a:rPr lang="en-US" dirty="0"/>
              <a:t>Experiment (</a:t>
            </a:r>
            <a:r>
              <a:rPr lang="en-US" dirty="0" err="1"/>
              <a:t>chris</a:t>
            </a:r>
            <a:r>
              <a:rPr lang="en-US" dirty="0"/>
              <a:t>)</a:t>
            </a:r>
          </a:p>
        </p:txBody>
      </p:sp>
      <p:sp>
        <p:nvSpPr>
          <p:cNvPr id="3" name="Content Placeholder 2">
            <a:extLst>
              <a:ext uri="{FF2B5EF4-FFF2-40B4-BE49-F238E27FC236}">
                <a16:creationId xmlns:a16="http://schemas.microsoft.com/office/drawing/2014/main" id="{E8CA857E-3A9D-E400-1E75-B8F16A606E48}"/>
              </a:ext>
            </a:extLst>
          </p:cNvPr>
          <p:cNvSpPr>
            <a:spLocks noGrp="1"/>
          </p:cNvSpPr>
          <p:nvPr>
            <p:ph idx="1"/>
          </p:nvPr>
        </p:nvSpPr>
        <p:spPr/>
        <p:txBody>
          <a:bodyPr/>
          <a:lstStyle/>
          <a:p>
            <a:r>
              <a:rPr lang="en-US" dirty="0"/>
              <a:t>The second data set of much larger, real data yielded better results</a:t>
            </a:r>
          </a:p>
          <a:p>
            <a:pPr lvl="1"/>
            <a:r>
              <a:rPr lang="en-US" dirty="0"/>
              <a:t>Built two multiple linear regression models</a:t>
            </a:r>
          </a:p>
          <a:p>
            <a:pPr lvl="1"/>
            <a:r>
              <a:rPr lang="en-US" dirty="0"/>
              <a:t>Each used separate data frames preprocessed separately with regards to gender and race</a:t>
            </a:r>
          </a:p>
          <a:p>
            <a:r>
              <a:rPr lang="en-US" dirty="0"/>
              <a:t>Before building the models, simple scatterplots created to see if any correlations could be detected visually</a:t>
            </a:r>
          </a:p>
        </p:txBody>
      </p:sp>
    </p:spTree>
    <p:extLst>
      <p:ext uri="{BB962C8B-B14F-4D97-AF65-F5344CB8AC3E}">
        <p14:creationId xmlns:p14="http://schemas.microsoft.com/office/powerpoint/2010/main" val="286485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B4C0BC-41C0-98A7-5AF8-0B7DD563EFDB}"/>
              </a:ext>
            </a:extLst>
          </p:cNvPr>
          <p:cNvPicPr>
            <a:picLocks noChangeAspect="1"/>
          </p:cNvPicPr>
          <p:nvPr/>
        </p:nvPicPr>
        <p:blipFill>
          <a:blip r:embed="rId2"/>
          <a:stretch>
            <a:fillRect/>
          </a:stretch>
        </p:blipFill>
        <p:spPr>
          <a:xfrm>
            <a:off x="141435" y="1123628"/>
            <a:ext cx="6230219" cy="4610743"/>
          </a:xfrm>
          <a:prstGeom prst="rect">
            <a:avLst/>
          </a:prstGeom>
        </p:spPr>
      </p:pic>
      <p:pic>
        <p:nvPicPr>
          <p:cNvPr id="7" name="Picture 6">
            <a:extLst>
              <a:ext uri="{FF2B5EF4-FFF2-40B4-BE49-F238E27FC236}">
                <a16:creationId xmlns:a16="http://schemas.microsoft.com/office/drawing/2014/main" id="{AB13B42E-B36A-802F-66DE-42ED9D3638EA}"/>
              </a:ext>
            </a:extLst>
          </p:cNvPr>
          <p:cNvPicPr>
            <a:picLocks noChangeAspect="1"/>
          </p:cNvPicPr>
          <p:nvPr/>
        </p:nvPicPr>
        <p:blipFill>
          <a:blip r:embed="rId3"/>
          <a:stretch>
            <a:fillRect/>
          </a:stretch>
        </p:blipFill>
        <p:spPr>
          <a:xfrm>
            <a:off x="5956219" y="1123628"/>
            <a:ext cx="6032611" cy="4620518"/>
          </a:xfrm>
          <a:prstGeom prst="rect">
            <a:avLst/>
          </a:prstGeom>
        </p:spPr>
      </p:pic>
    </p:spTree>
    <p:extLst>
      <p:ext uri="{BB962C8B-B14F-4D97-AF65-F5344CB8AC3E}">
        <p14:creationId xmlns:p14="http://schemas.microsoft.com/office/powerpoint/2010/main" val="3274792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670</TotalTime>
  <Words>976</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 Math</vt:lpstr>
      <vt:lpstr>Tw Cen MT</vt:lpstr>
      <vt:lpstr>Circuit</vt:lpstr>
      <vt:lpstr>The Minority Report</vt:lpstr>
      <vt:lpstr>Background &amp; Motivation</vt:lpstr>
      <vt:lpstr>PowerPoint Presentation</vt:lpstr>
      <vt:lpstr>Challenges</vt:lpstr>
      <vt:lpstr>Method (Chris)</vt:lpstr>
      <vt:lpstr>Method (Chris)</vt:lpstr>
      <vt:lpstr>Experiment (Chris)</vt:lpstr>
      <vt:lpstr>Experiment (chris)</vt:lpstr>
      <vt:lpstr>PowerPoint Presentation</vt:lpstr>
      <vt:lpstr>Experiment (chris)</vt:lpstr>
      <vt:lpstr>PowerPoint Presentation</vt:lpstr>
      <vt:lpstr>PowerPoint Presentation</vt:lpstr>
      <vt:lpstr>PowerPoint Presentation</vt:lpstr>
      <vt:lpstr>Preliminary Conclusions</vt:lpstr>
      <vt:lpstr>Method (Rohit)</vt:lpstr>
      <vt:lpstr>Experiment (Rohit)</vt:lpstr>
      <vt:lpstr>Method(Shafiullah)</vt:lpstr>
      <vt:lpstr>Experiment(Shafiullah)</vt:lpstr>
      <vt:lpstr>Experiment 2 </vt:lpstr>
      <vt:lpstr>Method(Jim)</vt:lpstr>
      <vt:lpstr>Method(Jim)</vt:lpstr>
      <vt:lpstr>Method(jim)</vt:lpstr>
      <vt:lpstr>Method(jim)</vt:lpstr>
      <vt:lpstr>Method(jim)</vt:lpstr>
      <vt:lpstr>Method(Jim)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Minority Report</dc:title>
  <dc:creator>rbarua3</dc:creator>
  <cp:lastModifiedBy>Shafiullah Hashimi</cp:lastModifiedBy>
  <cp:revision>12</cp:revision>
  <dcterms:created xsi:type="dcterms:W3CDTF">2023-05-07T07:06:53Z</dcterms:created>
  <dcterms:modified xsi:type="dcterms:W3CDTF">2023-05-08T05:30:50Z</dcterms:modified>
</cp:coreProperties>
</file>