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E7DDB2-9FD0-43A9-BD1B-F01C6B724047}">
  <a:tblStyle styleId="{05E7DDB2-9FD0-43A9-BD1B-F01C6B72404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9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5834805a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5834805a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35834805a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35834805a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5834805a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5834805a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35834805a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35834805a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35834805a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35834805a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5834805a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35834805a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35834805a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35834805a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Impact"/>
                <a:ea typeface="Impact"/>
                <a:cs typeface="Impact"/>
                <a:sym typeface="Impact"/>
              </a:rPr>
              <a:t>ZERO TRUST</a:t>
            </a:r>
            <a:endParaRPr dirty="0">
              <a:latin typeface="Impact"/>
              <a:ea typeface="Impact"/>
              <a:cs typeface="Impact"/>
              <a:sym typeface="Impact"/>
            </a:endParaRPr>
          </a:p>
        </p:txBody>
      </p:sp>
      <p:sp>
        <p:nvSpPr>
          <p:cNvPr id="55" name="Google Shape;55;p13"/>
          <p:cNvSpPr txBox="1">
            <a:spLocks noGrp="1"/>
          </p:cNvSpPr>
          <p:nvPr>
            <p:ph type="subTitle" idx="1"/>
          </p:nvPr>
        </p:nvSpPr>
        <p:spPr>
          <a:xfrm>
            <a:off x="311700" y="27130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200" b="1" dirty="0">
                <a:solidFill>
                  <a:schemeClr val="dk1"/>
                </a:solidFill>
              </a:rPr>
              <a:t>Never Trust, Always Verify</a:t>
            </a:r>
            <a:endParaRPr sz="1200" dirty="0"/>
          </a:p>
        </p:txBody>
      </p:sp>
      <p:pic>
        <p:nvPicPr>
          <p:cNvPr id="3" name="Picture 2">
            <a:extLst>
              <a:ext uri="{FF2B5EF4-FFF2-40B4-BE49-F238E27FC236}">
                <a16:creationId xmlns:a16="http://schemas.microsoft.com/office/drawing/2014/main" id="{25691B37-E8EE-D18A-973D-2BAE8AFC2574}"/>
              </a:ext>
            </a:extLst>
          </p:cNvPr>
          <p:cNvPicPr>
            <a:picLocks noChangeAspect="1"/>
          </p:cNvPicPr>
          <p:nvPr/>
        </p:nvPicPr>
        <p:blipFill>
          <a:blip r:embed="rId3"/>
          <a:stretch>
            <a:fillRect/>
          </a:stretch>
        </p:blipFill>
        <p:spPr>
          <a:xfrm>
            <a:off x="6623537" y="4305629"/>
            <a:ext cx="2147521" cy="584325"/>
          </a:xfrm>
          <a:prstGeom prst="rect">
            <a:avLst/>
          </a:prstGeom>
        </p:spPr>
      </p:pic>
      <p:sp>
        <p:nvSpPr>
          <p:cNvPr id="5" name="Google Shape;54;p13">
            <a:extLst>
              <a:ext uri="{FF2B5EF4-FFF2-40B4-BE49-F238E27FC236}">
                <a16:creationId xmlns:a16="http://schemas.microsoft.com/office/drawing/2014/main" id="{E9DFB084-C5CE-EFF0-6439-2E87378C9185}"/>
              </a:ext>
            </a:extLst>
          </p:cNvPr>
          <p:cNvSpPr txBox="1">
            <a:spLocks/>
          </p:cNvSpPr>
          <p:nvPr/>
        </p:nvSpPr>
        <p:spPr>
          <a:xfrm>
            <a:off x="4197383" y="4097215"/>
            <a:ext cx="4852307" cy="301710"/>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900" b="1" dirty="0">
                <a:latin typeface="Aptos" panose="020B0004020202020204" pitchFamily="34" charset="0"/>
                <a:ea typeface="Impact"/>
                <a:cs typeface="Impact"/>
                <a:sym typeface="Impact"/>
              </a:rPr>
              <a:t>Presented at </a:t>
            </a:r>
          </a:p>
        </p:txBody>
      </p:sp>
      <p:sp>
        <p:nvSpPr>
          <p:cNvPr id="6" name="Google Shape;54;p13">
            <a:extLst>
              <a:ext uri="{FF2B5EF4-FFF2-40B4-BE49-F238E27FC236}">
                <a16:creationId xmlns:a16="http://schemas.microsoft.com/office/drawing/2014/main" id="{AF07C886-5BBE-5F68-16E9-7ED7FD3D2034}"/>
              </a:ext>
            </a:extLst>
          </p:cNvPr>
          <p:cNvSpPr txBox="1">
            <a:spLocks/>
          </p:cNvSpPr>
          <p:nvPr/>
        </p:nvSpPr>
        <p:spPr>
          <a:xfrm>
            <a:off x="5531684" y="4735659"/>
            <a:ext cx="4852307" cy="301710"/>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900" dirty="0">
                <a:latin typeface="+mj-lt"/>
                <a:ea typeface="Impact"/>
                <a:cs typeface="Impact"/>
                <a:sym typeface="Impact"/>
              </a:rPr>
              <a:t>Bangalore Chapter</a:t>
            </a:r>
          </a:p>
        </p:txBody>
      </p:sp>
      <p:sp>
        <p:nvSpPr>
          <p:cNvPr id="2" name="Google Shape;54;p13">
            <a:extLst>
              <a:ext uri="{FF2B5EF4-FFF2-40B4-BE49-F238E27FC236}">
                <a16:creationId xmlns:a16="http://schemas.microsoft.com/office/drawing/2014/main" id="{438C613A-2EF0-E5D8-66E1-13AEBA60333B}"/>
              </a:ext>
            </a:extLst>
          </p:cNvPr>
          <p:cNvSpPr txBox="1">
            <a:spLocks/>
          </p:cNvSpPr>
          <p:nvPr/>
        </p:nvSpPr>
        <p:spPr>
          <a:xfrm>
            <a:off x="-1101179" y="4804593"/>
            <a:ext cx="4852307" cy="301710"/>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900" b="1" dirty="0" err="1">
                <a:latin typeface="+mj-lt"/>
                <a:ea typeface="Impact"/>
                <a:cs typeface="Impact"/>
                <a:sym typeface="Impact"/>
              </a:rPr>
              <a:t>Linkedn</a:t>
            </a:r>
            <a:r>
              <a:rPr lang="en-US" sz="900" b="1" dirty="0">
                <a:latin typeface="+mj-lt"/>
                <a:ea typeface="Impact"/>
                <a:cs typeface="Impact"/>
                <a:sym typeface="Impact"/>
              </a:rPr>
              <a:t> https://in.linkedin.com/in/piratesshield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556DFA-28C8-BA76-7FAA-F2E5E08EC9FE}"/>
              </a:ext>
            </a:extLst>
          </p:cNvPr>
          <p:cNvSpPr txBox="1"/>
          <p:nvPr/>
        </p:nvSpPr>
        <p:spPr>
          <a:xfrm>
            <a:off x="515817" y="1243672"/>
            <a:ext cx="8751276" cy="2862322"/>
          </a:xfrm>
          <a:prstGeom prst="rect">
            <a:avLst/>
          </a:prstGeom>
          <a:noFill/>
        </p:spPr>
        <p:txBody>
          <a:bodyPr wrap="square">
            <a:spAutoFit/>
          </a:bodyPr>
          <a:lstStyle/>
          <a:p>
            <a:pPr>
              <a:buFont typeface="Arial" panose="020B0604020202020204" pitchFamily="34" charset="0"/>
              <a:buChar char="•"/>
            </a:pPr>
            <a:r>
              <a:rPr lang="en-US" sz="1200" b="1" dirty="0"/>
              <a:t>Implementation Complexity:</a:t>
            </a:r>
            <a:r>
              <a:rPr lang="en-US" sz="1200" dirty="0"/>
              <a:t> Transitioning requires significant architectural changes and integration with existing legacy systems.</a:t>
            </a:r>
          </a:p>
          <a:p>
            <a:endParaRPr lang="en-US" sz="1200" dirty="0"/>
          </a:p>
          <a:p>
            <a:pPr>
              <a:buFont typeface="Arial" panose="020B0604020202020204" pitchFamily="34" charset="0"/>
              <a:buChar char="•"/>
            </a:pPr>
            <a:r>
              <a:rPr lang="en-US" sz="1200" b="1" dirty="0"/>
              <a:t>High Costs:</a:t>
            </a:r>
            <a:r>
              <a:rPr lang="en-US" sz="1200" dirty="0"/>
              <a:t> Investment in new technologies, tools, and ongoing management can drive up both CAPEX and OPEX.</a:t>
            </a:r>
          </a:p>
          <a:p>
            <a:endParaRPr lang="en-US" sz="1200" dirty="0"/>
          </a:p>
          <a:p>
            <a:pPr>
              <a:buFont typeface="Arial" panose="020B0604020202020204" pitchFamily="34" charset="0"/>
              <a:buChar char="•"/>
            </a:pPr>
            <a:r>
              <a:rPr lang="en-US" sz="1200" b="1" dirty="0"/>
              <a:t>User Experience Challenges:</a:t>
            </a:r>
            <a:r>
              <a:rPr lang="en-US" sz="1200" dirty="0"/>
              <a:t> Constant verification and micro-segmentation may lead to increased friction and reduced productivity.</a:t>
            </a:r>
          </a:p>
          <a:p>
            <a:endParaRPr lang="en-US" sz="1200" dirty="0"/>
          </a:p>
          <a:p>
            <a:pPr>
              <a:buFont typeface="Arial" panose="020B0604020202020204" pitchFamily="34" charset="0"/>
              <a:buChar char="•"/>
            </a:pPr>
            <a:r>
              <a:rPr lang="en-US" sz="1200" b="1" dirty="0"/>
              <a:t>Operational Overhead:</a:t>
            </a:r>
            <a:r>
              <a:rPr lang="en-US" sz="1200" dirty="0"/>
              <a:t> Continuous monitoring and granular policy enforcement demand more robust management and skilled personnel.</a:t>
            </a:r>
          </a:p>
          <a:p>
            <a:endParaRPr lang="en-US" sz="1200" dirty="0"/>
          </a:p>
          <a:p>
            <a:pPr>
              <a:buFont typeface="Arial" panose="020B0604020202020204" pitchFamily="34" charset="0"/>
              <a:buChar char="•"/>
            </a:pPr>
            <a:r>
              <a:rPr lang="en-US" sz="1200" b="1" dirty="0"/>
              <a:t>Cultural Resistance:</a:t>
            </a:r>
            <a:r>
              <a:rPr lang="en-US" sz="1200" dirty="0"/>
              <a:t> Shifting to a zero trust mindset often encounters internal pushback and requires substantial change management.</a:t>
            </a:r>
          </a:p>
          <a:p>
            <a:endParaRPr lang="en-US" sz="1200" dirty="0"/>
          </a:p>
          <a:p>
            <a:r>
              <a:rPr lang="en-US" sz="1200" dirty="0"/>
              <a:t>These factors should be carefully weighed against the security benefits when considering a zero trust strategy.</a:t>
            </a:r>
          </a:p>
        </p:txBody>
      </p:sp>
      <p:sp>
        <p:nvSpPr>
          <p:cNvPr id="9" name="Google Shape;109;p19">
            <a:extLst>
              <a:ext uri="{FF2B5EF4-FFF2-40B4-BE49-F238E27FC236}">
                <a16:creationId xmlns:a16="http://schemas.microsoft.com/office/drawing/2014/main" id="{9C256FB9-9D96-3C3E-0144-A1780F1E17E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latin typeface="Times New Roman"/>
                <a:ea typeface="Times New Roman"/>
                <a:cs typeface="Times New Roman"/>
                <a:sym typeface="Times New Roman"/>
              </a:rPr>
              <a:t>Cons.:</a:t>
            </a:r>
            <a:endParaRPr sz="1400" b="1" dirty="0">
              <a:latin typeface="Times New Roman"/>
              <a:ea typeface="Times New Roman"/>
              <a:cs typeface="Times New Roman"/>
              <a:sym typeface="Times New Roman"/>
            </a:endParaRPr>
          </a:p>
        </p:txBody>
      </p:sp>
      <p:pic>
        <p:nvPicPr>
          <p:cNvPr id="10" name="Picture 9">
            <a:extLst>
              <a:ext uri="{FF2B5EF4-FFF2-40B4-BE49-F238E27FC236}">
                <a16:creationId xmlns:a16="http://schemas.microsoft.com/office/drawing/2014/main" id="{191A8C4A-DD8F-4941-B5CA-575DB74D1BB7}"/>
              </a:ext>
            </a:extLst>
          </p:cNvPr>
          <p:cNvPicPr>
            <a:picLocks noChangeAspect="1"/>
          </p:cNvPicPr>
          <p:nvPr/>
        </p:nvPicPr>
        <p:blipFill>
          <a:blip r:embed="rId2"/>
          <a:stretch>
            <a:fillRect/>
          </a:stretch>
        </p:blipFill>
        <p:spPr>
          <a:xfrm>
            <a:off x="8424369" y="184169"/>
            <a:ext cx="460131" cy="460131"/>
          </a:xfrm>
          <a:prstGeom prst="rect">
            <a:avLst/>
          </a:prstGeom>
        </p:spPr>
      </p:pic>
    </p:spTree>
    <p:extLst>
      <p:ext uri="{BB962C8B-B14F-4D97-AF65-F5344CB8AC3E}">
        <p14:creationId xmlns:p14="http://schemas.microsoft.com/office/powerpoint/2010/main" val="253516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24075" y="445025"/>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00"/>
                </a:solidFill>
              </a:rPr>
              <a:t>What is Zero Trust Security ?</a:t>
            </a:r>
            <a:endParaRPr b="1">
              <a:solidFill>
                <a:srgbClr val="000000"/>
              </a:solidFill>
            </a:endParaRPr>
          </a:p>
        </p:txBody>
      </p:sp>
      <p:sp>
        <p:nvSpPr>
          <p:cNvPr id="61" name="Google Shape;61;p14"/>
          <p:cNvSpPr txBox="1"/>
          <p:nvPr/>
        </p:nvSpPr>
        <p:spPr>
          <a:xfrm>
            <a:off x="259500" y="868375"/>
            <a:ext cx="8625000" cy="1419300"/>
          </a:xfrm>
          <a:prstGeom prst="rect">
            <a:avLst/>
          </a:prstGeom>
          <a:noFill/>
          <a:ln>
            <a:noFill/>
          </a:ln>
        </p:spPr>
        <p:txBody>
          <a:bodyPr spcFirstLastPara="1" wrap="square" lIns="91425" tIns="91425" rIns="91425" bIns="91425" anchor="t" anchorCtr="0">
            <a:normAutofit fontScale="62500" lnSpcReduction="20000"/>
          </a:bodyPr>
          <a:lstStyle/>
          <a:p>
            <a:pPr marL="0" lvl="0" indent="457200" algn="just" rtl="0">
              <a:lnSpc>
                <a:spcPct val="115000"/>
              </a:lnSpc>
              <a:spcBef>
                <a:spcPts val="0"/>
              </a:spcBef>
              <a:spcAft>
                <a:spcPts val="1200"/>
              </a:spcAft>
              <a:buNone/>
            </a:pPr>
            <a:r>
              <a:rPr lang="en" sz="1800" dirty="0">
                <a:solidFill>
                  <a:srgbClr val="000000"/>
                </a:solidFill>
                <a:latin typeface="Times New Roman"/>
                <a:ea typeface="Times New Roman"/>
                <a:cs typeface="Times New Roman"/>
                <a:sym typeface="Times New Roman"/>
              </a:rPr>
              <a:t>Zero Trust Security, as outlined by Gartner, redefines traditional trust paradigms by rejecting default trust based on network perimeters. It mandates </a:t>
            </a:r>
            <a:r>
              <a:rPr lang="en" sz="1800" b="1" dirty="0">
                <a:solidFill>
                  <a:srgbClr val="000000"/>
                </a:solidFill>
                <a:latin typeface="Times New Roman"/>
                <a:ea typeface="Times New Roman"/>
                <a:cs typeface="Times New Roman"/>
                <a:sym typeface="Times New Roman"/>
              </a:rPr>
              <a:t>continuous</a:t>
            </a:r>
            <a:r>
              <a:rPr lang="en" sz="1800" dirty="0">
                <a:solidFill>
                  <a:srgbClr val="000000"/>
                </a:solidFill>
                <a:latin typeface="Times New Roman"/>
                <a:ea typeface="Times New Roman"/>
                <a:cs typeface="Times New Roman"/>
                <a:sym typeface="Times New Roman"/>
              </a:rPr>
              <a:t> verification and authentication of users, devices, and applications accessing resources, irrespective of their network location, through factors like identity, device health, and resource sensitivity. Key principles include verifying identity, enforcing </a:t>
            </a:r>
            <a:r>
              <a:rPr lang="en" sz="1800" b="1" dirty="0">
                <a:solidFill>
                  <a:srgbClr val="000000"/>
                </a:solidFill>
                <a:latin typeface="Times New Roman"/>
                <a:ea typeface="Times New Roman"/>
                <a:cs typeface="Times New Roman"/>
                <a:sym typeface="Times New Roman"/>
              </a:rPr>
              <a:t>least privilege access</a:t>
            </a:r>
            <a:r>
              <a:rPr lang="en" sz="1800" dirty="0">
                <a:solidFill>
                  <a:srgbClr val="000000"/>
                </a:solidFill>
                <a:latin typeface="Times New Roman"/>
                <a:ea typeface="Times New Roman"/>
                <a:cs typeface="Times New Roman"/>
                <a:sym typeface="Times New Roman"/>
              </a:rPr>
              <a:t>, assuming breach, implementing </a:t>
            </a:r>
            <a:r>
              <a:rPr lang="en" sz="1800" b="1" dirty="0">
                <a:solidFill>
                  <a:srgbClr val="000000"/>
                </a:solidFill>
                <a:latin typeface="Times New Roman"/>
                <a:ea typeface="Times New Roman"/>
                <a:cs typeface="Times New Roman"/>
                <a:sym typeface="Times New Roman"/>
              </a:rPr>
              <a:t>micro-segmentation</a:t>
            </a:r>
            <a:r>
              <a:rPr lang="en" sz="1800" dirty="0">
                <a:solidFill>
                  <a:srgbClr val="000000"/>
                </a:solidFill>
                <a:latin typeface="Times New Roman"/>
                <a:ea typeface="Times New Roman"/>
                <a:cs typeface="Times New Roman"/>
                <a:sym typeface="Times New Roman"/>
              </a:rPr>
              <a:t>, and enabling </a:t>
            </a:r>
            <a:r>
              <a:rPr lang="en" sz="1800" b="1" dirty="0">
                <a:solidFill>
                  <a:srgbClr val="000000"/>
                </a:solidFill>
                <a:latin typeface="Times New Roman"/>
                <a:ea typeface="Times New Roman"/>
                <a:cs typeface="Times New Roman"/>
                <a:sym typeface="Times New Roman"/>
              </a:rPr>
              <a:t>continuous monitoring </a:t>
            </a:r>
            <a:r>
              <a:rPr lang="en" sz="1800" dirty="0">
                <a:solidFill>
                  <a:srgbClr val="000000"/>
                </a:solidFill>
                <a:latin typeface="Times New Roman"/>
                <a:ea typeface="Times New Roman"/>
                <a:cs typeface="Times New Roman"/>
                <a:sym typeface="Times New Roman"/>
              </a:rPr>
              <a:t>to promptly detect and respond to threats. This model aims to minimize the attack surface, prevent lateral movement of threats, and </a:t>
            </a:r>
            <a:r>
              <a:rPr lang="en" sz="1800" b="1" dirty="0">
                <a:solidFill>
                  <a:srgbClr val="000000"/>
                </a:solidFill>
                <a:latin typeface="Times New Roman"/>
                <a:ea typeface="Times New Roman"/>
                <a:cs typeface="Times New Roman"/>
                <a:sym typeface="Times New Roman"/>
              </a:rPr>
              <a:t>safeguard sensitive data </a:t>
            </a:r>
            <a:r>
              <a:rPr lang="en" sz="1800" dirty="0">
                <a:solidFill>
                  <a:srgbClr val="000000"/>
                </a:solidFill>
                <a:latin typeface="Times New Roman"/>
                <a:ea typeface="Times New Roman"/>
                <a:cs typeface="Times New Roman"/>
                <a:sym typeface="Times New Roman"/>
              </a:rPr>
              <a:t>from unauthorized access, thus bolstering overall cybersecurity posture.</a:t>
            </a:r>
            <a:endParaRPr sz="1800" dirty="0">
              <a:solidFill>
                <a:srgbClr val="000000"/>
              </a:solidFill>
              <a:latin typeface="Times New Roman"/>
              <a:ea typeface="Times New Roman"/>
              <a:cs typeface="Times New Roman"/>
              <a:sym typeface="Times New Roman"/>
            </a:endParaRPr>
          </a:p>
        </p:txBody>
      </p:sp>
      <p:pic>
        <p:nvPicPr>
          <p:cNvPr id="62" name="Google Shape;62;p14" title="zero-trust-core-principles.png"/>
          <p:cNvPicPr preferRelativeResize="0"/>
          <p:nvPr/>
        </p:nvPicPr>
        <p:blipFill>
          <a:blip r:embed="rId3">
            <a:alphaModFix/>
          </a:blip>
          <a:stretch>
            <a:fillRect/>
          </a:stretch>
        </p:blipFill>
        <p:spPr>
          <a:xfrm>
            <a:off x="361506" y="2287675"/>
            <a:ext cx="4146579" cy="2335500"/>
          </a:xfrm>
          <a:prstGeom prst="rect">
            <a:avLst/>
          </a:prstGeom>
          <a:noFill/>
          <a:ln>
            <a:noFill/>
          </a:ln>
        </p:spPr>
      </p:pic>
      <p:sp>
        <p:nvSpPr>
          <p:cNvPr id="63" name="Google Shape;63;p14"/>
          <p:cNvSpPr txBox="1"/>
          <p:nvPr/>
        </p:nvSpPr>
        <p:spPr>
          <a:xfrm>
            <a:off x="5218650" y="2735825"/>
            <a:ext cx="37578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Definition (NIST SP 800-207):</a:t>
            </a:r>
            <a:endParaRPr sz="1200">
              <a:solidFill>
                <a:schemeClr val="dk1"/>
              </a:solidFill>
              <a:latin typeface="Calibri"/>
              <a:ea typeface="Calibri"/>
              <a:cs typeface="Calibri"/>
              <a:sym typeface="Calibri"/>
            </a:endParaRPr>
          </a:p>
          <a:p>
            <a:pPr marL="342900" lvl="0" indent="-215900" algn="l" rtl="0">
              <a:spcBef>
                <a:spcPts val="640"/>
              </a:spcBef>
              <a:spcAft>
                <a:spcPts val="0"/>
              </a:spcAft>
              <a:buClr>
                <a:schemeClr val="dk1"/>
              </a:buClr>
              <a:buSzPts val="1200"/>
              <a:buChar char="•"/>
            </a:pPr>
            <a:r>
              <a:rPr lang="en" sz="1200">
                <a:solidFill>
                  <a:schemeClr val="dk1"/>
                </a:solidFill>
                <a:latin typeface="Calibri"/>
                <a:ea typeface="Calibri"/>
                <a:cs typeface="Calibri"/>
                <a:sym typeface="Calibri"/>
              </a:rPr>
              <a:t>   'Minimizes uncertainty in enforcing least privilege access decisions in a compromised environment.'</a:t>
            </a:r>
            <a:endParaRPr sz="1200">
              <a:solidFill>
                <a:schemeClr val="dk1"/>
              </a:solidFill>
              <a:latin typeface="Calibri"/>
              <a:ea typeface="Calibri"/>
              <a:cs typeface="Calibri"/>
              <a:sym typeface="Calibri"/>
            </a:endParaRPr>
          </a:p>
          <a:p>
            <a:pPr marL="0" lvl="0" indent="0" algn="l" rtl="0">
              <a:spcBef>
                <a:spcPts val="640"/>
              </a:spcBef>
              <a:spcAft>
                <a:spcPts val="0"/>
              </a:spcAft>
              <a:buNone/>
            </a:pPr>
            <a:r>
              <a:rPr lang="en" sz="1200">
                <a:solidFill>
                  <a:schemeClr val="dk1"/>
                </a:solidFill>
                <a:latin typeface="Calibri"/>
                <a:ea typeface="Calibri"/>
                <a:cs typeface="Calibri"/>
                <a:sym typeface="Calibri"/>
              </a:rPr>
              <a:t>• No implicit trust – Always verify identity and access</a:t>
            </a:r>
            <a:endParaRPr sz="1200">
              <a:solidFill>
                <a:schemeClr val="dk1"/>
              </a:solidFill>
              <a:latin typeface="Calibri"/>
              <a:ea typeface="Calibri"/>
              <a:cs typeface="Calibri"/>
              <a:sym typeface="Calibri"/>
            </a:endParaRPr>
          </a:p>
          <a:p>
            <a:pPr marL="0" lvl="0" indent="0" algn="l" rtl="0">
              <a:spcBef>
                <a:spcPts val="640"/>
              </a:spcBef>
              <a:spcAft>
                <a:spcPts val="0"/>
              </a:spcAft>
              <a:buNone/>
            </a:pPr>
            <a:r>
              <a:rPr lang="en" sz="1200">
                <a:solidFill>
                  <a:schemeClr val="dk1"/>
                </a:solidFill>
                <a:latin typeface="Calibri"/>
                <a:ea typeface="Calibri"/>
                <a:cs typeface="Calibri"/>
                <a:sym typeface="Calibri"/>
              </a:rPr>
              <a:t>• Shift from perimeter-based security to identity-based security</a:t>
            </a:r>
            <a:endParaRPr sz="1200"/>
          </a:p>
        </p:txBody>
      </p:sp>
      <p:pic>
        <p:nvPicPr>
          <p:cNvPr id="3" name="Picture 2">
            <a:extLst>
              <a:ext uri="{FF2B5EF4-FFF2-40B4-BE49-F238E27FC236}">
                <a16:creationId xmlns:a16="http://schemas.microsoft.com/office/drawing/2014/main" id="{8DAC3F55-BABF-A2BB-F97F-7FB9BAFF88DE}"/>
              </a:ext>
            </a:extLst>
          </p:cNvPr>
          <p:cNvPicPr>
            <a:picLocks noChangeAspect="1"/>
          </p:cNvPicPr>
          <p:nvPr/>
        </p:nvPicPr>
        <p:blipFill>
          <a:blip r:embed="rId4"/>
          <a:stretch>
            <a:fillRect/>
          </a:stretch>
        </p:blipFill>
        <p:spPr>
          <a:xfrm>
            <a:off x="8424369" y="184169"/>
            <a:ext cx="460131" cy="4601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latin typeface="Times New Roman"/>
                <a:ea typeface="Times New Roman"/>
                <a:cs typeface="Times New Roman"/>
                <a:sym typeface="Times New Roman"/>
              </a:rPr>
              <a:t>Why not NIST , Why Zero-trust</a:t>
            </a:r>
            <a:endParaRPr sz="1400" b="1">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p:txBody>
      </p:sp>
      <p:sp>
        <p:nvSpPr>
          <p:cNvPr id="69" name="Google Shape;69;p15"/>
          <p:cNvSpPr txBox="1">
            <a:spLocks noGrp="1"/>
          </p:cNvSpPr>
          <p:nvPr>
            <p:ph type="body" idx="1"/>
          </p:nvPr>
        </p:nvSpPr>
        <p:spPr>
          <a:xfrm>
            <a:off x="311700" y="856633"/>
            <a:ext cx="8716500" cy="3920700"/>
          </a:xfrm>
          <a:prstGeom prst="rect">
            <a:avLst/>
          </a:prstGeom>
        </p:spPr>
        <p:txBody>
          <a:bodyPr spcFirstLastPara="1" wrap="square" lIns="91425" tIns="91425" rIns="91425" bIns="91425" anchor="t" anchorCtr="0">
            <a:noAutofit/>
          </a:bodyPr>
          <a:lstStyle/>
          <a:p>
            <a:pPr marL="0" lvl="0" indent="457200" algn="l" rtl="0">
              <a:lnSpc>
                <a:spcPct val="105000"/>
              </a:lnSpc>
              <a:spcBef>
                <a:spcPts val="1200"/>
              </a:spcBef>
              <a:spcAft>
                <a:spcPts val="0"/>
              </a:spcAft>
              <a:buNone/>
            </a:pPr>
            <a:r>
              <a:rPr lang="en" sz="1200" b="1" dirty="0">
                <a:solidFill>
                  <a:schemeClr val="dk1"/>
                </a:solidFill>
              </a:rPr>
              <a:t>NIST (Operational):</a:t>
            </a:r>
            <a:endParaRPr sz="1200" b="1" dirty="0">
              <a:solidFill>
                <a:schemeClr val="dk1"/>
              </a:solidFill>
            </a:endParaRPr>
          </a:p>
          <a:p>
            <a:pPr marL="914400" lvl="1" indent="-304800" algn="l" rtl="0">
              <a:lnSpc>
                <a:spcPct val="105000"/>
              </a:lnSpc>
              <a:spcBef>
                <a:spcPts val="1200"/>
              </a:spcBef>
              <a:spcAft>
                <a:spcPts val="0"/>
              </a:spcAft>
              <a:buClr>
                <a:schemeClr val="dk1"/>
              </a:buClr>
              <a:buSzPts val="1200"/>
              <a:buChar char="○"/>
            </a:pPr>
            <a:r>
              <a:rPr lang="en" sz="1200" dirty="0">
                <a:solidFill>
                  <a:schemeClr val="dk1"/>
                </a:solidFill>
              </a:rPr>
              <a:t>Risk management framework (Identify, Protect, Detect, Respond, Recover)</a:t>
            </a:r>
            <a:endParaRPr sz="1200" dirty="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dirty="0">
                <a:solidFill>
                  <a:schemeClr val="dk1"/>
                </a:solidFill>
              </a:rPr>
              <a:t>Provides guidelines, not real-time enforcement → </a:t>
            </a:r>
            <a:r>
              <a:rPr lang="en" sz="1200" b="1" dirty="0">
                <a:solidFill>
                  <a:schemeClr val="dk1"/>
                </a:solidFill>
              </a:rPr>
              <a:t>Reactive approach</a:t>
            </a:r>
            <a:endParaRPr sz="1200" b="1" dirty="0">
              <a:solidFill>
                <a:schemeClr val="dk1"/>
              </a:solidFill>
            </a:endParaRPr>
          </a:p>
          <a:p>
            <a:pPr marL="457200" lvl="0" indent="0" algn="l" rtl="0">
              <a:lnSpc>
                <a:spcPct val="105000"/>
              </a:lnSpc>
              <a:spcBef>
                <a:spcPts val="1200"/>
              </a:spcBef>
              <a:spcAft>
                <a:spcPts val="0"/>
              </a:spcAft>
              <a:buNone/>
            </a:pPr>
            <a:endParaRPr sz="1200" b="1" dirty="0">
              <a:solidFill>
                <a:schemeClr val="dk1"/>
              </a:solidFill>
            </a:endParaRPr>
          </a:p>
          <a:p>
            <a:pPr marL="457200" lvl="0" indent="0" algn="l" rtl="0">
              <a:lnSpc>
                <a:spcPct val="105000"/>
              </a:lnSpc>
              <a:spcBef>
                <a:spcPts val="1200"/>
              </a:spcBef>
              <a:spcAft>
                <a:spcPts val="0"/>
              </a:spcAft>
              <a:buNone/>
            </a:pPr>
            <a:r>
              <a:rPr lang="en" sz="1200" b="1" dirty="0">
                <a:solidFill>
                  <a:schemeClr val="dk1"/>
                </a:solidFill>
              </a:rPr>
              <a:t>Zero Trust (Strategic):</a:t>
            </a:r>
            <a:endParaRPr sz="1200" b="1" dirty="0">
              <a:solidFill>
                <a:schemeClr val="dk1"/>
              </a:solidFill>
            </a:endParaRPr>
          </a:p>
          <a:p>
            <a:pPr marL="914400" lvl="1" indent="-304800" algn="l" rtl="0">
              <a:lnSpc>
                <a:spcPct val="105000"/>
              </a:lnSpc>
              <a:spcBef>
                <a:spcPts val="1200"/>
              </a:spcBef>
              <a:spcAft>
                <a:spcPts val="0"/>
              </a:spcAft>
              <a:buClr>
                <a:schemeClr val="dk1"/>
              </a:buClr>
              <a:buSzPts val="1200"/>
              <a:buChar char="○"/>
            </a:pPr>
            <a:r>
              <a:rPr lang="en" sz="1200" dirty="0">
                <a:solidFill>
                  <a:schemeClr val="dk1"/>
                </a:solidFill>
              </a:rPr>
              <a:t>"Never Trust, Always Verify" – No implicit trust</a:t>
            </a:r>
            <a:endParaRPr sz="1200" dirty="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dirty="0">
                <a:solidFill>
                  <a:schemeClr val="dk1"/>
                </a:solidFill>
              </a:rPr>
              <a:t>Strict identity verification and least privilege access → </a:t>
            </a:r>
            <a:r>
              <a:rPr lang="en" sz="1200" b="1" dirty="0">
                <a:solidFill>
                  <a:schemeClr val="dk1"/>
                </a:solidFill>
              </a:rPr>
              <a:t>Proactive approach</a:t>
            </a:r>
            <a:endParaRPr sz="1200" b="1" dirty="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dirty="0">
                <a:solidFill>
                  <a:schemeClr val="dk1"/>
                </a:solidFill>
              </a:rPr>
              <a:t>Continuous monitoring to prevent lateral movement</a:t>
            </a:r>
            <a:endParaRPr sz="1200" dirty="0">
              <a:solidFill>
                <a:schemeClr val="dk1"/>
              </a:solidFill>
            </a:endParaRPr>
          </a:p>
          <a:p>
            <a:pPr marL="457200" lvl="0" indent="0" algn="l" rtl="0">
              <a:lnSpc>
                <a:spcPct val="105000"/>
              </a:lnSpc>
              <a:spcBef>
                <a:spcPts val="1200"/>
              </a:spcBef>
              <a:spcAft>
                <a:spcPts val="0"/>
              </a:spcAft>
              <a:buNone/>
            </a:pPr>
            <a:endParaRPr sz="1200" b="1" dirty="0">
              <a:solidFill>
                <a:schemeClr val="dk1"/>
              </a:solidFill>
            </a:endParaRPr>
          </a:p>
          <a:p>
            <a:pPr marL="457200" lvl="0" indent="0" algn="l" rtl="0">
              <a:lnSpc>
                <a:spcPct val="105000"/>
              </a:lnSpc>
              <a:spcBef>
                <a:spcPts val="1200"/>
              </a:spcBef>
              <a:spcAft>
                <a:spcPts val="0"/>
              </a:spcAft>
              <a:buNone/>
            </a:pPr>
            <a:r>
              <a:rPr lang="en" sz="1200" b="1" dirty="0">
                <a:solidFill>
                  <a:schemeClr val="dk1"/>
                </a:solidFill>
              </a:rPr>
              <a:t>Why Zero Trust Over NIST?</a:t>
            </a:r>
            <a:endParaRPr sz="1200" b="1" dirty="0">
              <a:solidFill>
                <a:schemeClr val="dk1"/>
              </a:solidFill>
            </a:endParaRPr>
          </a:p>
          <a:p>
            <a:pPr marL="914400" lvl="1" indent="-304800" algn="l" rtl="0">
              <a:lnSpc>
                <a:spcPct val="105000"/>
              </a:lnSpc>
              <a:spcBef>
                <a:spcPts val="1200"/>
              </a:spcBef>
              <a:spcAft>
                <a:spcPts val="0"/>
              </a:spcAft>
              <a:buClr>
                <a:schemeClr val="dk1"/>
              </a:buClr>
              <a:buSzPts val="1200"/>
              <a:buChar char="○"/>
            </a:pPr>
            <a:r>
              <a:rPr lang="en" sz="1200" dirty="0">
                <a:solidFill>
                  <a:schemeClr val="dk1"/>
                </a:solidFill>
              </a:rPr>
              <a:t>NIST defines </a:t>
            </a:r>
            <a:r>
              <a:rPr lang="en" sz="1200" b="1" dirty="0">
                <a:solidFill>
                  <a:schemeClr val="dk1"/>
                </a:solidFill>
              </a:rPr>
              <a:t>what to do</a:t>
            </a:r>
            <a:r>
              <a:rPr lang="en" sz="1200" dirty="0">
                <a:solidFill>
                  <a:schemeClr val="dk1"/>
                </a:solidFill>
              </a:rPr>
              <a:t>; Zero Trust defines </a:t>
            </a:r>
            <a:r>
              <a:rPr lang="en" sz="1200" b="1" dirty="0">
                <a:solidFill>
                  <a:schemeClr val="dk1"/>
                </a:solidFill>
              </a:rPr>
              <a:t>how to do it</a:t>
            </a:r>
            <a:r>
              <a:rPr lang="en" sz="1200" dirty="0">
                <a:solidFill>
                  <a:schemeClr val="dk1"/>
                </a:solidFill>
              </a:rPr>
              <a:t> with real-time controls</a:t>
            </a:r>
            <a:endParaRPr sz="1200" dirty="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dirty="0">
                <a:solidFill>
                  <a:schemeClr val="dk1"/>
                </a:solidFill>
              </a:rPr>
              <a:t>More </a:t>
            </a:r>
            <a:r>
              <a:rPr lang="en" sz="1200" b="1" dirty="0">
                <a:solidFill>
                  <a:schemeClr val="dk1"/>
                </a:solidFill>
              </a:rPr>
              <a:t>security-focused</a:t>
            </a:r>
            <a:r>
              <a:rPr lang="en" sz="1200" dirty="0">
                <a:solidFill>
                  <a:schemeClr val="dk1"/>
                </a:solidFill>
              </a:rPr>
              <a:t> – Blocks advanced threats (ransomware, insider attacks)</a:t>
            </a:r>
            <a:endParaRPr sz="1200" dirty="0">
              <a:solidFill>
                <a:schemeClr val="dk1"/>
              </a:solidFill>
            </a:endParaRPr>
          </a:p>
          <a:p>
            <a:pPr marL="914400" lvl="1" indent="-304800" algn="l" rtl="0">
              <a:lnSpc>
                <a:spcPct val="105000"/>
              </a:lnSpc>
              <a:spcBef>
                <a:spcPts val="0"/>
              </a:spcBef>
              <a:spcAft>
                <a:spcPts val="0"/>
              </a:spcAft>
              <a:buClr>
                <a:schemeClr val="dk1"/>
              </a:buClr>
              <a:buSzPts val="1200"/>
              <a:buChar char="○"/>
            </a:pPr>
            <a:r>
              <a:rPr lang="en" sz="1200" dirty="0">
                <a:solidFill>
                  <a:schemeClr val="dk1"/>
                </a:solidFill>
              </a:rPr>
              <a:t>Reduces attack surface and minimizes damage from internal threats</a:t>
            </a:r>
            <a:endParaRPr sz="1200" dirty="0">
              <a:solidFill>
                <a:schemeClr val="dk1"/>
              </a:solidFill>
            </a:endParaRPr>
          </a:p>
          <a:p>
            <a:pPr marL="0" lvl="0" indent="0" algn="l" rtl="0">
              <a:lnSpc>
                <a:spcPct val="105000"/>
              </a:lnSpc>
              <a:spcBef>
                <a:spcPts val="1200"/>
              </a:spcBef>
              <a:spcAft>
                <a:spcPts val="1200"/>
              </a:spcAft>
              <a:buNone/>
            </a:pPr>
            <a:endParaRPr sz="1100" b="1" dirty="0">
              <a:solidFill>
                <a:schemeClr val="dk1"/>
              </a:solidFill>
            </a:endParaRPr>
          </a:p>
        </p:txBody>
      </p:sp>
      <p:pic>
        <p:nvPicPr>
          <p:cNvPr id="2" name="Picture 1">
            <a:extLst>
              <a:ext uri="{FF2B5EF4-FFF2-40B4-BE49-F238E27FC236}">
                <a16:creationId xmlns:a16="http://schemas.microsoft.com/office/drawing/2014/main" id="{29A15CF6-5A4F-9724-39BE-BFD7D7612EEE}"/>
              </a:ext>
            </a:extLst>
          </p:cNvPr>
          <p:cNvPicPr>
            <a:picLocks noChangeAspect="1"/>
          </p:cNvPicPr>
          <p:nvPr/>
        </p:nvPicPr>
        <p:blipFill>
          <a:blip r:embed="rId3"/>
          <a:stretch>
            <a:fillRect/>
          </a:stretch>
        </p:blipFill>
        <p:spPr>
          <a:xfrm>
            <a:off x="8424369" y="184169"/>
            <a:ext cx="460131" cy="4601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76024" y="144297"/>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400" b="1" dirty="0">
                <a:latin typeface="Times New Roman"/>
                <a:ea typeface="Times New Roman"/>
                <a:cs typeface="Times New Roman"/>
                <a:sym typeface="Times New Roman"/>
              </a:rPr>
              <a:t>Why is Zero Trust necessary?</a:t>
            </a:r>
            <a:endParaRPr sz="1400" b="1" dirty="0">
              <a:latin typeface="Times New Roman"/>
              <a:ea typeface="Times New Roman"/>
              <a:cs typeface="Times New Roman"/>
              <a:sym typeface="Times New Roman"/>
            </a:endParaRPr>
          </a:p>
          <a:p>
            <a:pPr marL="0" lvl="0" indent="0" algn="l" rtl="0">
              <a:spcBef>
                <a:spcPts val="1200"/>
              </a:spcBef>
              <a:spcAft>
                <a:spcPts val="0"/>
              </a:spcAft>
              <a:buNone/>
            </a:pPr>
            <a:endParaRPr sz="1400" b="1" dirty="0">
              <a:latin typeface="Times New Roman"/>
              <a:ea typeface="Times New Roman"/>
              <a:cs typeface="Times New Roman"/>
              <a:sym typeface="Times New Roman"/>
            </a:endParaRPr>
          </a:p>
        </p:txBody>
      </p:sp>
      <p:sp>
        <p:nvSpPr>
          <p:cNvPr id="75" name="Google Shape;75;p16"/>
          <p:cNvSpPr txBox="1">
            <a:spLocks noGrp="1"/>
          </p:cNvSpPr>
          <p:nvPr>
            <p:ph type="body" idx="1"/>
          </p:nvPr>
        </p:nvSpPr>
        <p:spPr>
          <a:xfrm>
            <a:off x="311700" y="13732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76" name="Google Shape;76;p16"/>
          <p:cNvGraphicFramePr/>
          <p:nvPr>
            <p:extLst>
              <p:ext uri="{D42A27DB-BD31-4B8C-83A1-F6EECF244321}">
                <p14:modId xmlns:p14="http://schemas.microsoft.com/office/powerpoint/2010/main" val="2315586416"/>
              </p:ext>
            </p:extLst>
          </p:nvPr>
        </p:nvGraphicFramePr>
        <p:xfrm>
          <a:off x="2307537" y="1586827"/>
          <a:ext cx="3546025" cy="2935428"/>
        </p:xfrm>
        <a:graphic>
          <a:graphicData uri="http://schemas.openxmlformats.org/drawingml/2006/table">
            <a:tbl>
              <a:tblPr>
                <a:noFill/>
                <a:tableStyleId>{05E7DDB2-9FD0-43A9-BD1B-F01C6B724047}</a:tableStyleId>
              </a:tblPr>
              <a:tblGrid>
                <a:gridCol w="1845450">
                  <a:extLst>
                    <a:ext uri="{9D8B030D-6E8A-4147-A177-3AD203B41FA5}">
                      <a16:colId xmlns:a16="http://schemas.microsoft.com/office/drawing/2014/main" val="20000"/>
                    </a:ext>
                  </a:extLst>
                </a:gridCol>
                <a:gridCol w="1700575">
                  <a:extLst>
                    <a:ext uri="{9D8B030D-6E8A-4147-A177-3AD203B41FA5}">
                      <a16:colId xmlns:a16="http://schemas.microsoft.com/office/drawing/2014/main" val="20001"/>
                    </a:ext>
                  </a:extLst>
                </a:gridCol>
              </a:tblGrid>
              <a:tr h="323579">
                <a:tc>
                  <a:txBody>
                    <a:bodyPr/>
                    <a:lstStyle/>
                    <a:p>
                      <a:pPr marL="0" lvl="0" indent="0" algn="ctr" rtl="0">
                        <a:lnSpc>
                          <a:spcPct val="115000"/>
                        </a:lnSpc>
                        <a:spcBef>
                          <a:spcPts val="0"/>
                        </a:spcBef>
                        <a:spcAft>
                          <a:spcPts val="0"/>
                        </a:spcAft>
                        <a:buNone/>
                      </a:pPr>
                      <a:r>
                        <a:rPr lang="en" sz="1000" b="1"/>
                        <a:t>Ineffective Security concepts</a:t>
                      </a:r>
                      <a:endParaRPr sz="10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 sz="1000" b="1" dirty="0"/>
                        <a:t>Why</a:t>
                      </a:r>
                      <a:endParaRPr sz="1000" b="1" dirty="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437825">
                <a:tc>
                  <a:txBody>
                    <a:bodyPr/>
                    <a:lstStyle/>
                    <a:p>
                      <a:pPr marL="0" lvl="0" indent="0" algn="l" rtl="0">
                        <a:lnSpc>
                          <a:spcPct val="115000"/>
                        </a:lnSpc>
                        <a:spcBef>
                          <a:spcPts val="0"/>
                        </a:spcBef>
                        <a:spcAft>
                          <a:spcPts val="0"/>
                        </a:spcAft>
                        <a:buNone/>
                      </a:pPr>
                      <a:r>
                        <a:rPr lang="en" sz="1000" b="1" dirty="0"/>
                        <a:t>Perimeter-based security</a:t>
                      </a:r>
                      <a:endParaRPr sz="1000" b="1" dirty="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Internal threats bypass traditional perimeters</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37825">
                <a:tc>
                  <a:txBody>
                    <a:bodyPr/>
                    <a:lstStyle/>
                    <a:p>
                      <a:pPr marL="0" lvl="0" indent="0" algn="l" rtl="0">
                        <a:lnSpc>
                          <a:spcPct val="115000"/>
                        </a:lnSpc>
                        <a:spcBef>
                          <a:spcPts val="0"/>
                        </a:spcBef>
                        <a:spcAft>
                          <a:spcPts val="0"/>
                        </a:spcAft>
                        <a:buNone/>
                      </a:pPr>
                      <a:r>
                        <a:rPr lang="en" sz="1000" b="1" dirty="0"/>
                        <a:t>Implicit trust</a:t>
                      </a:r>
                      <a:endParaRPr sz="1000" b="1" dirty="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Trusting authenticated users leads to lateral movement</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37825">
                <a:tc>
                  <a:txBody>
                    <a:bodyPr/>
                    <a:lstStyle/>
                    <a:p>
                      <a:pPr marL="0" lvl="0" indent="0" algn="l" rtl="0">
                        <a:lnSpc>
                          <a:spcPct val="115000"/>
                        </a:lnSpc>
                        <a:spcBef>
                          <a:spcPts val="0"/>
                        </a:spcBef>
                        <a:spcAft>
                          <a:spcPts val="0"/>
                        </a:spcAft>
                        <a:buNone/>
                      </a:pPr>
                      <a:r>
                        <a:rPr lang="en" sz="1000" b="1"/>
                        <a:t>Signature-based antivirus</a:t>
                      </a:r>
                      <a:endParaRPr sz="10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Malware evolves faster than updates</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95050">
                <a:tc>
                  <a:txBody>
                    <a:bodyPr/>
                    <a:lstStyle/>
                    <a:p>
                      <a:pPr marL="0" lvl="0" indent="0" algn="l" rtl="0">
                        <a:lnSpc>
                          <a:spcPct val="115000"/>
                        </a:lnSpc>
                        <a:spcBef>
                          <a:spcPts val="0"/>
                        </a:spcBef>
                        <a:spcAft>
                          <a:spcPts val="0"/>
                        </a:spcAft>
                        <a:buNone/>
                      </a:pPr>
                      <a:r>
                        <a:rPr lang="en" sz="1000" b="1"/>
                        <a:t>Manual threat response</a:t>
                      </a:r>
                      <a:endParaRPr sz="10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Too slow for modern attacks</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95050">
                <a:tc>
                  <a:txBody>
                    <a:bodyPr/>
                    <a:lstStyle/>
                    <a:p>
                      <a:pPr marL="0" lvl="0" indent="0" algn="l" rtl="0">
                        <a:lnSpc>
                          <a:spcPct val="115000"/>
                        </a:lnSpc>
                        <a:spcBef>
                          <a:spcPts val="0"/>
                        </a:spcBef>
                        <a:spcAft>
                          <a:spcPts val="0"/>
                        </a:spcAft>
                        <a:buNone/>
                      </a:pPr>
                      <a:r>
                        <a:rPr lang="en" sz="1000" b="1"/>
                        <a:t>Annual Compliance Check , Configuration audit  and penetration tests</a:t>
                      </a:r>
                      <a:endParaRPr sz="10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t>Threats change daily</a:t>
                      </a:r>
                      <a:endParaRPr sz="1000" dirty="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7" name="Google Shape;77;p16"/>
          <p:cNvSpPr txBox="1"/>
          <p:nvPr/>
        </p:nvSpPr>
        <p:spPr>
          <a:xfrm>
            <a:off x="210376" y="849872"/>
            <a:ext cx="840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The old approach of securing the network perimeter and trusting authenticated users has become outdated due to changes in how businesses operate and how cyber threats have evolved</a:t>
            </a:r>
            <a:endParaRPr sz="1200" dirty="0"/>
          </a:p>
        </p:txBody>
      </p:sp>
      <p:sp>
        <p:nvSpPr>
          <p:cNvPr id="4" name="Rectangle 1">
            <a:extLst>
              <a:ext uri="{FF2B5EF4-FFF2-40B4-BE49-F238E27FC236}">
                <a16:creationId xmlns:a16="http://schemas.microsoft.com/office/drawing/2014/main" id="{C1CDD8C1-A8ED-BEA8-0ED0-4162D3E76066}"/>
              </a:ext>
            </a:extLst>
          </p:cNvPr>
          <p:cNvSpPr txBox="1">
            <a:spLocks noChangeArrowheads="1"/>
          </p:cNvSpPr>
          <p:nvPr/>
        </p:nvSpPr>
        <p:spPr bwMode="auto">
          <a:xfrm>
            <a:off x="1624192" y="4705110"/>
            <a:ext cx="55771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eaLnBrk="0" fontAlgn="base" hangingPunct="0">
              <a:lnSpc>
                <a:spcPct val="100000"/>
              </a:lnSpc>
              <a:spcBef>
                <a:spcPct val="0"/>
              </a:spcBef>
              <a:spcAft>
                <a:spcPct val="0"/>
              </a:spcAft>
              <a:buClrTx/>
              <a:buSzTx/>
              <a:buFontTx/>
              <a:buNone/>
            </a:pPr>
            <a:r>
              <a:rPr lang="en-US" altLang="en-US" sz="1400" i="1" dirty="0">
                <a:solidFill>
                  <a:schemeClr val="tx1"/>
                </a:solidFill>
                <a:latin typeface="Arial" panose="020B0604020202020204" pitchFamily="34" charset="0"/>
              </a:rPr>
              <a:t>“Cybersecurity is a Ninja art, where each technique has its own flaw”</a:t>
            </a:r>
          </a:p>
          <a:p>
            <a:pPr marL="0" indent="0" eaLnBrk="0" fontAlgn="base" hangingPunct="0">
              <a:lnSpc>
                <a:spcPct val="100000"/>
              </a:lnSpc>
              <a:spcBef>
                <a:spcPct val="0"/>
              </a:spcBef>
              <a:spcAft>
                <a:spcPct val="0"/>
              </a:spcAft>
              <a:buClrTx/>
              <a:buSzTx/>
              <a:buFontTx/>
              <a:buNone/>
            </a:pPr>
            <a:endParaRPr lang="en-US" altLang="en-US" sz="1400" i="1" dirty="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46FE2C16-50CE-D0CD-24CF-1DB94403ACF6}"/>
              </a:ext>
            </a:extLst>
          </p:cNvPr>
          <p:cNvPicPr>
            <a:picLocks noChangeAspect="1"/>
          </p:cNvPicPr>
          <p:nvPr/>
        </p:nvPicPr>
        <p:blipFill>
          <a:blip r:embed="rId3"/>
          <a:stretch>
            <a:fillRect/>
          </a:stretch>
        </p:blipFill>
        <p:spPr>
          <a:xfrm>
            <a:off x="8424369" y="184169"/>
            <a:ext cx="460131" cy="4601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aphicFrame>
        <p:nvGraphicFramePr>
          <p:cNvPr id="83" name="Google Shape;83;p17"/>
          <p:cNvGraphicFramePr/>
          <p:nvPr>
            <p:extLst>
              <p:ext uri="{D42A27DB-BD31-4B8C-83A1-F6EECF244321}">
                <p14:modId xmlns:p14="http://schemas.microsoft.com/office/powerpoint/2010/main" val="422264878"/>
              </p:ext>
            </p:extLst>
          </p:nvPr>
        </p:nvGraphicFramePr>
        <p:xfrm>
          <a:off x="180850" y="1171700"/>
          <a:ext cx="8829300" cy="3311896"/>
        </p:xfrm>
        <a:graphic>
          <a:graphicData uri="http://schemas.openxmlformats.org/drawingml/2006/table">
            <a:tbl>
              <a:tblPr>
                <a:noFill/>
                <a:tableStyleId>{05E7DDB2-9FD0-43A9-BD1B-F01C6B724047}</a:tableStyleId>
              </a:tblPr>
              <a:tblGrid>
                <a:gridCol w="1977400">
                  <a:extLst>
                    <a:ext uri="{9D8B030D-6E8A-4147-A177-3AD203B41FA5}">
                      <a16:colId xmlns:a16="http://schemas.microsoft.com/office/drawing/2014/main" val="20000"/>
                    </a:ext>
                  </a:extLst>
                </a:gridCol>
                <a:gridCol w="1821025">
                  <a:extLst>
                    <a:ext uri="{9D8B030D-6E8A-4147-A177-3AD203B41FA5}">
                      <a16:colId xmlns:a16="http://schemas.microsoft.com/office/drawing/2014/main" val="20001"/>
                    </a:ext>
                  </a:extLst>
                </a:gridCol>
                <a:gridCol w="2234925">
                  <a:extLst>
                    <a:ext uri="{9D8B030D-6E8A-4147-A177-3AD203B41FA5}">
                      <a16:colId xmlns:a16="http://schemas.microsoft.com/office/drawing/2014/main" val="20002"/>
                    </a:ext>
                  </a:extLst>
                </a:gridCol>
                <a:gridCol w="1361175">
                  <a:extLst>
                    <a:ext uri="{9D8B030D-6E8A-4147-A177-3AD203B41FA5}">
                      <a16:colId xmlns:a16="http://schemas.microsoft.com/office/drawing/2014/main" val="20003"/>
                    </a:ext>
                  </a:extLst>
                </a:gridCol>
                <a:gridCol w="1434775">
                  <a:extLst>
                    <a:ext uri="{9D8B030D-6E8A-4147-A177-3AD203B41FA5}">
                      <a16:colId xmlns:a16="http://schemas.microsoft.com/office/drawing/2014/main" val="20004"/>
                    </a:ext>
                  </a:extLst>
                </a:gridCol>
              </a:tblGrid>
              <a:tr h="522400">
                <a:tc>
                  <a:txBody>
                    <a:bodyPr/>
                    <a:lstStyle/>
                    <a:p>
                      <a:pPr marL="0" lvl="0" indent="0" algn="ctr" rtl="0">
                        <a:lnSpc>
                          <a:spcPct val="115000"/>
                        </a:lnSpc>
                        <a:spcBef>
                          <a:spcPts val="0"/>
                        </a:spcBef>
                        <a:spcAft>
                          <a:spcPts val="0"/>
                        </a:spcAft>
                        <a:buNone/>
                      </a:pPr>
                      <a:r>
                        <a:rPr lang="en" sz="1000" b="1"/>
                        <a:t>ineffective Security concepts</a:t>
                      </a:r>
                      <a:endParaRPr sz="10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 sz="1000" b="1"/>
                        <a:t>Example of Failure</a:t>
                      </a:r>
                      <a:endParaRPr sz="10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 sz="1000" b="1"/>
                        <a:t>Why</a:t>
                      </a:r>
                      <a:endParaRPr sz="10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 sz="1000" b="1"/>
                        <a:t>Attack Pattern</a:t>
                      </a:r>
                      <a:endParaRPr sz="10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 sz="1000" b="1"/>
                        <a:t>Entry Point / Reason of the breach</a:t>
                      </a:r>
                      <a:endParaRPr sz="10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1033475">
                <a:tc>
                  <a:txBody>
                    <a:bodyPr/>
                    <a:lstStyle/>
                    <a:p>
                      <a:pPr marL="0" lvl="0" indent="0" algn="l" rtl="0">
                        <a:lnSpc>
                          <a:spcPct val="115000"/>
                        </a:lnSpc>
                        <a:spcBef>
                          <a:spcPts val="0"/>
                        </a:spcBef>
                        <a:spcAft>
                          <a:spcPts val="0"/>
                        </a:spcAft>
                        <a:buNone/>
                      </a:pPr>
                      <a:r>
                        <a:rPr lang="en" sz="1000" b="1"/>
                        <a:t>Implicit trust</a:t>
                      </a:r>
                      <a:endParaRPr sz="1000" b="1"/>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 </a:t>
                      </a:r>
                      <a:r>
                        <a:rPr lang="en" sz="1000" b="1"/>
                        <a:t>Uber breach (2022): </a:t>
                      </a:r>
                      <a:r>
                        <a:rPr lang="en" sz="1000"/>
                        <a:t>MFA fatigue attack compromised admin credentials, giving attackers access to internal systems and sensitive data.</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Trusting authenticated users leads to lateral movement. Attackers exploit this to escalate privileges and access sensitive systems.</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 Credential Stuffing</a:t>
                      </a:r>
                      <a:endParaRPr sz="1000"/>
                    </a:p>
                    <a:p>
                      <a:pPr marL="0" lvl="0" indent="0" algn="l" rtl="0">
                        <a:lnSpc>
                          <a:spcPct val="115000"/>
                        </a:lnSpc>
                        <a:spcBef>
                          <a:spcPts val="0"/>
                        </a:spcBef>
                        <a:spcAft>
                          <a:spcPts val="0"/>
                        </a:spcAft>
                        <a:buNone/>
                      </a:pPr>
                      <a:r>
                        <a:rPr lang="en" sz="1000"/>
                        <a:t>- Social Engineering</a:t>
                      </a:r>
                      <a:endParaRPr sz="1000"/>
                    </a:p>
                    <a:p>
                      <a:pPr marL="0" lvl="0" indent="0" algn="l" rtl="0">
                        <a:lnSpc>
                          <a:spcPct val="115000"/>
                        </a:lnSpc>
                        <a:spcBef>
                          <a:spcPts val="0"/>
                        </a:spcBef>
                        <a:spcAft>
                          <a:spcPts val="0"/>
                        </a:spcAft>
                        <a:buNone/>
                      </a:pPr>
                      <a:r>
                        <a:rPr lang="en" sz="1000"/>
                        <a:t>- MFA Fatigue Attack</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Multi-factor authentication (MFA) request spam using Duo Security.</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74175">
                <a:tc>
                  <a:txBody>
                    <a:bodyPr/>
                    <a:lstStyle/>
                    <a:p>
                      <a:pPr marL="0" lvl="0" indent="0" algn="l" rtl="0">
                        <a:lnSpc>
                          <a:spcPct val="115000"/>
                        </a:lnSpc>
                        <a:spcBef>
                          <a:spcPts val="0"/>
                        </a:spcBef>
                        <a:spcAft>
                          <a:spcPts val="0"/>
                        </a:spcAft>
                        <a:buNone/>
                      </a:pPr>
                      <a:r>
                        <a:rPr lang="en" sz="1000" b="1" dirty="0"/>
                        <a:t>Third-party / Device trust</a:t>
                      </a:r>
                      <a:endParaRPr sz="1000" b="1" dirty="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 </a:t>
                      </a:r>
                      <a:r>
                        <a:rPr lang="en" sz="1000" b="1"/>
                        <a:t>Disney breach (2024):</a:t>
                      </a:r>
                      <a:r>
                        <a:rPr lang="en" sz="1000"/>
                        <a:t> Employee downloaded malware disguised as an AI tool, leading to the theft of 44M+ messages and sensitive data.</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Employees and organizations often trust third-party software and services without proper vetting. Attackers exploit these weak points to bypass internal security.</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 Supply Chain Compromise</a:t>
                      </a:r>
                      <a:endParaRPr sz="1000"/>
                    </a:p>
                    <a:p>
                      <a:pPr marL="0" lvl="0" indent="0" algn="l" rtl="0">
                        <a:lnSpc>
                          <a:spcPct val="115000"/>
                        </a:lnSpc>
                        <a:spcBef>
                          <a:spcPts val="0"/>
                        </a:spcBef>
                        <a:spcAft>
                          <a:spcPts val="0"/>
                        </a:spcAft>
                        <a:buNone/>
                      </a:pPr>
                      <a:endParaRPr sz="1000"/>
                    </a:p>
                    <a:p>
                      <a:pPr marL="0" lvl="0" indent="0" algn="l" rtl="0">
                        <a:lnSpc>
                          <a:spcPct val="115000"/>
                        </a:lnSpc>
                        <a:spcBef>
                          <a:spcPts val="0"/>
                        </a:spcBef>
                        <a:spcAft>
                          <a:spcPts val="0"/>
                        </a:spcAft>
                        <a:buNone/>
                      </a:pPr>
                      <a:r>
                        <a:rPr lang="en" sz="1000"/>
                        <a:t>- Phishing</a:t>
                      </a:r>
                      <a:endParaRPr sz="100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t>AI tool downloaded from an untrusted source (tool name not disclosed).</a:t>
                      </a:r>
                      <a:endParaRPr sz="1000" dirty="0"/>
                    </a:p>
                    <a:p>
                      <a:pPr marL="0" lvl="0" indent="0" algn="l" rtl="0">
                        <a:lnSpc>
                          <a:spcPct val="115000"/>
                        </a:lnSpc>
                        <a:spcBef>
                          <a:spcPts val="0"/>
                        </a:spcBef>
                        <a:spcAft>
                          <a:spcPts val="0"/>
                        </a:spcAft>
                        <a:buNone/>
                      </a:pPr>
                      <a:r>
                        <a:rPr lang="en" sz="1000" dirty="0"/>
                        <a:t>- Stored credentials in the personal laptop</a:t>
                      </a:r>
                      <a:endParaRPr sz="1000" dirty="0"/>
                    </a:p>
                    <a:p>
                      <a:pPr marL="0" lvl="0" indent="0" algn="l" rtl="0">
                        <a:lnSpc>
                          <a:spcPct val="115000"/>
                        </a:lnSpc>
                        <a:spcBef>
                          <a:spcPts val="0"/>
                        </a:spcBef>
                        <a:spcAft>
                          <a:spcPts val="0"/>
                        </a:spcAft>
                        <a:buNone/>
                      </a:pPr>
                      <a:r>
                        <a:rPr lang="en" sz="1000" dirty="0"/>
                        <a:t>- No continuous SSPM</a:t>
                      </a:r>
                      <a:endParaRPr sz="1000" dirty="0"/>
                    </a:p>
                    <a:p>
                      <a:pPr marL="0" lvl="0" indent="0" algn="l" rtl="0">
                        <a:lnSpc>
                          <a:spcPct val="115000"/>
                        </a:lnSpc>
                        <a:spcBef>
                          <a:spcPts val="0"/>
                        </a:spcBef>
                        <a:spcAft>
                          <a:spcPts val="0"/>
                        </a:spcAft>
                        <a:buNone/>
                      </a:pPr>
                      <a:r>
                        <a:rPr lang="en" sz="1000" dirty="0"/>
                        <a:t>- No security posture check</a:t>
                      </a:r>
                      <a:endParaRPr sz="1000" dirty="0"/>
                    </a:p>
                  </a:txBody>
                  <a:tcPr marL="28575" marR="28575" marT="91425" marB="914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84" name="Google Shape;84;p17"/>
          <p:cNvSpPr txBox="1"/>
          <p:nvPr/>
        </p:nvSpPr>
        <p:spPr>
          <a:xfrm>
            <a:off x="152400" y="152400"/>
            <a:ext cx="3990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Times New Roman"/>
                <a:ea typeface="Times New Roman"/>
                <a:cs typeface="Times New Roman"/>
                <a:sym typeface="Times New Roman"/>
              </a:rPr>
              <a:t>Ineffective Security concept is Failure</a:t>
            </a:r>
            <a:endParaRPr>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82C71861-976B-04B2-123B-8873E588296C}"/>
              </a:ext>
            </a:extLst>
          </p:cNvPr>
          <p:cNvPicPr>
            <a:picLocks noChangeAspect="1"/>
          </p:cNvPicPr>
          <p:nvPr/>
        </p:nvPicPr>
        <p:blipFill>
          <a:blip r:embed="rId3"/>
          <a:stretch>
            <a:fillRect/>
          </a:stretch>
        </p:blipFill>
        <p:spPr>
          <a:xfrm>
            <a:off x="8424369" y="184169"/>
            <a:ext cx="460131" cy="4601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198975" y="317150"/>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Zero Trust Pillars</a:t>
            </a:r>
            <a:endParaRPr sz="2800">
              <a:solidFill>
                <a:srgbClr val="000000"/>
              </a:solidFill>
              <a:latin typeface="Times New Roman"/>
              <a:ea typeface="Times New Roman"/>
              <a:cs typeface="Times New Roman"/>
              <a:sym typeface="Times New Roman"/>
            </a:endParaRPr>
          </a:p>
        </p:txBody>
      </p:sp>
      <p:sp>
        <p:nvSpPr>
          <p:cNvPr id="90" name="Google Shape;90;p18"/>
          <p:cNvSpPr/>
          <p:nvPr/>
        </p:nvSpPr>
        <p:spPr>
          <a:xfrm>
            <a:off x="166450" y="1877650"/>
            <a:ext cx="919200" cy="229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b="1">
                <a:latin typeface="Times New Roman"/>
                <a:ea typeface="Times New Roman"/>
                <a:cs typeface="Times New Roman"/>
                <a:sym typeface="Times New Roman"/>
              </a:rPr>
              <a:t>Identity</a:t>
            </a:r>
            <a:endParaRPr sz="1200" b="1">
              <a:latin typeface="Times New Roman"/>
              <a:ea typeface="Times New Roman"/>
              <a:cs typeface="Times New Roman"/>
              <a:sym typeface="Times New Roman"/>
            </a:endParaRPr>
          </a:p>
        </p:txBody>
      </p:sp>
      <p:sp>
        <p:nvSpPr>
          <p:cNvPr id="91" name="Google Shape;91;p18"/>
          <p:cNvSpPr/>
          <p:nvPr/>
        </p:nvSpPr>
        <p:spPr>
          <a:xfrm>
            <a:off x="1560000" y="1877650"/>
            <a:ext cx="919200" cy="229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b="1">
                <a:latin typeface="Times New Roman"/>
                <a:ea typeface="Times New Roman"/>
                <a:cs typeface="Times New Roman"/>
                <a:sym typeface="Times New Roman"/>
              </a:rPr>
              <a:t>Device</a:t>
            </a:r>
            <a:endParaRPr sz="1200" b="1">
              <a:latin typeface="Times New Roman"/>
              <a:ea typeface="Times New Roman"/>
              <a:cs typeface="Times New Roman"/>
              <a:sym typeface="Times New Roman"/>
            </a:endParaRPr>
          </a:p>
        </p:txBody>
      </p:sp>
      <p:sp>
        <p:nvSpPr>
          <p:cNvPr id="92" name="Google Shape;92;p18"/>
          <p:cNvSpPr/>
          <p:nvPr/>
        </p:nvSpPr>
        <p:spPr>
          <a:xfrm>
            <a:off x="2852800" y="1877650"/>
            <a:ext cx="919200" cy="229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b="1">
                <a:latin typeface="Times New Roman"/>
                <a:ea typeface="Times New Roman"/>
                <a:cs typeface="Times New Roman"/>
                <a:sym typeface="Times New Roman"/>
              </a:rPr>
              <a:t>Network</a:t>
            </a:r>
            <a:endParaRPr sz="1200" b="1">
              <a:latin typeface="Times New Roman"/>
              <a:ea typeface="Times New Roman"/>
              <a:cs typeface="Times New Roman"/>
              <a:sym typeface="Times New Roman"/>
            </a:endParaRPr>
          </a:p>
        </p:txBody>
      </p:sp>
      <p:sp>
        <p:nvSpPr>
          <p:cNvPr id="93" name="Google Shape;93;p18"/>
          <p:cNvSpPr/>
          <p:nvPr/>
        </p:nvSpPr>
        <p:spPr>
          <a:xfrm>
            <a:off x="4145600" y="1877650"/>
            <a:ext cx="1109400" cy="229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b="1">
                <a:latin typeface="Times New Roman"/>
                <a:ea typeface="Times New Roman"/>
                <a:cs typeface="Times New Roman"/>
                <a:sym typeface="Times New Roman"/>
              </a:rPr>
              <a:t>Application</a:t>
            </a:r>
            <a:endParaRPr sz="900" b="1">
              <a:latin typeface="Times New Roman"/>
              <a:ea typeface="Times New Roman"/>
              <a:cs typeface="Times New Roman"/>
              <a:sym typeface="Times New Roman"/>
            </a:endParaRPr>
          </a:p>
        </p:txBody>
      </p:sp>
      <p:sp>
        <p:nvSpPr>
          <p:cNvPr id="94" name="Google Shape;94;p18"/>
          <p:cNvSpPr/>
          <p:nvPr/>
        </p:nvSpPr>
        <p:spPr>
          <a:xfrm>
            <a:off x="5454938" y="1877650"/>
            <a:ext cx="919200" cy="229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b="1">
                <a:latin typeface="Times New Roman"/>
                <a:ea typeface="Times New Roman"/>
                <a:cs typeface="Times New Roman"/>
                <a:sym typeface="Times New Roman"/>
              </a:rPr>
              <a:t>Data</a:t>
            </a:r>
            <a:endParaRPr sz="1200" b="1">
              <a:latin typeface="Times New Roman"/>
              <a:ea typeface="Times New Roman"/>
              <a:cs typeface="Times New Roman"/>
              <a:sym typeface="Times New Roman"/>
            </a:endParaRPr>
          </a:p>
        </p:txBody>
      </p:sp>
      <p:sp>
        <p:nvSpPr>
          <p:cNvPr id="95" name="Google Shape;95;p18"/>
          <p:cNvSpPr/>
          <p:nvPr/>
        </p:nvSpPr>
        <p:spPr>
          <a:xfrm>
            <a:off x="6374150" y="1866175"/>
            <a:ext cx="1219200" cy="229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b="1">
                <a:latin typeface="Times New Roman"/>
                <a:ea typeface="Times New Roman"/>
                <a:cs typeface="Times New Roman"/>
                <a:sym typeface="Times New Roman"/>
              </a:rPr>
              <a:t>Automation &amp; Orchestration</a:t>
            </a:r>
            <a:endParaRPr sz="1200" b="1">
              <a:latin typeface="Times New Roman"/>
              <a:ea typeface="Times New Roman"/>
              <a:cs typeface="Times New Roman"/>
              <a:sym typeface="Times New Roman"/>
            </a:endParaRPr>
          </a:p>
        </p:txBody>
      </p:sp>
      <p:sp>
        <p:nvSpPr>
          <p:cNvPr id="96" name="Google Shape;96;p18"/>
          <p:cNvSpPr/>
          <p:nvPr/>
        </p:nvSpPr>
        <p:spPr>
          <a:xfrm>
            <a:off x="7870950" y="1866175"/>
            <a:ext cx="1219200" cy="229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b="1">
                <a:latin typeface="Times New Roman"/>
                <a:ea typeface="Times New Roman"/>
                <a:cs typeface="Times New Roman"/>
                <a:sym typeface="Times New Roman"/>
              </a:rPr>
              <a:t>Visibility , Monitoring &amp; Analytics </a:t>
            </a:r>
            <a:endParaRPr sz="1200" b="1">
              <a:latin typeface="Times New Roman"/>
              <a:ea typeface="Times New Roman"/>
              <a:cs typeface="Times New Roman"/>
              <a:sym typeface="Times New Roman"/>
            </a:endParaRPr>
          </a:p>
        </p:txBody>
      </p:sp>
      <p:sp>
        <p:nvSpPr>
          <p:cNvPr id="97" name="Google Shape;97;p18"/>
          <p:cNvSpPr/>
          <p:nvPr/>
        </p:nvSpPr>
        <p:spPr>
          <a:xfrm>
            <a:off x="63400" y="1445050"/>
            <a:ext cx="1688100" cy="2702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1.Authentication</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2.Authorization</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3.User and Entity Behavior Analytics (UEBA)</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4.Continuous Authentication</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5.Dynamic Policy Enforcement</a:t>
            </a:r>
            <a:endParaRPr sz="800">
              <a:latin typeface="Times New Roman"/>
              <a:ea typeface="Times New Roman"/>
              <a:cs typeface="Times New Roman"/>
              <a:sym typeface="Times New Roman"/>
            </a:endParaRPr>
          </a:p>
          <a:p>
            <a:pPr marL="0" lvl="0" indent="0" algn="ctr" rtl="0">
              <a:spcBef>
                <a:spcPts val="0"/>
              </a:spcBef>
              <a:spcAft>
                <a:spcPts val="0"/>
              </a:spcAft>
              <a:buNone/>
            </a:pPr>
            <a:endParaRPr sz="1000">
              <a:latin typeface="Times New Roman"/>
              <a:ea typeface="Times New Roman"/>
              <a:cs typeface="Times New Roman"/>
              <a:sym typeface="Times New Roman"/>
            </a:endParaRPr>
          </a:p>
        </p:txBody>
      </p:sp>
      <p:sp>
        <p:nvSpPr>
          <p:cNvPr id="98" name="Google Shape;98;p18"/>
          <p:cNvSpPr/>
          <p:nvPr/>
        </p:nvSpPr>
        <p:spPr>
          <a:xfrm>
            <a:off x="1491750" y="1386325"/>
            <a:ext cx="1608900" cy="2702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800">
                <a:latin typeface="Times New Roman"/>
                <a:ea typeface="Times New Roman"/>
                <a:cs typeface="Times New Roman"/>
                <a:sym typeface="Times New Roman"/>
              </a:rPr>
              <a:t>1. </a:t>
            </a:r>
            <a:r>
              <a:rPr lang="en" sz="800">
                <a:solidFill>
                  <a:srgbClr val="000000"/>
                </a:solidFill>
                <a:latin typeface="Times New Roman"/>
                <a:ea typeface="Times New Roman"/>
                <a:cs typeface="Times New Roman"/>
                <a:sym typeface="Times New Roman"/>
              </a:rPr>
              <a:t>Asset Management</a:t>
            </a:r>
            <a:endParaRPr sz="8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800">
                <a:latin typeface="Times New Roman"/>
                <a:ea typeface="Times New Roman"/>
                <a:cs typeface="Times New Roman"/>
                <a:sym typeface="Times New Roman"/>
              </a:rPr>
              <a:t>2. Device Classification</a:t>
            </a:r>
            <a:endParaRPr sz="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800">
                <a:latin typeface="Times New Roman"/>
                <a:ea typeface="Times New Roman"/>
                <a:cs typeface="Times New Roman"/>
                <a:sym typeface="Times New Roman"/>
              </a:rPr>
              <a:t>3. </a:t>
            </a:r>
            <a:r>
              <a:rPr lang="en" sz="800">
                <a:solidFill>
                  <a:srgbClr val="FF0000"/>
                </a:solidFill>
                <a:latin typeface="Times New Roman"/>
                <a:ea typeface="Times New Roman"/>
                <a:cs typeface="Times New Roman"/>
                <a:sym typeface="Times New Roman"/>
              </a:rPr>
              <a:t>Endpoint Security</a:t>
            </a:r>
            <a:endParaRPr sz="800">
              <a:solidFill>
                <a:srgbClr val="FF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800">
                <a:latin typeface="Times New Roman"/>
                <a:ea typeface="Times New Roman"/>
                <a:cs typeface="Times New Roman"/>
                <a:sym typeface="Times New Roman"/>
              </a:rPr>
              <a:t>4. Device Authentication and Access Control</a:t>
            </a:r>
            <a:endParaRPr sz="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800">
                <a:latin typeface="Times New Roman"/>
                <a:ea typeface="Times New Roman"/>
                <a:cs typeface="Times New Roman"/>
                <a:sym typeface="Times New Roman"/>
              </a:rPr>
              <a:t>5. At Rest Encryption</a:t>
            </a:r>
            <a:endParaRPr sz="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p:txBody>
      </p:sp>
      <p:sp>
        <p:nvSpPr>
          <p:cNvPr id="99" name="Google Shape;99;p18"/>
          <p:cNvSpPr/>
          <p:nvPr/>
        </p:nvSpPr>
        <p:spPr>
          <a:xfrm>
            <a:off x="2798775" y="1445050"/>
            <a:ext cx="1608900" cy="2702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 </a:t>
            </a:r>
            <a:r>
              <a:rPr lang="en" sz="800">
                <a:solidFill>
                  <a:srgbClr val="FF0000"/>
                </a:solidFill>
                <a:latin typeface="Times New Roman"/>
                <a:ea typeface="Times New Roman"/>
                <a:cs typeface="Times New Roman"/>
                <a:sym typeface="Times New Roman"/>
              </a:rPr>
              <a:t>Micro-segmentation</a:t>
            </a:r>
            <a:endParaRPr sz="80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 In-Transit Encryption</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3. </a:t>
            </a:r>
            <a:r>
              <a:rPr lang="en" sz="800">
                <a:solidFill>
                  <a:srgbClr val="FF0000"/>
                </a:solidFill>
                <a:latin typeface="Times New Roman"/>
                <a:ea typeface="Times New Roman"/>
                <a:cs typeface="Times New Roman"/>
                <a:sym typeface="Times New Roman"/>
              </a:rPr>
              <a:t>Zero Trust Network Access (ZTNA)</a:t>
            </a:r>
            <a:endParaRPr sz="80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4. Network Segmentation and Isolation(VLAN)</a:t>
            </a: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p:txBody>
      </p:sp>
      <p:sp>
        <p:nvSpPr>
          <p:cNvPr id="100" name="Google Shape;100;p18"/>
          <p:cNvSpPr/>
          <p:nvPr/>
        </p:nvSpPr>
        <p:spPr>
          <a:xfrm>
            <a:off x="4104700" y="1315875"/>
            <a:ext cx="1608900" cy="2702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800">
                <a:latin typeface="Times New Roman"/>
                <a:ea typeface="Times New Roman"/>
                <a:cs typeface="Times New Roman"/>
                <a:sym typeface="Times New Roman"/>
              </a:rPr>
              <a:t>1. Authorized Application Catalog</a:t>
            </a:r>
            <a:endParaRPr sz="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800">
                <a:latin typeface="Times New Roman"/>
                <a:ea typeface="Times New Roman"/>
                <a:cs typeface="Times New Roman"/>
                <a:sym typeface="Times New Roman"/>
              </a:rPr>
              <a:t>2. Software Development Life Cycle (SDLC)</a:t>
            </a:r>
            <a:endParaRPr sz="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800">
                <a:latin typeface="Times New Roman"/>
                <a:ea typeface="Times New Roman"/>
                <a:cs typeface="Times New Roman"/>
                <a:sym typeface="Times New Roman"/>
              </a:rPr>
              <a:t>3. Software Risk Management</a:t>
            </a:r>
            <a:endParaRPr sz="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800">
                <a:latin typeface="Times New Roman"/>
                <a:ea typeface="Times New Roman"/>
                <a:cs typeface="Times New Roman"/>
                <a:sym typeface="Times New Roman"/>
              </a:rPr>
              <a:t>4. Resource Authorization &amp; Integration</a:t>
            </a: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p:txBody>
      </p:sp>
      <p:sp>
        <p:nvSpPr>
          <p:cNvPr id="101" name="Google Shape;101;p18"/>
          <p:cNvSpPr/>
          <p:nvPr/>
        </p:nvSpPr>
        <p:spPr>
          <a:xfrm>
            <a:off x="5454938" y="968100"/>
            <a:ext cx="1608900" cy="2702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1.Data Lifecycle </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Management</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 Data Security</a:t>
            </a:r>
            <a:endParaRPr sz="800">
              <a:latin typeface="Times New Roman"/>
              <a:ea typeface="Times New Roman"/>
              <a:cs typeface="Times New Roman"/>
              <a:sym typeface="Times New Roman"/>
            </a:endParaRPr>
          </a:p>
        </p:txBody>
      </p:sp>
      <p:sp>
        <p:nvSpPr>
          <p:cNvPr id="102" name="Google Shape;102;p18"/>
          <p:cNvSpPr/>
          <p:nvPr/>
        </p:nvSpPr>
        <p:spPr>
          <a:xfrm>
            <a:off x="6374138" y="1421100"/>
            <a:ext cx="1608900" cy="2702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a:t>
            </a:r>
            <a:r>
              <a:rPr lang="en" sz="800">
                <a:solidFill>
                  <a:srgbClr val="FF0000"/>
                </a:solidFill>
                <a:latin typeface="Times New Roman"/>
                <a:ea typeface="Times New Roman"/>
                <a:cs typeface="Times New Roman"/>
                <a:sym typeface="Times New Roman"/>
              </a:rPr>
              <a:t>Automate the Security process flows</a:t>
            </a:r>
            <a:r>
              <a:rPr lang="en" sz="800">
                <a:latin typeface="Times New Roman"/>
                <a:ea typeface="Times New Roman"/>
                <a:cs typeface="Times New Roman"/>
                <a:sym typeface="Times New Roman"/>
              </a:rPr>
              <a:t> </a:t>
            </a:r>
            <a:r>
              <a:rPr lang="en" sz="800" i="1">
                <a:latin typeface="Times New Roman"/>
                <a:ea typeface="Times New Roman"/>
                <a:cs typeface="Times New Roman"/>
                <a:sym typeface="Times New Roman"/>
              </a:rPr>
              <a:t>(E.g. IRR)</a:t>
            </a:r>
            <a:endParaRPr sz="800" i="1">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2.Automate Configuration Audit</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3.</a:t>
            </a:r>
            <a:r>
              <a:rPr lang="en" sz="800">
                <a:solidFill>
                  <a:srgbClr val="FF0000"/>
                </a:solidFill>
                <a:latin typeface="Times New Roman"/>
                <a:ea typeface="Times New Roman"/>
                <a:cs typeface="Times New Roman"/>
                <a:sym typeface="Times New Roman"/>
              </a:rPr>
              <a:t>Automate SOC / SOAR</a:t>
            </a:r>
            <a:endParaRPr sz="80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4.</a:t>
            </a:r>
            <a:r>
              <a:rPr lang="en" sz="800">
                <a:solidFill>
                  <a:srgbClr val="FF0000"/>
                </a:solidFill>
                <a:latin typeface="Times New Roman"/>
                <a:ea typeface="Times New Roman"/>
                <a:cs typeface="Times New Roman"/>
                <a:sym typeface="Times New Roman"/>
              </a:rPr>
              <a:t>Orchestrate all the Security Controls</a:t>
            </a:r>
            <a:endParaRPr sz="80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5. Implement the Mesh Arch.</a:t>
            </a:r>
            <a:endParaRPr sz="800">
              <a:latin typeface="Times New Roman"/>
              <a:ea typeface="Times New Roman"/>
              <a:cs typeface="Times New Roman"/>
              <a:sym typeface="Times New Roman"/>
            </a:endParaRPr>
          </a:p>
        </p:txBody>
      </p:sp>
      <p:sp>
        <p:nvSpPr>
          <p:cNvPr id="103" name="Google Shape;103;p18"/>
          <p:cNvSpPr/>
          <p:nvPr/>
        </p:nvSpPr>
        <p:spPr>
          <a:xfrm>
            <a:off x="7728338" y="1754150"/>
            <a:ext cx="1608900" cy="2702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 Network Visibility</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 </a:t>
            </a:r>
            <a:r>
              <a:rPr lang="en" sz="800">
                <a:solidFill>
                  <a:srgbClr val="FF0000"/>
                </a:solidFill>
                <a:latin typeface="Times New Roman"/>
                <a:ea typeface="Times New Roman"/>
                <a:cs typeface="Times New Roman"/>
                <a:sym typeface="Times New Roman"/>
              </a:rPr>
              <a:t>Endpoint Security Health Monitoring</a:t>
            </a:r>
            <a:endParaRPr sz="80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3. User Activity Monitoring</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4. Data Visibility</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5. Cloud Visibility</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6. Logging and Auditing</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7. Cyber Threat intelligence Automation</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8. Behavioral Analytics</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9. Incident Response Automation</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10. Continuous Improvement</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11. SSPM / CSPM / DSPM</a:t>
            </a: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p:txBody>
      </p:sp>
      <p:sp>
        <p:nvSpPr>
          <p:cNvPr id="104" name="Google Shape;104;p18"/>
          <p:cNvSpPr txBox="1"/>
          <p:nvPr/>
        </p:nvSpPr>
        <p:spPr>
          <a:xfrm>
            <a:off x="673325" y="728400"/>
            <a:ext cx="8002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A </a:t>
            </a:r>
            <a:r>
              <a:rPr lang="en" sz="1100" b="1">
                <a:solidFill>
                  <a:schemeClr val="dk1"/>
                </a:solidFill>
              </a:rPr>
              <a:t>Zero Trust Pillar</a:t>
            </a:r>
            <a:r>
              <a:rPr lang="en" sz="1100">
                <a:solidFill>
                  <a:schemeClr val="dk1"/>
                </a:solidFill>
              </a:rPr>
              <a:t> is a foundational component that supports the </a:t>
            </a:r>
            <a:r>
              <a:rPr lang="en" sz="1100" b="1">
                <a:solidFill>
                  <a:schemeClr val="dk1"/>
                </a:solidFill>
              </a:rPr>
              <a:t>Zero Trust security model .</a:t>
            </a:r>
            <a:r>
              <a:rPr lang="en" sz="1100">
                <a:solidFill>
                  <a:schemeClr val="dk1"/>
                </a:solidFill>
              </a:rPr>
              <a:t>Which is maximum structured around </a:t>
            </a:r>
            <a:r>
              <a:rPr lang="en" sz="1100" b="1">
                <a:solidFill>
                  <a:schemeClr val="dk1"/>
                </a:solidFill>
              </a:rPr>
              <a:t>seven core pillars</a:t>
            </a:r>
            <a:r>
              <a:rPr lang="en" sz="1100">
                <a:solidFill>
                  <a:schemeClr val="dk1"/>
                </a:solidFill>
              </a:rPr>
              <a:t> that cover different aspects of an organization's security architecture. Each pillar defines a specific area that needs to be secured and continuously monitored to minimize attack surfaces and limit lateral movement.</a:t>
            </a:r>
            <a:endParaRPr/>
          </a:p>
        </p:txBody>
      </p:sp>
      <p:pic>
        <p:nvPicPr>
          <p:cNvPr id="2" name="Picture 1">
            <a:extLst>
              <a:ext uri="{FF2B5EF4-FFF2-40B4-BE49-F238E27FC236}">
                <a16:creationId xmlns:a16="http://schemas.microsoft.com/office/drawing/2014/main" id="{A1453A68-F752-B71F-AD62-25A62F278AA8}"/>
              </a:ext>
            </a:extLst>
          </p:cNvPr>
          <p:cNvPicPr>
            <a:picLocks noChangeAspect="1"/>
          </p:cNvPicPr>
          <p:nvPr/>
        </p:nvPicPr>
        <p:blipFill>
          <a:blip r:embed="rId3"/>
          <a:stretch>
            <a:fillRect/>
          </a:stretch>
        </p:blipFill>
        <p:spPr>
          <a:xfrm>
            <a:off x="8424369" y="184169"/>
            <a:ext cx="460131" cy="4601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latin typeface="Times New Roman"/>
                <a:ea typeface="Times New Roman"/>
                <a:cs typeface="Times New Roman"/>
                <a:sym typeface="Times New Roman"/>
              </a:rPr>
              <a:t>Laying the Foundation for a Successful Zero-Trust Strategy</a:t>
            </a:r>
            <a:endParaRPr sz="1400" b="1" dirty="0">
              <a:latin typeface="Times New Roman"/>
              <a:ea typeface="Times New Roman"/>
              <a:cs typeface="Times New Roman"/>
              <a:sym typeface="Times New Roman"/>
            </a:endParaRPr>
          </a:p>
        </p:txBody>
      </p:sp>
      <p:sp>
        <p:nvSpPr>
          <p:cNvPr id="110" name="Google Shape;110;p19"/>
          <p:cNvSpPr txBox="1">
            <a:spLocks noGrp="1"/>
          </p:cNvSpPr>
          <p:nvPr>
            <p:ph type="body" idx="1"/>
          </p:nvPr>
        </p:nvSpPr>
        <p:spPr>
          <a:xfrm>
            <a:off x="311700" y="1382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chemeClr val="dk1"/>
                </a:solidFill>
              </a:rPr>
              <a:t>Define Strategy and Principles:</a:t>
            </a:r>
            <a:r>
              <a:rPr lang="en" sz="1200">
                <a:solidFill>
                  <a:schemeClr val="dk1"/>
                </a:solidFill>
              </a:rPr>
              <a:t> Clarify your organization’s zero-trust goals and guiding principles by aligning them with the core pillars of zero trust.</a:t>
            </a:r>
            <a:endParaRPr sz="1200">
              <a:solidFill>
                <a:schemeClr val="dk1"/>
              </a:solidFill>
            </a:endParaRPr>
          </a:p>
          <a:p>
            <a:pPr marL="0" lvl="0" indent="0" algn="l" rtl="0">
              <a:spcBef>
                <a:spcPts val="1200"/>
              </a:spcBef>
              <a:spcAft>
                <a:spcPts val="0"/>
              </a:spcAft>
              <a:buClr>
                <a:schemeClr val="dk1"/>
              </a:buClr>
              <a:buSzPts val="1100"/>
              <a:buFont typeface="Arial"/>
              <a:buNone/>
            </a:pPr>
            <a:r>
              <a:rPr lang="en" sz="1200" b="1">
                <a:solidFill>
                  <a:schemeClr val="dk1"/>
                </a:solidFill>
              </a:rPr>
              <a:t>Identify Risks:</a:t>
            </a:r>
            <a:r>
              <a:rPr lang="en" sz="1200">
                <a:solidFill>
                  <a:schemeClr val="dk1"/>
                </a:solidFill>
              </a:rPr>
              <a:t> Pinpoint the threats you aim to mitigate, aligning them with zero trust pillars such as network segmentation, least privilege access, and continuous monitoring to prevent issues like lateral movement and ransomware spread.</a:t>
            </a:r>
            <a:endParaRPr sz="1200">
              <a:solidFill>
                <a:schemeClr val="dk1"/>
              </a:solidFill>
            </a:endParaRPr>
          </a:p>
          <a:p>
            <a:pPr marL="0" lvl="0" indent="0" algn="l" rtl="0">
              <a:spcBef>
                <a:spcPts val="1200"/>
              </a:spcBef>
              <a:spcAft>
                <a:spcPts val="0"/>
              </a:spcAft>
              <a:buClr>
                <a:schemeClr val="dk1"/>
              </a:buClr>
              <a:buSzPts val="1100"/>
              <a:buFont typeface="Arial"/>
              <a:buNone/>
            </a:pPr>
            <a:r>
              <a:rPr lang="en" sz="1100" b="1">
                <a:solidFill>
                  <a:schemeClr val="dk1"/>
                </a:solidFill>
              </a:rPr>
              <a:t>Set Scope and Targets:</a:t>
            </a:r>
            <a:r>
              <a:rPr lang="en" sz="1100">
                <a:solidFill>
                  <a:schemeClr val="dk1"/>
                </a:solidFill>
              </a:rPr>
              <a:t> Define the boundaries of your zero-trust implementation, identify key areas for the initial rollout, and assess existing technology to uncover gaps and redundancies. Develop a clear roadmap to guide the phased deployment and ensure alignment with business objectives.</a:t>
            </a:r>
            <a:endParaRPr sz="1200">
              <a:solidFill>
                <a:schemeClr val="dk1"/>
              </a:solidFill>
            </a:endParaRPr>
          </a:p>
          <a:p>
            <a:pPr marL="0" lvl="0" indent="0" algn="l" rtl="0">
              <a:spcBef>
                <a:spcPts val="1200"/>
              </a:spcBef>
              <a:spcAft>
                <a:spcPts val="0"/>
              </a:spcAft>
              <a:buClr>
                <a:schemeClr val="dk1"/>
              </a:buClr>
              <a:buSzPts val="1100"/>
              <a:buFont typeface="Arial"/>
              <a:buNone/>
            </a:pPr>
            <a:r>
              <a:rPr lang="en" sz="1200" b="1">
                <a:solidFill>
                  <a:schemeClr val="dk1"/>
                </a:solidFill>
              </a:rPr>
              <a:t>Secure Funding:</a:t>
            </a:r>
            <a:r>
              <a:rPr lang="en" sz="1200">
                <a:solidFill>
                  <a:schemeClr val="dk1"/>
                </a:solidFill>
              </a:rPr>
              <a:t> Ensure the necessary budget is allocated to support zero-trust implementation.</a:t>
            </a:r>
            <a:endParaRPr sz="1200">
              <a:solidFill>
                <a:schemeClr val="dk1"/>
              </a:solidFill>
            </a:endParaRPr>
          </a:p>
          <a:p>
            <a:pPr marL="0" lvl="0" indent="0" algn="l" rtl="0">
              <a:spcBef>
                <a:spcPts val="1200"/>
              </a:spcBef>
              <a:spcAft>
                <a:spcPts val="0"/>
              </a:spcAft>
              <a:buClr>
                <a:schemeClr val="dk1"/>
              </a:buClr>
              <a:buSzPts val="1100"/>
              <a:buFont typeface="Arial"/>
              <a:buNone/>
            </a:pPr>
            <a:r>
              <a:rPr lang="en" sz="1200" b="1">
                <a:solidFill>
                  <a:schemeClr val="dk1"/>
                </a:solidFill>
              </a:rPr>
              <a:t>Understand Business Processes:</a:t>
            </a:r>
            <a:r>
              <a:rPr lang="en" sz="1200">
                <a:solidFill>
                  <a:schemeClr val="dk1"/>
                </a:solidFill>
              </a:rPr>
              <a:t> Be prepared to adapt, modify, or retire processes to enhance zero-trust effectiveness.</a:t>
            </a:r>
            <a:endParaRPr sz="1200">
              <a:solidFill>
                <a:schemeClr val="dk1"/>
              </a:solidFill>
            </a:endParaRPr>
          </a:p>
          <a:p>
            <a:pPr marL="0" lvl="0" indent="0" algn="l" rtl="0">
              <a:spcBef>
                <a:spcPts val="1200"/>
              </a:spcBef>
              <a:spcAft>
                <a:spcPts val="1200"/>
              </a:spcAft>
              <a:buNone/>
            </a:pPr>
            <a:endParaRPr sz="1200"/>
          </a:p>
        </p:txBody>
      </p:sp>
      <p:pic>
        <p:nvPicPr>
          <p:cNvPr id="2" name="Picture 1">
            <a:extLst>
              <a:ext uri="{FF2B5EF4-FFF2-40B4-BE49-F238E27FC236}">
                <a16:creationId xmlns:a16="http://schemas.microsoft.com/office/drawing/2014/main" id="{694A396A-D8CA-E878-3A4F-9F49A7B8BB6A}"/>
              </a:ext>
            </a:extLst>
          </p:cNvPr>
          <p:cNvPicPr>
            <a:picLocks noChangeAspect="1"/>
          </p:cNvPicPr>
          <p:nvPr/>
        </p:nvPicPr>
        <p:blipFill>
          <a:blip r:embed="rId3"/>
          <a:stretch>
            <a:fillRect/>
          </a:stretch>
        </p:blipFill>
        <p:spPr>
          <a:xfrm>
            <a:off x="8424369" y="184169"/>
            <a:ext cx="460131" cy="4601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4" name="Picture 3">
            <a:extLst>
              <a:ext uri="{FF2B5EF4-FFF2-40B4-BE49-F238E27FC236}">
                <a16:creationId xmlns:a16="http://schemas.microsoft.com/office/drawing/2014/main" id="{494F4743-BE3F-FC47-4B53-4F237B5BDCB1}"/>
              </a:ext>
            </a:extLst>
          </p:cNvPr>
          <p:cNvPicPr>
            <a:picLocks noChangeAspect="1"/>
          </p:cNvPicPr>
          <p:nvPr/>
        </p:nvPicPr>
        <p:blipFill>
          <a:blip r:embed="rId3"/>
          <a:stretch>
            <a:fillRect/>
          </a:stretch>
        </p:blipFill>
        <p:spPr>
          <a:xfrm>
            <a:off x="112708" y="4633077"/>
            <a:ext cx="460131" cy="460131"/>
          </a:xfrm>
          <a:prstGeom prst="rect">
            <a:avLst/>
          </a:prstGeom>
        </p:spPr>
      </p:pic>
      <p:pic>
        <p:nvPicPr>
          <p:cNvPr id="6" name="Picture 5">
            <a:extLst>
              <a:ext uri="{FF2B5EF4-FFF2-40B4-BE49-F238E27FC236}">
                <a16:creationId xmlns:a16="http://schemas.microsoft.com/office/drawing/2014/main" id="{9176F66C-00A2-56F5-8DFD-BA1A3ADD7446}"/>
              </a:ext>
            </a:extLst>
          </p:cNvPr>
          <p:cNvPicPr>
            <a:picLocks noChangeAspect="1"/>
          </p:cNvPicPr>
          <p:nvPr/>
        </p:nvPicPr>
        <p:blipFill>
          <a:blip r:embed="rId4"/>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D3BDEB61-8A50-8A13-CF1A-CEB471A38423}"/>
              </a:ext>
            </a:extLst>
          </p:cNvPr>
          <p:cNvPicPr>
            <a:picLocks noChangeAspect="1"/>
          </p:cNvPicPr>
          <p:nvPr/>
        </p:nvPicPr>
        <p:blipFill>
          <a:blip r:embed="rId3"/>
          <a:stretch>
            <a:fillRect/>
          </a:stretch>
        </p:blipFill>
        <p:spPr>
          <a:xfrm>
            <a:off x="112708" y="4582785"/>
            <a:ext cx="460131" cy="4601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9E8AE6-BFA5-3911-C1D8-E6F65AE0C623}"/>
              </a:ext>
            </a:extLst>
          </p:cNvPr>
          <p:cNvSpPr>
            <a:spLocks noGrp="1"/>
          </p:cNvSpPr>
          <p:nvPr>
            <p:ph type="body" idx="1"/>
          </p:nvPr>
        </p:nvSpPr>
        <p:spPr>
          <a:xfrm>
            <a:off x="311700" y="863550"/>
            <a:ext cx="8520600" cy="3416400"/>
          </a:xfrm>
        </p:spPr>
        <p:txBody>
          <a:bodyPr/>
          <a:lstStyle/>
          <a:p>
            <a:pPr>
              <a:lnSpc>
                <a:spcPts val="1200"/>
              </a:lnSpc>
              <a:buNone/>
            </a:pPr>
            <a:r>
              <a:rPr lang="en-US" b="1" i="0" dirty="0">
                <a:solidFill>
                  <a:srgbClr val="FF3131"/>
                </a:solidFill>
                <a:effectLst/>
                <a:latin typeface="YAFdJjTk5UU 0"/>
              </a:rPr>
              <a:t>Others ....</a:t>
            </a:r>
            <a:endParaRPr lang="en-US" dirty="0">
              <a:solidFill>
                <a:srgbClr val="000000"/>
              </a:solidFill>
              <a:effectLst/>
              <a:latin typeface="YAFdJjTk5UU 0"/>
            </a:endParaRPr>
          </a:p>
          <a:p>
            <a:pPr>
              <a:buFont typeface="Arial" panose="020B0604020202020204" pitchFamily="34" charset="0"/>
              <a:buChar char="•"/>
            </a:pPr>
            <a:r>
              <a:rPr lang="en-US" b="1" i="0" dirty="0">
                <a:solidFill>
                  <a:srgbClr val="000000"/>
                </a:solidFill>
                <a:effectLst/>
              </a:rPr>
              <a:t>continues</a:t>
            </a:r>
            <a:r>
              <a:rPr lang="en-US" b="0" i="0" dirty="0">
                <a:solidFill>
                  <a:srgbClr val="000000"/>
                </a:solidFill>
                <a:effectLst/>
              </a:rPr>
              <a:t> Identity access review</a:t>
            </a:r>
            <a:endParaRPr lang="en-US" dirty="0"/>
          </a:p>
          <a:p>
            <a:pPr>
              <a:buFont typeface="Arial" panose="020B0604020202020204" pitchFamily="34" charset="0"/>
              <a:buChar char="•"/>
            </a:pPr>
            <a:r>
              <a:rPr lang="en-US" b="1" i="0" dirty="0">
                <a:solidFill>
                  <a:srgbClr val="000000"/>
                </a:solidFill>
                <a:effectLst/>
              </a:rPr>
              <a:t>Continuous</a:t>
            </a:r>
            <a:r>
              <a:rPr lang="en-US" b="0" i="0" dirty="0">
                <a:solidFill>
                  <a:srgbClr val="000000"/>
                </a:solidFill>
                <a:effectLst/>
              </a:rPr>
              <a:t> Threat Exposure Management</a:t>
            </a:r>
            <a:endParaRPr lang="en-US" dirty="0"/>
          </a:p>
          <a:p>
            <a:pPr>
              <a:buFont typeface="Arial" panose="020B0604020202020204" pitchFamily="34" charset="0"/>
              <a:buChar char="•"/>
            </a:pPr>
            <a:r>
              <a:rPr lang="en-US" b="0" i="0" dirty="0">
                <a:solidFill>
                  <a:srgbClr val="000000"/>
                </a:solidFill>
                <a:effectLst/>
              </a:rPr>
              <a:t>24*7 SOC monitoring</a:t>
            </a:r>
            <a:endParaRPr lang="en-US" dirty="0"/>
          </a:p>
          <a:p>
            <a:pPr>
              <a:buFont typeface="Arial" panose="020B0604020202020204" pitchFamily="34" charset="0"/>
              <a:buChar char="•"/>
            </a:pPr>
            <a:r>
              <a:rPr lang="en-US" b="0" i="0" dirty="0">
                <a:solidFill>
                  <a:srgbClr val="000000"/>
                </a:solidFill>
                <a:effectLst/>
              </a:rPr>
              <a:t>Well defined Approval workflow</a:t>
            </a:r>
            <a:endParaRPr lang="en-US" dirty="0"/>
          </a:p>
          <a:p>
            <a:pPr>
              <a:buFont typeface="Arial" panose="020B0604020202020204" pitchFamily="34" charset="0"/>
              <a:buChar char="•"/>
            </a:pPr>
            <a:r>
              <a:rPr lang="en-US" b="0" i="0" dirty="0">
                <a:solidFill>
                  <a:srgbClr val="000000"/>
                </a:solidFill>
                <a:effectLst/>
              </a:rPr>
              <a:t>Follow the change management process .</a:t>
            </a:r>
            <a:endParaRPr lang="en-US" dirty="0"/>
          </a:p>
          <a:p>
            <a:pPr>
              <a:buFont typeface="Arial" panose="020B0604020202020204" pitchFamily="34" charset="0"/>
              <a:buChar char="•"/>
            </a:pPr>
            <a:r>
              <a:rPr lang="en-US" b="1" i="0" dirty="0">
                <a:solidFill>
                  <a:srgbClr val="000000"/>
                </a:solidFill>
                <a:effectLst/>
              </a:rPr>
              <a:t>Continually</a:t>
            </a:r>
            <a:r>
              <a:rPr lang="en-US" b="0" i="0" dirty="0">
                <a:solidFill>
                  <a:srgbClr val="000000"/>
                </a:solidFill>
                <a:effectLst/>
              </a:rPr>
              <a:t> review each configuration change.</a:t>
            </a:r>
            <a:endParaRPr lang="en-US" dirty="0"/>
          </a:p>
          <a:p>
            <a:pPr>
              <a:buFont typeface="Arial" panose="020B0604020202020204" pitchFamily="34" charset="0"/>
              <a:buChar char="•"/>
            </a:pPr>
            <a:r>
              <a:rPr lang="en-US" b="1" i="0" dirty="0">
                <a:solidFill>
                  <a:srgbClr val="000000"/>
                </a:solidFill>
                <a:effectLst/>
              </a:rPr>
              <a:t>Continually</a:t>
            </a:r>
            <a:r>
              <a:rPr lang="en-US" b="0" i="0" dirty="0">
                <a:solidFill>
                  <a:srgbClr val="000000"/>
                </a:solidFill>
                <a:effectLst/>
              </a:rPr>
              <a:t> monitor the misconfigurations on security tools , SaaS and Cloud</a:t>
            </a:r>
            <a:endParaRPr lang="en-US" dirty="0"/>
          </a:p>
          <a:p>
            <a:pPr>
              <a:buFont typeface="Arial" panose="020B0604020202020204" pitchFamily="34" charset="0"/>
              <a:buChar char="•"/>
            </a:pPr>
            <a:r>
              <a:rPr lang="en-US" b="1" i="0" dirty="0">
                <a:solidFill>
                  <a:srgbClr val="000000"/>
                </a:solidFill>
                <a:effectLst/>
              </a:rPr>
              <a:t>Continually</a:t>
            </a:r>
            <a:r>
              <a:rPr lang="en-US" b="0" i="0" dirty="0">
                <a:solidFill>
                  <a:srgbClr val="000000"/>
                </a:solidFill>
                <a:effectLst/>
              </a:rPr>
              <a:t> measure Org. security compliance like ISO 27K , DPDPA , PCI-DSS , HIPPA</a:t>
            </a:r>
            <a:endParaRPr lang="en-US" dirty="0"/>
          </a:p>
          <a:p>
            <a:endParaRPr lang="en-US" dirty="0"/>
          </a:p>
        </p:txBody>
      </p:sp>
      <p:pic>
        <p:nvPicPr>
          <p:cNvPr id="5" name="Picture 4">
            <a:extLst>
              <a:ext uri="{FF2B5EF4-FFF2-40B4-BE49-F238E27FC236}">
                <a16:creationId xmlns:a16="http://schemas.microsoft.com/office/drawing/2014/main" id="{133838E4-1B90-8639-4314-726836F41AB2}"/>
              </a:ext>
            </a:extLst>
          </p:cNvPr>
          <p:cNvPicPr>
            <a:picLocks noChangeAspect="1"/>
          </p:cNvPicPr>
          <p:nvPr/>
        </p:nvPicPr>
        <p:blipFill>
          <a:blip r:embed="rId2"/>
          <a:stretch>
            <a:fillRect/>
          </a:stretch>
        </p:blipFill>
        <p:spPr>
          <a:xfrm>
            <a:off x="8424369" y="184169"/>
            <a:ext cx="460131" cy="460131"/>
          </a:xfrm>
          <a:prstGeom prst="rect">
            <a:avLst/>
          </a:prstGeom>
        </p:spPr>
      </p:pic>
    </p:spTree>
    <p:extLst>
      <p:ext uri="{BB962C8B-B14F-4D97-AF65-F5344CB8AC3E}">
        <p14:creationId xmlns:p14="http://schemas.microsoft.com/office/powerpoint/2010/main" val="3013542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TotalTime>
  <Words>1148</Words>
  <Application>Microsoft Office PowerPoint</Application>
  <PresentationFormat>On-screen Show (16:9)</PresentationFormat>
  <Paragraphs>154</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Impact</vt:lpstr>
      <vt:lpstr>Times New Roman</vt:lpstr>
      <vt:lpstr>YAFdJjTk5UU 0</vt:lpstr>
      <vt:lpstr>Simple Light</vt:lpstr>
      <vt:lpstr>ZERO TRUST</vt:lpstr>
      <vt:lpstr>PowerPoint Presentation</vt:lpstr>
      <vt:lpstr>Why not NIST , Why Zero-trust </vt:lpstr>
      <vt:lpstr>Why is Zero Trust necessary? </vt:lpstr>
      <vt:lpstr>PowerPoint Presentation</vt:lpstr>
      <vt:lpstr>PowerPoint Presentation</vt:lpstr>
      <vt:lpstr>Laying the Foundation for a Successful Zero-Trust Strategy</vt:lpstr>
      <vt:lpstr>PowerPoint Presentation</vt:lpstr>
      <vt:lpstr>PowerPoint Presentation</vt:lpstr>
      <vt:lpstr>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banupriya m</cp:lastModifiedBy>
  <cp:revision>5</cp:revision>
  <dcterms:modified xsi:type="dcterms:W3CDTF">2025-03-30T07:18:58Z</dcterms:modified>
</cp:coreProperties>
</file>