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9"/>
  </p:notesMasterIdLst>
  <p:sldIdLst>
    <p:sldId id="256" r:id="rId2"/>
    <p:sldId id="267" r:id="rId3"/>
    <p:sldId id="314" r:id="rId4"/>
    <p:sldId id="392" r:id="rId5"/>
    <p:sldId id="393" r:id="rId6"/>
    <p:sldId id="394" r:id="rId7"/>
    <p:sldId id="395" r:id="rId8"/>
    <p:sldId id="396" r:id="rId9"/>
    <p:sldId id="397" r:id="rId10"/>
    <p:sldId id="398" r:id="rId11"/>
    <p:sldId id="399" r:id="rId12"/>
    <p:sldId id="265"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22" r:id="rId26"/>
    <p:sldId id="323" r:id="rId27"/>
    <p:sldId id="324" r:id="rId28"/>
    <p:sldId id="325" r:id="rId29"/>
    <p:sldId id="326" r:id="rId30"/>
    <p:sldId id="327" r:id="rId31"/>
    <p:sldId id="328" r:id="rId32"/>
    <p:sldId id="329" r:id="rId33"/>
    <p:sldId id="330" r:id="rId34"/>
    <p:sldId id="331" r:id="rId35"/>
    <p:sldId id="332" r:id="rId36"/>
    <p:sldId id="333" r:id="rId37"/>
    <p:sldId id="334" r:id="rId38"/>
    <p:sldId id="336" r:id="rId39"/>
    <p:sldId id="337" r:id="rId40"/>
    <p:sldId id="338" r:id="rId41"/>
    <p:sldId id="339" r:id="rId42"/>
    <p:sldId id="340" r:id="rId43"/>
    <p:sldId id="341" r:id="rId44"/>
    <p:sldId id="342" r:id="rId45"/>
    <p:sldId id="343" r:id="rId46"/>
    <p:sldId id="344" r:id="rId47"/>
    <p:sldId id="345" r:id="rId48"/>
    <p:sldId id="346" r:id="rId49"/>
    <p:sldId id="347" r:id="rId50"/>
    <p:sldId id="348" r:id="rId51"/>
    <p:sldId id="349" r:id="rId52"/>
    <p:sldId id="350" r:id="rId53"/>
    <p:sldId id="351" r:id="rId54"/>
    <p:sldId id="352" r:id="rId55"/>
    <p:sldId id="353" r:id="rId56"/>
    <p:sldId id="354" r:id="rId57"/>
    <p:sldId id="355" r:id="rId5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88CC00"/>
    <a:srgbClr val="A1EA2B"/>
    <a:srgbClr val="00CC00"/>
    <a:srgbClr val="9EFF29"/>
    <a:srgbClr val="C80064"/>
    <a:srgbClr val="C33A1F"/>
    <a:srgbClr val="0000CC"/>
    <a:srgbClr val="FF2549"/>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88889" autoAdjust="0"/>
  </p:normalViewPr>
  <p:slideViewPr>
    <p:cSldViewPr snapToGrid="0">
      <p:cViewPr varScale="1">
        <p:scale>
          <a:sx n="78" d="100"/>
          <a:sy n="78" d="100"/>
        </p:scale>
        <p:origin x="1008" y="54"/>
      </p:cViewPr>
      <p:guideLst>
        <p:guide orient="horz" pos="1620"/>
        <p:guide pos="2880"/>
      </p:guideLst>
    </p:cSldViewPr>
  </p:slideViewPr>
  <p:notesTextViewPr>
    <p:cViewPr>
      <p:scale>
        <a:sx n="1" d="1"/>
        <a:sy n="1" d="1"/>
      </p:scale>
      <p:origin x="0" y="0"/>
    </p:cViewPr>
  </p:notesTextViewPr>
  <p:notesViewPr>
    <p:cSldViewPr snapToGrid="0">
      <p:cViewPr varScale="1">
        <p:scale>
          <a:sx n="51" d="100"/>
          <a:sy n="51" d="100"/>
        </p:scale>
        <p:origin x="2862" y="60"/>
      </p:cViewPr>
      <p:guideLst/>
    </p:cSldViewPr>
  </p:notes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13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objective questioner is</a:t>
            </a:r>
            <a:r>
              <a:rPr lang="en-US" baseline="0" dirty="0" smtClean="0"/>
              <a:t> proposed to know your under standing on this class. Thank you</a:t>
            </a:r>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1084834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474031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27795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387489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254205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967593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929482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971000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192512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782029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813887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168117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738913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679990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110613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881901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8487981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6260685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803265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344927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243477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996788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635415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766308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888809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0836724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6696" y="1998408"/>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486696" y="3716591"/>
            <a:ext cx="8229600" cy="678426"/>
          </a:xfrm>
        </p:spPr>
        <p:txBody>
          <a:bodyPr>
            <a:normAutofit/>
          </a:bodyPr>
          <a:lstStyle>
            <a:lvl1pPr marL="0" indent="0" algn="r">
              <a:buNone/>
              <a:defRPr sz="2800" b="0" i="0">
                <a:solidFill>
                  <a:srgbClr val="9EFF29"/>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9/28/2020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5"/>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5" y="253834"/>
            <a:ext cx="8259099" cy="763526"/>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275736"/>
            <a:ext cx="8246071" cy="350274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80536" y="539274"/>
            <a:ext cx="6695352"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976284" y="1268361"/>
            <a:ext cx="6717891" cy="3420136"/>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4" y="227404"/>
            <a:ext cx="8093365" cy="763525"/>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500663"/>
            <a:ext cx="4040188" cy="479822"/>
          </a:xfrm>
        </p:spPr>
        <p:txBody>
          <a:bodyPr anchor="b"/>
          <a:lstStyle>
            <a:lvl1pPr marL="0" indent="0" algn="ctr">
              <a:buNone/>
              <a:defRPr sz="2400" b="1">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197306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4" y="1500663"/>
            <a:ext cx="4041775" cy="479822"/>
          </a:xfrm>
        </p:spPr>
        <p:txBody>
          <a:bodyPr anchor="b"/>
          <a:lstStyle>
            <a:lvl1pPr marL="0" indent="0" algn="ctr">
              <a:buNone/>
              <a:defRPr sz="2400" b="1">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4" y="197306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0"/>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9/28/2020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49"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localhost/books/ISBN-0011" TargetMode="External"/><Relationship Id="rId7" Type="http://schemas.openxmlformats.org/officeDocument/2006/relationships/hyperlink" Target="http://localhost/classes/cs2650/students" TargetMode="External"/><Relationship Id="rId2" Type="http://schemas.openxmlformats.org/officeDocument/2006/relationships/hyperlink" Target="http://localhost/books/" TargetMode="External"/><Relationship Id="rId1" Type="http://schemas.openxmlformats.org/officeDocument/2006/relationships/slideLayout" Target="../slideLayouts/slideLayout2.xml"/><Relationship Id="rId6" Type="http://schemas.openxmlformats.org/officeDocument/2006/relationships/hyperlink" Target="http://localhost/classes/cs2650" TargetMode="External"/><Relationship Id="rId5" Type="http://schemas.openxmlformats.org/officeDocument/2006/relationships/hyperlink" Target="http://localhost/classes" TargetMode="External"/><Relationship Id="rId4" Type="http://schemas.openxmlformats.org/officeDocument/2006/relationships/hyperlink" Target="http://localhost/books/ISBN-0011/author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localhost/books/ISBN-0011021" TargetMode="External"/><Relationship Id="rId2" Type="http://schemas.openxmlformats.org/officeDocument/2006/relationships/hyperlink" Target="http://localhost/books" TargetMode="External"/><Relationship Id="rId1" Type="http://schemas.openxmlformats.org/officeDocument/2006/relationships/slideLayout" Target="../slideLayouts/slideLayout2.xml"/><Relationship Id="rId4" Type="http://schemas.openxmlformats.org/officeDocument/2006/relationships/hyperlink" Target="http://localhost/books/ISBN-0011021/author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localhost/books/isbn-111" TargetMode="External"/><Relationship Id="rId2" Type="http://schemas.openxmlformats.org/officeDocument/2006/relationships/hyperlink" Target="http://localhost/book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17148" y="2271254"/>
            <a:ext cx="4204189" cy="1445337"/>
          </a:xfrm>
        </p:spPr>
        <p:txBody>
          <a:bodyPr>
            <a:normAutofit/>
          </a:bodyPr>
          <a:lstStyle/>
          <a:p>
            <a:r>
              <a:rPr lang="en-US" dirty="0" smtClean="0"/>
              <a:t>Introduction to IOT</a:t>
            </a:r>
            <a:endParaRPr lang="en-US" dirty="0"/>
          </a:p>
        </p:txBody>
      </p:sp>
      <p:sp>
        <p:nvSpPr>
          <p:cNvPr id="5" name="Subtitle 4"/>
          <p:cNvSpPr>
            <a:spLocks noGrp="1"/>
          </p:cNvSpPr>
          <p:nvPr>
            <p:ph type="subTitle" idx="1"/>
          </p:nvPr>
        </p:nvSpPr>
        <p:spPr>
          <a:xfrm>
            <a:off x="375184" y="3259391"/>
            <a:ext cx="8229600" cy="678426"/>
          </a:xfrm>
        </p:spPr>
        <p:txBody>
          <a:bodyPr/>
          <a:lstStyle/>
          <a:p>
            <a:r>
              <a:rPr lang="en-US" dirty="0" err="1" smtClean="0"/>
              <a:t>G.Mallikarjuna</a:t>
            </a:r>
            <a:r>
              <a:rPr lang="en-US" dirty="0" smtClean="0"/>
              <a:t> Rao</a:t>
            </a:r>
            <a:endParaRPr lang="en-IN"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824" y="1411260"/>
            <a:ext cx="8698992" cy="2923877"/>
          </a:xfrm>
          <a:prstGeom prst="rect">
            <a:avLst/>
          </a:prstGeom>
        </p:spPr>
        <p:txBody>
          <a:bodyPr wrap="square">
            <a:spAutoFit/>
          </a:bodyPr>
          <a:lstStyle/>
          <a:p>
            <a:r>
              <a:rPr lang="en-US" sz="2000" b="1" dirty="0"/>
              <a:t>6) Logistics: </a:t>
            </a:r>
            <a:endParaRPr lang="en-US" sz="2000" b="1" dirty="0" smtClean="0"/>
          </a:p>
          <a:p>
            <a:pPr marL="800100" lvl="1" indent="-342900">
              <a:buFont typeface="Wingdings" panose="05000000000000000000" pitchFamily="2" charset="2"/>
              <a:buChar char="q"/>
            </a:pPr>
            <a:r>
              <a:rPr lang="en-US" sz="2000" b="1" dirty="0"/>
              <a:t> </a:t>
            </a:r>
            <a:r>
              <a:rPr lang="en-US" dirty="0" smtClean="0"/>
              <a:t>Route </a:t>
            </a:r>
            <a:r>
              <a:rPr lang="en-US" dirty="0"/>
              <a:t>generation &amp; scheduling: </a:t>
            </a:r>
            <a:r>
              <a:rPr lang="en-US" dirty="0" err="1"/>
              <a:t>IoT</a:t>
            </a:r>
            <a:r>
              <a:rPr lang="en-US" dirty="0"/>
              <a:t> based system backed by cloud can provide first response to the route generation queries and can be scaled </a:t>
            </a:r>
            <a:r>
              <a:rPr lang="en-US" dirty="0" err="1"/>
              <a:t>upto</a:t>
            </a:r>
            <a:r>
              <a:rPr lang="en-US" dirty="0"/>
              <a:t> serve a large </a:t>
            </a:r>
            <a:r>
              <a:rPr lang="en-US" dirty="0" smtClean="0"/>
              <a:t>transportation network</a:t>
            </a:r>
            <a:r>
              <a:rPr lang="en-US" dirty="0"/>
              <a:t>. </a:t>
            </a:r>
          </a:p>
          <a:p>
            <a:pPr marL="742950" lvl="1" indent="-285750">
              <a:buFont typeface="Wingdings" panose="05000000000000000000" pitchFamily="2" charset="2"/>
              <a:buChar char="q"/>
            </a:pPr>
            <a:r>
              <a:rPr lang="en-US" dirty="0" smtClean="0"/>
              <a:t> </a:t>
            </a:r>
            <a:r>
              <a:rPr lang="en-US" dirty="0"/>
              <a:t>Fleet Tracking: Use GPS to track locations of vehicles </a:t>
            </a:r>
            <a:r>
              <a:rPr lang="en-US" dirty="0" smtClean="0"/>
              <a:t>in real-time.</a:t>
            </a:r>
          </a:p>
          <a:p>
            <a:pPr marL="742950" lvl="1" indent="-285750">
              <a:buFont typeface="Wingdings" panose="05000000000000000000" pitchFamily="2" charset="2"/>
              <a:buChar char="q"/>
            </a:pPr>
            <a:r>
              <a:rPr lang="en-US" dirty="0" smtClean="0"/>
              <a:t>  </a:t>
            </a:r>
            <a:r>
              <a:rPr lang="en-US" dirty="0"/>
              <a:t>Shipment Monitoring: </a:t>
            </a:r>
            <a:r>
              <a:rPr lang="en-US" dirty="0" err="1"/>
              <a:t>IoT</a:t>
            </a:r>
            <a:r>
              <a:rPr lang="en-US" dirty="0"/>
              <a:t> based shipment monitoring systems use sensors such as temp, humidity, to monitor the conditions and send data to cloud, where it can be analyzed to detect </a:t>
            </a:r>
            <a:r>
              <a:rPr lang="en-US" dirty="0" smtClean="0"/>
              <a:t>food spoilage</a:t>
            </a:r>
            <a:r>
              <a:rPr lang="en-US" dirty="0"/>
              <a:t>. </a:t>
            </a:r>
            <a:endParaRPr lang="en-US" dirty="0" smtClean="0"/>
          </a:p>
          <a:p>
            <a:pPr marL="742950" lvl="1" indent="-285750">
              <a:buFont typeface="Wingdings" panose="05000000000000000000" pitchFamily="2" charset="2"/>
              <a:buChar char="q"/>
            </a:pPr>
            <a:r>
              <a:rPr lang="en-US" dirty="0" smtClean="0"/>
              <a:t> </a:t>
            </a:r>
            <a:r>
              <a:rPr lang="en-US" dirty="0"/>
              <a:t>Remote Vehicle Diagnostics: Systems use on-board </a:t>
            </a:r>
            <a:r>
              <a:rPr lang="en-US" dirty="0" err="1"/>
              <a:t>IoT</a:t>
            </a:r>
            <a:r>
              <a:rPr lang="en-US" dirty="0"/>
              <a:t> devices for collecting data on Vehicle </a:t>
            </a:r>
            <a:r>
              <a:rPr lang="en-US" dirty="0" smtClean="0"/>
              <a:t>operations(speed</a:t>
            </a:r>
            <a:r>
              <a:rPr lang="en-US" dirty="0"/>
              <a:t>, </a:t>
            </a:r>
            <a:r>
              <a:rPr lang="en-US" dirty="0" err="1"/>
              <a:t>RPMetc</a:t>
            </a:r>
            <a:r>
              <a:rPr lang="en-US" dirty="0"/>
              <a:t>.,) and status of various vehicle subsystems.</a:t>
            </a:r>
            <a:endParaRPr lang="en-IN" dirty="0"/>
          </a:p>
        </p:txBody>
      </p:sp>
    </p:spTree>
    <p:extLst>
      <p:ext uri="{BB962C8B-B14F-4D97-AF65-F5344CB8AC3E}">
        <p14:creationId xmlns:p14="http://schemas.microsoft.com/office/powerpoint/2010/main" val="2558535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26776"/>
            <a:ext cx="8546592" cy="2954655"/>
          </a:xfrm>
          <a:prstGeom prst="rect">
            <a:avLst/>
          </a:prstGeom>
        </p:spPr>
        <p:txBody>
          <a:bodyPr wrap="square">
            <a:spAutoFit/>
          </a:bodyPr>
          <a:lstStyle/>
          <a:p>
            <a:r>
              <a:rPr lang="en-IN" sz="2000" b="1" dirty="0"/>
              <a:t>7) Agriculture</a:t>
            </a:r>
            <a:r>
              <a:rPr lang="en-IN" dirty="0"/>
              <a:t>: </a:t>
            </a:r>
            <a:endParaRPr lang="en-IN" dirty="0" smtClean="0"/>
          </a:p>
          <a:p>
            <a:pPr marL="742950" lvl="1" indent="-285750">
              <a:buFont typeface="Wingdings" panose="05000000000000000000" pitchFamily="2" charset="2"/>
              <a:buChar char="q"/>
            </a:pPr>
            <a:r>
              <a:rPr lang="en-IN" dirty="0" smtClean="0"/>
              <a:t>Smart </a:t>
            </a:r>
            <a:r>
              <a:rPr lang="en-IN" dirty="0"/>
              <a:t>Irrigation: to </a:t>
            </a:r>
            <a:r>
              <a:rPr lang="en-IN" dirty="0" smtClean="0"/>
              <a:t>determine </a:t>
            </a:r>
            <a:r>
              <a:rPr lang="en-IN" dirty="0"/>
              <a:t>moisture amount </a:t>
            </a:r>
            <a:r>
              <a:rPr lang="en-IN" dirty="0" smtClean="0"/>
              <a:t>in soil.</a:t>
            </a:r>
          </a:p>
          <a:p>
            <a:pPr marL="742950" lvl="1" indent="-285750">
              <a:buFont typeface="Wingdings" panose="05000000000000000000" pitchFamily="2" charset="2"/>
              <a:buChar char="q"/>
            </a:pPr>
            <a:r>
              <a:rPr lang="en-IN" dirty="0" smtClean="0"/>
              <a:t> Green </a:t>
            </a:r>
            <a:r>
              <a:rPr lang="en-IN" dirty="0"/>
              <a:t>House Control: to </a:t>
            </a:r>
            <a:r>
              <a:rPr lang="en-IN" dirty="0" smtClean="0"/>
              <a:t>improve productivity.</a:t>
            </a:r>
          </a:p>
          <a:p>
            <a:pPr lvl="1"/>
            <a:endParaRPr lang="en-IN" dirty="0" smtClean="0"/>
          </a:p>
          <a:p>
            <a:r>
              <a:rPr lang="en-IN" dirty="0" smtClean="0"/>
              <a:t> </a:t>
            </a:r>
            <a:r>
              <a:rPr lang="en-IN" sz="2000" b="1" dirty="0"/>
              <a:t>8) Industry: </a:t>
            </a:r>
            <a:endParaRPr lang="en-IN" sz="2000" b="1" dirty="0" smtClean="0"/>
          </a:p>
          <a:p>
            <a:pPr marL="742950" lvl="1" indent="-285750">
              <a:buFont typeface="Wingdings" panose="05000000000000000000" pitchFamily="2" charset="2"/>
              <a:buChar char="q"/>
            </a:pPr>
            <a:r>
              <a:rPr lang="en-IN" dirty="0" smtClean="0"/>
              <a:t>Machine </a:t>
            </a:r>
            <a:r>
              <a:rPr lang="en-IN" dirty="0"/>
              <a:t>diagnosis </a:t>
            </a:r>
            <a:r>
              <a:rPr lang="en-IN" dirty="0" smtClean="0"/>
              <a:t>and prognosis </a:t>
            </a:r>
          </a:p>
          <a:p>
            <a:pPr marL="742950" lvl="1" indent="-285750">
              <a:buFont typeface="Wingdings" panose="05000000000000000000" pitchFamily="2" charset="2"/>
              <a:buChar char="q"/>
            </a:pPr>
            <a:r>
              <a:rPr lang="en-IN" dirty="0" smtClean="0"/>
              <a:t>Indoor </a:t>
            </a:r>
            <a:r>
              <a:rPr lang="en-IN" dirty="0"/>
              <a:t>Air </a:t>
            </a:r>
            <a:r>
              <a:rPr lang="en-IN" dirty="0" smtClean="0"/>
              <a:t>Quality Monitoring </a:t>
            </a:r>
          </a:p>
          <a:p>
            <a:r>
              <a:rPr lang="en-IN" sz="2000" b="1" dirty="0" smtClean="0"/>
              <a:t>9</a:t>
            </a:r>
            <a:r>
              <a:rPr lang="en-IN" sz="2000" b="1" dirty="0"/>
              <a:t>) Health and </a:t>
            </a:r>
            <a:r>
              <a:rPr lang="en-IN" sz="2000" b="1" dirty="0" err="1"/>
              <a:t>LifeStyle</a:t>
            </a:r>
            <a:r>
              <a:rPr lang="en-IN" dirty="0" smtClean="0"/>
              <a:t>:</a:t>
            </a:r>
          </a:p>
          <a:p>
            <a:pPr marL="742950" lvl="1" indent="-285750">
              <a:buFont typeface="Wingdings" panose="05000000000000000000" pitchFamily="2" charset="2"/>
              <a:buChar char="q"/>
            </a:pPr>
            <a:r>
              <a:rPr lang="en-IN" dirty="0" smtClean="0"/>
              <a:t>  </a:t>
            </a:r>
            <a:r>
              <a:rPr lang="en-IN" dirty="0"/>
              <a:t>Health &amp; </a:t>
            </a:r>
            <a:r>
              <a:rPr lang="en-IN" dirty="0" smtClean="0"/>
              <a:t>Fitness Monitoring</a:t>
            </a:r>
          </a:p>
          <a:p>
            <a:pPr marL="742950" lvl="1" indent="-285750">
              <a:buFont typeface="Wingdings" panose="05000000000000000000" pitchFamily="2" charset="2"/>
              <a:buChar char="q"/>
            </a:pPr>
            <a:r>
              <a:rPr lang="en-IN" dirty="0" smtClean="0"/>
              <a:t> </a:t>
            </a:r>
            <a:r>
              <a:rPr lang="en-IN" dirty="0"/>
              <a:t> </a:t>
            </a:r>
            <a:r>
              <a:rPr lang="en-IN" dirty="0" smtClean="0"/>
              <a:t>Wearable Electronics</a:t>
            </a:r>
            <a:endParaRPr lang="en-IN" dirty="0"/>
          </a:p>
        </p:txBody>
      </p:sp>
    </p:spTree>
    <p:extLst>
      <p:ext uri="{BB962C8B-B14F-4D97-AF65-F5344CB8AC3E}">
        <p14:creationId xmlns:p14="http://schemas.microsoft.com/office/powerpoint/2010/main" val="3831935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01274" y="2110085"/>
            <a:ext cx="4141454" cy="1754326"/>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Any Quires…?</a:t>
            </a:r>
          </a:p>
          <a:p>
            <a:pPr algn="ctr"/>
            <a:r>
              <a:rPr lang="en-US" sz="5400" b="1" dirty="0">
                <a:ln w="9525">
                  <a:solidFill>
                    <a:schemeClr val="bg1"/>
                  </a:solidFill>
                  <a:prstDash val="solid"/>
                </a:ln>
                <a:effectLst>
                  <a:outerShdw blurRad="12700" dist="38100" dir="2700000" algn="tl" rotWithShape="0">
                    <a:schemeClr val="bg1">
                      <a:lumMod val="50000"/>
                    </a:schemeClr>
                  </a:outerShdw>
                </a:effectLst>
              </a:rPr>
              <a:t>Thank You</a:t>
            </a:r>
          </a:p>
        </p:txBody>
      </p:sp>
      <p:sp>
        <p:nvSpPr>
          <p:cNvPr id="4" name="TextBox 3"/>
          <p:cNvSpPr txBox="1"/>
          <p:nvPr/>
        </p:nvSpPr>
        <p:spPr>
          <a:xfrm>
            <a:off x="3600804" y="4320726"/>
            <a:ext cx="4304371" cy="461665"/>
          </a:xfrm>
          <a:prstGeom prst="rect">
            <a:avLst/>
          </a:prstGeom>
          <a:noFill/>
        </p:spPr>
        <p:txBody>
          <a:bodyPr wrap="square" rtlCol="0">
            <a:spAutoFit/>
          </a:bodyPr>
          <a:lstStyle/>
          <a:p>
            <a:pPr algn="ctr"/>
            <a:r>
              <a:rPr lang="en-US" sz="2400" b="1" dirty="0" smtClean="0"/>
              <a:t>IOT Protocol features </a:t>
            </a:r>
            <a:r>
              <a:rPr lang="en-US" sz="2400" b="1" dirty="0" smtClean="0">
                <a:sym typeface="Wingdings" panose="05000000000000000000" pitchFamily="2" charset="2"/>
              </a:rPr>
              <a:t></a:t>
            </a:r>
            <a:endParaRPr lang="en-IN" sz="2400" b="1" dirty="0"/>
          </a:p>
        </p:txBody>
      </p:sp>
    </p:spTree>
    <p:extLst>
      <p:ext uri="{BB962C8B-B14F-4D97-AF65-F5344CB8AC3E}">
        <p14:creationId xmlns:p14="http://schemas.microsoft.com/office/powerpoint/2010/main" val="9478931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DF4BDA-2A71-ED45-8342-499ECE6C0362}"/>
              </a:ext>
            </a:extLst>
          </p:cNvPr>
          <p:cNvSpPr>
            <a:spLocks noGrp="1"/>
          </p:cNvSpPr>
          <p:nvPr>
            <p:ph type="title"/>
          </p:nvPr>
        </p:nvSpPr>
        <p:spPr/>
        <p:txBody>
          <a:bodyPr>
            <a:normAutofit/>
          </a:bodyPr>
          <a:lstStyle/>
          <a:p>
            <a:r>
              <a:rPr lang="en-US" dirty="0" err="1"/>
              <a:t>HyperText</a:t>
            </a:r>
            <a:r>
              <a:rPr lang="en-US" dirty="0"/>
              <a:t> Transfer Protocol (HTTP)</a:t>
            </a:r>
          </a:p>
        </p:txBody>
      </p:sp>
      <p:sp>
        <p:nvSpPr>
          <p:cNvPr id="3" name="Content Placeholder 2">
            <a:extLst>
              <a:ext uri="{FF2B5EF4-FFF2-40B4-BE49-F238E27FC236}">
                <a16:creationId xmlns:a16="http://schemas.microsoft.com/office/drawing/2014/main" xmlns="" id="{9DEEF104-CF2F-4A40-B26D-DCA713EE7333}"/>
              </a:ext>
            </a:extLst>
          </p:cNvPr>
          <p:cNvSpPr>
            <a:spLocks noGrp="1"/>
          </p:cNvSpPr>
          <p:nvPr>
            <p:ph idx="1"/>
          </p:nvPr>
        </p:nvSpPr>
        <p:spPr>
          <a:xfrm>
            <a:off x="-6392" y="1309053"/>
            <a:ext cx="4622636" cy="3502740"/>
          </a:xfrm>
        </p:spPr>
        <p:txBody>
          <a:bodyPr>
            <a:normAutofit/>
          </a:bodyPr>
          <a:lstStyle/>
          <a:p>
            <a:r>
              <a:rPr lang="en-US" altLang="en-US" sz="2000" dirty="0"/>
              <a:t>Clients and servers communicate using the </a:t>
            </a:r>
            <a:r>
              <a:rPr lang="en-US" altLang="en-US" sz="2000" b="1" dirty="0" err="1"/>
              <a:t>HyperText</a:t>
            </a:r>
            <a:r>
              <a:rPr lang="en-US" altLang="en-US" sz="2000" b="1" dirty="0"/>
              <a:t> Transfer Protocol (HTTP)</a:t>
            </a:r>
          </a:p>
          <a:p>
            <a:pPr lvl="1"/>
            <a:r>
              <a:rPr lang="en-US" altLang="en-US" sz="1800" dirty="0"/>
              <a:t>Client and server establish TCP connection</a:t>
            </a:r>
          </a:p>
          <a:p>
            <a:pPr lvl="1"/>
            <a:r>
              <a:rPr lang="en-US" altLang="en-US" sz="1800" dirty="0"/>
              <a:t>Client requests content</a:t>
            </a:r>
          </a:p>
          <a:p>
            <a:pPr lvl="1"/>
            <a:r>
              <a:rPr lang="en-US" altLang="en-US" sz="1800" dirty="0"/>
              <a:t>Server responds with requested content</a:t>
            </a:r>
          </a:p>
          <a:p>
            <a:pPr lvl="1"/>
            <a:r>
              <a:rPr lang="en-US" altLang="en-US" sz="1800" dirty="0"/>
              <a:t>Client and server close connection (usually)</a:t>
            </a:r>
            <a:endParaRPr lang="en-US" sz="4000" dirty="0"/>
          </a:p>
        </p:txBody>
      </p:sp>
      <p:grpSp>
        <p:nvGrpSpPr>
          <p:cNvPr id="10" name="Group 9"/>
          <p:cNvGrpSpPr/>
          <p:nvPr/>
        </p:nvGrpSpPr>
        <p:grpSpPr>
          <a:xfrm>
            <a:off x="4450556" y="1903718"/>
            <a:ext cx="4110513" cy="2313410"/>
            <a:chOff x="2907507" y="3195850"/>
            <a:chExt cx="3205162" cy="1320865"/>
          </a:xfrm>
        </p:grpSpPr>
        <p:sp>
          <p:nvSpPr>
            <p:cNvPr id="4" name="Oval 3">
              <a:extLst>
                <a:ext uri="{FF2B5EF4-FFF2-40B4-BE49-F238E27FC236}">
                  <a16:creationId xmlns:a16="http://schemas.microsoft.com/office/drawing/2014/main" xmlns="" id="{C4A69B8E-0FF0-5340-B9D2-796B1FDBB9DA}"/>
                </a:ext>
              </a:extLst>
            </p:cNvPr>
            <p:cNvSpPr>
              <a:spLocks noChangeArrowheads="1"/>
            </p:cNvSpPr>
            <p:nvPr/>
          </p:nvSpPr>
          <p:spPr bwMode="auto">
            <a:xfrm>
              <a:off x="5086350" y="3257551"/>
              <a:ext cx="1026319" cy="96559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lIns="68573" tIns="34287" rIns="68573" bIns="34287" anchor="ctr"/>
            <a:lstStyle>
              <a:lvl1pPr algn="l" defTabSz="912813">
                <a:defRPr sz="2400">
                  <a:solidFill>
                    <a:schemeClr val="tx1"/>
                  </a:solidFill>
                  <a:latin typeface="Times" pitchFamily="2" charset="0"/>
                </a:defRPr>
              </a:lvl1pPr>
              <a:lvl2pPr algn="l" defTabSz="912813">
                <a:defRPr sz="2400">
                  <a:solidFill>
                    <a:schemeClr val="tx1"/>
                  </a:solidFill>
                  <a:latin typeface="Times" pitchFamily="2" charset="0"/>
                </a:defRPr>
              </a:lvl2pPr>
              <a:lvl3pPr marL="912813" algn="l" defTabSz="912813">
                <a:defRPr sz="2400">
                  <a:solidFill>
                    <a:schemeClr val="tx1"/>
                  </a:solidFill>
                  <a:latin typeface="Times" pitchFamily="2" charset="0"/>
                </a:defRPr>
              </a:lvl3pPr>
              <a:lvl4pPr marL="1370013" algn="l" defTabSz="912813">
                <a:defRPr sz="2400">
                  <a:solidFill>
                    <a:schemeClr val="tx1"/>
                  </a:solidFill>
                  <a:latin typeface="Times" pitchFamily="2" charset="0"/>
                </a:defRPr>
              </a:lvl4pPr>
              <a:lvl5pPr marL="1825625" algn="l" defTabSz="912813">
                <a:defRPr sz="2400">
                  <a:solidFill>
                    <a:schemeClr val="tx1"/>
                  </a:solidFill>
                  <a:latin typeface="Times" pitchFamily="2" charset="0"/>
                </a:defRPr>
              </a:lvl5pPr>
              <a:lvl6pPr marL="2282825" defTabSz="912813" eaLnBrk="0" fontAlgn="base" hangingPunct="0">
                <a:spcBef>
                  <a:spcPct val="0"/>
                </a:spcBef>
                <a:spcAft>
                  <a:spcPct val="0"/>
                </a:spcAft>
                <a:defRPr sz="2400">
                  <a:solidFill>
                    <a:schemeClr val="tx1"/>
                  </a:solidFill>
                  <a:latin typeface="Times" pitchFamily="2" charset="0"/>
                </a:defRPr>
              </a:lvl6pPr>
              <a:lvl7pPr marL="2740025" defTabSz="912813" eaLnBrk="0" fontAlgn="base" hangingPunct="0">
                <a:spcBef>
                  <a:spcPct val="0"/>
                </a:spcBef>
                <a:spcAft>
                  <a:spcPct val="0"/>
                </a:spcAft>
                <a:defRPr sz="2400">
                  <a:solidFill>
                    <a:schemeClr val="tx1"/>
                  </a:solidFill>
                  <a:latin typeface="Times" pitchFamily="2" charset="0"/>
                </a:defRPr>
              </a:lvl7pPr>
              <a:lvl8pPr marL="3197225" defTabSz="912813" eaLnBrk="0" fontAlgn="base" hangingPunct="0">
                <a:spcBef>
                  <a:spcPct val="0"/>
                </a:spcBef>
                <a:spcAft>
                  <a:spcPct val="0"/>
                </a:spcAft>
                <a:defRPr sz="2400">
                  <a:solidFill>
                    <a:schemeClr val="tx1"/>
                  </a:solidFill>
                  <a:latin typeface="Times" pitchFamily="2" charset="0"/>
                </a:defRPr>
              </a:lvl8pPr>
              <a:lvl9pPr marL="3654425" defTabSz="912813" eaLnBrk="0" fontAlgn="base" hangingPunct="0">
                <a:spcBef>
                  <a:spcPct val="0"/>
                </a:spcBef>
                <a:spcAft>
                  <a:spcPct val="0"/>
                </a:spcAft>
                <a:defRPr sz="2400">
                  <a:solidFill>
                    <a:schemeClr val="tx1"/>
                  </a:solidFill>
                  <a:latin typeface="Times" pitchFamily="2" charset="0"/>
                </a:defRPr>
              </a:lvl9pPr>
            </a:lstStyle>
            <a:p>
              <a:pPr algn="ctr"/>
              <a:r>
                <a:rPr lang="en-US" altLang="en-US" sz="1350" dirty="0">
                  <a:latin typeface="Helvetica" pitchFamily="2" charset="0"/>
                </a:rPr>
                <a:t>Web</a:t>
              </a:r>
            </a:p>
            <a:p>
              <a:pPr algn="ctr"/>
              <a:r>
                <a:rPr lang="en-US" altLang="en-US" sz="1350" dirty="0">
                  <a:latin typeface="Helvetica" pitchFamily="2" charset="0"/>
                </a:rPr>
                <a:t>server</a:t>
              </a:r>
            </a:p>
          </p:txBody>
        </p:sp>
        <p:sp>
          <p:nvSpPr>
            <p:cNvPr id="5" name="Line 4">
              <a:extLst>
                <a:ext uri="{FF2B5EF4-FFF2-40B4-BE49-F238E27FC236}">
                  <a16:creationId xmlns:a16="http://schemas.microsoft.com/office/drawing/2014/main" xmlns="" id="{5AE4303F-2465-6043-9266-378774FE9E3E}"/>
                </a:ext>
              </a:extLst>
            </p:cNvPr>
            <p:cNvSpPr>
              <a:spLocks noChangeShapeType="1"/>
            </p:cNvSpPr>
            <p:nvPr/>
          </p:nvSpPr>
          <p:spPr bwMode="auto">
            <a:xfrm>
              <a:off x="3820716" y="3482579"/>
              <a:ext cx="1312069"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lIns="68683" tIns="34342" rIns="68683" bIns="34342" anchor="ctr"/>
            <a:lstStyle/>
            <a:p>
              <a:endParaRPr lang="en-US" sz="1350"/>
            </a:p>
          </p:txBody>
        </p:sp>
        <p:sp>
          <p:nvSpPr>
            <p:cNvPr id="6" name="Text Box 5">
              <a:extLst>
                <a:ext uri="{FF2B5EF4-FFF2-40B4-BE49-F238E27FC236}">
                  <a16:creationId xmlns:a16="http://schemas.microsoft.com/office/drawing/2014/main" xmlns="" id="{E4E98C18-7584-8740-A9BD-2CD01585F65D}"/>
                </a:ext>
              </a:extLst>
            </p:cNvPr>
            <p:cNvSpPr txBox="1">
              <a:spLocks noChangeArrowheads="1"/>
            </p:cNvSpPr>
            <p:nvPr/>
          </p:nvSpPr>
          <p:spPr bwMode="auto">
            <a:xfrm>
              <a:off x="3751380" y="3195850"/>
              <a:ext cx="1388828" cy="2769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lIns="68573" tIns="34287" rIns="68573" bIns="34287" anchor="ctr">
              <a:spAutoFit/>
            </a:bodyPr>
            <a:lstStyle>
              <a:lvl1pPr algn="l" defTabSz="912813">
                <a:defRPr sz="2400">
                  <a:solidFill>
                    <a:schemeClr val="tx1"/>
                  </a:solidFill>
                  <a:latin typeface="Times" pitchFamily="2" charset="0"/>
                </a:defRPr>
              </a:lvl1pPr>
              <a:lvl2pPr algn="l" defTabSz="912813">
                <a:defRPr sz="2400">
                  <a:solidFill>
                    <a:schemeClr val="tx1"/>
                  </a:solidFill>
                  <a:latin typeface="Times" pitchFamily="2" charset="0"/>
                </a:defRPr>
              </a:lvl2pPr>
              <a:lvl3pPr marL="912813" algn="l" defTabSz="912813">
                <a:defRPr sz="2400">
                  <a:solidFill>
                    <a:schemeClr val="tx1"/>
                  </a:solidFill>
                  <a:latin typeface="Times" pitchFamily="2" charset="0"/>
                </a:defRPr>
              </a:lvl3pPr>
              <a:lvl4pPr marL="1370013" algn="l" defTabSz="912813">
                <a:defRPr sz="2400">
                  <a:solidFill>
                    <a:schemeClr val="tx1"/>
                  </a:solidFill>
                  <a:latin typeface="Times" pitchFamily="2" charset="0"/>
                </a:defRPr>
              </a:lvl4pPr>
              <a:lvl5pPr marL="1825625" algn="l" defTabSz="912813">
                <a:defRPr sz="2400">
                  <a:solidFill>
                    <a:schemeClr val="tx1"/>
                  </a:solidFill>
                  <a:latin typeface="Times" pitchFamily="2" charset="0"/>
                </a:defRPr>
              </a:lvl5pPr>
              <a:lvl6pPr marL="2282825" defTabSz="912813" eaLnBrk="0" fontAlgn="base" hangingPunct="0">
                <a:spcBef>
                  <a:spcPct val="0"/>
                </a:spcBef>
                <a:spcAft>
                  <a:spcPct val="0"/>
                </a:spcAft>
                <a:defRPr sz="2400">
                  <a:solidFill>
                    <a:schemeClr val="tx1"/>
                  </a:solidFill>
                  <a:latin typeface="Times" pitchFamily="2" charset="0"/>
                </a:defRPr>
              </a:lvl6pPr>
              <a:lvl7pPr marL="2740025" defTabSz="912813" eaLnBrk="0" fontAlgn="base" hangingPunct="0">
                <a:spcBef>
                  <a:spcPct val="0"/>
                </a:spcBef>
                <a:spcAft>
                  <a:spcPct val="0"/>
                </a:spcAft>
                <a:defRPr sz="2400">
                  <a:solidFill>
                    <a:schemeClr val="tx1"/>
                  </a:solidFill>
                  <a:latin typeface="Times" pitchFamily="2" charset="0"/>
                </a:defRPr>
              </a:lvl7pPr>
              <a:lvl8pPr marL="3197225" defTabSz="912813" eaLnBrk="0" fontAlgn="base" hangingPunct="0">
                <a:spcBef>
                  <a:spcPct val="0"/>
                </a:spcBef>
                <a:spcAft>
                  <a:spcPct val="0"/>
                </a:spcAft>
                <a:defRPr sz="2400">
                  <a:solidFill>
                    <a:schemeClr val="tx1"/>
                  </a:solidFill>
                  <a:latin typeface="Times" pitchFamily="2" charset="0"/>
                </a:defRPr>
              </a:lvl8pPr>
              <a:lvl9pPr marL="3654425" defTabSz="912813" eaLnBrk="0" fontAlgn="base" hangingPunct="0">
                <a:spcBef>
                  <a:spcPct val="0"/>
                </a:spcBef>
                <a:spcAft>
                  <a:spcPct val="0"/>
                </a:spcAft>
                <a:defRPr sz="2400">
                  <a:solidFill>
                    <a:schemeClr val="tx1"/>
                  </a:solidFill>
                  <a:latin typeface="Times" pitchFamily="2" charset="0"/>
                </a:defRPr>
              </a:lvl9pPr>
            </a:lstStyle>
            <a:p>
              <a:pPr algn="ctr"/>
              <a:r>
                <a:rPr lang="en-US" altLang="en-US" sz="1350">
                  <a:latin typeface="Courier New" panose="02070309020205020404" pitchFamily="49" charset="0"/>
                </a:rPr>
                <a:t>HTTP request</a:t>
              </a:r>
            </a:p>
          </p:txBody>
        </p:sp>
        <p:sp>
          <p:nvSpPr>
            <p:cNvPr id="7" name="Line 6">
              <a:extLst>
                <a:ext uri="{FF2B5EF4-FFF2-40B4-BE49-F238E27FC236}">
                  <a16:creationId xmlns:a16="http://schemas.microsoft.com/office/drawing/2014/main" xmlns="" id="{10827A3F-4F3C-C745-8568-74AB1C18D140}"/>
                </a:ext>
              </a:extLst>
            </p:cNvPr>
            <p:cNvSpPr>
              <a:spLocks noChangeShapeType="1"/>
            </p:cNvSpPr>
            <p:nvPr/>
          </p:nvSpPr>
          <p:spPr bwMode="auto">
            <a:xfrm>
              <a:off x="3935016" y="3938588"/>
              <a:ext cx="1084659"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lIns="68683" tIns="34342" rIns="68683" bIns="34342" anchor="ctr"/>
            <a:lstStyle/>
            <a:p>
              <a:endParaRPr lang="en-US" sz="1350"/>
            </a:p>
          </p:txBody>
        </p:sp>
        <p:sp>
          <p:nvSpPr>
            <p:cNvPr id="8" name="Text Box 7">
              <a:extLst>
                <a:ext uri="{FF2B5EF4-FFF2-40B4-BE49-F238E27FC236}">
                  <a16:creationId xmlns:a16="http://schemas.microsoft.com/office/drawing/2014/main" xmlns="" id="{9D25A0CB-E322-7746-841D-C0F945E9564B}"/>
                </a:ext>
              </a:extLst>
            </p:cNvPr>
            <p:cNvSpPr txBox="1">
              <a:spLocks noChangeArrowheads="1"/>
            </p:cNvSpPr>
            <p:nvPr/>
          </p:nvSpPr>
          <p:spPr bwMode="auto">
            <a:xfrm>
              <a:off x="3756433" y="4031973"/>
              <a:ext cx="1493023" cy="48474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lIns="68573" tIns="34287" rIns="68573" bIns="34287" anchor="ctr">
              <a:spAutoFit/>
            </a:bodyPr>
            <a:lstStyle>
              <a:lvl1pPr algn="l" defTabSz="912813">
                <a:defRPr sz="2400">
                  <a:solidFill>
                    <a:schemeClr val="tx1"/>
                  </a:solidFill>
                  <a:latin typeface="Times" pitchFamily="2" charset="0"/>
                </a:defRPr>
              </a:lvl1pPr>
              <a:lvl2pPr algn="l" defTabSz="912813">
                <a:defRPr sz="2400">
                  <a:solidFill>
                    <a:schemeClr val="tx1"/>
                  </a:solidFill>
                  <a:latin typeface="Times" pitchFamily="2" charset="0"/>
                </a:defRPr>
              </a:lvl2pPr>
              <a:lvl3pPr marL="912813" algn="l" defTabSz="912813">
                <a:defRPr sz="2400">
                  <a:solidFill>
                    <a:schemeClr val="tx1"/>
                  </a:solidFill>
                  <a:latin typeface="Times" pitchFamily="2" charset="0"/>
                </a:defRPr>
              </a:lvl3pPr>
              <a:lvl4pPr marL="1370013" algn="l" defTabSz="912813">
                <a:defRPr sz="2400">
                  <a:solidFill>
                    <a:schemeClr val="tx1"/>
                  </a:solidFill>
                  <a:latin typeface="Times" pitchFamily="2" charset="0"/>
                </a:defRPr>
              </a:lvl4pPr>
              <a:lvl5pPr marL="1825625" algn="l" defTabSz="912813">
                <a:defRPr sz="2400">
                  <a:solidFill>
                    <a:schemeClr val="tx1"/>
                  </a:solidFill>
                  <a:latin typeface="Times" pitchFamily="2" charset="0"/>
                </a:defRPr>
              </a:lvl5pPr>
              <a:lvl6pPr marL="2282825" defTabSz="912813" eaLnBrk="0" fontAlgn="base" hangingPunct="0">
                <a:spcBef>
                  <a:spcPct val="0"/>
                </a:spcBef>
                <a:spcAft>
                  <a:spcPct val="0"/>
                </a:spcAft>
                <a:defRPr sz="2400">
                  <a:solidFill>
                    <a:schemeClr val="tx1"/>
                  </a:solidFill>
                  <a:latin typeface="Times" pitchFamily="2" charset="0"/>
                </a:defRPr>
              </a:lvl6pPr>
              <a:lvl7pPr marL="2740025" defTabSz="912813" eaLnBrk="0" fontAlgn="base" hangingPunct="0">
                <a:spcBef>
                  <a:spcPct val="0"/>
                </a:spcBef>
                <a:spcAft>
                  <a:spcPct val="0"/>
                </a:spcAft>
                <a:defRPr sz="2400">
                  <a:solidFill>
                    <a:schemeClr val="tx1"/>
                  </a:solidFill>
                  <a:latin typeface="Times" pitchFamily="2" charset="0"/>
                </a:defRPr>
              </a:lvl7pPr>
              <a:lvl8pPr marL="3197225" defTabSz="912813" eaLnBrk="0" fontAlgn="base" hangingPunct="0">
                <a:spcBef>
                  <a:spcPct val="0"/>
                </a:spcBef>
                <a:spcAft>
                  <a:spcPct val="0"/>
                </a:spcAft>
                <a:defRPr sz="2400">
                  <a:solidFill>
                    <a:schemeClr val="tx1"/>
                  </a:solidFill>
                  <a:latin typeface="Times" pitchFamily="2" charset="0"/>
                </a:defRPr>
              </a:lvl8pPr>
              <a:lvl9pPr marL="3654425" defTabSz="912813" eaLnBrk="0" fontAlgn="base" hangingPunct="0">
                <a:spcBef>
                  <a:spcPct val="0"/>
                </a:spcBef>
                <a:spcAft>
                  <a:spcPct val="0"/>
                </a:spcAft>
                <a:defRPr sz="2400">
                  <a:solidFill>
                    <a:schemeClr val="tx1"/>
                  </a:solidFill>
                  <a:latin typeface="Times" pitchFamily="2" charset="0"/>
                </a:defRPr>
              </a:lvl9pPr>
            </a:lstStyle>
            <a:p>
              <a:pPr algn="ctr"/>
              <a:r>
                <a:rPr lang="en-US" altLang="en-US" sz="1350">
                  <a:latin typeface="Courier New" panose="02070309020205020404" pitchFamily="49" charset="0"/>
                </a:rPr>
                <a:t>HTTP response</a:t>
              </a:r>
            </a:p>
            <a:p>
              <a:pPr algn="ctr"/>
              <a:r>
                <a:rPr lang="en-US" altLang="en-US" sz="1350">
                  <a:latin typeface="Courier New" panose="02070309020205020404" pitchFamily="49" charset="0"/>
                </a:rPr>
                <a:t>(content)</a:t>
              </a:r>
            </a:p>
          </p:txBody>
        </p:sp>
        <p:sp>
          <p:nvSpPr>
            <p:cNvPr id="9" name="Oval 9">
              <a:extLst>
                <a:ext uri="{FF2B5EF4-FFF2-40B4-BE49-F238E27FC236}">
                  <a16:creationId xmlns:a16="http://schemas.microsoft.com/office/drawing/2014/main" xmlns="" id="{5A4DA716-0DE0-FF47-9B3B-2893FEAC2062}"/>
                </a:ext>
              </a:extLst>
            </p:cNvPr>
            <p:cNvSpPr>
              <a:spLocks noChangeArrowheads="1"/>
            </p:cNvSpPr>
            <p:nvPr/>
          </p:nvSpPr>
          <p:spPr bwMode="auto">
            <a:xfrm>
              <a:off x="2907507" y="3257551"/>
              <a:ext cx="1027510" cy="96559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lIns="68573" tIns="34287" rIns="68573" bIns="34287" anchor="ctr"/>
            <a:lstStyle>
              <a:lvl1pPr algn="l" defTabSz="912813">
                <a:defRPr sz="2400">
                  <a:solidFill>
                    <a:schemeClr val="tx1"/>
                  </a:solidFill>
                  <a:latin typeface="Times" pitchFamily="2" charset="0"/>
                </a:defRPr>
              </a:lvl1pPr>
              <a:lvl2pPr algn="l" defTabSz="912813">
                <a:defRPr sz="2400">
                  <a:solidFill>
                    <a:schemeClr val="tx1"/>
                  </a:solidFill>
                  <a:latin typeface="Times" pitchFamily="2" charset="0"/>
                </a:defRPr>
              </a:lvl2pPr>
              <a:lvl3pPr marL="912813" algn="l" defTabSz="912813">
                <a:defRPr sz="2400">
                  <a:solidFill>
                    <a:schemeClr val="tx1"/>
                  </a:solidFill>
                  <a:latin typeface="Times" pitchFamily="2" charset="0"/>
                </a:defRPr>
              </a:lvl3pPr>
              <a:lvl4pPr marL="1370013" algn="l" defTabSz="912813">
                <a:defRPr sz="2400">
                  <a:solidFill>
                    <a:schemeClr val="tx1"/>
                  </a:solidFill>
                  <a:latin typeface="Times" pitchFamily="2" charset="0"/>
                </a:defRPr>
              </a:lvl4pPr>
              <a:lvl5pPr marL="1825625" algn="l" defTabSz="912813">
                <a:defRPr sz="2400">
                  <a:solidFill>
                    <a:schemeClr val="tx1"/>
                  </a:solidFill>
                  <a:latin typeface="Times" pitchFamily="2" charset="0"/>
                </a:defRPr>
              </a:lvl5pPr>
              <a:lvl6pPr marL="2282825" defTabSz="912813" eaLnBrk="0" fontAlgn="base" hangingPunct="0">
                <a:spcBef>
                  <a:spcPct val="0"/>
                </a:spcBef>
                <a:spcAft>
                  <a:spcPct val="0"/>
                </a:spcAft>
                <a:defRPr sz="2400">
                  <a:solidFill>
                    <a:schemeClr val="tx1"/>
                  </a:solidFill>
                  <a:latin typeface="Times" pitchFamily="2" charset="0"/>
                </a:defRPr>
              </a:lvl6pPr>
              <a:lvl7pPr marL="2740025" defTabSz="912813" eaLnBrk="0" fontAlgn="base" hangingPunct="0">
                <a:spcBef>
                  <a:spcPct val="0"/>
                </a:spcBef>
                <a:spcAft>
                  <a:spcPct val="0"/>
                </a:spcAft>
                <a:defRPr sz="2400">
                  <a:solidFill>
                    <a:schemeClr val="tx1"/>
                  </a:solidFill>
                  <a:latin typeface="Times" pitchFamily="2" charset="0"/>
                </a:defRPr>
              </a:lvl7pPr>
              <a:lvl8pPr marL="3197225" defTabSz="912813" eaLnBrk="0" fontAlgn="base" hangingPunct="0">
                <a:spcBef>
                  <a:spcPct val="0"/>
                </a:spcBef>
                <a:spcAft>
                  <a:spcPct val="0"/>
                </a:spcAft>
                <a:defRPr sz="2400">
                  <a:solidFill>
                    <a:schemeClr val="tx1"/>
                  </a:solidFill>
                  <a:latin typeface="Times" pitchFamily="2" charset="0"/>
                </a:defRPr>
              </a:lvl8pPr>
              <a:lvl9pPr marL="3654425" defTabSz="912813" eaLnBrk="0" fontAlgn="base" hangingPunct="0">
                <a:spcBef>
                  <a:spcPct val="0"/>
                </a:spcBef>
                <a:spcAft>
                  <a:spcPct val="0"/>
                </a:spcAft>
                <a:defRPr sz="2400">
                  <a:solidFill>
                    <a:schemeClr val="tx1"/>
                  </a:solidFill>
                  <a:latin typeface="Times" pitchFamily="2" charset="0"/>
                </a:defRPr>
              </a:lvl9pPr>
            </a:lstStyle>
            <a:p>
              <a:pPr algn="ctr"/>
              <a:r>
                <a:rPr lang="en-US" altLang="en-US" sz="1350" dirty="0">
                  <a:latin typeface="Helvetica" pitchFamily="2" charset="0"/>
                </a:rPr>
                <a:t>Web</a:t>
              </a:r>
            </a:p>
            <a:p>
              <a:pPr algn="ctr"/>
              <a:r>
                <a:rPr lang="en-US" altLang="en-US" sz="1350" dirty="0">
                  <a:latin typeface="Helvetica" pitchFamily="2" charset="0"/>
                </a:rPr>
                <a:t>client</a:t>
              </a:r>
            </a:p>
            <a:p>
              <a:pPr algn="ctr"/>
              <a:r>
                <a:rPr lang="en-US" altLang="en-US" sz="1350" dirty="0">
                  <a:latin typeface="Helvetica" pitchFamily="2" charset="0"/>
                </a:rPr>
                <a:t>(browser) </a:t>
              </a:r>
            </a:p>
          </p:txBody>
        </p:sp>
      </p:grpSp>
    </p:spTree>
    <p:extLst>
      <p:ext uri="{BB962C8B-B14F-4D97-AF65-F5344CB8AC3E}">
        <p14:creationId xmlns:p14="http://schemas.microsoft.com/office/powerpoint/2010/main" val="2070242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7AEE83-4B8B-5C4C-BF83-DF0C8E37F201}"/>
              </a:ext>
            </a:extLst>
          </p:cNvPr>
          <p:cNvSpPr>
            <a:spLocks noGrp="1"/>
          </p:cNvSpPr>
          <p:nvPr>
            <p:ph type="title"/>
          </p:nvPr>
        </p:nvSpPr>
        <p:spPr/>
        <p:txBody>
          <a:bodyPr/>
          <a:lstStyle/>
          <a:p>
            <a:r>
              <a:rPr lang="en-US" dirty="0"/>
              <a:t>Web Content</a:t>
            </a:r>
          </a:p>
        </p:txBody>
      </p:sp>
      <p:sp>
        <p:nvSpPr>
          <p:cNvPr id="3" name="Content Placeholder 2">
            <a:extLst>
              <a:ext uri="{FF2B5EF4-FFF2-40B4-BE49-F238E27FC236}">
                <a16:creationId xmlns:a16="http://schemas.microsoft.com/office/drawing/2014/main" xmlns="" id="{835998EF-DF4F-294C-A1D3-686858BCB144}"/>
              </a:ext>
            </a:extLst>
          </p:cNvPr>
          <p:cNvSpPr>
            <a:spLocks noGrp="1"/>
          </p:cNvSpPr>
          <p:nvPr>
            <p:ph idx="1"/>
          </p:nvPr>
        </p:nvSpPr>
        <p:spPr/>
        <p:txBody>
          <a:bodyPr>
            <a:normAutofit fontScale="77500" lnSpcReduction="20000"/>
          </a:bodyPr>
          <a:lstStyle/>
          <a:p>
            <a:r>
              <a:rPr lang="en-US" altLang="en-US" dirty="0"/>
              <a:t>Web servers return </a:t>
            </a:r>
            <a:r>
              <a:rPr lang="en-US" altLang="en-US" b="1" dirty="0"/>
              <a:t>content</a:t>
            </a:r>
            <a:r>
              <a:rPr lang="en-US" altLang="en-US" dirty="0"/>
              <a:t> to clients</a:t>
            </a:r>
          </a:p>
          <a:p>
            <a:pPr lvl="1"/>
            <a:r>
              <a:rPr lang="en-US" altLang="en-US" dirty="0"/>
              <a:t>a sequence of bytes with an associated MIME (Multipurpose Internet Mail Extensions) type</a:t>
            </a:r>
          </a:p>
          <a:p>
            <a:r>
              <a:rPr lang="en-US" altLang="en-US" dirty="0"/>
              <a:t>Example MIME types</a:t>
            </a:r>
          </a:p>
          <a:p>
            <a:pPr lvl="1"/>
            <a:r>
              <a:rPr lang="en-US" altLang="en-US" dirty="0" smtClean="0">
                <a:latin typeface="Courier New" panose="02070309020205020404" pitchFamily="49" charset="0"/>
              </a:rPr>
              <a:t>text/html</a:t>
            </a:r>
            <a:r>
              <a:rPr lang="en-US" altLang="en-US" dirty="0"/>
              <a:t>	       			HTML document</a:t>
            </a:r>
          </a:p>
          <a:p>
            <a:pPr lvl="1"/>
            <a:r>
              <a:rPr lang="en-US" altLang="en-US" dirty="0">
                <a:latin typeface="Courier New" panose="02070309020205020404" pitchFamily="49" charset="0"/>
              </a:rPr>
              <a:t>text/plain</a:t>
            </a:r>
            <a:r>
              <a:rPr lang="en-US" altLang="en-US" dirty="0"/>
              <a:t>		       		U</a:t>
            </a:r>
            <a:r>
              <a:rPr lang="en-US" altLang="en-US" dirty="0" smtClean="0"/>
              <a:t>nformatted </a:t>
            </a:r>
            <a:r>
              <a:rPr lang="en-US" altLang="en-US" dirty="0"/>
              <a:t>text</a:t>
            </a:r>
          </a:p>
          <a:p>
            <a:pPr lvl="1"/>
            <a:r>
              <a:rPr lang="en-US" altLang="en-US" dirty="0">
                <a:latin typeface="Courier New" panose="02070309020205020404" pitchFamily="49" charset="0"/>
              </a:rPr>
              <a:t>application/postscript</a:t>
            </a:r>
            <a:r>
              <a:rPr lang="en-US" altLang="en-US" dirty="0"/>
              <a:t> 	</a:t>
            </a:r>
            <a:r>
              <a:rPr lang="en-US" altLang="en-US" dirty="0" smtClean="0"/>
              <a:t>               Postscript </a:t>
            </a:r>
            <a:r>
              <a:rPr lang="en-US" altLang="en-US" dirty="0"/>
              <a:t>document</a:t>
            </a:r>
          </a:p>
          <a:p>
            <a:pPr lvl="1"/>
            <a:r>
              <a:rPr lang="en-US" altLang="en-US" dirty="0">
                <a:latin typeface="Courier New" panose="02070309020205020404" pitchFamily="49" charset="0"/>
              </a:rPr>
              <a:t>image/gif	</a:t>
            </a:r>
            <a:r>
              <a:rPr lang="en-US" altLang="en-US" dirty="0" smtClean="0"/>
              <a:t>Binary </a:t>
            </a:r>
            <a:r>
              <a:rPr lang="en-US" altLang="en-US" dirty="0"/>
              <a:t>image encoded </a:t>
            </a:r>
            <a:r>
              <a:rPr lang="en-US" altLang="en-US" dirty="0" smtClean="0"/>
              <a:t>in </a:t>
            </a:r>
            <a:r>
              <a:rPr lang="en-US" altLang="en-US" dirty="0"/>
              <a:t>GIF format</a:t>
            </a:r>
          </a:p>
          <a:p>
            <a:pPr lvl="1"/>
            <a:r>
              <a:rPr lang="en-US" altLang="en-US" dirty="0" smtClean="0">
                <a:latin typeface="Courier New" panose="02070309020205020404" pitchFamily="49" charset="0"/>
              </a:rPr>
              <a:t>image/jpeg</a:t>
            </a:r>
            <a:r>
              <a:rPr lang="en-US" altLang="en-US" dirty="0" smtClean="0"/>
              <a:t>     Binary </a:t>
            </a:r>
            <a:r>
              <a:rPr lang="en-US" altLang="en-US" dirty="0"/>
              <a:t>image encoded </a:t>
            </a:r>
            <a:r>
              <a:rPr lang="en-US" altLang="en-US" dirty="0" smtClean="0"/>
              <a:t>in </a:t>
            </a:r>
            <a:r>
              <a:rPr lang="en-US" altLang="en-US" dirty="0"/>
              <a:t>JPEG format</a:t>
            </a:r>
          </a:p>
          <a:p>
            <a:endParaRPr lang="en-US" dirty="0"/>
          </a:p>
        </p:txBody>
      </p:sp>
    </p:spTree>
    <p:extLst>
      <p:ext uri="{BB962C8B-B14F-4D97-AF65-F5344CB8AC3E}">
        <p14:creationId xmlns:p14="http://schemas.microsoft.com/office/powerpoint/2010/main" val="5901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7000C2-F365-454D-81A5-0FBFC4773DE7}"/>
              </a:ext>
            </a:extLst>
          </p:cNvPr>
          <p:cNvSpPr>
            <a:spLocks noGrp="1"/>
          </p:cNvSpPr>
          <p:nvPr>
            <p:ph type="title"/>
          </p:nvPr>
        </p:nvSpPr>
        <p:spPr/>
        <p:txBody>
          <a:bodyPr/>
          <a:lstStyle/>
          <a:p>
            <a:r>
              <a:rPr lang="en-US" dirty="0"/>
              <a:t>Static &amp; Dynamic Content</a:t>
            </a:r>
          </a:p>
        </p:txBody>
      </p:sp>
      <p:sp>
        <p:nvSpPr>
          <p:cNvPr id="3" name="Content Placeholder 2">
            <a:extLst>
              <a:ext uri="{FF2B5EF4-FFF2-40B4-BE49-F238E27FC236}">
                <a16:creationId xmlns:a16="http://schemas.microsoft.com/office/drawing/2014/main" xmlns="" id="{18352652-92ED-DE45-834F-9993E09BE90D}"/>
              </a:ext>
            </a:extLst>
          </p:cNvPr>
          <p:cNvSpPr>
            <a:spLocks noGrp="1"/>
          </p:cNvSpPr>
          <p:nvPr>
            <p:ph idx="1"/>
          </p:nvPr>
        </p:nvSpPr>
        <p:spPr/>
        <p:txBody>
          <a:bodyPr>
            <a:normAutofit fontScale="77500" lnSpcReduction="20000"/>
          </a:bodyPr>
          <a:lstStyle/>
          <a:p>
            <a:r>
              <a:rPr lang="en-US" altLang="en-US" dirty="0"/>
              <a:t>The content returned in HTTP responses can be either </a:t>
            </a:r>
            <a:r>
              <a:rPr lang="en-US" altLang="en-US" b="1" dirty="0">
                <a:solidFill>
                  <a:schemeClr val="tx1"/>
                </a:solidFill>
              </a:rPr>
              <a:t>static</a:t>
            </a:r>
            <a:r>
              <a:rPr lang="en-US" altLang="en-US" dirty="0"/>
              <a:t> or </a:t>
            </a:r>
            <a:r>
              <a:rPr lang="en-US" altLang="en-US" b="1" dirty="0">
                <a:solidFill>
                  <a:schemeClr val="tx1"/>
                </a:solidFill>
              </a:rPr>
              <a:t>dynamic</a:t>
            </a:r>
          </a:p>
          <a:p>
            <a:pPr lvl="1"/>
            <a:r>
              <a:rPr lang="en-US" altLang="en-US" dirty="0"/>
              <a:t>Static content: content stored in files and retrieved in response to an HTTP request</a:t>
            </a:r>
          </a:p>
          <a:p>
            <a:pPr lvl="2"/>
            <a:r>
              <a:rPr lang="en-US" altLang="en-US" dirty="0"/>
              <a:t>Examples: HTML files, images, audio clips</a:t>
            </a:r>
          </a:p>
          <a:p>
            <a:pPr lvl="1"/>
            <a:r>
              <a:rPr lang="en-US" altLang="en-US" dirty="0"/>
              <a:t>Dynamic content: content produced on-the-fly in response to an HTTP request</a:t>
            </a:r>
          </a:p>
          <a:p>
            <a:pPr lvl="2"/>
            <a:r>
              <a:rPr lang="en-US" altLang="en-US" dirty="0"/>
              <a:t>Example: </a:t>
            </a:r>
            <a:r>
              <a:rPr lang="en-US" altLang="en-US" b="1" dirty="0">
                <a:solidFill>
                  <a:srgbClr val="FF0000"/>
                </a:solidFill>
              </a:rPr>
              <a:t>content produced by a program executed by the server </a:t>
            </a:r>
            <a:r>
              <a:rPr lang="en-US" altLang="en-US" dirty="0"/>
              <a:t>on behalf of the client</a:t>
            </a:r>
          </a:p>
          <a:p>
            <a:r>
              <a:rPr lang="en-US" altLang="en-US" dirty="0"/>
              <a:t>Bottom line: all web content is associated with a </a:t>
            </a:r>
            <a:r>
              <a:rPr lang="en-US" altLang="en-US" b="1" dirty="0"/>
              <a:t>file</a:t>
            </a:r>
            <a:r>
              <a:rPr lang="en-US" altLang="en-US" dirty="0"/>
              <a:t> that is managed by the server</a:t>
            </a:r>
          </a:p>
          <a:p>
            <a:pPr marL="0" indent="0">
              <a:buNone/>
            </a:pPr>
            <a:endParaRPr lang="en-US" dirty="0"/>
          </a:p>
        </p:txBody>
      </p:sp>
    </p:spTree>
    <p:extLst>
      <p:ext uri="{BB962C8B-B14F-4D97-AF65-F5344CB8AC3E}">
        <p14:creationId xmlns:p14="http://schemas.microsoft.com/office/powerpoint/2010/main" val="19344932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0D041F-4985-1E4D-A410-D58858C13D12}"/>
              </a:ext>
            </a:extLst>
          </p:cNvPr>
          <p:cNvSpPr>
            <a:spLocks noGrp="1"/>
          </p:cNvSpPr>
          <p:nvPr>
            <p:ph type="title"/>
          </p:nvPr>
        </p:nvSpPr>
        <p:spPr/>
        <p:txBody>
          <a:bodyPr/>
          <a:lstStyle/>
          <a:p>
            <a:r>
              <a:rPr lang="en-US" dirty="0"/>
              <a:t>URLs</a:t>
            </a:r>
          </a:p>
        </p:txBody>
      </p:sp>
      <p:sp>
        <p:nvSpPr>
          <p:cNvPr id="3" name="Content Placeholder 2">
            <a:extLst>
              <a:ext uri="{FF2B5EF4-FFF2-40B4-BE49-F238E27FC236}">
                <a16:creationId xmlns:a16="http://schemas.microsoft.com/office/drawing/2014/main" xmlns="" id="{94C5F00F-BE51-1C40-935C-25473F61E720}"/>
              </a:ext>
            </a:extLst>
          </p:cNvPr>
          <p:cNvSpPr>
            <a:spLocks noGrp="1"/>
          </p:cNvSpPr>
          <p:nvPr>
            <p:ph idx="1"/>
          </p:nvPr>
        </p:nvSpPr>
        <p:spPr/>
        <p:txBody>
          <a:bodyPr>
            <a:normAutofit fontScale="62500" lnSpcReduction="20000"/>
          </a:bodyPr>
          <a:lstStyle/>
          <a:p>
            <a:r>
              <a:rPr lang="en-US" altLang="en-US" dirty="0"/>
              <a:t>Each file managed by a server has a unique name called a URL (Universal Resource Locator)</a:t>
            </a:r>
          </a:p>
          <a:p>
            <a:r>
              <a:rPr lang="en-US" altLang="en-US" dirty="0"/>
              <a:t>URLs for static content:</a:t>
            </a:r>
          </a:p>
          <a:p>
            <a:pPr lvl="1"/>
            <a:r>
              <a:rPr lang="en-US" altLang="en-US" dirty="0">
                <a:latin typeface="Courier New" panose="02070309020205020404" pitchFamily="49" charset="0"/>
              </a:rPr>
              <a:t>http://www.cse.nd.edu:80/</a:t>
            </a:r>
            <a:r>
              <a:rPr lang="en-US" altLang="en-US" dirty="0" err="1">
                <a:latin typeface="Courier New" panose="02070309020205020404" pitchFamily="49" charset="0"/>
              </a:rPr>
              <a:t>index.html</a:t>
            </a:r>
            <a:endParaRPr lang="en-US" altLang="en-US" dirty="0"/>
          </a:p>
          <a:p>
            <a:pPr lvl="1"/>
            <a:r>
              <a:rPr lang="en-US" altLang="en-US" dirty="0">
                <a:latin typeface="Courier New" panose="02070309020205020404" pitchFamily="49" charset="0"/>
              </a:rPr>
              <a:t>http://</a:t>
            </a:r>
            <a:r>
              <a:rPr lang="en-US" altLang="en-US" dirty="0" err="1">
                <a:latin typeface="Courier New" panose="02070309020205020404" pitchFamily="49" charset="0"/>
              </a:rPr>
              <a:t>www.cse.nd.edu</a:t>
            </a:r>
            <a:r>
              <a:rPr lang="en-US" altLang="en-US" dirty="0">
                <a:latin typeface="Courier New" panose="02070309020205020404" pitchFamily="49" charset="0"/>
              </a:rPr>
              <a:t>/</a:t>
            </a:r>
            <a:r>
              <a:rPr lang="en-US" altLang="en-US" dirty="0" err="1">
                <a:latin typeface="Courier New" panose="02070309020205020404" pitchFamily="49" charset="0"/>
              </a:rPr>
              <a:t>index.html</a:t>
            </a:r>
            <a:endParaRPr lang="en-US" altLang="en-US" dirty="0">
              <a:latin typeface="Courier New" panose="02070309020205020404" pitchFamily="49" charset="0"/>
            </a:endParaRPr>
          </a:p>
          <a:p>
            <a:pPr lvl="1"/>
            <a:r>
              <a:rPr lang="en-US" altLang="en-US" dirty="0">
                <a:latin typeface="Courier New" panose="02070309020205020404" pitchFamily="49" charset="0"/>
              </a:rPr>
              <a:t>http://</a:t>
            </a:r>
            <a:r>
              <a:rPr lang="en-US" altLang="en-US" dirty="0" err="1">
                <a:latin typeface="Courier New" panose="02070309020205020404" pitchFamily="49" charset="0"/>
              </a:rPr>
              <a:t>www.cse.nd.edu</a:t>
            </a:r>
            <a:endParaRPr lang="en-US" altLang="en-US" dirty="0">
              <a:latin typeface="Courier New" panose="02070309020205020404" pitchFamily="49" charset="0"/>
            </a:endParaRPr>
          </a:p>
          <a:p>
            <a:pPr lvl="2"/>
            <a:r>
              <a:rPr lang="en-US" altLang="en-US" sz="2600" dirty="0"/>
              <a:t>Identifies a file called </a:t>
            </a:r>
            <a:r>
              <a:rPr lang="en-US" altLang="en-US" sz="2600" dirty="0" err="1">
                <a:latin typeface="Courier New" panose="02070309020205020404" pitchFamily="49" charset="0"/>
              </a:rPr>
              <a:t>index.html</a:t>
            </a:r>
            <a:r>
              <a:rPr lang="en-US" altLang="en-US" sz="2600" dirty="0">
                <a:latin typeface="Courier New" panose="02070309020205020404" pitchFamily="49" charset="0"/>
              </a:rPr>
              <a:t>,</a:t>
            </a:r>
            <a:r>
              <a:rPr lang="en-US" altLang="en-US" sz="2600" dirty="0"/>
              <a:t> managed by a web server at </a:t>
            </a:r>
            <a:r>
              <a:rPr lang="en-US" altLang="en-US" sz="2600" dirty="0" err="1">
                <a:latin typeface="Courier New" panose="02070309020205020404" pitchFamily="49" charset="0"/>
              </a:rPr>
              <a:t>www.cse.nd.edu</a:t>
            </a:r>
            <a:r>
              <a:rPr lang="en-US" altLang="en-US" sz="2600" dirty="0"/>
              <a:t> that is listening on port 80</a:t>
            </a:r>
            <a:endParaRPr lang="en-US" altLang="en-US" sz="2600" dirty="0">
              <a:latin typeface="Courier New" panose="02070309020205020404" pitchFamily="49" charset="0"/>
            </a:endParaRPr>
          </a:p>
          <a:p>
            <a:r>
              <a:rPr lang="en-US" altLang="en-US" dirty="0"/>
              <a:t>URLs for dynamic content:</a:t>
            </a:r>
            <a:endParaRPr lang="en-US" altLang="en-US" dirty="0">
              <a:latin typeface="Courier New" panose="02070309020205020404" pitchFamily="49" charset="0"/>
            </a:endParaRPr>
          </a:p>
          <a:p>
            <a:pPr lvl="1"/>
            <a:r>
              <a:rPr lang="en-US" altLang="en-US" dirty="0">
                <a:latin typeface="Courier New" panose="02070309020205020404" pitchFamily="49" charset="0"/>
              </a:rPr>
              <a:t>http://www.cse.nd.edu:8000/</a:t>
            </a:r>
            <a:r>
              <a:rPr lang="en-US" altLang="en-US" dirty="0" err="1">
                <a:latin typeface="Courier New" panose="02070309020205020404" pitchFamily="49" charset="0"/>
              </a:rPr>
              <a:t>cgi</a:t>
            </a:r>
            <a:r>
              <a:rPr lang="en-US" altLang="en-US" dirty="0">
                <a:latin typeface="Courier New" panose="02070309020205020404" pitchFamily="49" charset="0"/>
              </a:rPr>
              <a:t>-bin/adder?15000&amp;213</a:t>
            </a:r>
          </a:p>
          <a:p>
            <a:pPr lvl="2"/>
            <a:r>
              <a:rPr lang="en-US" altLang="en-US" sz="2600" dirty="0"/>
              <a:t>Identifies an executable file called </a:t>
            </a:r>
            <a:r>
              <a:rPr lang="en-US" altLang="en-US" sz="2600" b="1" dirty="0">
                <a:solidFill>
                  <a:srgbClr val="FF0000"/>
                </a:solidFill>
                <a:latin typeface="Courier New" panose="02070309020205020404" pitchFamily="49" charset="0"/>
              </a:rPr>
              <a:t>adder</a:t>
            </a:r>
            <a:r>
              <a:rPr lang="en-US" altLang="en-US" sz="2600" dirty="0"/>
              <a:t>,  managed by a web server at </a:t>
            </a:r>
            <a:r>
              <a:rPr lang="en-US" altLang="en-US" sz="2600" dirty="0" err="1">
                <a:latin typeface="Courier New" panose="02070309020205020404" pitchFamily="49" charset="0"/>
              </a:rPr>
              <a:t>www.cse.nd.edu</a:t>
            </a:r>
            <a:r>
              <a:rPr lang="en-US" altLang="en-US" sz="2600" dirty="0"/>
              <a:t> that is listening on port 8000, that should be called with </a:t>
            </a:r>
            <a:r>
              <a:rPr lang="en-US" altLang="en-US" sz="2600" b="1" dirty="0">
                <a:solidFill>
                  <a:srgbClr val="FF0000"/>
                </a:solidFill>
              </a:rPr>
              <a:t>two argument strings: </a:t>
            </a:r>
            <a:r>
              <a:rPr lang="en-US" altLang="en-US" sz="2600" b="1" dirty="0">
                <a:solidFill>
                  <a:srgbClr val="FF0000"/>
                </a:solidFill>
                <a:latin typeface="Courier New" panose="02070309020205020404" pitchFamily="49" charset="0"/>
              </a:rPr>
              <a:t>15000</a:t>
            </a:r>
            <a:r>
              <a:rPr lang="en-US" altLang="en-US" sz="2600" b="1" dirty="0">
                <a:solidFill>
                  <a:srgbClr val="FF0000"/>
                </a:solidFill>
              </a:rPr>
              <a:t> and </a:t>
            </a:r>
            <a:r>
              <a:rPr lang="en-US" altLang="en-US" sz="2600" b="1" dirty="0">
                <a:solidFill>
                  <a:srgbClr val="FF0000"/>
                </a:solidFill>
                <a:latin typeface="Courier New" panose="02070309020205020404" pitchFamily="49" charset="0"/>
              </a:rPr>
              <a:t>213</a:t>
            </a:r>
          </a:p>
          <a:p>
            <a:endParaRPr lang="en-US" dirty="0"/>
          </a:p>
        </p:txBody>
      </p:sp>
    </p:spTree>
    <p:extLst>
      <p:ext uri="{BB962C8B-B14F-4D97-AF65-F5344CB8AC3E}">
        <p14:creationId xmlns:p14="http://schemas.microsoft.com/office/powerpoint/2010/main" val="11577134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289216-13CF-1943-B0E1-C118AFC644D0}"/>
              </a:ext>
            </a:extLst>
          </p:cNvPr>
          <p:cNvSpPr>
            <a:spLocks noGrp="1"/>
          </p:cNvSpPr>
          <p:nvPr>
            <p:ph type="title"/>
          </p:nvPr>
        </p:nvSpPr>
        <p:spPr>
          <a:xfrm>
            <a:off x="884901" y="288214"/>
            <a:ext cx="8259099" cy="763526"/>
          </a:xfrm>
        </p:spPr>
        <p:txBody>
          <a:bodyPr/>
          <a:lstStyle/>
          <a:p>
            <a:r>
              <a:rPr lang="en-US" dirty="0"/>
              <a:t>Anatomy of an HTTP Transaction</a:t>
            </a:r>
          </a:p>
        </p:txBody>
      </p:sp>
      <p:sp>
        <p:nvSpPr>
          <p:cNvPr id="3" name="Content Placeholder 2">
            <a:extLst>
              <a:ext uri="{FF2B5EF4-FFF2-40B4-BE49-F238E27FC236}">
                <a16:creationId xmlns:a16="http://schemas.microsoft.com/office/drawing/2014/main" xmlns="" id="{2532164E-8832-2440-8FE7-F3F2EFE7E4AF}"/>
              </a:ext>
            </a:extLst>
          </p:cNvPr>
          <p:cNvSpPr>
            <a:spLocks noGrp="1"/>
          </p:cNvSpPr>
          <p:nvPr>
            <p:ph idx="1"/>
          </p:nvPr>
        </p:nvSpPr>
        <p:spPr>
          <a:xfrm>
            <a:off x="493270" y="1051740"/>
            <a:ext cx="8810750" cy="4343220"/>
          </a:xfrm>
        </p:spPr>
        <p:txBody>
          <a:bodyPr>
            <a:normAutofit fontScale="40000" lnSpcReduction="20000"/>
          </a:bodyPr>
          <a:lstStyle/>
          <a:p>
            <a:pPr marL="0" indent="0">
              <a:buNone/>
            </a:pPr>
            <a:r>
              <a:rPr lang="en-US" altLang="en-US" sz="3400" dirty="0" err="1">
                <a:latin typeface="Courier New" panose="02070309020205020404" pitchFamily="49" charset="0"/>
              </a:rPr>
              <a:t>unix</a:t>
            </a:r>
            <a:r>
              <a:rPr lang="en-US" altLang="en-US" sz="3400" dirty="0">
                <a:latin typeface="Courier New" panose="02070309020205020404" pitchFamily="49" charset="0"/>
              </a:rPr>
              <a:t>&gt; </a:t>
            </a:r>
            <a:r>
              <a:rPr lang="en-US" altLang="en-US" sz="3400" i="1" dirty="0">
                <a:latin typeface="Courier New" panose="02070309020205020404" pitchFamily="49" charset="0"/>
              </a:rPr>
              <a:t>telnet </a:t>
            </a:r>
            <a:r>
              <a:rPr lang="en-US" altLang="en-US" sz="3400" i="1" dirty="0" err="1">
                <a:latin typeface="Courier New" panose="02070309020205020404" pitchFamily="49" charset="0"/>
              </a:rPr>
              <a:t>www.aol.com</a:t>
            </a:r>
            <a:r>
              <a:rPr lang="en-US" altLang="en-US" sz="3400" i="1" dirty="0">
                <a:latin typeface="Courier New" panose="02070309020205020404" pitchFamily="49" charset="0"/>
              </a:rPr>
              <a:t> 80</a:t>
            </a:r>
            <a:r>
              <a:rPr lang="en-US" altLang="en-US" sz="3400" dirty="0">
                <a:latin typeface="Courier New" panose="02070309020205020404" pitchFamily="49" charset="0"/>
              </a:rPr>
              <a:t>        </a:t>
            </a:r>
            <a:r>
              <a:rPr lang="en-US" altLang="en-US" sz="3400" i="1" dirty="0"/>
              <a:t>Client: open connection to server</a:t>
            </a:r>
            <a:endParaRPr lang="en-US" altLang="en-US" sz="3400" dirty="0">
              <a:latin typeface="Courier New" panose="02070309020205020404" pitchFamily="49" charset="0"/>
            </a:endParaRPr>
          </a:p>
          <a:p>
            <a:pPr marL="0" indent="0">
              <a:buNone/>
            </a:pPr>
            <a:r>
              <a:rPr lang="en-US" altLang="en-US" sz="3400" dirty="0">
                <a:latin typeface="Courier New" panose="02070309020205020404" pitchFamily="49" charset="0"/>
              </a:rPr>
              <a:t>Trying 205.188.146.23...           </a:t>
            </a:r>
            <a:r>
              <a:rPr lang="en-US" altLang="en-US" sz="3400" i="1" dirty="0"/>
              <a:t>Telnet prints 3 lines to the </a:t>
            </a:r>
            <a:r>
              <a:rPr lang="en-US" altLang="en-US" sz="3400" i="1" dirty="0" smtClean="0"/>
              <a:t>terminal    </a:t>
            </a:r>
          </a:p>
          <a:p>
            <a:pPr marL="0" indent="0">
              <a:buNone/>
            </a:pPr>
            <a:r>
              <a:rPr lang="en-US" altLang="en-US" sz="3400" i="1" dirty="0">
                <a:latin typeface="Courier New" panose="02070309020205020404" pitchFamily="49" charset="0"/>
              </a:rPr>
              <a:t> </a:t>
            </a:r>
            <a:r>
              <a:rPr lang="en-US" altLang="en-US" sz="3400" i="1" dirty="0" smtClean="0">
                <a:latin typeface="Courier New" panose="02070309020205020404" pitchFamily="49" charset="0"/>
              </a:rPr>
              <a:t>                                  </a:t>
            </a:r>
            <a:r>
              <a:rPr lang="en-US" altLang="en-US" sz="3400" dirty="0" smtClean="0">
                <a:latin typeface="Courier New" panose="02070309020205020404" pitchFamily="49" charset="0"/>
              </a:rPr>
              <a:t>Connected </a:t>
            </a:r>
            <a:r>
              <a:rPr lang="en-US" altLang="en-US" sz="3400" dirty="0">
                <a:latin typeface="Courier New" panose="02070309020205020404" pitchFamily="49" charset="0"/>
              </a:rPr>
              <a:t>to aol.com.</a:t>
            </a:r>
          </a:p>
          <a:p>
            <a:pPr marL="0" indent="0">
              <a:buNone/>
            </a:pPr>
            <a:r>
              <a:rPr lang="en-US" altLang="en-US" sz="3400" dirty="0" smtClean="0">
                <a:latin typeface="Courier New" panose="02070309020205020404" pitchFamily="49" charset="0"/>
              </a:rPr>
              <a:t>                                    Escape </a:t>
            </a:r>
            <a:r>
              <a:rPr lang="en-US" altLang="en-US" sz="3400" dirty="0">
                <a:latin typeface="Courier New" panose="02070309020205020404" pitchFamily="49" charset="0"/>
              </a:rPr>
              <a:t>character is '^]'.</a:t>
            </a:r>
          </a:p>
          <a:p>
            <a:pPr marL="0" indent="0">
              <a:buNone/>
            </a:pPr>
            <a:r>
              <a:rPr lang="en-US" altLang="en-US" sz="3400" dirty="0" smtClean="0">
                <a:latin typeface="Courier New" panose="02070309020205020404" pitchFamily="49" charset="0"/>
              </a:rPr>
              <a:t>GET </a:t>
            </a:r>
            <a:r>
              <a:rPr lang="en-US" altLang="en-US" sz="3400" dirty="0">
                <a:latin typeface="Courier New" panose="02070309020205020404" pitchFamily="49" charset="0"/>
              </a:rPr>
              <a:t>/ HTTP/1.1                     </a:t>
            </a:r>
            <a:r>
              <a:rPr lang="en-US" altLang="en-US" sz="3400" i="1" dirty="0"/>
              <a:t>Client: </a:t>
            </a:r>
            <a:r>
              <a:rPr lang="en-US" altLang="en-US" sz="3400" i="1" dirty="0">
                <a:solidFill>
                  <a:srgbClr val="FF0000"/>
                </a:solidFill>
              </a:rPr>
              <a:t>request line</a:t>
            </a:r>
            <a:endParaRPr lang="en-US" altLang="en-US" sz="3400" dirty="0">
              <a:solidFill>
                <a:srgbClr val="FF0000"/>
              </a:solidFill>
              <a:latin typeface="Courier New" panose="02070309020205020404" pitchFamily="49" charset="0"/>
            </a:endParaRPr>
          </a:p>
          <a:p>
            <a:pPr marL="0" indent="0">
              <a:buNone/>
            </a:pPr>
            <a:r>
              <a:rPr lang="en-US" altLang="en-US" sz="3400" dirty="0">
                <a:latin typeface="Courier New" panose="02070309020205020404" pitchFamily="49" charset="0"/>
              </a:rPr>
              <a:t>host: </a:t>
            </a:r>
            <a:r>
              <a:rPr lang="en-US" altLang="en-US" sz="3400" dirty="0" err="1">
                <a:latin typeface="Courier New" panose="02070309020205020404" pitchFamily="49" charset="0"/>
              </a:rPr>
              <a:t>www.aol.com</a:t>
            </a:r>
            <a:r>
              <a:rPr lang="en-US" altLang="en-US" sz="3400" dirty="0">
                <a:latin typeface="Courier New" panose="02070309020205020404" pitchFamily="49" charset="0"/>
              </a:rPr>
              <a:t>                  </a:t>
            </a:r>
            <a:r>
              <a:rPr lang="en-US" altLang="en-US" sz="3400" i="1" dirty="0"/>
              <a:t>Client: required HTTP/1.1 HOST header</a:t>
            </a:r>
          </a:p>
          <a:p>
            <a:pPr marL="0" indent="0">
              <a:buNone/>
            </a:pPr>
            <a:r>
              <a:rPr lang="en-US" altLang="en-US" sz="3400" dirty="0">
                <a:latin typeface="Courier New" panose="02070309020205020404" pitchFamily="49" charset="0"/>
              </a:rPr>
              <a:t>                                   </a:t>
            </a:r>
            <a:r>
              <a:rPr lang="en-US" altLang="en-US" sz="3400" i="1" dirty="0"/>
              <a:t>Client: empty line terminates headers</a:t>
            </a:r>
            <a:r>
              <a:rPr lang="en-US" altLang="en-US" sz="3400" dirty="0">
                <a:latin typeface="Courier New" panose="02070309020205020404" pitchFamily="49" charset="0"/>
              </a:rPr>
              <a:t>.</a:t>
            </a:r>
          </a:p>
          <a:p>
            <a:pPr marL="0" indent="0">
              <a:buNone/>
            </a:pPr>
            <a:r>
              <a:rPr lang="en-US" altLang="en-US" sz="3400" dirty="0">
                <a:latin typeface="Courier New" panose="02070309020205020404" pitchFamily="49" charset="0"/>
              </a:rPr>
              <a:t>HTTP/1.0 200 OK                    </a:t>
            </a:r>
            <a:r>
              <a:rPr lang="en-US" altLang="en-US" sz="3400" i="1" dirty="0">
                <a:latin typeface="Arial" panose="020B0604020202020204" pitchFamily="34" charset="0"/>
              </a:rPr>
              <a:t>Server: </a:t>
            </a:r>
            <a:r>
              <a:rPr lang="en-US" altLang="en-US" sz="3400" i="1" dirty="0">
                <a:solidFill>
                  <a:srgbClr val="FF0000"/>
                </a:solidFill>
                <a:latin typeface="Arial" panose="020B0604020202020204" pitchFamily="34" charset="0"/>
              </a:rPr>
              <a:t>response line</a:t>
            </a:r>
            <a:endParaRPr lang="en-US" altLang="en-US" sz="3400" dirty="0">
              <a:solidFill>
                <a:srgbClr val="FF0000"/>
              </a:solidFill>
              <a:latin typeface="Courier New" panose="02070309020205020404" pitchFamily="49" charset="0"/>
            </a:endParaRPr>
          </a:p>
          <a:p>
            <a:pPr marL="0" indent="0">
              <a:buNone/>
            </a:pPr>
            <a:r>
              <a:rPr lang="en-US" altLang="en-US" sz="3400" dirty="0">
                <a:latin typeface="Courier New" panose="02070309020205020404" pitchFamily="49" charset="0"/>
              </a:rPr>
              <a:t>MIME-Version: 1.0                  </a:t>
            </a:r>
            <a:r>
              <a:rPr lang="en-US" altLang="en-US" sz="3400" i="1" dirty="0"/>
              <a:t>Server: followed by five </a:t>
            </a:r>
            <a:r>
              <a:rPr lang="en-US" altLang="en-US" sz="3400" i="1" dirty="0">
                <a:solidFill>
                  <a:srgbClr val="FF0000"/>
                </a:solidFill>
              </a:rPr>
              <a:t>response headers</a:t>
            </a:r>
            <a:endParaRPr lang="en-US" altLang="en-US" sz="3400" dirty="0">
              <a:solidFill>
                <a:srgbClr val="FF0000"/>
              </a:solidFill>
              <a:latin typeface="Courier New" panose="02070309020205020404" pitchFamily="49" charset="0"/>
            </a:endParaRPr>
          </a:p>
          <a:p>
            <a:pPr marL="0" indent="0">
              <a:buNone/>
            </a:pPr>
            <a:r>
              <a:rPr lang="en-US" altLang="en-US" sz="3400" dirty="0">
                <a:latin typeface="Courier New" panose="02070309020205020404" pitchFamily="49" charset="0"/>
              </a:rPr>
              <a:t>Date: Mon, 08 Jan 2001 04:59:42 GMT</a:t>
            </a:r>
          </a:p>
          <a:p>
            <a:pPr marL="0" indent="0">
              <a:buNone/>
            </a:pPr>
            <a:r>
              <a:rPr lang="en-US" altLang="en-US" sz="3400" dirty="0">
                <a:latin typeface="Courier New" panose="02070309020205020404" pitchFamily="49" charset="0"/>
              </a:rPr>
              <a:t>Server: </a:t>
            </a:r>
            <a:r>
              <a:rPr lang="en-US" altLang="en-US" sz="3400" dirty="0" err="1">
                <a:latin typeface="Courier New" panose="02070309020205020404" pitchFamily="49" charset="0"/>
              </a:rPr>
              <a:t>NaviServer</a:t>
            </a:r>
            <a:r>
              <a:rPr lang="en-US" altLang="en-US" sz="3400" dirty="0">
                <a:latin typeface="Courier New" panose="02070309020205020404" pitchFamily="49" charset="0"/>
              </a:rPr>
              <a:t>/2.0 </a:t>
            </a:r>
            <a:r>
              <a:rPr lang="en-US" altLang="en-US" sz="3400" dirty="0" err="1">
                <a:latin typeface="Courier New" panose="02070309020205020404" pitchFamily="49" charset="0"/>
              </a:rPr>
              <a:t>AOLserver</a:t>
            </a:r>
            <a:r>
              <a:rPr lang="en-US" altLang="en-US" sz="3400" dirty="0">
                <a:latin typeface="Courier New" panose="02070309020205020404" pitchFamily="49" charset="0"/>
              </a:rPr>
              <a:t>/2.3.3</a:t>
            </a:r>
          </a:p>
          <a:p>
            <a:pPr marL="0" indent="0">
              <a:buNone/>
            </a:pPr>
            <a:r>
              <a:rPr lang="en-US" altLang="en-US" sz="3400" dirty="0">
                <a:latin typeface="Courier New" panose="02070309020205020404" pitchFamily="49" charset="0"/>
              </a:rPr>
              <a:t>Content-Type: text/html            </a:t>
            </a:r>
            <a:r>
              <a:rPr lang="en-US" altLang="en-US" sz="3400" i="1" dirty="0"/>
              <a:t>Server: expect HTML in the </a:t>
            </a:r>
            <a:r>
              <a:rPr lang="en-US" altLang="en-US" sz="3400" i="1" dirty="0">
                <a:solidFill>
                  <a:schemeClr val="tx2"/>
                </a:solidFill>
              </a:rPr>
              <a:t>response body</a:t>
            </a:r>
            <a:endParaRPr lang="en-US" altLang="en-US" sz="3400" dirty="0">
              <a:solidFill>
                <a:schemeClr val="tx2"/>
              </a:solidFill>
              <a:latin typeface="Courier New" panose="02070309020205020404" pitchFamily="49" charset="0"/>
            </a:endParaRPr>
          </a:p>
          <a:p>
            <a:pPr marL="0" indent="0">
              <a:buNone/>
            </a:pPr>
            <a:r>
              <a:rPr lang="en-US" altLang="en-US" sz="3400" dirty="0">
                <a:latin typeface="Courier New" panose="02070309020205020404" pitchFamily="49" charset="0"/>
              </a:rPr>
              <a:t>Content-Length: 42092              </a:t>
            </a:r>
            <a:r>
              <a:rPr lang="en-US" altLang="en-US" sz="3400" i="1" dirty="0"/>
              <a:t>Server: expect 42,092 bytes in the </a:t>
            </a:r>
            <a:r>
              <a:rPr lang="en-US" altLang="en-US" sz="3400" i="1" dirty="0" err="1"/>
              <a:t>resp</a:t>
            </a:r>
            <a:r>
              <a:rPr lang="en-US" altLang="en-US" sz="3400" i="1" dirty="0"/>
              <a:t> body</a:t>
            </a:r>
            <a:endParaRPr lang="en-US" altLang="en-US" sz="3400" dirty="0"/>
          </a:p>
          <a:p>
            <a:pPr marL="0" indent="0">
              <a:buNone/>
            </a:pPr>
            <a:r>
              <a:rPr lang="en-US" altLang="en-US" sz="3400" dirty="0"/>
              <a:t>                                                                           	       </a:t>
            </a:r>
            <a:r>
              <a:rPr lang="en-US" altLang="en-US" sz="3400" i="1" dirty="0"/>
              <a:t>Server: empty line (“</a:t>
            </a:r>
            <a:r>
              <a:rPr lang="en-US" altLang="en-US" sz="3400" i="1" dirty="0">
                <a:latin typeface="Courier New" panose="02070309020205020404" pitchFamily="49" charset="0"/>
              </a:rPr>
              <a:t>\r\n</a:t>
            </a:r>
            <a:r>
              <a:rPr lang="en-US" altLang="en-US" sz="3400" i="1" dirty="0"/>
              <a:t>”) terminates </a:t>
            </a:r>
            <a:r>
              <a:rPr lang="en-US" altLang="en-US" sz="3400" i="1" dirty="0" err="1"/>
              <a:t>hdrs</a:t>
            </a:r>
            <a:endParaRPr lang="en-US" altLang="en-US" sz="3400" i="1" dirty="0"/>
          </a:p>
          <a:p>
            <a:pPr marL="0" indent="0">
              <a:buNone/>
            </a:pPr>
            <a:r>
              <a:rPr lang="en-US" altLang="en-US" sz="3400" dirty="0">
                <a:latin typeface="Courier New" panose="02070309020205020404" pitchFamily="49" charset="0"/>
              </a:rPr>
              <a:t>&lt;html&gt;                             </a:t>
            </a:r>
            <a:r>
              <a:rPr lang="en-US" altLang="en-US" sz="3400" i="1" dirty="0"/>
              <a:t>Server: first HTML line in </a:t>
            </a:r>
            <a:r>
              <a:rPr lang="en-US" altLang="en-US" sz="3400" i="1" dirty="0">
                <a:solidFill>
                  <a:srgbClr val="FF0000"/>
                </a:solidFill>
              </a:rPr>
              <a:t>response body</a:t>
            </a:r>
            <a:endParaRPr lang="en-US" altLang="en-US" sz="3400" dirty="0">
              <a:solidFill>
                <a:srgbClr val="FF0000"/>
              </a:solidFill>
              <a:latin typeface="Courier New" panose="02070309020205020404" pitchFamily="49" charset="0"/>
            </a:endParaRPr>
          </a:p>
          <a:p>
            <a:pPr marL="0" indent="0">
              <a:buNone/>
            </a:pPr>
            <a:r>
              <a:rPr lang="en-US" altLang="en-US" sz="3400" dirty="0">
                <a:latin typeface="Courier New" panose="02070309020205020404" pitchFamily="49" charset="0"/>
              </a:rPr>
              <a:t>...                                </a:t>
            </a:r>
            <a:r>
              <a:rPr lang="en-US" altLang="en-US" sz="3400" i="1" dirty="0"/>
              <a:t>Server: 766 lines of HTML not shown.</a:t>
            </a:r>
            <a:endParaRPr lang="en-US" altLang="en-US" sz="3400" dirty="0">
              <a:latin typeface="Courier New" panose="02070309020205020404" pitchFamily="49" charset="0"/>
            </a:endParaRPr>
          </a:p>
          <a:p>
            <a:pPr marL="0" indent="0">
              <a:buNone/>
            </a:pPr>
            <a:r>
              <a:rPr lang="en-US" altLang="en-US" sz="3400" dirty="0">
                <a:latin typeface="Courier New" panose="02070309020205020404" pitchFamily="49" charset="0"/>
              </a:rPr>
              <a:t>&lt;/html&gt;                            </a:t>
            </a:r>
            <a:r>
              <a:rPr lang="en-US" altLang="en-US" sz="3400" i="1" dirty="0"/>
              <a:t>Server: last HTML line in response body</a:t>
            </a:r>
            <a:endParaRPr lang="en-US" altLang="en-US" sz="3400" dirty="0">
              <a:latin typeface="Courier New" panose="02070309020205020404" pitchFamily="49" charset="0"/>
            </a:endParaRPr>
          </a:p>
          <a:p>
            <a:pPr marL="0" indent="0">
              <a:buNone/>
            </a:pPr>
            <a:r>
              <a:rPr lang="en-US" altLang="en-US" sz="3400" dirty="0">
                <a:latin typeface="Courier New" panose="02070309020205020404" pitchFamily="49" charset="0"/>
              </a:rPr>
              <a:t>Connection closed by foreign host. </a:t>
            </a:r>
            <a:r>
              <a:rPr lang="en-US" altLang="en-US" sz="3400" i="1" dirty="0"/>
              <a:t>Server: closes connection</a:t>
            </a:r>
          </a:p>
          <a:p>
            <a:pPr marL="0" indent="0">
              <a:buNone/>
            </a:pPr>
            <a:r>
              <a:rPr lang="en-US" altLang="en-US" sz="3100" dirty="0" err="1">
                <a:latin typeface="Courier New" panose="02070309020205020404" pitchFamily="49" charset="0"/>
              </a:rPr>
              <a:t>unix</a:t>
            </a:r>
            <a:r>
              <a:rPr lang="en-US" altLang="en-US" sz="3100" dirty="0">
                <a:latin typeface="Courier New" panose="02070309020205020404" pitchFamily="49" charset="0"/>
              </a:rPr>
              <a:t>&gt;                             </a:t>
            </a:r>
            <a:r>
              <a:rPr lang="en-US" altLang="en-US" sz="3100" dirty="0" smtClean="0">
                <a:latin typeface="Courier New" panose="02070309020205020404" pitchFamily="49" charset="0"/>
              </a:rPr>
              <a:t>       </a:t>
            </a:r>
            <a:r>
              <a:rPr lang="en-US" altLang="en-US" sz="3100" i="1" dirty="0"/>
              <a:t>Client: closes connection and terminates</a:t>
            </a:r>
            <a:endParaRPr lang="en-US" altLang="en-US" sz="3100" dirty="0">
              <a:latin typeface="Courier New" panose="02070309020205020404" pitchFamily="49" charset="0"/>
            </a:endParaRPr>
          </a:p>
          <a:p>
            <a:endParaRPr lang="en-US" dirty="0"/>
          </a:p>
        </p:txBody>
      </p:sp>
    </p:spTree>
    <p:extLst>
      <p:ext uri="{BB962C8B-B14F-4D97-AF65-F5344CB8AC3E}">
        <p14:creationId xmlns:p14="http://schemas.microsoft.com/office/powerpoint/2010/main" val="2533601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A5B924-FCF8-5647-A8A4-B73DA44E33B5}"/>
              </a:ext>
            </a:extLst>
          </p:cNvPr>
          <p:cNvSpPr>
            <a:spLocks noGrp="1"/>
          </p:cNvSpPr>
          <p:nvPr>
            <p:ph type="title"/>
          </p:nvPr>
        </p:nvSpPr>
        <p:spPr/>
        <p:txBody>
          <a:bodyPr/>
          <a:lstStyle/>
          <a:p>
            <a:r>
              <a:rPr lang="en-US" dirty="0"/>
              <a:t>HTTP Requests</a:t>
            </a:r>
          </a:p>
        </p:txBody>
      </p:sp>
      <p:sp>
        <p:nvSpPr>
          <p:cNvPr id="3" name="Content Placeholder 2">
            <a:extLst>
              <a:ext uri="{FF2B5EF4-FFF2-40B4-BE49-F238E27FC236}">
                <a16:creationId xmlns:a16="http://schemas.microsoft.com/office/drawing/2014/main" xmlns="" id="{E57184F4-E4C7-5D43-982A-DFEC60B4AE16}"/>
              </a:ext>
            </a:extLst>
          </p:cNvPr>
          <p:cNvSpPr>
            <a:spLocks noGrp="1"/>
          </p:cNvSpPr>
          <p:nvPr>
            <p:ph idx="1"/>
          </p:nvPr>
        </p:nvSpPr>
        <p:spPr/>
        <p:txBody>
          <a:bodyPr>
            <a:normAutofit fontScale="85000" lnSpcReduction="10000"/>
          </a:bodyPr>
          <a:lstStyle/>
          <a:p>
            <a:r>
              <a:rPr lang="en-US" altLang="en-US" dirty="0"/>
              <a:t>HTTP request is a </a:t>
            </a:r>
            <a:r>
              <a:rPr lang="en-US" altLang="en-US" i="1" dirty="0">
                <a:solidFill>
                  <a:srgbClr val="FF0000"/>
                </a:solidFill>
              </a:rPr>
              <a:t>request line</a:t>
            </a:r>
            <a:r>
              <a:rPr lang="en-US" altLang="en-US" dirty="0"/>
              <a:t>, followed by zero or more </a:t>
            </a:r>
            <a:r>
              <a:rPr lang="en-US" altLang="en-US" i="1" dirty="0">
                <a:solidFill>
                  <a:srgbClr val="FF0000"/>
                </a:solidFill>
              </a:rPr>
              <a:t>request headers</a:t>
            </a:r>
          </a:p>
          <a:p>
            <a:endParaRPr lang="en-US" altLang="en-US" dirty="0"/>
          </a:p>
          <a:p>
            <a:r>
              <a:rPr lang="en-US" altLang="en-US" dirty="0"/>
              <a:t>Request line: </a:t>
            </a:r>
            <a:r>
              <a:rPr lang="en-US" altLang="en-US" dirty="0">
                <a:latin typeface="Courier New" panose="02070309020205020404" pitchFamily="49" charset="0"/>
              </a:rPr>
              <a:t>&lt;method&gt; &lt;</a:t>
            </a:r>
            <a:r>
              <a:rPr lang="en-US" altLang="en-US" dirty="0" err="1">
                <a:latin typeface="Courier New" panose="02070309020205020404" pitchFamily="49" charset="0"/>
              </a:rPr>
              <a:t>uri</a:t>
            </a:r>
            <a:r>
              <a:rPr lang="en-US" altLang="en-US" dirty="0">
                <a:latin typeface="Courier New" panose="02070309020205020404" pitchFamily="49" charset="0"/>
              </a:rPr>
              <a:t>&gt; &lt;version&gt;</a:t>
            </a:r>
          </a:p>
          <a:p>
            <a:pPr lvl="1"/>
            <a:r>
              <a:rPr lang="en-US" altLang="en-US" dirty="0">
                <a:latin typeface="Courier New" panose="02070309020205020404" pitchFamily="49" charset="0"/>
              </a:rPr>
              <a:t>&lt;version&gt;</a:t>
            </a:r>
            <a:r>
              <a:rPr lang="en-US" altLang="en-US" dirty="0"/>
              <a:t> is HTTP version of request (</a:t>
            </a:r>
            <a:r>
              <a:rPr lang="en-US" altLang="en-US" dirty="0">
                <a:latin typeface="Courier New" panose="02070309020205020404" pitchFamily="49" charset="0"/>
              </a:rPr>
              <a:t>HTTP/1.0</a:t>
            </a:r>
            <a:r>
              <a:rPr lang="en-US" altLang="en-US" dirty="0"/>
              <a:t> or </a:t>
            </a:r>
            <a:r>
              <a:rPr lang="en-US" altLang="en-US" dirty="0">
                <a:latin typeface="Courier New" panose="02070309020205020404" pitchFamily="49" charset="0"/>
              </a:rPr>
              <a:t>HTTP/1.1</a:t>
            </a:r>
            <a:r>
              <a:rPr lang="en-US" altLang="en-US" dirty="0"/>
              <a:t>)</a:t>
            </a:r>
            <a:endParaRPr lang="en-US" altLang="en-US" dirty="0">
              <a:latin typeface="Courier New" panose="02070309020205020404" pitchFamily="49" charset="0"/>
            </a:endParaRPr>
          </a:p>
          <a:p>
            <a:pPr lvl="1"/>
            <a:r>
              <a:rPr lang="en-US" altLang="en-US" dirty="0">
                <a:latin typeface="Courier New" panose="02070309020205020404" pitchFamily="49" charset="0"/>
              </a:rPr>
              <a:t>&lt;</a:t>
            </a:r>
            <a:r>
              <a:rPr lang="en-US" altLang="en-US" dirty="0" err="1">
                <a:latin typeface="Courier New" panose="02070309020205020404" pitchFamily="49" charset="0"/>
              </a:rPr>
              <a:t>uri</a:t>
            </a:r>
            <a:r>
              <a:rPr lang="en-US" altLang="en-US" dirty="0">
                <a:latin typeface="Courier New" panose="02070309020205020404" pitchFamily="49" charset="0"/>
              </a:rPr>
              <a:t>&gt;</a:t>
            </a:r>
            <a:r>
              <a:rPr lang="en-US" altLang="en-US" dirty="0"/>
              <a:t> is typically URL for proxies, URL suffix for servers</a:t>
            </a:r>
          </a:p>
          <a:p>
            <a:pPr lvl="1"/>
            <a:r>
              <a:rPr lang="en-US" altLang="en-US" dirty="0">
                <a:latin typeface="Courier New" panose="02070309020205020404" pitchFamily="49" charset="0"/>
              </a:rPr>
              <a:t>&lt;method&gt; </a:t>
            </a:r>
            <a:r>
              <a:rPr lang="en-US" altLang="en-US" dirty="0"/>
              <a:t>is either</a:t>
            </a:r>
            <a:r>
              <a:rPr lang="en-US" altLang="en-US" dirty="0">
                <a:latin typeface="Courier New" panose="02070309020205020404" pitchFamily="49" charset="0"/>
              </a:rPr>
              <a:t> GET, POST, OPTIONS, HEAD, PUT, DELETE, </a:t>
            </a:r>
            <a:r>
              <a:rPr lang="en-US" altLang="en-US" dirty="0"/>
              <a:t>or</a:t>
            </a:r>
            <a:r>
              <a:rPr lang="en-US" altLang="en-US" dirty="0">
                <a:latin typeface="Courier New" panose="02070309020205020404" pitchFamily="49" charset="0"/>
              </a:rPr>
              <a:t> TRACE </a:t>
            </a:r>
          </a:p>
          <a:p>
            <a:endParaRPr lang="en-US" dirty="0"/>
          </a:p>
        </p:txBody>
      </p:sp>
    </p:spTree>
    <p:extLst>
      <p:ext uri="{BB962C8B-B14F-4D97-AF65-F5344CB8AC3E}">
        <p14:creationId xmlns:p14="http://schemas.microsoft.com/office/powerpoint/2010/main" val="3519941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C47A77-D32B-C847-845E-6B5535F3350E}"/>
              </a:ext>
            </a:extLst>
          </p:cNvPr>
          <p:cNvSpPr>
            <a:spLocks noGrp="1"/>
          </p:cNvSpPr>
          <p:nvPr>
            <p:ph type="title"/>
          </p:nvPr>
        </p:nvSpPr>
        <p:spPr/>
        <p:txBody>
          <a:bodyPr/>
          <a:lstStyle/>
          <a:p>
            <a:r>
              <a:rPr lang="en-US" dirty="0"/>
              <a:t>HTTP Requests</a:t>
            </a:r>
          </a:p>
        </p:txBody>
      </p:sp>
      <p:sp>
        <p:nvSpPr>
          <p:cNvPr id="3" name="Content Placeholder 2">
            <a:extLst>
              <a:ext uri="{FF2B5EF4-FFF2-40B4-BE49-F238E27FC236}">
                <a16:creationId xmlns:a16="http://schemas.microsoft.com/office/drawing/2014/main" xmlns="" id="{B4A3DFC4-D3CF-0240-81F3-DA1D5BF4B102}"/>
              </a:ext>
            </a:extLst>
          </p:cNvPr>
          <p:cNvSpPr>
            <a:spLocks noGrp="1"/>
          </p:cNvSpPr>
          <p:nvPr>
            <p:ph idx="1"/>
          </p:nvPr>
        </p:nvSpPr>
        <p:spPr>
          <a:xfrm>
            <a:off x="921035" y="1028880"/>
            <a:ext cx="6839935" cy="4023270"/>
          </a:xfrm>
        </p:spPr>
        <p:txBody>
          <a:bodyPr>
            <a:noAutofit/>
          </a:bodyPr>
          <a:lstStyle/>
          <a:p>
            <a:r>
              <a:rPr lang="en-US" altLang="en-US" sz="2000" dirty="0"/>
              <a:t>HTTP methods:</a:t>
            </a:r>
            <a:endParaRPr lang="en-US" altLang="en-US" sz="2000" dirty="0">
              <a:latin typeface="Courier New" panose="02070309020205020404" pitchFamily="49" charset="0"/>
            </a:endParaRPr>
          </a:p>
          <a:p>
            <a:pPr lvl="1"/>
            <a:r>
              <a:rPr lang="en-US" altLang="en-US" sz="2000" dirty="0">
                <a:latin typeface="Courier New" panose="02070309020205020404" pitchFamily="49" charset="0"/>
              </a:rPr>
              <a:t>GET</a:t>
            </a:r>
            <a:r>
              <a:rPr lang="en-US" altLang="en-US" sz="2000" dirty="0"/>
              <a:t>: Retrieve static or dynamic content</a:t>
            </a:r>
          </a:p>
          <a:p>
            <a:pPr lvl="2"/>
            <a:r>
              <a:rPr lang="en-US" altLang="en-US" sz="1600" dirty="0"/>
              <a:t>Arguments for dynamic content are in URI</a:t>
            </a:r>
          </a:p>
          <a:p>
            <a:pPr lvl="2"/>
            <a:r>
              <a:rPr lang="en-US" altLang="en-US" sz="1600" dirty="0"/>
              <a:t>Workhorse method (99% of requests)</a:t>
            </a:r>
          </a:p>
          <a:p>
            <a:pPr lvl="1"/>
            <a:r>
              <a:rPr lang="en-US" altLang="en-US" sz="2000" dirty="0">
                <a:latin typeface="Courier New" panose="02070309020205020404" pitchFamily="49" charset="0"/>
              </a:rPr>
              <a:t>POST</a:t>
            </a:r>
            <a:r>
              <a:rPr lang="en-US" altLang="en-US" sz="2000" dirty="0"/>
              <a:t>: Retrieve dynamic content</a:t>
            </a:r>
          </a:p>
          <a:p>
            <a:pPr lvl="2"/>
            <a:r>
              <a:rPr lang="en-US" altLang="en-US" sz="1600" dirty="0"/>
              <a:t>Arguments for dynamic content are in the request body</a:t>
            </a:r>
          </a:p>
          <a:p>
            <a:pPr lvl="1"/>
            <a:r>
              <a:rPr lang="en-US" altLang="en-US" sz="2000" dirty="0">
                <a:latin typeface="Courier New" panose="02070309020205020404" pitchFamily="49" charset="0"/>
              </a:rPr>
              <a:t>OPTIONS</a:t>
            </a:r>
            <a:r>
              <a:rPr lang="en-US" altLang="en-US" sz="2000" dirty="0"/>
              <a:t>: Get server or file attributes</a:t>
            </a:r>
          </a:p>
          <a:p>
            <a:pPr lvl="1"/>
            <a:r>
              <a:rPr lang="en-US" altLang="en-US" sz="2000" dirty="0">
                <a:latin typeface="Courier New" panose="02070309020205020404" pitchFamily="49" charset="0"/>
              </a:rPr>
              <a:t>HEAD</a:t>
            </a:r>
            <a:r>
              <a:rPr lang="en-US" altLang="en-US" sz="2000" dirty="0"/>
              <a:t>: Like </a:t>
            </a:r>
            <a:r>
              <a:rPr lang="en-US" altLang="en-US" sz="2000" dirty="0">
                <a:latin typeface="Courier New" panose="02070309020205020404" pitchFamily="49" charset="0"/>
              </a:rPr>
              <a:t>GET</a:t>
            </a:r>
            <a:r>
              <a:rPr lang="en-US" altLang="en-US" sz="2000" dirty="0"/>
              <a:t> but no data in response body</a:t>
            </a:r>
          </a:p>
          <a:p>
            <a:pPr lvl="1"/>
            <a:r>
              <a:rPr lang="en-US" altLang="en-US" sz="2000" dirty="0">
                <a:latin typeface="Courier New" panose="02070309020205020404" pitchFamily="49" charset="0"/>
              </a:rPr>
              <a:t>PUT</a:t>
            </a:r>
            <a:r>
              <a:rPr lang="en-US" altLang="en-US" sz="2000" dirty="0"/>
              <a:t>: Write a file to the server</a:t>
            </a:r>
          </a:p>
          <a:p>
            <a:pPr lvl="1"/>
            <a:r>
              <a:rPr lang="en-US" altLang="en-US" sz="2000" dirty="0">
                <a:latin typeface="Courier New" panose="02070309020205020404" pitchFamily="49" charset="0"/>
              </a:rPr>
              <a:t>DELETE</a:t>
            </a:r>
            <a:r>
              <a:rPr lang="en-US" altLang="en-US" sz="2000" dirty="0"/>
              <a:t>: Delete a file on the server</a:t>
            </a:r>
          </a:p>
          <a:p>
            <a:pPr lvl="1"/>
            <a:r>
              <a:rPr lang="en-US" altLang="en-US" sz="2000" dirty="0">
                <a:latin typeface="Courier New" panose="02070309020205020404" pitchFamily="49" charset="0"/>
              </a:rPr>
              <a:t>TRACE</a:t>
            </a:r>
            <a:r>
              <a:rPr lang="en-US" altLang="en-US" sz="2000" dirty="0"/>
              <a:t>: Echo request in response body</a:t>
            </a:r>
          </a:p>
          <a:p>
            <a:pPr lvl="2"/>
            <a:r>
              <a:rPr lang="en-US" altLang="en-US" sz="1600" dirty="0"/>
              <a:t>Useful for debugging</a:t>
            </a:r>
          </a:p>
        </p:txBody>
      </p:sp>
    </p:spTree>
    <p:extLst>
      <p:ext uri="{BB962C8B-B14F-4D97-AF65-F5344CB8AC3E}">
        <p14:creationId xmlns:p14="http://schemas.microsoft.com/office/powerpoint/2010/main" val="1234642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Unit III</a:t>
            </a:r>
          </a:p>
          <a:p>
            <a:pPr marL="0" indent="0">
              <a:buNone/>
            </a:pPr>
            <a:r>
              <a:rPr lang="en-US" dirty="0"/>
              <a:t>Introduction To Internet of Things: Introduction, Physical Design of </a:t>
            </a:r>
            <a:r>
              <a:rPr lang="en-US" dirty="0" err="1"/>
              <a:t>IoT</a:t>
            </a:r>
            <a:r>
              <a:rPr lang="en-US" dirty="0"/>
              <a:t>, Logical Design of </a:t>
            </a:r>
            <a:r>
              <a:rPr lang="en-US" dirty="0" err="1"/>
              <a:t>IoT</a:t>
            </a:r>
            <a:r>
              <a:rPr lang="en-US" dirty="0"/>
              <a:t>, </a:t>
            </a:r>
            <a:r>
              <a:rPr lang="en-US" dirty="0" err="1"/>
              <a:t>IoT</a:t>
            </a:r>
            <a:r>
              <a:rPr lang="en-US" dirty="0"/>
              <a:t> enabling Technologies, </a:t>
            </a:r>
            <a:r>
              <a:rPr lang="en-US" dirty="0" err="1"/>
              <a:t>IoT</a:t>
            </a:r>
            <a:r>
              <a:rPr lang="en-US" dirty="0"/>
              <a:t> Levels and Deployment </a:t>
            </a:r>
            <a:r>
              <a:rPr lang="en-US" dirty="0" smtClean="0"/>
              <a:t>Templates</a:t>
            </a:r>
          </a:p>
          <a:p>
            <a:pPr marL="0" indent="0">
              <a:buNone/>
            </a:pPr>
            <a:r>
              <a:rPr lang="en-US" dirty="0" smtClean="0"/>
              <a:t> </a:t>
            </a:r>
            <a:r>
              <a:rPr lang="en-US" dirty="0"/>
              <a:t>Domain Specific </a:t>
            </a:r>
            <a:r>
              <a:rPr lang="en-US" dirty="0" err="1"/>
              <a:t>IoTs</a:t>
            </a:r>
            <a:r>
              <a:rPr lang="en-US" dirty="0"/>
              <a:t>: Introduction, Home Automation, Smart Cities, Environment, Energy, Retail, Logistics, Agriculture, Industry, Health and </a:t>
            </a:r>
            <a:r>
              <a:rPr lang="en-US" dirty="0" err="1"/>
              <a:t>LifeStyle</a:t>
            </a:r>
            <a:r>
              <a:rPr lang="en-US" dirty="0"/>
              <a:t> </a:t>
            </a:r>
            <a:endParaRPr lang="en-US" dirty="0" smtClean="0"/>
          </a:p>
          <a:p>
            <a:pPr marL="0" indent="0">
              <a:buNone/>
            </a:pPr>
            <a:endParaRPr lang="en-US" dirty="0" smtClean="0"/>
          </a:p>
          <a:p>
            <a:pPr marL="0" indent="0">
              <a:buNone/>
            </a:pPr>
            <a:r>
              <a:rPr lang="en-US" dirty="0" smtClean="0"/>
              <a:t>UNIT IV</a:t>
            </a:r>
          </a:p>
          <a:p>
            <a:pPr marL="0" indent="0">
              <a:buNone/>
            </a:pPr>
            <a:r>
              <a:rPr lang="en-IN" dirty="0" err="1"/>
              <a:t>IoT</a:t>
            </a:r>
            <a:r>
              <a:rPr lang="en-IN" dirty="0"/>
              <a:t> Systems- Logical Design Using Python: Introduction, Installing python, Python data types and data structures, Control Flow, Functions, Modules, Packages, File Handling, Date/ Time operations, Classes, Python Packages of Interest for </a:t>
            </a:r>
            <a:r>
              <a:rPr lang="en-IN" dirty="0" err="1"/>
              <a:t>IoT</a:t>
            </a:r>
            <a:r>
              <a:rPr lang="en-IN" dirty="0" smtClean="0"/>
              <a:t>.</a:t>
            </a:r>
          </a:p>
          <a:p>
            <a:pPr marL="0" indent="0">
              <a:buNone/>
            </a:pPr>
            <a:r>
              <a:rPr lang="en-IN" dirty="0" err="1"/>
              <a:t>IoT</a:t>
            </a:r>
            <a:r>
              <a:rPr lang="en-IN" dirty="0"/>
              <a:t> Physical Devices And End Points: </a:t>
            </a:r>
            <a:r>
              <a:rPr lang="en-IN" dirty="0" err="1"/>
              <a:t>IoT</a:t>
            </a:r>
            <a:r>
              <a:rPr lang="en-IN" dirty="0"/>
              <a:t> Device, Exemplary Device: Raspberry Pi, About the board, Linux on Raspberry Pi, Raspberry Pi Interfaces, Programming Raspberry Pi with </a:t>
            </a:r>
            <a:r>
              <a:rPr lang="en-IN" dirty="0" smtClean="0"/>
              <a:t>Python</a:t>
            </a:r>
          </a:p>
          <a:p>
            <a:pPr marL="0" indent="0">
              <a:buNone/>
            </a:pPr>
            <a:endParaRPr lang="en-IN" dirty="0"/>
          </a:p>
        </p:txBody>
      </p:sp>
    </p:spTree>
    <p:extLst>
      <p:ext uri="{BB962C8B-B14F-4D97-AF65-F5344CB8AC3E}">
        <p14:creationId xmlns:p14="http://schemas.microsoft.com/office/powerpoint/2010/main" val="3222141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EFDC2F-2EEF-D144-8BDF-8EDB17B89363}"/>
              </a:ext>
            </a:extLst>
          </p:cNvPr>
          <p:cNvSpPr>
            <a:spLocks noGrp="1"/>
          </p:cNvSpPr>
          <p:nvPr>
            <p:ph type="title"/>
          </p:nvPr>
        </p:nvSpPr>
        <p:spPr/>
        <p:txBody>
          <a:bodyPr/>
          <a:lstStyle/>
          <a:p>
            <a:r>
              <a:rPr lang="en-US" dirty="0"/>
              <a:t>HTTP Responses</a:t>
            </a:r>
          </a:p>
        </p:txBody>
      </p:sp>
      <p:sp>
        <p:nvSpPr>
          <p:cNvPr id="3" name="Content Placeholder 2">
            <a:extLst>
              <a:ext uri="{FF2B5EF4-FFF2-40B4-BE49-F238E27FC236}">
                <a16:creationId xmlns:a16="http://schemas.microsoft.com/office/drawing/2014/main" xmlns="" id="{CC6D7669-EFAB-FA46-B100-C4FC5CB39ADE}"/>
              </a:ext>
            </a:extLst>
          </p:cNvPr>
          <p:cNvSpPr>
            <a:spLocks noGrp="1"/>
          </p:cNvSpPr>
          <p:nvPr>
            <p:ph idx="1"/>
          </p:nvPr>
        </p:nvSpPr>
        <p:spPr/>
        <p:txBody>
          <a:bodyPr>
            <a:normAutofit fontScale="62500" lnSpcReduction="20000"/>
          </a:bodyPr>
          <a:lstStyle/>
          <a:p>
            <a:pPr>
              <a:lnSpc>
                <a:spcPct val="85000"/>
              </a:lnSpc>
            </a:pPr>
            <a:r>
              <a:rPr lang="en-US" altLang="en-US" dirty="0"/>
              <a:t>HTTP response is a </a:t>
            </a:r>
            <a:r>
              <a:rPr lang="en-US" altLang="en-US" i="1" dirty="0">
                <a:solidFill>
                  <a:srgbClr val="FF0000"/>
                </a:solidFill>
              </a:rPr>
              <a:t>response line</a:t>
            </a:r>
            <a:r>
              <a:rPr lang="en-US" altLang="en-US" dirty="0"/>
              <a:t> followed by zero or more </a:t>
            </a:r>
            <a:r>
              <a:rPr lang="en-US" altLang="en-US" i="1" dirty="0">
                <a:solidFill>
                  <a:srgbClr val="FF0000"/>
                </a:solidFill>
              </a:rPr>
              <a:t>response headers</a:t>
            </a:r>
            <a:endParaRPr lang="en-US" altLang="en-US" dirty="0"/>
          </a:p>
          <a:p>
            <a:pPr>
              <a:lnSpc>
                <a:spcPct val="85000"/>
              </a:lnSpc>
            </a:pPr>
            <a:r>
              <a:rPr lang="en-US" altLang="en-US" dirty="0"/>
              <a:t>Response line: </a:t>
            </a:r>
          </a:p>
          <a:p>
            <a:pPr>
              <a:lnSpc>
                <a:spcPct val="85000"/>
              </a:lnSpc>
            </a:pPr>
            <a:r>
              <a:rPr lang="en-US" altLang="en-US" dirty="0"/>
              <a:t>	</a:t>
            </a:r>
            <a:r>
              <a:rPr lang="en-US" altLang="en-US" dirty="0">
                <a:latin typeface="Courier New" panose="02070309020205020404" pitchFamily="49" charset="0"/>
              </a:rPr>
              <a:t>&lt;version&gt; &lt;status code&gt; &lt;status </a:t>
            </a:r>
            <a:r>
              <a:rPr lang="en-US" altLang="en-US" dirty="0" err="1">
                <a:latin typeface="Courier New" panose="02070309020205020404" pitchFamily="49" charset="0"/>
              </a:rPr>
              <a:t>msg</a:t>
            </a:r>
            <a:r>
              <a:rPr lang="en-US" altLang="en-US" dirty="0">
                <a:latin typeface="Courier New" panose="02070309020205020404" pitchFamily="49" charset="0"/>
              </a:rPr>
              <a:t>&gt;</a:t>
            </a:r>
          </a:p>
          <a:p>
            <a:pPr lvl="1">
              <a:lnSpc>
                <a:spcPct val="90000"/>
              </a:lnSpc>
            </a:pPr>
            <a:r>
              <a:rPr lang="en-US" altLang="en-US" dirty="0"/>
              <a:t>&lt;version&gt; is HTTP version of the response</a:t>
            </a:r>
          </a:p>
          <a:p>
            <a:pPr lvl="1">
              <a:lnSpc>
                <a:spcPct val="90000"/>
              </a:lnSpc>
            </a:pPr>
            <a:r>
              <a:rPr lang="en-US" altLang="en-US" dirty="0"/>
              <a:t>&lt;status code&gt; is numeric status</a:t>
            </a:r>
          </a:p>
          <a:p>
            <a:pPr lvl="1">
              <a:lnSpc>
                <a:spcPct val="90000"/>
              </a:lnSpc>
            </a:pPr>
            <a:r>
              <a:rPr lang="en-US" altLang="en-US" dirty="0"/>
              <a:t>&lt;status </a:t>
            </a:r>
            <a:r>
              <a:rPr lang="en-US" altLang="en-US" dirty="0" err="1"/>
              <a:t>msg</a:t>
            </a:r>
            <a:r>
              <a:rPr lang="en-US" altLang="en-US" dirty="0"/>
              <a:t>&gt; is corresponding English text</a:t>
            </a:r>
          </a:p>
          <a:p>
            <a:pPr lvl="2">
              <a:lnSpc>
                <a:spcPct val="97000"/>
              </a:lnSpc>
            </a:pPr>
            <a:r>
              <a:rPr lang="en-US" altLang="en-US" dirty="0"/>
              <a:t>200 	OK	</a:t>
            </a:r>
            <a:r>
              <a:rPr lang="en-US" altLang="en-US" dirty="0" smtClean="0"/>
              <a:t>Request </a:t>
            </a:r>
            <a:r>
              <a:rPr lang="en-US" altLang="en-US" dirty="0"/>
              <a:t>was handled without error</a:t>
            </a:r>
          </a:p>
          <a:p>
            <a:pPr lvl="2">
              <a:lnSpc>
                <a:spcPct val="97000"/>
              </a:lnSpc>
            </a:pPr>
            <a:r>
              <a:rPr lang="en-US" altLang="en-US" dirty="0"/>
              <a:t>403	Forbidden	Server lacks permission to access file</a:t>
            </a:r>
          </a:p>
          <a:p>
            <a:pPr lvl="2">
              <a:lnSpc>
                <a:spcPct val="97000"/>
              </a:lnSpc>
            </a:pPr>
            <a:r>
              <a:rPr lang="en-US" altLang="en-US" dirty="0"/>
              <a:t>404	Not found	Server couldn’t find the file</a:t>
            </a:r>
          </a:p>
          <a:p>
            <a:pPr>
              <a:lnSpc>
                <a:spcPct val="85000"/>
              </a:lnSpc>
            </a:pPr>
            <a:r>
              <a:rPr lang="en-US" altLang="en-US" dirty="0"/>
              <a:t>Response headers: </a:t>
            </a:r>
            <a:r>
              <a:rPr lang="en-US" altLang="en-US" dirty="0">
                <a:latin typeface="Courier New" panose="02070309020205020404" pitchFamily="49" charset="0"/>
              </a:rPr>
              <a:t>&lt;header name&gt;: &lt;header data&gt;</a:t>
            </a:r>
          </a:p>
          <a:p>
            <a:pPr lvl="1">
              <a:lnSpc>
                <a:spcPct val="90000"/>
              </a:lnSpc>
            </a:pPr>
            <a:r>
              <a:rPr lang="en-US" altLang="en-US" dirty="0"/>
              <a:t>Provide additional information about response</a:t>
            </a:r>
          </a:p>
          <a:p>
            <a:pPr lvl="1">
              <a:lnSpc>
                <a:spcPct val="90000"/>
              </a:lnSpc>
            </a:pPr>
            <a:r>
              <a:rPr lang="en-US" altLang="en-US" dirty="0">
                <a:latin typeface="Courier New" panose="02070309020205020404" pitchFamily="49" charset="0"/>
              </a:rPr>
              <a:t>Content-Type: </a:t>
            </a:r>
            <a:r>
              <a:rPr lang="en-US" altLang="en-US" dirty="0"/>
              <a:t>MIME type of content in response body</a:t>
            </a:r>
          </a:p>
          <a:p>
            <a:pPr lvl="1">
              <a:lnSpc>
                <a:spcPct val="90000"/>
              </a:lnSpc>
            </a:pPr>
            <a:r>
              <a:rPr lang="en-US" altLang="en-US" dirty="0">
                <a:latin typeface="Courier New" panose="02070309020205020404" pitchFamily="49" charset="0"/>
              </a:rPr>
              <a:t>Content-Length: </a:t>
            </a:r>
            <a:r>
              <a:rPr lang="en-US" altLang="en-US" dirty="0"/>
              <a:t>Length of content in response body</a:t>
            </a:r>
          </a:p>
          <a:p>
            <a:endParaRPr lang="en-US" dirty="0"/>
          </a:p>
        </p:txBody>
      </p:sp>
    </p:spTree>
    <p:extLst>
      <p:ext uri="{BB962C8B-B14F-4D97-AF65-F5344CB8AC3E}">
        <p14:creationId xmlns:p14="http://schemas.microsoft.com/office/powerpoint/2010/main" val="22172640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361703-8844-8341-B5C0-AED7CCD8EDC9}"/>
              </a:ext>
            </a:extLst>
          </p:cNvPr>
          <p:cNvSpPr>
            <a:spLocks noGrp="1"/>
          </p:cNvSpPr>
          <p:nvPr>
            <p:ph type="title"/>
          </p:nvPr>
        </p:nvSpPr>
        <p:spPr/>
        <p:txBody>
          <a:bodyPr/>
          <a:lstStyle/>
          <a:p>
            <a:r>
              <a:rPr lang="en-US" dirty="0"/>
              <a:t>REST</a:t>
            </a:r>
          </a:p>
        </p:txBody>
      </p:sp>
      <p:sp>
        <p:nvSpPr>
          <p:cNvPr id="3" name="Content Placeholder 2">
            <a:extLst>
              <a:ext uri="{FF2B5EF4-FFF2-40B4-BE49-F238E27FC236}">
                <a16:creationId xmlns:a16="http://schemas.microsoft.com/office/drawing/2014/main" xmlns="" id="{FD024F9A-7899-2C47-AE4B-8502C720964A}"/>
              </a:ext>
            </a:extLst>
          </p:cNvPr>
          <p:cNvSpPr>
            <a:spLocks noGrp="1"/>
          </p:cNvSpPr>
          <p:nvPr>
            <p:ph idx="1"/>
          </p:nvPr>
        </p:nvSpPr>
        <p:spPr/>
        <p:txBody>
          <a:bodyPr>
            <a:normAutofit fontScale="92500" lnSpcReduction="10000"/>
          </a:bodyPr>
          <a:lstStyle/>
          <a:p>
            <a:r>
              <a:rPr lang="en-US" altLang="en-US" sz="3100" dirty="0"/>
              <a:t>Representational State Transfer (REST)</a:t>
            </a:r>
          </a:p>
          <a:p>
            <a:pPr marL="0" indent="0">
              <a:buNone/>
            </a:pPr>
            <a:endParaRPr lang="en-US" sz="3100" dirty="0"/>
          </a:p>
          <a:p>
            <a:pPr>
              <a:lnSpc>
                <a:spcPct val="90000"/>
              </a:lnSpc>
            </a:pPr>
            <a:r>
              <a:rPr lang="en-US" altLang="en-US" sz="3100" dirty="0"/>
              <a:t>A style of </a:t>
            </a:r>
            <a:r>
              <a:rPr lang="en-US" altLang="en-US" sz="3100" dirty="0">
                <a:solidFill>
                  <a:srgbClr val="FF0000"/>
                </a:solidFill>
              </a:rPr>
              <a:t>software architecture for distributed hypermedia systems</a:t>
            </a:r>
            <a:r>
              <a:rPr lang="en-US" altLang="en-US" sz="3100" dirty="0"/>
              <a:t> such as the World Wide Web </a:t>
            </a:r>
          </a:p>
          <a:p>
            <a:pPr>
              <a:lnSpc>
                <a:spcPct val="90000"/>
              </a:lnSpc>
              <a:buFontTx/>
              <a:buNone/>
            </a:pPr>
            <a:endParaRPr lang="en-US" altLang="en-US" sz="3100" dirty="0"/>
          </a:p>
          <a:p>
            <a:pPr>
              <a:lnSpc>
                <a:spcPct val="90000"/>
              </a:lnSpc>
            </a:pPr>
            <a:r>
              <a:rPr lang="en-US" altLang="en-US" sz="3100" dirty="0"/>
              <a:t>A collection of </a:t>
            </a:r>
            <a:r>
              <a:rPr lang="en-US" altLang="en-US" sz="3100" dirty="0">
                <a:solidFill>
                  <a:srgbClr val="FF0000"/>
                </a:solidFill>
              </a:rPr>
              <a:t>network architecture principles </a:t>
            </a:r>
            <a:r>
              <a:rPr lang="en-US" altLang="en-US" sz="3100" dirty="0"/>
              <a:t>which outline how </a:t>
            </a:r>
            <a:r>
              <a:rPr lang="en-US" altLang="en-US" sz="3100" b="1" dirty="0"/>
              <a:t>resources</a:t>
            </a:r>
            <a:r>
              <a:rPr lang="en-US" altLang="en-US" sz="3100" dirty="0"/>
              <a:t> are </a:t>
            </a:r>
            <a:r>
              <a:rPr lang="en-US" altLang="en-US" sz="3100" dirty="0">
                <a:solidFill>
                  <a:srgbClr val="FF0000"/>
                </a:solidFill>
              </a:rPr>
              <a:t>defined and addressed </a:t>
            </a:r>
          </a:p>
          <a:p>
            <a:endParaRPr lang="en-US" dirty="0"/>
          </a:p>
        </p:txBody>
      </p:sp>
    </p:spTree>
    <p:extLst>
      <p:ext uri="{BB962C8B-B14F-4D97-AF65-F5344CB8AC3E}">
        <p14:creationId xmlns:p14="http://schemas.microsoft.com/office/powerpoint/2010/main" val="11071389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320FB0-18FF-0640-9372-ADF7FCAD5465}"/>
              </a:ext>
            </a:extLst>
          </p:cNvPr>
          <p:cNvSpPr>
            <a:spLocks noGrp="1"/>
          </p:cNvSpPr>
          <p:nvPr>
            <p:ph type="title"/>
          </p:nvPr>
        </p:nvSpPr>
        <p:spPr/>
        <p:txBody>
          <a:bodyPr/>
          <a:lstStyle/>
          <a:p>
            <a:r>
              <a:rPr lang="en-US" dirty="0"/>
              <a:t>REST &amp; HTTP</a:t>
            </a:r>
          </a:p>
        </p:txBody>
      </p:sp>
      <p:sp>
        <p:nvSpPr>
          <p:cNvPr id="3" name="Content Placeholder 2">
            <a:extLst>
              <a:ext uri="{FF2B5EF4-FFF2-40B4-BE49-F238E27FC236}">
                <a16:creationId xmlns:a16="http://schemas.microsoft.com/office/drawing/2014/main" xmlns="" id="{63268688-A94D-4A48-92D9-D198193CD133}"/>
              </a:ext>
            </a:extLst>
          </p:cNvPr>
          <p:cNvSpPr>
            <a:spLocks noGrp="1"/>
          </p:cNvSpPr>
          <p:nvPr>
            <p:ph idx="1"/>
          </p:nvPr>
        </p:nvSpPr>
        <p:spPr>
          <a:xfrm>
            <a:off x="486695" y="1241446"/>
            <a:ext cx="7274275" cy="3502740"/>
          </a:xfrm>
        </p:spPr>
        <p:txBody>
          <a:bodyPr>
            <a:normAutofit fontScale="92500" lnSpcReduction="10000"/>
          </a:bodyPr>
          <a:lstStyle/>
          <a:p>
            <a:pPr algn="just">
              <a:lnSpc>
                <a:spcPct val="90000"/>
              </a:lnSpc>
            </a:pPr>
            <a:r>
              <a:rPr lang="en-US" altLang="en-US" dirty="0"/>
              <a:t>The motivation for REST was to capture the characteristics of the Web which made the Web successful </a:t>
            </a:r>
          </a:p>
          <a:p>
            <a:pPr lvl="1">
              <a:lnSpc>
                <a:spcPct val="90000"/>
              </a:lnSpc>
            </a:pPr>
            <a:r>
              <a:rPr lang="en-US" altLang="en-US" sz="2200" dirty="0" smtClean="0">
                <a:solidFill>
                  <a:srgbClr val="FF0000"/>
                </a:solidFill>
              </a:rPr>
              <a:t>URI </a:t>
            </a:r>
            <a:r>
              <a:rPr lang="en-US" altLang="en-US" sz="2200" dirty="0">
                <a:solidFill>
                  <a:srgbClr val="FF0000"/>
                </a:solidFill>
              </a:rPr>
              <a:t>Addressable resources</a:t>
            </a:r>
          </a:p>
          <a:p>
            <a:pPr lvl="1">
              <a:lnSpc>
                <a:spcPct val="90000"/>
              </a:lnSpc>
            </a:pPr>
            <a:r>
              <a:rPr lang="en-US" altLang="en-US" sz="2200" dirty="0">
                <a:solidFill>
                  <a:srgbClr val="FF0000"/>
                </a:solidFill>
              </a:rPr>
              <a:t>HTTP Protocol</a:t>
            </a:r>
            <a:endParaRPr lang="en-US" altLang="en-US" sz="1700" dirty="0">
              <a:solidFill>
                <a:srgbClr val="FF0000"/>
              </a:solidFill>
            </a:endParaRPr>
          </a:p>
          <a:p>
            <a:pPr lvl="1">
              <a:lnSpc>
                <a:spcPct val="90000"/>
              </a:lnSpc>
            </a:pPr>
            <a:r>
              <a:rPr lang="en-US" altLang="en-US" sz="2200" dirty="0">
                <a:solidFill>
                  <a:srgbClr val="FF0000"/>
                </a:solidFill>
              </a:rPr>
              <a:t>Make a Request – Receive Response – Display Response</a:t>
            </a:r>
          </a:p>
          <a:p>
            <a:pPr>
              <a:lnSpc>
                <a:spcPct val="90000"/>
              </a:lnSpc>
            </a:pPr>
            <a:endParaRPr lang="en-US" altLang="en-US" dirty="0"/>
          </a:p>
          <a:p>
            <a:pPr>
              <a:lnSpc>
                <a:spcPct val="90000"/>
              </a:lnSpc>
            </a:pPr>
            <a:r>
              <a:rPr lang="en-US" altLang="en-US" dirty="0"/>
              <a:t>Exploits the use of the HTTP protocol beyond HTTP POST and HTTP GET</a:t>
            </a:r>
          </a:p>
          <a:p>
            <a:pPr lvl="1">
              <a:lnSpc>
                <a:spcPct val="90000"/>
              </a:lnSpc>
            </a:pPr>
            <a:r>
              <a:rPr lang="en-US" altLang="en-US" sz="2100" b="1" dirty="0">
                <a:solidFill>
                  <a:srgbClr val="FF0000"/>
                </a:solidFill>
              </a:rPr>
              <a:t>HTTP PUT, HTTP DELETE</a:t>
            </a:r>
          </a:p>
          <a:p>
            <a:endParaRPr lang="en-US" dirty="0"/>
          </a:p>
        </p:txBody>
      </p:sp>
    </p:spTree>
    <p:extLst>
      <p:ext uri="{BB962C8B-B14F-4D97-AF65-F5344CB8AC3E}">
        <p14:creationId xmlns:p14="http://schemas.microsoft.com/office/powerpoint/2010/main" val="2051092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10494B-0664-9E42-B9BE-153089603CE0}"/>
              </a:ext>
            </a:extLst>
          </p:cNvPr>
          <p:cNvSpPr>
            <a:spLocks noGrp="1"/>
          </p:cNvSpPr>
          <p:nvPr>
            <p:ph type="title"/>
          </p:nvPr>
        </p:nvSpPr>
        <p:spPr/>
        <p:txBody>
          <a:bodyPr/>
          <a:lstStyle/>
          <a:p>
            <a:r>
              <a:rPr lang="en-US" dirty="0"/>
              <a:t>REST</a:t>
            </a:r>
          </a:p>
        </p:txBody>
      </p:sp>
      <p:sp>
        <p:nvSpPr>
          <p:cNvPr id="3" name="Content Placeholder 2">
            <a:extLst>
              <a:ext uri="{FF2B5EF4-FFF2-40B4-BE49-F238E27FC236}">
                <a16:creationId xmlns:a16="http://schemas.microsoft.com/office/drawing/2014/main" xmlns="" id="{4D6209C9-7D65-0E44-9F11-56CF0912B9D7}"/>
              </a:ext>
            </a:extLst>
          </p:cNvPr>
          <p:cNvSpPr>
            <a:spLocks noGrp="1"/>
          </p:cNvSpPr>
          <p:nvPr>
            <p:ph idx="1"/>
          </p:nvPr>
        </p:nvSpPr>
        <p:spPr/>
        <p:txBody>
          <a:bodyPr/>
          <a:lstStyle/>
          <a:p>
            <a:pPr>
              <a:lnSpc>
                <a:spcPct val="90000"/>
              </a:lnSpc>
            </a:pPr>
            <a:r>
              <a:rPr lang="en-US" altLang="en-US" dirty="0"/>
              <a:t>REST is not a standard</a:t>
            </a:r>
          </a:p>
          <a:p>
            <a:pPr lvl="1">
              <a:lnSpc>
                <a:spcPct val="90000"/>
              </a:lnSpc>
            </a:pPr>
            <a:r>
              <a:rPr lang="de-DE" sz="2400" dirty="0"/>
              <a:t>is </a:t>
            </a:r>
            <a:r>
              <a:rPr lang="de-DE" sz="2400" dirty="0" smtClean="0"/>
              <a:t>an </a:t>
            </a:r>
            <a:r>
              <a:rPr lang="de-DE" sz="2400" dirty="0"/>
              <a:t>architectural style</a:t>
            </a:r>
          </a:p>
          <a:p>
            <a:pPr marL="457188" lvl="1" indent="0">
              <a:lnSpc>
                <a:spcPct val="90000"/>
              </a:lnSpc>
              <a:buNone/>
            </a:pPr>
            <a:endParaRPr lang="en-US" altLang="en-US" sz="1500" dirty="0"/>
          </a:p>
          <a:p>
            <a:pPr>
              <a:lnSpc>
                <a:spcPct val="90000"/>
              </a:lnSpc>
            </a:pPr>
            <a:r>
              <a:rPr lang="en-US" altLang="en-US" dirty="0"/>
              <a:t>But it uses several standards:</a:t>
            </a:r>
          </a:p>
          <a:p>
            <a:pPr lvl="1">
              <a:lnSpc>
                <a:spcPct val="90000"/>
              </a:lnSpc>
            </a:pPr>
            <a:r>
              <a:rPr lang="en-US" altLang="en-US" sz="1800" dirty="0"/>
              <a:t>HTTP</a:t>
            </a:r>
          </a:p>
          <a:p>
            <a:pPr lvl="1">
              <a:lnSpc>
                <a:spcPct val="90000"/>
              </a:lnSpc>
            </a:pPr>
            <a:r>
              <a:rPr lang="en-US" altLang="en-US" sz="1800" dirty="0"/>
              <a:t>URL</a:t>
            </a:r>
          </a:p>
          <a:p>
            <a:pPr lvl="1">
              <a:lnSpc>
                <a:spcPct val="90000"/>
              </a:lnSpc>
            </a:pPr>
            <a:r>
              <a:rPr lang="en-US" altLang="en-US" sz="1800" dirty="0"/>
              <a:t>XML/HTML/GIF/JPEG/</a:t>
            </a:r>
            <a:r>
              <a:rPr lang="en-US" altLang="en-US" sz="1800" dirty="0" err="1"/>
              <a:t>etc</a:t>
            </a:r>
            <a:r>
              <a:rPr lang="en-US" altLang="en-US" sz="1800" dirty="0"/>
              <a:t> (Resource Representations)</a:t>
            </a:r>
          </a:p>
          <a:p>
            <a:pPr lvl="1">
              <a:lnSpc>
                <a:spcPct val="90000"/>
              </a:lnSpc>
            </a:pPr>
            <a:r>
              <a:rPr lang="en-US" altLang="en-US" sz="1800" dirty="0"/>
              <a:t>text/xml, text/html, image/gif, image/jpeg, </a:t>
            </a:r>
            <a:r>
              <a:rPr lang="en-US" altLang="en-US" sz="1800" dirty="0" err="1"/>
              <a:t>etc</a:t>
            </a:r>
            <a:r>
              <a:rPr lang="en-US" altLang="en-US" sz="1800" dirty="0"/>
              <a:t>  (Resource Types, MIME Types)</a:t>
            </a:r>
            <a:endParaRPr lang="en-US" sz="3600" dirty="0"/>
          </a:p>
        </p:txBody>
      </p:sp>
    </p:spTree>
    <p:extLst>
      <p:ext uri="{BB962C8B-B14F-4D97-AF65-F5344CB8AC3E}">
        <p14:creationId xmlns:p14="http://schemas.microsoft.com/office/powerpoint/2010/main" val="1337937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05942D-4B44-0E40-909E-A6AE3E08F1B5}"/>
              </a:ext>
            </a:extLst>
          </p:cNvPr>
          <p:cNvSpPr>
            <a:spLocks noGrp="1"/>
          </p:cNvSpPr>
          <p:nvPr>
            <p:ph type="title"/>
          </p:nvPr>
        </p:nvSpPr>
        <p:spPr/>
        <p:txBody>
          <a:bodyPr/>
          <a:lstStyle/>
          <a:p>
            <a:r>
              <a:rPr lang="en-US" dirty="0"/>
              <a:t>REST Main Concepts</a:t>
            </a:r>
          </a:p>
        </p:txBody>
      </p:sp>
      <p:sp>
        <p:nvSpPr>
          <p:cNvPr id="4" name="AutoShape 3">
            <a:extLst>
              <a:ext uri="{FF2B5EF4-FFF2-40B4-BE49-F238E27FC236}">
                <a16:creationId xmlns:a16="http://schemas.microsoft.com/office/drawing/2014/main" xmlns="" id="{4F180749-06AA-2346-8219-284F24C0B726}"/>
              </a:ext>
            </a:extLst>
          </p:cNvPr>
          <p:cNvSpPr>
            <a:spLocks noChangeArrowheads="1"/>
          </p:cNvSpPr>
          <p:nvPr/>
        </p:nvSpPr>
        <p:spPr bwMode="auto">
          <a:xfrm>
            <a:off x="3028950" y="2053828"/>
            <a:ext cx="2533650" cy="2093119"/>
          </a:xfrm>
          <a:prstGeom prst="triangle">
            <a:avLst>
              <a:gd name="adj" fmla="val 50000"/>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198" tIns="38098" rIns="76198" bIns="38098" anchor="ct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algn="ctr">
              <a:spcBef>
                <a:spcPct val="50000"/>
              </a:spcBef>
              <a:buClr>
                <a:schemeClr val="accent2"/>
              </a:buClr>
              <a:buFont typeface="Wingdings" pitchFamily="2" charset="2"/>
              <a:buNone/>
            </a:pPr>
            <a:endParaRPr lang="en-US" altLang="en-US" sz="2025">
              <a:latin typeface="Arial" panose="020B0604020202020204" pitchFamily="34" charset="0"/>
            </a:endParaRPr>
          </a:p>
        </p:txBody>
      </p:sp>
      <p:sp>
        <p:nvSpPr>
          <p:cNvPr id="5" name="Text Box 4">
            <a:extLst>
              <a:ext uri="{FF2B5EF4-FFF2-40B4-BE49-F238E27FC236}">
                <a16:creationId xmlns:a16="http://schemas.microsoft.com/office/drawing/2014/main" xmlns="" id="{BD4CDCDB-7A4D-254B-88AF-ADF0B78F1794}"/>
              </a:ext>
            </a:extLst>
          </p:cNvPr>
          <p:cNvSpPr txBox="1">
            <a:spLocks noChangeArrowheads="1"/>
          </p:cNvSpPr>
          <p:nvPr/>
        </p:nvSpPr>
        <p:spPr bwMode="auto">
          <a:xfrm>
            <a:off x="3086101" y="1200150"/>
            <a:ext cx="4063609" cy="83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198" tIns="38098" rIns="76198" bIns="38098">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a:spcBef>
                <a:spcPct val="50000"/>
              </a:spcBef>
              <a:buClr>
                <a:schemeClr val="accent2"/>
              </a:buClr>
              <a:buFont typeface="Wingdings" pitchFamily="2" charset="2"/>
              <a:buNone/>
            </a:pPr>
            <a:r>
              <a:rPr lang="en-US" altLang="en-US" sz="1650" b="1" dirty="0">
                <a:latin typeface="Arial" panose="020B0604020202020204" pitchFamily="34" charset="0"/>
              </a:rPr>
              <a:t>Nouns (Resources)</a:t>
            </a:r>
            <a:br>
              <a:rPr lang="en-US" altLang="en-US" sz="1650" b="1" dirty="0">
                <a:latin typeface="Arial" panose="020B0604020202020204" pitchFamily="34" charset="0"/>
              </a:rPr>
            </a:br>
            <a:r>
              <a:rPr lang="en-US" altLang="en-US" sz="1650" i="1" dirty="0">
                <a:latin typeface="Arial" panose="020B0604020202020204" pitchFamily="34" charset="0"/>
              </a:rPr>
              <a:t>unconstrained</a:t>
            </a:r>
            <a:r>
              <a:rPr lang="en-US" altLang="en-US" sz="1650" dirty="0">
                <a:latin typeface="Arial" panose="020B0604020202020204" pitchFamily="34" charset="0"/>
              </a:rPr>
              <a:t/>
            </a:r>
            <a:br>
              <a:rPr lang="en-US" altLang="en-US" sz="1650" dirty="0">
                <a:latin typeface="Arial" panose="020B0604020202020204" pitchFamily="34" charset="0"/>
              </a:rPr>
            </a:br>
            <a:r>
              <a:rPr lang="en-US" altLang="en-US" sz="1650" dirty="0">
                <a:latin typeface="Arial" panose="020B0604020202020204" pitchFamily="34" charset="0"/>
              </a:rPr>
              <a:t>i.e., http://</a:t>
            </a:r>
            <a:r>
              <a:rPr lang="en-US" altLang="en-US" sz="1650" dirty="0" err="1">
                <a:latin typeface="Arial" panose="020B0604020202020204" pitchFamily="34" charset="0"/>
              </a:rPr>
              <a:t>example.com</a:t>
            </a:r>
            <a:r>
              <a:rPr lang="en-US" altLang="en-US" sz="1650" dirty="0">
                <a:latin typeface="Arial" panose="020B0604020202020204" pitchFamily="34" charset="0"/>
              </a:rPr>
              <a:t>/employees/12345</a:t>
            </a:r>
          </a:p>
        </p:txBody>
      </p:sp>
      <p:sp>
        <p:nvSpPr>
          <p:cNvPr id="6" name="Text Box 5">
            <a:extLst>
              <a:ext uri="{FF2B5EF4-FFF2-40B4-BE49-F238E27FC236}">
                <a16:creationId xmlns:a16="http://schemas.microsoft.com/office/drawing/2014/main" xmlns="" id="{85DC535F-07B8-5E43-9500-7062BF571478}"/>
              </a:ext>
            </a:extLst>
          </p:cNvPr>
          <p:cNvSpPr txBox="1">
            <a:spLocks noChangeArrowheads="1"/>
          </p:cNvSpPr>
          <p:nvPr/>
        </p:nvSpPr>
        <p:spPr bwMode="auto">
          <a:xfrm>
            <a:off x="1714500" y="4032647"/>
            <a:ext cx="1243926" cy="83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198" tIns="38098" rIns="76198" bIns="38098">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a:spcBef>
                <a:spcPct val="50000"/>
              </a:spcBef>
              <a:buClr>
                <a:schemeClr val="accent2"/>
              </a:buClr>
              <a:buFont typeface="Wingdings" pitchFamily="2" charset="2"/>
              <a:buNone/>
            </a:pPr>
            <a:r>
              <a:rPr lang="en-US" altLang="en-US" sz="1650" b="1">
                <a:latin typeface="Arial" panose="020B0604020202020204" pitchFamily="34" charset="0"/>
              </a:rPr>
              <a:t>Verbs</a:t>
            </a:r>
            <a:br>
              <a:rPr lang="en-US" altLang="en-US" sz="1650" b="1">
                <a:latin typeface="Arial" panose="020B0604020202020204" pitchFamily="34" charset="0"/>
              </a:rPr>
            </a:br>
            <a:r>
              <a:rPr lang="en-US" altLang="en-US" sz="1650" i="1">
                <a:latin typeface="Arial" panose="020B0604020202020204" pitchFamily="34" charset="0"/>
              </a:rPr>
              <a:t>constrained</a:t>
            </a:r>
            <a:r>
              <a:rPr lang="en-US" altLang="en-US" sz="1650">
                <a:latin typeface="Arial" panose="020B0604020202020204" pitchFamily="34" charset="0"/>
              </a:rPr>
              <a:t/>
            </a:r>
            <a:br>
              <a:rPr lang="en-US" altLang="en-US" sz="1650">
                <a:latin typeface="Arial" panose="020B0604020202020204" pitchFamily="34" charset="0"/>
              </a:rPr>
            </a:br>
            <a:r>
              <a:rPr lang="en-US" altLang="en-US" sz="1650">
                <a:latin typeface="Arial" panose="020B0604020202020204" pitchFamily="34" charset="0"/>
              </a:rPr>
              <a:t>i.e., GET</a:t>
            </a:r>
          </a:p>
        </p:txBody>
      </p:sp>
      <p:sp>
        <p:nvSpPr>
          <p:cNvPr id="7" name="Text Box 6">
            <a:extLst>
              <a:ext uri="{FF2B5EF4-FFF2-40B4-BE49-F238E27FC236}">
                <a16:creationId xmlns:a16="http://schemas.microsoft.com/office/drawing/2014/main" xmlns="" id="{91BE56CD-C1D9-364E-A565-AE84DAD9D387}"/>
              </a:ext>
            </a:extLst>
          </p:cNvPr>
          <p:cNvSpPr txBox="1">
            <a:spLocks noChangeArrowheads="1"/>
          </p:cNvSpPr>
          <p:nvPr/>
        </p:nvSpPr>
        <p:spPr bwMode="auto">
          <a:xfrm>
            <a:off x="5657850" y="4032647"/>
            <a:ext cx="1809787" cy="83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198" tIns="38098" rIns="76198" bIns="38098">
            <a:spAutoFit/>
          </a:bodyPr>
          <a:lstStyle>
            <a:lvl1pPr defTabSz="1016000">
              <a:defRPr sz="2400">
                <a:solidFill>
                  <a:schemeClr val="tx1"/>
                </a:solidFill>
                <a:latin typeface="Times New Roman" panose="02020603050405020304" pitchFamily="18" charset="0"/>
              </a:defRPr>
            </a:lvl1pPr>
            <a:lvl2pPr marL="508000" defTabSz="1016000">
              <a:defRPr sz="2400">
                <a:solidFill>
                  <a:schemeClr val="tx1"/>
                </a:solidFill>
                <a:latin typeface="Times New Roman" panose="02020603050405020304" pitchFamily="18" charset="0"/>
              </a:defRPr>
            </a:lvl2pPr>
            <a:lvl3pPr marL="1016000" defTabSz="1016000">
              <a:defRPr sz="2400">
                <a:solidFill>
                  <a:schemeClr val="tx1"/>
                </a:solidFill>
                <a:latin typeface="Times New Roman" panose="02020603050405020304" pitchFamily="18" charset="0"/>
              </a:defRPr>
            </a:lvl3pPr>
            <a:lvl4pPr marL="1524000" defTabSz="1016000">
              <a:defRPr sz="2400">
                <a:solidFill>
                  <a:schemeClr val="tx1"/>
                </a:solidFill>
                <a:latin typeface="Times New Roman" panose="02020603050405020304" pitchFamily="18" charset="0"/>
              </a:defRPr>
            </a:lvl4pPr>
            <a:lvl5pPr marL="2032000" defTabSz="1016000">
              <a:defRPr sz="2400">
                <a:solidFill>
                  <a:schemeClr val="tx1"/>
                </a:solidFill>
                <a:latin typeface="Times New Roman" panose="02020603050405020304" pitchFamily="18" charset="0"/>
              </a:defRPr>
            </a:lvl5pPr>
            <a:lvl6pPr marL="2489200" defTabSz="1016000" fontAlgn="base">
              <a:spcBef>
                <a:spcPct val="0"/>
              </a:spcBef>
              <a:spcAft>
                <a:spcPct val="0"/>
              </a:spcAft>
              <a:defRPr sz="2400">
                <a:solidFill>
                  <a:schemeClr val="tx1"/>
                </a:solidFill>
                <a:latin typeface="Times New Roman" panose="02020603050405020304" pitchFamily="18" charset="0"/>
              </a:defRPr>
            </a:lvl6pPr>
            <a:lvl7pPr marL="2946400" defTabSz="1016000" fontAlgn="base">
              <a:spcBef>
                <a:spcPct val="0"/>
              </a:spcBef>
              <a:spcAft>
                <a:spcPct val="0"/>
              </a:spcAft>
              <a:defRPr sz="2400">
                <a:solidFill>
                  <a:schemeClr val="tx1"/>
                </a:solidFill>
                <a:latin typeface="Times New Roman" panose="02020603050405020304" pitchFamily="18" charset="0"/>
              </a:defRPr>
            </a:lvl7pPr>
            <a:lvl8pPr marL="3403600" defTabSz="1016000" fontAlgn="base">
              <a:spcBef>
                <a:spcPct val="0"/>
              </a:spcBef>
              <a:spcAft>
                <a:spcPct val="0"/>
              </a:spcAft>
              <a:defRPr sz="2400">
                <a:solidFill>
                  <a:schemeClr val="tx1"/>
                </a:solidFill>
                <a:latin typeface="Times New Roman" panose="02020603050405020304" pitchFamily="18" charset="0"/>
              </a:defRPr>
            </a:lvl8pPr>
            <a:lvl9pPr marL="3860800" defTabSz="1016000" fontAlgn="base">
              <a:spcBef>
                <a:spcPct val="0"/>
              </a:spcBef>
              <a:spcAft>
                <a:spcPct val="0"/>
              </a:spcAft>
              <a:defRPr sz="2400">
                <a:solidFill>
                  <a:schemeClr val="tx1"/>
                </a:solidFill>
                <a:latin typeface="Times New Roman" panose="02020603050405020304" pitchFamily="18" charset="0"/>
              </a:defRPr>
            </a:lvl9pPr>
          </a:lstStyle>
          <a:p>
            <a:pPr>
              <a:spcBef>
                <a:spcPct val="50000"/>
              </a:spcBef>
              <a:buClr>
                <a:schemeClr val="accent2"/>
              </a:buClr>
              <a:buFont typeface="Wingdings" pitchFamily="2" charset="2"/>
              <a:buNone/>
            </a:pPr>
            <a:r>
              <a:rPr lang="en-US" altLang="en-US" sz="1650" b="1">
                <a:latin typeface="Arial" panose="020B0604020202020204" pitchFamily="34" charset="0"/>
              </a:rPr>
              <a:t>Representations</a:t>
            </a:r>
            <a:br>
              <a:rPr lang="en-US" altLang="en-US" sz="1650" b="1">
                <a:latin typeface="Arial" panose="020B0604020202020204" pitchFamily="34" charset="0"/>
              </a:rPr>
            </a:br>
            <a:r>
              <a:rPr lang="en-US" altLang="en-US" sz="1650" i="1">
                <a:latin typeface="Arial" panose="020B0604020202020204" pitchFamily="34" charset="0"/>
              </a:rPr>
              <a:t>constrained</a:t>
            </a:r>
            <a:br>
              <a:rPr lang="en-US" altLang="en-US" sz="1650" i="1">
                <a:latin typeface="Arial" panose="020B0604020202020204" pitchFamily="34" charset="0"/>
              </a:rPr>
            </a:br>
            <a:r>
              <a:rPr lang="en-US" altLang="en-US" sz="1650">
                <a:latin typeface="Arial" panose="020B0604020202020204" pitchFamily="34" charset="0"/>
              </a:rPr>
              <a:t>i.e., XML</a:t>
            </a:r>
          </a:p>
        </p:txBody>
      </p:sp>
      <p:sp>
        <p:nvSpPr>
          <p:cNvPr id="8" name="Text Box 18">
            <a:extLst>
              <a:ext uri="{FF2B5EF4-FFF2-40B4-BE49-F238E27FC236}">
                <a16:creationId xmlns:a16="http://schemas.microsoft.com/office/drawing/2014/main" xmlns="" id="{636961C9-7827-6447-8B67-8AB1FE9EAB53}"/>
              </a:ext>
            </a:extLst>
          </p:cNvPr>
          <p:cNvSpPr txBox="1">
            <a:spLocks noChangeArrowheads="1"/>
          </p:cNvSpPr>
          <p:nvPr/>
        </p:nvSpPr>
        <p:spPr bwMode="auto">
          <a:xfrm>
            <a:off x="3829050" y="3061097"/>
            <a:ext cx="7886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REST</a:t>
            </a:r>
          </a:p>
        </p:txBody>
      </p:sp>
    </p:spTree>
    <p:extLst>
      <p:ext uri="{BB962C8B-B14F-4D97-AF65-F5344CB8AC3E}">
        <p14:creationId xmlns:p14="http://schemas.microsoft.com/office/powerpoint/2010/main" val="33850108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87848F-F890-E040-A57C-CCBE1D89CA5A}"/>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xmlns="" id="{2F5A8F79-5B58-C84F-B8DD-4AC9D438FFDB}"/>
              </a:ext>
            </a:extLst>
          </p:cNvPr>
          <p:cNvSpPr>
            <a:spLocks noGrp="1"/>
          </p:cNvSpPr>
          <p:nvPr>
            <p:ph idx="1"/>
          </p:nvPr>
        </p:nvSpPr>
        <p:spPr/>
        <p:txBody>
          <a:bodyPr>
            <a:normAutofit fontScale="85000" lnSpcReduction="20000"/>
          </a:bodyPr>
          <a:lstStyle/>
          <a:p>
            <a:pPr>
              <a:lnSpc>
                <a:spcPct val="90000"/>
              </a:lnSpc>
            </a:pPr>
            <a:r>
              <a:rPr lang="en-US" altLang="en-US" dirty="0"/>
              <a:t>The key abstraction of information in REST is a </a:t>
            </a:r>
            <a:r>
              <a:rPr lang="en-US" altLang="en-US" dirty="0">
                <a:solidFill>
                  <a:srgbClr val="FF0000"/>
                </a:solidFill>
              </a:rPr>
              <a:t>resource</a:t>
            </a:r>
          </a:p>
          <a:p>
            <a:pPr>
              <a:lnSpc>
                <a:spcPct val="90000"/>
              </a:lnSpc>
            </a:pPr>
            <a:endParaRPr lang="en-US" altLang="en-US" dirty="0"/>
          </a:p>
          <a:p>
            <a:pPr>
              <a:lnSpc>
                <a:spcPct val="90000"/>
              </a:lnSpc>
            </a:pPr>
            <a:r>
              <a:rPr lang="en-US" altLang="en-US" dirty="0"/>
              <a:t>A resource is a </a:t>
            </a:r>
            <a:r>
              <a:rPr lang="en-US" altLang="en-US" dirty="0">
                <a:solidFill>
                  <a:srgbClr val="FF0000"/>
                </a:solidFill>
              </a:rPr>
              <a:t>conceptual mapping to a set of entities</a:t>
            </a:r>
          </a:p>
          <a:p>
            <a:pPr lvl="1">
              <a:lnSpc>
                <a:spcPct val="90000"/>
              </a:lnSpc>
            </a:pPr>
            <a:r>
              <a:rPr lang="en-US" altLang="en-US" dirty="0"/>
              <a:t>Any information that can be named can be a resource: a document or image, a temporal service (e.g., “today's weather in Berlin”), a collection of other resources, a non-virtual object (e.g., a person), etc.</a:t>
            </a:r>
          </a:p>
          <a:p>
            <a:pPr marL="457188" lvl="1" indent="0">
              <a:lnSpc>
                <a:spcPct val="90000"/>
              </a:lnSpc>
              <a:buNone/>
            </a:pPr>
            <a:endParaRPr lang="en-US" altLang="en-US" dirty="0"/>
          </a:p>
          <a:p>
            <a:pPr>
              <a:lnSpc>
                <a:spcPct val="90000"/>
              </a:lnSpc>
            </a:pPr>
            <a:r>
              <a:rPr lang="en-US" altLang="en-US" dirty="0"/>
              <a:t>Represented with a global identifier (URI in HTTP)</a:t>
            </a:r>
          </a:p>
          <a:p>
            <a:pPr>
              <a:lnSpc>
                <a:spcPct val="90000"/>
              </a:lnSpc>
            </a:pPr>
            <a:endParaRPr lang="en-US" altLang="en-US" dirty="0"/>
          </a:p>
          <a:p>
            <a:pPr lvl="1">
              <a:lnSpc>
                <a:spcPct val="90000"/>
              </a:lnSpc>
            </a:pPr>
            <a:r>
              <a:rPr lang="en-US" altLang="en-US" dirty="0"/>
              <a:t>http://</a:t>
            </a:r>
            <a:r>
              <a:rPr lang="en-US" altLang="en-US" dirty="0" err="1"/>
              <a:t>www.boeing.com</a:t>
            </a:r>
            <a:r>
              <a:rPr lang="en-US" altLang="en-US" dirty="0"/>
              <a:t>/aircraft/747</a:t>
            </a:r>
          </a:p>
          <a:p>
            <a:endParaRPr lang="en-US" dirty="0"/>
          </a:p>
        </p:txBody>
      </p:sp>
    </p:spTree>
    <p:extLst>
      <p:ext uri="{BB962C8B-B14F-4D97-AF65-F5344CB8AC3E}">
        <p14:creationId xmlns:p14="http://schemas.microsoft.com/office/powerpoint/2010/main" val="634618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213537-E4E3-624B-81C6-7D2136907B72}"/>
              </a:ext>
            </a:extLst>
          </p:cNvPr>
          <p:cNvSpPr>
            <a:spLocks noGrp="1"/>
          </p:cNvSpPr>
          <p:nvPr>
            <p:ph type="title"/>
          </p:nvPr>
        </p:nvSpPr>
        <p:spPr/>
        <p:txBody>
          <a:bodyPr/>
          <a:lstStyle/>
          <a:p>
            <a:r>
              <a:rPr lang="en-US" dirty="0"/>
              <a:t>Naming Resources</a:t>
            </a:r>
          </a:p>
        </p:txBody>
      </p:sp>
      <p:sp>
        <p:nvSpPr>
          <p:cNvPr id="3" name="Content Placeholder 2">
            <a:extLst>
              <a:ext uri="{FF2B5EF4-FFF2-40B4-BE49-F238E27FC236}">
                <a16:creationId xmlns:a16="http://schemas.microsoft.com/office/drawing/2014/main" xmlns="" id="{75E0C880-89BA-4F49-A1F8-68CA0F326560}"/>
              </a:ext>
            </a:extLst>
          </p:cNvPr>
          <p:cNvSpPr>
            <a:spLocks noGrp="1"/>
          </p:cNvSpPr>
          <p:nvPr>
            <p:ph idx="1"/>
          </p:nvPr>
        </p:nvSpPr>
        <p:spPr/>
        <p:txBody>
          <a:bodyPr>
            <a:normAutofit fontScale="92500" lnSpcReduction="10000"/>
          </a:bodyPr>
          <a:lstStyle/>
          <a:p>
            <a:pPr>
              <a:lnSpc>
                <a:spcPct val="90000"/>
              </a:lnSpc>
            </a:pPr>
            <a:r>
              <a:rPr lang="en-US" altLang="en-US" dirty="0"/>
              <a:t>REST uses URI to identify resources</a:t>
            </a:r>
          </a:p>
          <a:p>
            <a:pPr>
              <a:lnSpc>
                <a:spcPct val="90000"/>
              </a:lnSpc>
            </a:pPr>
            <a:endParaRPr lang="en-US" altLang="en-US" dirty="0"/>
          </a:p>
          <a:p>
            <a:pPr lvl="1">
              <a:lnSpc>
                <a:spcPct val="90000"/>
              </a:lnSpc>
            </a:pPr>
            <a:r>
              <a:rPr lang="en-US" altLang="en-US" sz="1650" dirty="0">
                <a:hlinkClick r:id="rId2"/>
              </a:rPr>
              <a:t>http://localhost/books/</a:t>
            </a:r>
            <a:endParaRPr lang="en-US" altLang="en-US" sz="1650" dirty="0"/>
          </a:p>
          <a:p>
            <a:pPr lvl="1">
              <a:lnSpc>
                <a:spcPct val="90000"/>
              </a:lnSpc>
            </a:pPr>
            <a:r>
              <a:rPr lang="en-US" altLang="en-US" sz="1650" dirty="0">
                <a:hlinkClick r:id="rId3"/>
              </a:rPr>
              <a:t>http://localhost/books/ISBN-0011</a:t>
            </a:r>
            <a:endParaRPr lang="en-US" altLang="en-US" sz="1650" dirty="0"/>
          </a:p>
          <a:p>
            <a:pPr lvl="1">
              <a:lnSpc>
                <a:spcPct val="90000"/>
              </a:lnSpc>
            </a:pPr>
            <a:r>
              <a:rPr lang="en-US" altLang="en-US" sz="1650" dirty="0">
                <a:hlinkClick r:id="rId4"/>
              </a:rPr>
              <a:t>http://localhost/books/ISBN-0011/authors</a:t>
            </a:r>
            <a:endParaRPr lang="en-US" altLang="en-US" sz="1650" dirty="0"/>
          </a:p>
          <a:p>
            <a:pPr lvl="1">
              <a:lnSpc>
                <a:spcPct val="90000"/>
              </a:lnSpc>
            </a:pPr>
            <a:endParaRPr lang="en-US" altLang="en-US" sz="1650" dirty="0"/>
          </a:p>
          <a:p>
            <a:pPr lvl="1">
              <a:lnSpc>
                <a:spcPct val="90000"/>
              </a:lnSpc>
            </a:pPr>
            <a:r>
              <a:rPr lang="en-US" altLang="en-US" sz="1650" dirty="0">
                <a:hlinkClick r:id="rId5"/>
              </a:rPr>
              <a:t>http://localhost/classes</a:t>
            </a:r>
            <a:endParaRPr lang="en-US" altLang="en-US" sz="1650" dirty="0"/>
          </a:p>
          <a:p>
            <a:pPr lvl="1">
              <a:lnSpc>
                <a:spcPct val="90000"/>
              </a:lnSpc>
            </a:pPr>
            <a:r>
              <a:rPr lang="en-US" altLang="en-US" sz="1650" dirty="0">
                <a:hlinkClick r:id="rId6"/>
              </a:rPr>
              <a:t>http://localhost/classes/cs2650</a:t>
            </a:r>
            <a:endParaRPr lang="en-US" altLang="en-US" sz="1650" dirty="0"/>
          </a:p>
          <a:p>
            <a:pPr lvl="1">
              <a:lnSpc>
                <a:spcPct val="90000"/>
              </a:lnSpc>
            </a:pPr>
            <a:r>
              <a:rPr lang="en-US" altLang="en-US" sz="1650" dirty="0">
                <a:hlinkClick r:id="rId7"/>
              </a:rPr>
              <a:t>http://localhost/classes/cs2650/students</a:t>
            </a:r>
            <a:endParaRPr lang="en-US" altLang="en-US" sz="1650" dirty="0"/>
          </a:p>
          <a:p>
            <a:pPr lvl="1">
              <a:lnSpc>
                <a:spcPct val="90000"/>
              </a:lnSpc>
            </a:pPr>
            <a:endParaRPr lang="en-US" altLang="en-US" sz="1650" dirty="0"/>
          </a:p>
          <a:p>
            <a:pPr>
              <a:lnSpc>
                <a:spcPct val="90000"/>
              </a:lnSpc>
            </a:pPr>
            <a:r>
              <a:rPr lang="en-US" altLang="en-US" dirty="0"/>
              <a:t>As you traverse the path from more generic to more specific, you are navigating the data</a:t>
            </a:r>
          </a:p>
          <a:p>
            <a:endParaRPr lang="en-US" dirty="0"/>
          </a:p>
        </p:txBody>
      </p:sp>
    </p:spTree>
    <p:extLst>
      <p:ext uri="{BB962C8B-B14F-4D97-AF65-F5344CB8AC3E}">
        <p14:creationId xmlns:p14="http://schemas.microsoft.com/office/powerpoint/2010/main" val="3908672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8EF5D1-A827-6F43-9F7D-7E9A34C16126}"/>
              </a:ext>
            </a:extLst>
          </p:cNvPr>
          <p:cNvSpPr>
            <a:spLocks noGrp="1"/>
          </p:cNvSpPr>
          <p:nvPr>
            <p:ph type="title"/>
          </p:nvPr>
        </p:nvSpPr>
        <p:spPr/>
        <p:txBody>
          <a:bodyPr/>
          <a:lstStyle/>
          <a:p>
            <a:r>
              <a:rPr lang="en-US" dirty="0"/>
              <a:t>Verbs</a:t>
            </a:r>
          </a:p>
        </p:txBody>
      </p:sp>
      <p:sp>
        <p:nvSpPr>
          <p:cNvPr id="3" name="Content Placeholder 2">
            <a:extLst>
              <a:ext uri="{FF2B5EF4-FFF2-40B4-BE49-F238E27FC236}">
                <a16:creationId xmlns:a16="http://schemas.microsoft.com/office/drawing/2014/main" xmlns="" id="{BD16212E-2A2E-6747-BCFD-412EE830F8DE}"/>
              </a:ext>
            </a:extLst>
          </p:cNvPr>
          <p:cNvSpPr>
            <a:spLocks noGrp="1"/>
          </p:cNvSpPr>
          <p:nvPr>
            <p:ph idx="1"/>
          </p:nvPr>
        </p:nvSpPr>
        <p:spPr/>
        <p:txBody>
          <a:bodyPr/>
          <a:lstStyle/>
          <a:p>
            <a:r>
              <a:rPr lang="en-US" altLang="en-US" dirty="0"/>
              <a:t>Represent the actions to be performed on resources</a:t>
            </a:r>
          </a:p>
          <a:p>
            <a:endParaRPr lang="en-US" altLang="en-US" dirty="0"/>
          </a:p>
          <a:p>
            <a:r>
              <a:rPr lang="en-US" altLang="en-US" dirty="0"/>
              <a:t>HTTP GET </a:t>
            </a:r>
          </a:p>
          <a:p>
            <a:r>
              <a:rPr lang="en-US" altLang="en-US" dirty="0"/>
              <a:t>HTTP POST</a:t>
            </a:r>
          </a:p>
          <a:p>
            <a:r>
              <a:rPr lang="en-US" altLang="en-US" dirty="0"/>
              <a:t>HTTP PUT</a:t>
            </a:r>
          </a:p>
          <a:p>
            <a:r>
              <a:rPr lang="en-US" altLang="en-US" dirty="0"/>
              <a:t>HTTP DELETE</a:t>
            </a:r>
          </a:p>
          <a:p>
            <a:endParaRPr lang="en-US" dirty="0"/>
          </a:p>
        </p:txBody>
      </p:sp>
    </p:spTree>
    <p:extLst>
      <p:ext uri="{BB962C8B-B14F-4D97-AF65-F5344CB8AC3E}">
        <p14:creationId xmlns:p14="http://schemas.microsoft.com/office/powerpoint/2010/main" val="1754293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4F2E15-6D5A-044E-B51F-2F4172FF6D30}"/>
              </a:ext>
            </a:extLst>
          </p:cNvPr>
          <p:cNvSpPr>
            <a:spLocks noGrp="1"/>
          </p:cNvSpPr>
          <p:nvPr>
            <p:ph type="title"/>
          </p:nvPr>
        </p:nvSpPr>
        <p:spPr/>
        <p:txBody>
          <a:bodyPr/>
          <a:lstStyle/>
          <a:p>
            <a:r>
              <a:rPr lang="en-US" dirty="0"/>
              <a:t>HTTP GET</a:t>
            </a:r>
          </a:p>
        </p:txBody>
      </p:sp>
      <p:sp>
        <p:nvSpPr>
          <p:cNvPr id="3" name="Content Placeholder 2">
            <a:extLst>
              <a:ext uri="{FF2B5EF4-FFF2-40B4-BE49-F238E27FC236}">
                <a16:creationId xmlns:a16="http://schemas.microsoft.com/office/drawing/2014/main" xmlns="" id="{5A611856-E96D-084B-8B11-682A86099F95}"/>
              </a:ext>
            </a:extLst>
          </p:cNvPr>
          <p:cNvSpPr>
            <a:spLocks noGrp="1"/>
          </p:cNvSpPr>
          <p:nvPr>
            <p:ph idx="1"/>
          </p:nvPr>
        </p:nvSpPr>
        <p:spPr/>
        <p:txBody>
          <a:bodyPr>
            <a:normAutofit fontScale="92500" lnSpcReduction="20000"/>
          </a:bodyPr>
          <a:lstStyle/>
          <a:p>
            <a:pPr>
              <a:lnSpc>
                <a:spcPct val="90000"/>
              </a:lnSpc>
            </a:pPr>
            <a:r>
              <a:rPr lang="en-US" altLang="en-US" dirty="0"/>
              <a:t>How clients ask for the information they seek</a:t>
            </a:r>
          </a:p>
          <a:p>
            <a:pPr>
              <a:lnSpc>
                <a:spcPct val="90000"/>
              </a:lnSpc>
            </a:pPr>
            <a:endParaRPr lang="en-US" altLang="en-US" dirty="0"/>
          </a:p>
          <a:p>
            <a:pPr>
              <a:lnSpc>
                <a:spcPct val="90000"/>
              </a:lnSpc>
            </a:pPr>
            <a:r>
              <a:rPr lang="en-US" altLang="en-US" dirty="0"/>
              <a:t>Issuing a GET request transfers the data from the server to the client in some representation</a:t>
            </a:r>
          </a:p>
          <a:p>
            <a:pPr>
              <a:lnSpc>
                <a:spcPct val="90000"/>
              </a:lnSpc>
            </a:pPr>
            <a:endParaRPr lang="en-US" altLang="en-US" dirty="0"/>
          </a:p>
          <a:p>
            <a:pPr>
              <a:lnSpc>
                <a:spcPct val="90000"/>
              </a:lnSpc>
            </a:pPr>
            <a:r>
              <a:rPr lang="en-US" altLang="en-US" sz="1500" dirty="0"/>
              <a:t>GET </a:t>
            </a:r>
            <a:r>
              <a:rPr lang="en-US" altLang="en-US" sz="1500" dirty="0">
                <a:hlinkClick r:id="rId2"/>
              </a:rPr>
              <a:t>http://localhost/books</a:t>
            </a:r>
            <a:endParaRPr lang="en-US" altLang="en-US" sz="1500" dirty="0"/>
          </a:p>
          <a:p>
            <a:pPr lvl="1">
              <a:lnSpc>
                <a:spcPct val="90000"/>
              </a:lnSpc>
            </a:pPr>
            <a:r>
              <a:rPr lang="en-US" altLang="en-US" sz="1425" dirty="0"/>
              <a:t>Retrieve all books</a:t>
            </a:r>
          </a:p>
          <a:p>
            <a:pPr lvl="1">
              <a:lnSpc>
                <a:spcPct val="90000"/>
              </a:lnSpc>
            </a:pPr>
            <a:endParaRPr lang="en-US" altLang="en-US" sz="1425" dirty="0"/>
          </a:p>
          <a:p>
            <a:pPr>
              <a:lnSpc>
                <a:spcPct val="90000"/>
              </a:lnSpc>
            </a:pPr>
            <a:r>
              <a:rPr lang="en-US" altLang="en-US" sz="1500" dirty="0"/>
              <a:t>GET </a:t>
            </a:r>
            <a:r>
              <a:rPr lang="en-US" altLang="en-US" sz="1500" dirty="0">
                <a:hlinkClick r:id="rId3"/>
              </a:rPr>
              <a:t>http://localhost/books/ISBN-0011021</a:t>
            </a:r>
            <a:endParaRPr lang="en-US" altLang="en-US" sz="1500" dirty="0"/>
          </a:p>
          <a:p>
            <a:pPr lvl="1">
              <a:lnSpc>
                <a:spcPct val="90000"/>
              </a:lnSpc>
            </a:pPr>
            <a:r>
              <a:rPr lang="en-US" altLang="en-US" sz="1425" dirty="0"/>
              <a:t>Retrieve book identified with ISBN-0011021</a:t>
            </a:r>
          </a:p>
          <a:p>
            <a:pPr lvl="1">
              <a:lnSpc>
                <a:spcPct val="90000"/>
              </a:lnSpc>
            </a:pPr>
            <a:endParaRPr lang="en-US" altLang="en-US" sz="1425" dirty="0"/>
          </a:p>
          <a:p>
            <a:pPr>
              <a:lnSpc>
                <a:spcPct val="90000"/>
              </a:lnSpc>
            </a:pPr>
            <a:r>
              <a:rPr lang="en-US" altLang="en-US" sz="1500" dirty="0"/>
              <a:t>GET </a:t>
            </a:r>
            <a:r>
              <a:rPr lang="en-US" altLang="en-US" sz="1500" dirty="0">
                <a:hlinkClick r:id="rId4"/>
              </a:rPr>
              <a:t>http://localhost/books/ISBN-0011021/authors</a:t>
            </a:r>
            <a:endParaRPr lang="en-US" altLang="en-US" sz="1500" dirty="0"/>
          </a:p>
          <a:p>
            <a:pPr lvl="1">
              <a:lnSpc>
                <a:spcPct val="90000"/>
              </a:lnSpc>
            </a:pPr>
            <a:r>
              <a:rPr lang="en-US" altLang="en-US" sz="1425" dirty="0"/>
              <a:t>Retrieve authors for book identified with ISBN-0011021</a:t>
            </a:r>
          </a:p>
          <a:p>
            <a:endParaRPr lang="en-US" dirty="0"/>
          </a:p>
        </p:txBody>
      </p:sp>
    </p:spTree>
    <p:extLst>
      <p:ext uri="{BB962C8B-B14F-4D97-AF65-F5344CB8AC3E}">
        <p14:creationId xmlns:p14="http://schemas.microsoft.com/office/powerpoint/2010/main" val="1147354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F98C31-19AE-174E-BBB9-AB6973C4A968}"/>
              </a:ext>
            </a:extLst>
          </p:cNvPr>
          <p:cNvSpPr>
            <a:spLocks noGrp="1"/>
          </p:cNvSpPr>
          <p:nvPr>
            <p:ph type="title"/>
          </p:nvPr>
        </p:nvSpPr>
        <p:spPr/>
        <p:txBody>
          <a:bodyPr/>
          <a:lstStyle/>
          <a:p>
            <a:r>
              <a:rPr lang="en-US" dirty="0"/>
              <a:t>HTTP PUT &amp; POST</a:t>
            </a:r>
          </a:p>
        </p:txBody>
      </p:sp>
      <p:sp>
        <p:nvSpPr>
          <p:cNvPr id="3" name="Content Placeholder 2">
            <a:extLst>
              <a:ext uri="{FF2B5EF4-FFF2-40B4-BE49-F238E27FC236}">
                <a16:creationId xmlns:a16="http://schemas.microsoft.com/office/drawing/2014/main" xmlns="" id="{12D91F28-71D8-BA45-9F08-93FE57B82214}"/>
              </a:ext>
            </a:extLst>
          </p:cNvPr>
          <p:cNvSpPr>
            <a:spLocks noGrp="1"/>
          </p:cNvSpPr>
          <p:nvPr>
            <p:ph idx="1"/>
          </p:nvPr>
        </p:nvSpPr>
        <p:spPr/>
        <p:txBody>
          <a:bodyPr>
            <a:normAutofit fontScale="92500" lnSpcReduction="10000"/>
          </a:bodyPr>
          <a:lstStyle/>
          <a:p>
            <a:r>
              <a:rPr lang="en-US" altLang="en-US" dirty="0"/>
              <a:t>HTTP POST creates a resource</a:t>
            </a:r>
          </a:p>
          <a:p>
            <a:r>
              <a:rPr lang="en-US" altLang="en-US" dirty="0"/>
              <a:t>HTTP PUT updates a resource</a:t>
            </a:r>
          </a:p>
          <a:p>
            <a:endParaRPr lang="en-US" altLang="en-US" dirty="0"/>
          </a:p>
          <a:p>
            <a:r>
              <a:rPr lang="en-US" altLang="en-US" dirty="0"/>
              <a:t>POST </a:t>
            </a:r>
            <a:r>
              <a:rPr lang="en-US" altLang="en-US" dirty="0">
                <a:hlinkClick r:id="rId2"/>
              </a:rPr>
              <a:t>http://localhost/books/</a:t>
            </a:r>
            <a:r>
              <a:rPr lang="en-US" altLang="en-US" dirty="0"/>
              <a:t>  </a:t>
            </a:r>
          </a:p>
          <a:p>
            <a:pPr lvl="1"/>
            <a:r>
              <a:rPr lang="en-US" altLang="en-US" sz="1500" dirty="0"/>
              <a:t>Content: {title, authors[], …}</a:t>
            </a:r>
          </a:p>
          <a:p>
            <a:pPr lvl="1"/>
            <a:r>
              <a:rPr lang="en-US" altLang="en-US" sz="1500" dirty="0"/>
              <a:t>Creates a new book with given properties</a:t>
            </a:r>
          </a:p>
          <a:p>
            <a:pPr lvl="1"/>
            <a:endParaRPr lang="en-US" altLang="en-US" sz="1500" dirty="0"/>
          </a:p>
          <a:p>
            <a:r>
              <a:rPr lang="en-US" altLang="en-US" dirty="0"/>
              <a:t>PUT </a:t>
            </a:r>
            <a:r>
              <a:rPr lang="en-US" altLang="en-US" dirty="0">
                <a:hlinkClick r:id="rId3"/>
              </a:rPr>
              <a:t>http://localhost/books/isbn-111</a:t>
            </a:r>
            <a:r>
              <a:rPr lang="en-US" altLang="en-US" dirty="0"/>
              <a:t> </a:t>
            </a:r>
          </a:p>
          <a:p>
            <a:pPr lvl="1"/>
            <a:r>
              <a:rPr lang="en-US" altLang="en-US" sz="1500" dirty="0"/>
              <a:t>Content: {</a:t>
            </a:r>
            <a:r>
              <a:rPr lang="en-US" altLang="en-US" sz="1500" dirty="0" err="1"/>
              <a:t>isbn</a:t>
            </a:r>
            <a:r>
              <a:rPr lang="en-US" altLang="en-US" sz="1500" dirty="0"/>
              <a:t>, title, authors[], …}</a:t>
            </a:r>
          </a:p>
          <a:p>
            <a:pPr lvl="1"/>
            <a:r>
              <a:rPr lang="en-US" altLang="en-US" sz="1500" dirty="0"/>
              <a:t>Updates book identified by isbn-111 with submitted properties</a:t>
            </a:r>
          </a:p>
          <a:p>
            <a:endParaRPr lang="en-US" dirty="0"/>
          </a:p>
        </p:txBody>
      </p:sp>
    </p:spTree>
    <p:extLst>
      <p:ext uri="{BB962C8B-B14F-4D97-AF65-F5344CB8AC3E}">
        <p14:creationId xmlns:p14="http://schemas.microsoft.com/office/powerpoint/2010/main" val="1853116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6624" y="2306293"/>
            <a:ext cx="5504732" cy="147637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p:cNvSpPr txBox="1"/>
          <p:nvPr/>
        </p:nvSpPr>
        <p:spPr>
          <a:xfrm>
            <a:off x="1392170" y="2496649"/>
            <a:ext cx="5181600" cy="715581"/>
          </a:xfrm>
          <a:prstGeom prst="rect">
            <a:avLst/>
          </a:prstGeom>
          <a:noFill/>
        </p:spPr>
        <p:txBody>
          <a:bodyPr wrap="square" rtlCol="0">
            <a:spAutoFit/>
          </a:bodyPr>
          <a:lstStyle/>
          <a:p>
            <a:r>
              <a:rPr lang="en-US" sz="4050" dirty="0">
                <a:solidFill>
                  <a:schemeClr val="accent2"/>
                </a:solidFill>
                <a:latin typeface="Arial" panose="020B0604020202020204" pitchFamily="34" charset="0"/>
                <a:cs typeface="Arial" panose="020B0604020202020204" pitchFamily="34" charset="0"/>
              </a:rPr>
              <a:t>Chapter 1</a:t>
            </a:r>
          </a:p>
        </p:txBody>
      </p:sp>
      <p:sp>
        <p:nvSpPr>
          <p:cNvPr id="8" name="TextBox 7"/>
          <p:cNvSpPr txBox="1"/>
          <p:nvPr/>
        </p:nvSpPr>
        <p:spPr>
          <a:xfrm>
            <a:off x="929032" y="3240211"/>
            <a:ext cx="5181600" cy="553998"/>
          </a:xfrm>
          <a:prstGeom prst="rect">
            <a:avLst/>
          </a:prstGeom>
          <a:noFill/>
        </p:spPr>
        <p:txBody>
          <a:bodyPr wrap="square" rtlCol="0">
            <a:spAutoFit/>
          </a:bodyPr>
          <a:lstStyle/>
          <a:p>
            <a:r>
              <a:rPr lang="en-US" sz="3000" dirty="0">
                <a:solidFill>
                  <a:srgbClr val="054772"/>
                </a:solidFill>
                <a:latin typeface="Arial" panose="020B0604020202020204" pitchFamily="34" charset="0"/>
                <a:cs typeface="Arial" panose="020B0604020202020204" pitchFamily="34" charset="0"/>
              </a:rPr>
              <a:t>Introduction to </a:t>
            </a:r>
            <a:r>
              <a:rPr lang="en-US" sz="3000" dirty="0" err="1">
                <a:solidFill>
                  <a:srgbClr val="054772"/>
                </a:solidFill>
                <a:latin typeface="Arial" panose="020B0604020202020204" pitchFamily="34" charset="0"/>
                <a:cs typeface="Arial" panose="020B0604020202020204" pitchFamily="34" charset="0"/>
              </a:rPr>
              <a:t>IoT</a:t>
            </a:r>
            <a:endParaRPr lang="en-US" sz="3000" dirty="0">
              <a:solidFill>
                <a:srgbClr val="054772"/>
              </a:solidFill>
              <a:latin typeface="Arial" panose="020B0604020202020204" pitchFamily="34" charset="0"/>
              <a:cs typeface="Arial" panose="020B0604020202020204" pitchFamily="34" charset="0"/>
            </a:endParaRPr>
          </a:p>
        </p:txBody>
      </p:sp>
      <p:sp>
        <p:nvSpPr>
          <p:cNvPr id="9" name="Rectangle 8"/>
          <p:cNvSpPr/>
          <p:nvPr/>
        </p:nvSpPr>
        <p:spPr>
          <a:xfrm>
            <a:off x="-9884" y="0"/>
            <a:ext cx="333016" cy="51435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 name="Picture 1" descr="E:\IoT Book - Lecture Slides\IoT_Cover_Front.png"/>
          <p:cNvPicPr>
            <a:picLocks noChangeAspect="1" noChangeArrowheads="1"/>
          </p:cNvPicPr>
          <p:nvPr/>
        </p:nvPicPr>
        <p:blipFill>
          <a:blip r:embed="rId2"/>
          <a:srcRect/>
          <a:stretch>
            <a:fillRect/>
          </a:stretch>
        </p:blipFill>
        <p:spPr bwMode="auto">
          <a:xfrm>
            <a:off x="4424353" y="46164"/>
            <a:ext cx="4608555" cy="5120418"/>
          </a:xfrm>
          <a:prstGeom prst="rect">
            <a:avLst/>
          </a:prstGeom>
          <a:noFill/>
        </p:spPr>
      </p:pic>
      <p:sp>
        <p:nvSpPr>
          <p:cNvPr id="13" name="TextBox 12"/>
          <p:cNvSpPr txBox="1"/>
          <p:nvPr/>
        </p:nvSpPr>
        <p:spPr>
          <a:xfrm>
            <a:off x="3799398" y="4935750"/>
            <a:ext cx="1705334" cy="230832"/>
          </a:xfrm>
          <a:prstGeom prst="rect">
            <a:avLst/>
          </a:prstGeom>
          <a:noFill/>
        </p:spPr>
        <p:txBody>
          <a:bodyPr wrap="square" rtlCol="0">
            <a:spAutoFit/>
          </a:bodyPr>
          <a:lstStyle/>
          <a:p>
            <a:r>
              <a:rPr lang="en-US" sz="900" dirty="0" err="1">
                <a:solidFill>
                  <a:schemeClr val="tx1">
                    <a:lumMod val="50000"/>
                    <a:lumOff val="50000"/>
                  </a:schemeClr>
                </a:solidFill>
                <a:latin typeface="Arial" panose="020B0604020202020204" pitchFamily="34" charset="0"/>
                <a:cs typeface="Arial" panose="020B0604020202020204" pitchFamily="34" charset="0"/>
              </a:rPr>
              <a:t>Bahga</a:t>
            </a:r>
            <a:r>
              <a:rPr lang="en-US" sz="900" dirty="0">
                <a:solidFill>
                  <a:schemeClr val="tx1">
                    <a:lumMod val="50000"/>
                    <a:lumOff val="50000"/>
                  </a:schemeClr>
                </a:solidFill>
                <a:latin typeface="Arial" panose="020B0604020202020204" pitchFamily="34" charset="0"/>
                <a:cs typeface="Arial" panose="020B0604020202020204" pitchFamily="34" charset="0"/>
              </a:rPr>
              <a:t> &amp; </a:t>
            </a:r>
            <a:r>
              <a:rPr lang="en-US" sz="9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9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4" name="TextBox 13"/>
          <p:cNvSpPr txBox="1"/>
          <p:nvPr/>
        </p:nvSpPr>
        <p:spPr>
          <a:xfrm>
            <a:off x="560897" y="4935751"/>
            <a:ext cx="3083640" cy="230832"/>
          </a:xfrm>
          <a:prstGeom prst="rect">
            <a:avLst/>
          </a:prstGeom>
          <a:noFill/>
        </p:spPr>
        <p:txBody>
          <a:bodyPr wrap="square" rtlCol="0">
            <a:spAutoFit/>
          </a:bodyPr>
          <a:lstStyle/>
          <a:p>
            <a:r>
              <a:rPr lang="en-US" sz="9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spTree>
    <p:extLst>
      <p:ext uri="{BB962C8B-B14F-4D97-AF65-F5344CB8AC3E}">
        <p14:creationId xmlns:p14="http://schemas.microsoft.com/office/powerpoint/2010/main" val="9321082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3CFC47-A0E9-6249-B798-773B3786399E}"/>
              </a:ext>
            </a:extLst>
          </p:cNvPr>
          <p:cNvSpPr>
            <a:spLocks noGrp="1"/>
          </p:cNvSpPr>
          <p:nvPr>
            <p:ph type="title"/>
          </p:nvPr>
        </p:nvSpPr>
        <p:spPr/>
        <p:txBody>
          <a:bodyPr/>
          <a:lstStyle/>
          <a:p>
            <a:r>
              <a:rPr lang="en-US" dirty="0"/>
              <a:t>Representations</a:t>
            </a:r>
          </a:p>
        </p:txBody>
      </p:sp>
      <p:sp>
        <p:nvSpPr>
          <p:cNvPr id="3" name="Content Placeholder 2">
            <a:extLst>
              <a:ext uri="{FF2B5EF4-FFF2-40B4-BE49-F238E27FC236}">
                <a16:creationId xmlns:a16="http://schemas.microsoft.com/office/drawing/2014/main" xmlns="" id="{A7F6F88B-AFAB-8043-A037-671D380CF84D}"/>
              </a:ext>
            </a:extLst>
          </p:cNvPr>
          <p:cNvSpPr>
            <a:spLocks noGrp="1"/>
          </p:cNvSpPr>
          <p:nvPr>
            <p:ph idx="1"/>
          </p:nvPr>
        </p:nvSpPr>
        <p:spPr/>
        <p:txBody>
          <a:bodyPr>
            <a:normAutofit fontScale="92500" lnSpcReduction="20000"/>
          </a:bodyPr>
          <a:lstStyle/>
          <a:p>
            <a:pPr>
              <a:lnSpc>
                <a:spcPct val="90000"/>
              </a:lnSpc>
            </a:pPr>
            <a:r>
              <a:rPr lang="en-US" altLang="en-US" dirty="0"/>
              <a:t>How data is represented or returned to the client for presentation.</a:t>
            </a:r>
          </a:p>
          <a:p>
            <a:pPr>
              <a:lnSpc>
                <a:spcPct val="90000"/>
              </a:lnSpc>
            </a:pPr>
            <a:endParaRPr lang="en-US" altLang="en-US" dirty="0"/>
          </a:p>
          <a:p>
            <a:pPr>
              <a:lnSpc>
                <a:spcPct val="90000"/>
              </a:lnSpc>
            </a:pPr>
            <a:r>
              <a:rPr lang="en-US" altLang="en-US" dirty="0"/>
              <a:t>Two main formats:</a:t>
            </a:r>
          </a:p>
          <a:p>
            <a:pPr>
              <a:lnSpc>
                <a:spcPct val="90000"/>
              </a:lnSpc>
            </a:pPr>
            <a:endParaRPr lang="en-US" altLang="en-US" dirty="0"/>
          </a:p>
          <a:p>
            <a:pPr lvl="1">
              <a:lnSpc>
                <a:spcPct val="90000"/>
              </a:lnSpc>
            </a:pPr>
            <a:r>
              <a:rPr lang="en-US" altLang="en-US" sz="2100" dirty="0"/>
              <a:t>JavaScript Object Notation (JSON)</a:t>
            </a:r>
          </a:p>
          <a:p>
            <a:pPr>
              <a:lnSpc>
                <a:spcPct val="90000"/>
              </a:lnSpc>
            </a:pPr>
            <a:endParaRPr lang="en-US" altLang="en-US" dirty="0"/>
          </a:p>
          <a:p>
            <a:pPr lvl="1">
              <a:lnSpc>
                <a:spcPct val="90000"/>
              </a:lnSpc>
            </a:pPr>
            <a:r>
              <a:rPr lang="en-US" altLang="en-US" sz="2100" dirty="0"/>
              <a:t>XML</a:t>
            </a:r>
          </a:p>
          <a:p>
            <a:pPr lvl="1">
              <a:lnSpc>
                <a:spcPct val="90000"/>
              </a:lnSpc>
            </a:pPr>
            <a:endParaRPr lang="en-US" altLang="en-US" sz="2100" dirty="0"/>
          </a:p>
          <a:p>
            <a:pPr>
              <a:lnSpc>
                <a:spcPct val="90000"/>
              </a:lnSpc>
            </a:pPr>
            <a:r>
              <a:rPr lang="en-US" altLang="en-US" dirty="0"/>
              <a:t>It is common to have multiple representations of the same data</a:t>
            </a:r>
          </a:p>
          <a:p>
            <a:endParaRPr lang="en-US" dirty="0"/>
          </a:p>
        </p:txBody>
      </p:sp>
    </p:spTree>
    <p:extLst>
      <p:ext uri="{BB962C8B-B14F-4D97-AF65-F5344CB8AC3E}">
        <p14:creationId xmlns:p14="http://schemas.microsoft.com/office/powerpoint/2010/main" val="1414092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DFC9E-85C9-7945-BD0C-4489E35EAA55}"/>
              </a:ext>
            </a:extLst>
          </p:cNvPr>
          <p:cNvSpPr>
            <a:spLocks noGrp="1"/>
          </p:cNvSpPr>
          <p:nvPr>
            <p:ph type="title"/>
          </p:nvPr>
        </p:nvSpPr>
        <p:spPr/>
        <p:txBody>
          <a:bodyPr/>
          <a:lstStyle/>
          <a:p>
            <a:r>
              <a:rPr lang="en-US" dirty="0"/>
              <a:t>Representations</a:t>
            </a:r>
          </a:p>
        </p:txBody>
      </p:sp>
      <p:sp>
        <p:nvSpPr>
          <p:cNvPr id="3" name="Content Placeholder 2">
            <a:extLst>
              <a:ext uri="{FF2B5EF4-FFF2-40B4-BE49-F238E27FC236}">
                <a16:creationId xmlns:a16="http://schemas.microsoft.com/office/drawing/2014/main" xmlns="" id="{827ABDCC-08C3-FA4A-822A-AA3915D7F66A}"/>
              </a:ext>
            </a:extLst>
          </p:cNvPr>
          <p:cNvSpPr>
            <a:spLocks noGrp="1"/>
          </p:cNvSpPr>
          <p:nvPr>
            <p:ph idx="1"/>
          </p:nvPr>
        </p:nvSpPr>
        <p:spPr/>
        <p:txBody>
          <a:bodyPr>
            <a:normAutofit/>
          </a:bodyPr>
          <a:lstStyle/>
          <a:p>
            <a:r>
              <a:rPr lang="en-US" altLang="en-US" dirty="0"/>
              <a:t>XML</a:t>
            </a:r>
            <a:endParaRPr lang="en-US" altLang="en-US" sz="1200" dirty="0"/>
          </a:p>
          <a:p>
            <a:pPr marL="342900" lvl="1" indent="0">
              <a:buNone/>
            </a:pPr>
            <a:r>
              <a:rPr lang="en-US" altLang="en-US" sz="1350" dirty="0"/>
              <a:t>&lt;COURSE&gt;</a:t>
            </a:r>
          </a:p>
          <a:p>
            <a:pPr marL="685800" lvl="2" indent="0">
              <a:buNone/>
            </a:pPr>
            <a:r>
              <a:rPr lang="en-US" altLang="en-US" sz="1350" dirty="0"/>
              <a:t>&lt;ID&gt;CS2650&lt;/ID&gt;</a:t>
            </a:r>
          </a:p>
          <a:p>
            <a:pPr marL="685800" lvl="2" indent="0">
              <a:buNone/>
            </a:pPr>
            <a:r>
              <a:rPr lang="en-US" altLang="en-US" sz="1350" dirty="0"/>
              <a:t>&lt;NAME&gt;Distributed Multimedia Software&lt;/NAME&gt;</a:t>
            </a:r>
          </a:p>
          <a:p>
            <a:pPr marL="342900" lvl="1" indent="0">
              <a:buNone/>
            </a:pPr>
            <a:r>
              <a:rPr lang="en-US" altLang="en-US" sz="1350" dirty="0"/>
              <a:t>&lt;/COURSE&gt;</a:t>
            </a:r>
          </a:p>
          <a:p>
            <a:pPr lvl="1"/>
            <a:endParaRPr lang="en-US" altLang="en-US" sz="1050" dirty="0"/>
          </a:p>
          <a:p>
            <a:r>
              <a:rPr lang="en-US" altLang="en-US" dirty="0"/>
              <a:t>JSON</a:t>
            </a:r>
          </a:p>
          <a:p>
            <a:pPr marL="342900" lvl="1" indent="0">
              <a:buNone/>
            </a:pPr>
            <a:r>
              <a:rPr lang="en-US" altLang="en-US" sz="1350" dirty="0"/>
              <a:t>{course</a:t>
            </a:r>
          </a:p>
          <a:p>
            <a:pPr marL="685800" lvl="2" indent="0">
              <a:buNone/>
            </a:pPr>
            <a:r>
              <a:rPr lang="en-US" altLang="en-US" sz="1350" dirty="0"/>
              <a:t>{id: CS2650}</a:t>
            </a:r>
          </a:p>
          <a:p>
            <a:pPr marL="685800" lvl="2" indent="0">
              <a:buNone/>
            </a:pPr>
            <a:r>
              <a:rPr lang="en-US" altLang="en-US" sz="1350" dirty="0"/>
              <a:t>{name: Distributed Multimedia Software}</a:t>
            </a:r>
          </a:p>
          <a:p>
            <a:pPr marL="342900" lvl="1" indent="0">
              <a:buNone/>
            </a:pPr>
            <a:r>
              <a:rPr lang="en-US" altLang="en-US" sz="1350" dirty="0"/>
              <a:t>}</a:t>
            </a:r>
            <a:endParaRPr lang="en-US" dirty="0"/>
          </a:p>
        </p:txBody>
      </p:sp>
    </p:spTree>
    <p:extLst>
      <p:ext uri="{BB962C8B-B14F-4D97-AF65-F5344CB8AC3E}">
        <p14:creationId xmlns:p14="http://schemas.microsoft.com/office/powerpoint/2010/main" val="312470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5B6A7C-C7F2-E94D-9DAD-10D2E925E5A1}"/>
              </a:ext>
            </a:extLst>
          </p:cNvPr>
          <p:cNvSpPr>
            <a:spLocks noGrp="1"/>
          </p:cNvSpPr>
          <p:nvPr>
            <p:ph type="title"/>
          </p:nvPr>
        </p:nvSpPr>
        <p:spPr/>
        <p:txBody>
          <a:bodyPr/>
          <a:lstStyle/>
          <a:p>
            <a:r>
              <a:rPr lang="en-US" dirty="0" err="1"/>
              <a:t>CoAP</a:t>
            </a:r>
            <a:endParaRPr lang="en-US" dirty="0"/>
          </a:p>
        </p:txBody>
      </p:sp>
      <p:sp>
        <p:nvSpPr>
          <p:cNvPr id="3" name="Content Placeholder 2">
            <a:extLst>
              <a:ext uri="{FF2B5EF4-FFF2-40B4-BE49-F238E27FC236}">
                <a16:creationId xmlns:a16="http://schemas.microsoft.com/office/drawing/2014/main" xmlns="" id="{1EA64EC2-EF0B-D94E-B590-0A7564151F78}"/>
              </a:ext>
            </a:extLst>
          </p:cNvPr>
          <p:cNvSpPr>
            <a:spLocks noGrp="1"/>
          </p:cNvSpPr>
          <p:nvPr>
            <p:ph idx="1"/>
          </p:nvPr>
        </p:nvSpPr>
        <p:spPr/>
        <p:txBody>
          <a:bodyPr>
            <a:normAutofit/>
          </a:bodyPr>
          <a:lstStyle/>
          <a:p>
            <a:r>
              <a:rPr lang="en-US" dirty="0">
                <a:solidFill>
                  <a:schemeClr val="tx1"/>
                </a:solidFill>
              </a:rPr>
              <a:t>Constrained Application Protocol</a:t>
            </a:r>
          </a:p>
          <a:p>
            <a:pPr lvl="1"/>
            <a:r>
              <a:rPr lang="en-US" dirty="0">
                <a:solidFill>
                  <a:schemeClr val="tx1"/>
                </a:solidFill>
              </a:rPr>
              <a:t>REST-based web transfer protocol</a:t>
            </a:r>
          </a:p>
          <a:p>
            <a:pPr lvl="1"/>
            <a:r>
              <a:rPr lang="en-US" dirty="0">
                <a:solidFill>
                  <a:schemeClr val="tx1"/>
                </a:solidFill>
              </a:rPr>
              <a:t>manipulates Web resources using the same methods as HTTP: GET, PUT, POST, and DELETE</a:t>
            </a:r>
          </a:p>
          <a:p>
            <a:pPr lvl="1"/>
            <a:r>
              <a:rPr lang="en-US" dirty="0">
                <a:solidFill>
                  <a:schemeClr val="tx1"/>
                </a:solidFill>
              </a:rPr>
              <a:t>subset of HTTP functionality re-designed for low power embedded devices such as sensors (for IoT and M2M)</a:t>
            </a:r>
          </a:p>
        </p:txBody>
      </p:sp>
    </p:spTree>
    <p:extLst>
      <p:ext uri="{BB962C8B-B14F-4D97-AF65-F5344CB8AC3E}">
        <p14:creationId xmlns:p14="http://schemas.microsoft.com/office/powerpoint/2010/main" val="2333551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EEA2B1-76D5-2445-8A37-3354395FE5CE}"/>
              </a:ext>
            </a:extLst>
          </p:cNvPr>
          <p:cNvSpPr>
            <a:spLocks noGrp="1"/>
          </p:cNvSpPr>
          <p:nvPr>
            <p:ph type="title"/>
          </p:nvPr>
        </p:nvSpPr>
        <p:spPr/>
        <p:txBody>
          <a:bodyPr/>
          <a:lstStyle/>
          <a:p>
            <a:r>
              <a:rPr lang="en-US" dirty="0" err="1"/>
              <a:t>CoAP</a:t>
            </a:r>
            <a:endParaRPr lang="en-US" dirty="0"/>
          </a:p>
        </p:txBody>
      </p:sp>
      <p:sp>
        <p:nvSpPr>
          <p:cNvPr id="3" name="Content Placeholder 2">
            <a:extLst>
              <a:ext uri="{FF2B5EF4-FFF2-40B4-BE49-F238E27FC236}">
                <a16:creationId xmlns:a16="http://schemas.microsoft.com/office/drawing/2014/main" xmlns="" id="{F299890D-0AE7-0D4B-8E1F-9FC1349219D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TCP overhead is too high and its flow control is not appropriate for short-lived transactions</a:t>
            </a:r>
          </a:p>
          <a:p>
            <a:r>
              <a:rPr lang="en-US" dirty="0">
                <a:latin typeface="Times New Roman" panose="02020603050405020304" pitchFamily="18" charset="0"/>
                <a:cs typeface="Times New Roman" panose="02020603050405020304" pitchFamily="18" charset="0"/>
              </a:rPr>
              <a:t>UDP has lower overhead and supports multicast</a:t>
            </a:r>
          </a:p>
          <a:p>
            <a:endParaRPr lang="en-US" dirty="0"/>
          </a:p>
        </p:txBody>
      </p:sp>
      <p:pic>
        <p:nvPicPr>
          <p:cNvPr id="6" name="Picture 5">
            <a:extLst>
              <a:ext uri="{FF2B5EF4-FFF2-40B4-BE49-F238E27FC236}">
                <a16:creationId xmlns:a16="http://schemas.microsoft.com/office/drawing/2014/main" xmlns="" id="{2544ECCD-9487-2A42-8105-AE1A22319F8D}"/>
              </a:ext>
            </a:extLst>
          </p:cNvPr>
          <p:cNvPicPr>
            <a:picLocks noChangeAspect="1"/>
          </p:cNvPicPr>
          <p:nvPr/>
        </p:nvPicPr>
        <p:blipFill>
          <a:blip r:embed="rId3"/>
          <a:stretch>
            <a:fillRect/>
          </a:stretch>
        </p:blipFill>
        <p:spPr>
          <a:xfrm>
            <a:off x="2857500" y="2628900"/>
            <a:ext cx="3371850" cy="2046929"/>
          </a:xfrm>
          <a:prstGeom prst="rect">
            <a:avLst/>
          </a:prstGeom>
        </p:spPr>
      </p:pic>
    </p:spTree>
    <p:extLst>
      <p:ext uri="{BB962C8B-B14F-4D97-AF65-F5344CB8AC3E}">
        <p14:creationId xmlns:p14="http://schemas.microsoft.com/office/powerpoint/2010/main" val="2291516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D8FB28-14AA-EF4E-AF55-AE7EAD4CC2C3}"/>
              </a:ext>
            </a:extLst>
          </p:cNvPr>
          <p:cNvSpPr>
            <a:spLocks noGrp="1"/>
          </p:cNvSpPr>
          <p:nvPr>
            <p:ph type="title"/>
          </p:nvPr>
        </p:nvSpPr>
        <p:spPr/>
        <p:txBody>
          <a:bodyPr/>
          <a:lstStyle/>
          <a:p>
            <a:r>
              <a:rPr lang="en-US" dirty="0" err="1"/>
              <a:t>CoAP</a:t>
            </a:r>
            <a:endParaRPr lang="en-US" dirty="0"/>
          </a:p>
        </p:txBody>
      </p:sp>
      <p:sp>
        <p:nvSpPr>
          <p:cNvPr id="3" name="Content Placeholder 2">
            <a:extLst>
              <a:ext uri="{FF2B5EF4-FFF2-40B4-BE49-F238E27FC236}">
                <a16:creationId xmlns:a16="http://schemas.microsoft.com/office/drawing/2014/main" xmlns="" id="{5B2658E6-4D65-FA46-B7C2-FA2B838CBEF8}"/>
              </a:ext>
            </a:extLst>
          </p:cNvPr>
          <p:cNvSpPr>
            <a:spLocks noGrp="1"/>
          </p:cNvSpPr>
          <p:nvPr>
            <p:ph idx="1"/>
          </p:nvPr>
        </p:nvSpPr>
        <p:spPr/>
        <p:txBody>
          <a:bodyPr/>
          <a:lstStyle/>
          <a:p>
            <a:r>
              <a:rPr lang="en-US" dirty="0">
                <a:solidFill>
                  <a:schemeClr val="tx1"/>
                </a:solidFill>
              </a:rPr>
              <a:t>Four message types:</a:t>
            </a:r>
          </a:p>
          <a:p>
            <a:pPr lvl="1"/>
            <a:r>
              <a:rPr lang="en-US" b="1" dirty="0">
                <a:solidFill>
                  <a:schemeClr val="tx1"/>
                </a:solidFill>
              </a:rPr>
              <a:t>Confirmable</a:t>
            </a:r>
            <a:r>
              <a:rPr lang="en-US" dirty="0">
                <a:solidFill>
                  <a:schemeClr val="tx1"/>
                </a:solidFill>
              </a:rPr>
              <a:t> – requires an ACK</a:t>
            </a:r>
          </a:p>
          <a:p>
            <a:pPr lvl="1"/>
            <a:r>
              <a:rPr lang="en-US" b="1" dirty="0">
                <a:solidFill>
                  <a:schemeClr val="tx1"/>
                </a:solidFill>
              </a:rPr>
              <a:t>Non-confirmable</a:t>
            </a:r>
            <a:r>
              <a:rPr lang="en-US" dirty="0">
                <a:solidFill>
                  <a:schemeClr val="tx1"/>
                </a:solidFill>
              </a:rPr>
              <a:t> – no ACK needed</a:t>
            </a:r>
          </a:p>
          <a:p>
            <a:pPr lvl="1"/>
            <a:r>
              <a:rPr lang="en-US" b="1" dirty="0">
                <a:solidFill>
                  <a:schemeClr val="tx1"/>
                </a:solidFill>
              </a:rPr>
              <a:t>Acknowledgement</a:t>
            </a:r>
            <a:r>
              <a:rPr lang="en-US" dirty="0">
                <a:solidFill>
                  <a:schemeClr val="tx1"/>
                </a:solidFill>
              </a:rPr>
              <a:t> – ACKs a Confirmable</a:t>
            </a:r>
          </a:p>
          <a:p>
            <a:pPr lvl="1"/>
            <a:r>
              <a:rPr lang="en-US" b="1" dirty="0">
                <a:solidFill>
                  <a:schemeClr val="tx1"/>
                </a:solidFill>
              </a:rPr>
              <a:t>Reset</a:t>
            </a:r>
            <a:r>
              <a:rPr lang="en-US" dirty="0">
                <a:solidFill>
                  <a:schemeClr val="tx1"/>
                </a:solidFill>
              </a:rPr>
              <a:t> - indicates a Confirmable message has been received but context is missing for processing</a:t>
            </a:r>
          </a:p>
          <a:p>
            <a:endParaRPr lang="en-US" dirty="0"/>
          </a:p>
        </p:txBody>
      </p:sp>
    </p:spTree>
    <p:extLst>
      <p:ext uri="{BB962C8B-B14F-4D97-AF65-F5344CB8AC3E}">
        <p14:creationId xmlns:p14="http://schemas.microsoft.com/office/powerpoint/2010/main" val="1712570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A368A2-8C20-1647-9FC5-F290A46771C6}"/>
              </a:ext>
            </a:extLst>
          </p:cNvPr>
          <p:cNvSpPr>
            <a:spLocks noGrp="1"/>
          </p:cNvSpPr>
          <p:nvPr>
            <p:ph type="title"/>
          </p:nvPr>
        </p:nvSpPr>
        <p:spPr/>
        <p:txBody>
          <a:bodyPr/>
          <a:lstStyle/>
          <a:p>
            <a:r>
              <a:rPr lang="en-US" dirty="0" err="1"/>
              <a:t>CoAP</a:t>
            </a:r>
            <a:endParaRPr lang="en-US" dirty="0"/>
          </a:p>
        </p:txBody>
      </p:sp>
      <p:sp>
        <p:nvSpPr>
          <p:cNvPr id="3" name="Content Placeholder 2">
            <a:extLst>
              <a:ext uri="{FF2B5EF4-FFF2-40B4-BE49-F238E27FC236}">
                <a16:creationId xmlns:a16="http://schemas.microsoft.com/office/drawing/2014/main" xmlns="" id="{0CA0F78A-3C12-5545-AFF3-E135B269A07A}"/>
              </a:ext>
            </a:extLst>
          </p:cNvPr>
          <p:cNvSpPr>
            <a:spLocks noGrp="1"/>
          </p:cNvSpPr>
          <p:nvPr>
            <p:ph idx="1"/>
          </p:nvPr>
        </p:nvSpPr>
        <p:spPr/>
        <p:txBody>
          <a:bodyPr>
            <a:normAutofit lnSpcReduction="10000"/>
          </a:bodyPr>
          <a:lstStyle/>
          <a:p>
            <a:r>
              <a:rPr lang="en-US" dirty="0" err="1">
                <a:solidFill>
                  <a:schemeClr val="tx1"/>
                </a:solidFill>
              </a:rPr>
              <a:t>CoAP</a:t>
            </a:r>
            <a:r>
              <a:rPr lang="en-US" dirty="0">
                <a:solidFill>
                  <a:schemeClr val="tx1"/>
                </a:solidFill>
              </a:rPr>
              <a:t> provides reliability without using TCP as transport protocol</a:t>
            </a:r>
          </a:p>
          <a:p>
            <a:r>
              <a:rPr lang="en-US" dirty="0" err="1">
                <a:solidFill>
                  <a:schemeClr val="tx1"/>
                </a:solidFill>
              </a:rPr>
              <a:t>CoAP</a:t>
            </a:r>
            <a:r>
              <a:rPr lang="en-US" dirty="0">
                <a:solidFill>
                  <a:schemeClr val="tx1"/>
                </a:solidFill>
              </a:rPr>
              <a:t> enables asynchronous communication</a:t>
            </a:r>
          </a:p>
          <a:p>
            <a:pPr lvl="1"/>
            <a:r>
              <a:rPr lang="en-US" dirty="0">
                <a:solidFill>
                  <a:schemeClr val="tx1"/>
                </a:solidFill>
              </a:rPr>
              <a:t>e.g., when </a:t>
            </a:r>
            <a:r>
              <a:rPr lang="en-US" dirty="0" err="1">
                <a:solidFill>
                  <a:schemeClr val="tx1"/>
                </a:solidFill>
              </a:rPr>
              <a:t>CoAP</a:t>
            </a:r>
            <a:r>
              <a:rPr lang="en-US" dirty="0">
                <a:solidFill>
                  <a:schemeClr val="tx1"/>
                </a:solidFill>
              </a:rPr>
              <a:t> server receives a request which it cannot handle immediately, it first ACKs the reception of the message and sends back the response in an off-line fashion</a:t>
            </a:r>
          </a:p>
          <a:p>
            <a:r>
              <a:rPr lang="en-US" dirty="0">
                <a:solidFill>
                  <a:schemeClr val="tx1"/>
                </a:solidFill>
              </a:rPr>
              <a:t>Also supports multicast and congestion control</a:t>
            </a:r>
          </a:p>
          <a:p>
            <a:endParaRPr lang="en-US" dirty="0">
              <a:solidFill>
                <a:schemeClr val="tx1"/>
              </a:solidFill>
            </a:endParaRPr>
          </a:p>
        </p:txBody>
      </p:sp>
    </p:spTree>
    <p:extLst>
      <p:ext uri="{BB962C8B-B14F-4D97-AF65-F5344CB8AC3E}">
        <p14:creationId xmlns:p14="http://schemas.microsoft.com/office/powerpoint/2010/main" val="4029960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76FF51-12C9-384D-90FF-F09F01E0C006}"/>
              </a:ext>
            </a:extLst>
          </p:cNvPr>
          <p:cNvSpPr>
            <a:spLocks noGrp="1"/>
          </p:cNvSpPr>
          <p:nvPr>
            <p:ph type="title"/>
          </p:nvPr>
        </p:nvSpPr>
        <p:spPr/>
        <p:txBody>
          <a:bodyPr/>
          <a:lstStyle/>
          <a:p>
            <a:r>
              <a:rPr lang="en-US" dirty="0" err="1"/>
              <a:t>CoAP</a:t>
            </a:r>
            <a:endParaRPr lang="en-US" dirty="0"/>
          </a:p>
        </p:txBody>
      </p:sp>
      <p:pic>
        <p:nvPicPr>
          <p:cNvPr id="4" name="Picture 1028" descr="core-architecture">
            <a:extLst>
              <a:ext uri="{FF2B5EF4-FFF2-40B4-BE49-F238E27FC236}">
                <a16:creationId xmlns:a16="http://schemas.microsoft.com/office/drawing/2014/main" xmlns="" id="{B6CF221E-BDC0-154B-BD00-4E509FEBA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448" y="1085850"/>
            <a:ext cx="5339954" cy="3854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186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5D7948-438D-514A-9AB9-304777DC8B4D}"/>
              </a:ext>
            </a:extLst>
          </p:cNvPr>
          <p:cNvSpPr>
            <a:spLocks noGrp="1"/>
          </p:cNvSpPr>
          <p:nvPr>
            <p:ph type="title"/>
          </p:nvPr>
        </p:nvSpPr>
        <p:spPr/>
        <p:txBody>
          <a:bodyPr/>
          <a:lstStyle/>
          <a:p>
            <a:r>
              <a:rPr lang="en-US" dirty="0"/>
              <a:t>What </a:t>
            </a:r>
            <a:r>
              <a:rPr lang="en-US" dirty="0" err="1"/>
              <a:t>CoAP</a:t>
            </a:r>
            <a:r>
              <a:rPr lang="en-US" dirty="0"/>
              <a:t> Is</a:t>
            </a:r>
          </a:p>
        </p:txBody>
      </p:sp>
      <p:sp>
        <p:nvSpPr>
          <p:cNvPr id="3" name="Content Placeholder 2">
            <a:extLst>
              <a:ext uri="{FF2B5EF4-FFF2-40B4-BE49-F238E27FC236}">
                <a16:creationId xmlns:a16="http://schemas.microsoft.com/office/drawing/2014/main" xmlns="" id="{B4A5DB17-EB78-0C4B-BE43-A82D2FE4AAC7}"/>
              </a:ext>
            </a:extLst>
          </p:cNvPr>
          <p:cNvSpPr>
            <a:spLocks noGrp="1"/>
          </p:cNvSpPr>
          <p:nvPr>
            <p:ph idx="1"/>
          </p:nvPr>
        </p:nvSpPr>
        <p:spPr/>
        <p:txBody>
          <a:bodyPr/>
          <a:lstStyle/>
          <a:p>
            <a:pPr>
              <a:lnSpc>
                <a:spcPct val="90000"/>
              </a:lnSpc>
            </a:pPr>
            <a:r>
              <a:rPr lang="en-US" altLang="en-US" dirty="0" err="1"/>
              <a:t>CoAP</a:t>
            </a:r>
            <a:r>
              <a:rPr lang="en-US" altLang="en-US" dirty="0"/>
              <a:t> is</a:t>
            </a:r>
          </a:p>
          <a:p>
            <a:pPr lvl="1">
              <a:lnSpc>
                <a:spcPct val="90000"/>
              </a:lnSpc>
            </a:pPr>
            <a:r>
              <a:rPr lang="en-US" altLang="en-US" dirty="0"/>
              <a:t>A RESTful protocol</a:t>
            </a:r>
          </a:p>
          <a:p>
            <a:pPr lvl="1">
              <a:lnSpc>
                <a:spcPct val="90000"/>
              </a:lnSpc>
            </a:pPr>
            <a:r>
              <a:rPr lang="en-US" altLang="en-US" dirty="0"/>
              <a:t>Both synchronous and asynchronous</a:t>
            </a:r>
          </a:p>
          <a:p>
            <a:pPr lvl="1">
              <a:lnSpc>
                <a:spcPct val="90000"/>
              </a:lnSpc>
            </a:pPr>
            <a:r>
              <a:rPr lang="en-US" altLang="en-US" dirty="0"/>
              <a:t>For constrained devices and networks</a:t>
            </a:r>
          </a:p>
          <a:p>
            <a:pPr lvl="1">
              <a:lnSpc>
                <a:spcPct val="90000"/>
              </a:lnSpc>
            </a:pPr>
            <a:r>
              <a:rPr lang="en-US" altLang="en-US" dirty="0"/>
              <a:t>Specialized for M2M applications</a:t>
            </a:r>
          </a:p>
          <a:p>
            <a:pPr lvl="1">
              <a:lnSpc>
                <a:spcPct val="90000"/>
              </a:lnSpc>
            </a:pPr>
            <a:r>
              <a:rPr lang="en-US" altLang="en-US" dirty="0"/>
              <a:t>Easy to proxy to/from HTTP</a:t>
            </a:r>
          </a:p>
        </p:txBody>
      </p:sp>
    </p:spTree>
    <p:extLst>
      <p:ext uri="{BB962C8B-B14F-4D97-AF65-F5344CB8AC3E}">
        <p14:creationId xmlns:p14="http://schemas.microsoft.com/office/powerpoint/2010/main" val="28446280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575F8-5D9D-0047-B27D-801D902D51C4}"/>
              </a:ext>
            </a:extLst>
          </p:cNvPr>
          <p:cNvSpPr>
            <a:spLocks noGrp="1"/>
          </p:cNvSpPr>
          <p:nvPr>
            <p:ph type="title"/>
          </p:nvPr>
        </p:nvSpPr>
        <p:spPr/>
        <p:txBody>
          <a:bodyPr>
            <a:noAutofit/>
          </a:bodyPr>
          <a:lstStyle/>
          <a:p>
            <a:r>
              <a:rPr lang="en-US" sz="2700" dirty="0"/>
              <a:t>MQTT</a:t>
            </a:r>
            <a:endParaRPr lang="en-US" sz="2100" dirty="0"/>
          </a:p>
        </p:txBody>
      </p:sp>
      <p:sp>
        <p:nvSpPr>
          <p:cNvPr id="3" name="Content Placeholder 2">
            <a:extLst>
              <a:ext uri="{FF2B5EF4-FFF2-40B4-BE49-F238E27FC236}">
                <a16:creationId xmlns:a16="http://schemas.microsoft.com/office/drawing/2014/main" xmlns="" id="{7AC1AECC-FC86-7A4B-8174-5A4AD6F56A02}"/>
              </a:ext>
            </a:extLst>
          </p:cNvPr>
          <p:cNvSpPr>
            <a:spLocks noGrp="1"/>
          </p:cNvSpPr>
          <p:nvPr>
            <p:ph idx="1"/>
          </p:nvPr>
        </p:nvSpPr>
        <p:spPr/>
        <p:txBody>
          <a:bodyPr/>
          <a:lstStyle/>
          <a:p>
            <a:r>
              <a:rPr lang="en-US" dirty="0"/>
              <a:t>Message Queuing Telemetry Transport</a:t>
            </a:r>
          </a:p>
          <a:p>
            <a:r>
              <a:rPr lang="en-US" dirty="0"/>
              <a:t>In a nutshell, MQTT consist of three parts:</a:t>
            </a:r>
          </a:p>
          <a:p>
            <a:pPr lvl="1"/>
            <a:r>
              <a:rPr lang="en-US" dirty="0"/>
              <a:t>Broker </a:t>
            </a:r>
          </a:p>
          <a:p>
            <a:pPr lvl="1"/>
            <a:r>
              <a:rPr lang="en-US" dirty="0"/>
              <a:t>Subscribers </a:t>
            </a:r>
          </a:p>
          <a:p>
            <a:pPr lvl="1"/>
            <a:r>
              <a:rPr lang="en-US" dirty="0"/>
              <a:t>Publishers </a:t>
            </a:r>
          </a:p>
          <a:p>
            <a:endParaRPr lang="en-US" dirty="0"/>
          </a:p>
        </p:txBody>
      </p:sp>
    </p:spTree>
    <p:extLst>
      <p:ext uri="{BB962C8B-B14F-4D97-AF65-F5344CB8AC3E}">
        <p14:creationId xmlns:p14="http://schemas.microsoft.com/office/powerpoint/2010/main" val="34283085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8F3DA2-A6A5-4D47-9E71-3540E2CA6CA9}"/>
              </a:ext>
            </a:extLst>
          </p:cNvPr>
          <p:cNvSpPr>
            <a:spLocks noGrp="1"/>
          </p:cNvSpPr>
          <p:nvPr>
            <p:ph type="title"/>
          </p:nvPr>
        </p:nvSpPr>
        <p:spPr/>
        <p:txBody>
          <a:bodyPr>
            <a:noAutofit/>
          </a:bodyPr>
          <a:lstStyle/>
          <a:p>
            <a:r>
              <a:rPr lang="en-US" sz="2700" dirty="0"/>
              <a:t>MQTT</a:t>
            </a:r>
          </a:p>
        </p:txBody>
      </p:sp>
      <p:pic>
        <p:nvPicPr>
          <p:cNvPr id="4" name="Picture 2" descr="Image result for mqtt diagram">
            <a:extLst>
              <a:ext uri="{FF2B5EF4-FFF2-40B4-BE49-F238E27FC236}">
                <a16:creationId xmlns:a16="http://schemas.microsoft.com/office/drawing/2014/main" xmlns="" id="{9C814C7A-91D8-3849-8575-3CB8B91845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3332" y="1200240"/>
            <a:ext cx="5124808" cy="3783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228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DOMAIN SPECIFIC </a:t>
            </a:r>
            <a:r>
              <a:rPr lang="en-US" sz="3200" dirty="0" err="1"/>
              <a:t>IoTs</a:t>
            </a:r>
            <a:endParaRPr lang="en-IN" sz="3200" dirty="0"/>
          </a:p>
        </p:txBody>
      </p:sp>
      <p:sp>
        <p:nvSpPr>
          <p:cNvPr id="4" name="Rectangle 3"/>
          <p:cNvSpPr/>
          <p:nvPr/>
        </p:nvSpPr>
        <p:spPr>
          <a:xfrm>
            <a:off x="105204" y="1017360"/>
            <a:ext cx="9022080" cy="3847207"/>
          </a:xfrm>
          <a:prstGeom prst="rect">
            <a:avLst/>
          </a:prstGeom>
        </p:spPr>
        <p:txBody>
          <a:bodyPr wrap="square">
            <a:spAutoFit/>
          </a:bodyPr>
          <a:lstStyle/>
          <a:p>
            <a:pPr marL="457200" indent="-457200">
              <a:buAutoNum type="arabicParenR"/>
            </a:pPr>
            <a:r>
              <a:rPr lang="en-US" sz="2400" b="1" dirty="0" smtClean="0"/>
              <a:t>Home </a:t>
            </a:r>
            <a:r>
              <a:rPr lang="en-US" sz="2400" b="1" dirty="0"/>
              <a:t>Automation: </a:t>
            </a:r>
            <a:endParaRPr lang="en-US" sz="2400" b="1" dirty="0" smtClean="0"/>
          </a:p>
          <a:p>
            <a:pPr marL="800100" lvl="1" indent="-342900">
              <a:buFont typeface="Wingdings" panose="05000000000000000000" pitchFamily="2" charset="2"/>
              <a:buChar char="q"/>
            </a:pPr>
            <a:r>
              <a:rPr lang="en-US" sz="2000" dirty="0" smtClean="0"/>
              <a:t>Smart </a:t>
            </a:r>
            <a:r>
              <a:rPr lang="en-US" sz="2000" dirty="0"/>
              <a:t>Lighting: helps in saving energy by adapting the lighting to the ambient conditions and switching on/off or diming the light </a:t>
            </a:r>
            <a:r>
              <a:rPr lang="en-US" sz="2000" dirty="0" err="1"/>
              <a:t>whenneeded</a:t>
            </a:r>
            <a:r>
              <a:rPr lang="en-US" sz="2000" dirty="0" smtClean="0"/>
              <a:t>.</a:t>
            </a:r>
          </a:p>
          <a:p>
            <a:pPr marL="800100" lvl="1" indent="-342900">
              <a:buFont typeface="Wingdings" panose="05000000000000000000" pitchFamily="2" charset="2"/>
              <a:buChar char="q"/>
            </a:pPr>
            <a:r>
              <a:rPr lang="en-US" sz="2000" dirty="0" smtClean="0"/>
              <a:t>  </a:t>
            </a:r>
            <a:r>
              <a:rPr lang="en-US" sz="2000" dirty="0"/>
              <a:t>Smart Appliances: make the management easier and also provide status information to the </a:t>
            </a:r>
            <a:r>
              <a:rPr lang="en-US" sz="2000" dirty="0" smtClean="0"/>
              <a:t>users remotely</a:t>
            </a:r>
            <a:r>
              <a:rPr lang="en-US" sz="2000" dirty="0"/>
              <a:t>. </a:t>
            </a:r>
            <a:endParaRPr lang="en-US" sz="2000" dirty="0" smtClean="0"/>
          </a:p>
          <a:p>
            <a:pPr marL="800100" lvl="1" indent="-342900">
              <a:buFont typeface="Wingdings" panose="05000000000000000000" pitchFamily="2" charset="2"/>
              <a:buChar char="q"/>
            </a:pPr>
            <a:r>
              <a:rPr lang="en-US" sz="2000" dirty="0" smtClean="0"/>
              <a:t> </a:t>
            </a:r>
            <a:r>
              <a:rPr lang="en-US" sz="2000" dirty="0"/>
              <a:t>Intrusion Detection: use security cameras and sensors(PIR sensors and door sensors) to detect intrusion and raise alerts. Alerts can be in the form of SMS or email sent to </a:t>
            </a:r>
            <a:r>
              <a:rPr lang="en-US" sz="2000" dirty="0" smtClean="0"/>
              <a:t>the user</a:t>
            </a:r>
            <a:r>
              <a:rPr lang="en-US" sz="2000" dirty="0"/>
              <a:t>. </a:t>
            </a:r>
          </a:p>
          <a:p>
            <a:pPr marL="800100" lvl="1" indent="-342900">
              <a:buFont typeface="Wingdings" panose="05000000000000000000" pitchFamily="2" charset="2"/>
              <a:buChar char="q"/>
            </a:pPr>
            <a:r>
              <a:rPr lang="en-US" sz="2000" dirty="0" smtClean="0"/>
              <a:t> </a:t>
            </a:r>
            <a:r>
              <a:rPr lang="en-US" sz="2000" dirty="0"/>
              <a:t>Smoke/Gas Detectors: Smoke detectors are installed in homes and buildings to detect smoke that is typically an early sign of fire. Alerts raised by smoke detectors can be in the form of signals to a fire alarm system. Gas detectors can detect the presence of harmful gases such as CO, </a:t>
            </a:r>
            <a:r>
              <a:rPr lang="en-US" sz="2000" dirty="0" err="1"/>
              <a:t>LPGetc</a:t>
            </a:r>
            <a:r>
              <a:rPr lang="en-US" sz="2000" dirty="0"/>
              <a:t>.,</a:t>
            </a:r>
            <a:endParaRPr lang="en-IN" sz="2000" dirty="0"/>
          </a:p>
        </p:txBody>
      </p:sp>
    </p:spTree>
    <p:extLst>
      <p:ext uri="{BB962C8B-B14F-4D97-AF65-F5344CB8AC3E}">
        <p14:creationId xmlns:p14="http://schemas.microsoft.com/office/powerpoint/2010/main" val="4615105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23D60-A05E-5844-B425-5A4D74EF0775}"/>
              </a:ext>
            </a:extLst>
          </p:cNvPr>
          <p:cNvSpPr>
            <a:spLocks noGrp="1"/>
          </p:cNvSpPr>
          <p:nvPr>
            <p:ph type="title"/>
          </p:nvPr>
        </p:nvSpPr>
        <p:spPr/>
        <p:txBody>
          <a:bodyPr/>
          <a:lstStyle/>
          <a:p>
            <a:r>
              <a:rPr lang="en-US" dirty="0"/>
              <a:t>MQTT</a:t>
            </a:r>
          </a:p>
        </p:txBody>
      </p:sp>
      <p:sp>
        <p:nvSpPr>
          <p:cNvPr id="3" name="Content Placeholder 2">
            <a:extLst>
              <a:ext uri="{FF2B5EF4-FFF2-40B4-BE49-F238E27FC236}">
                <a16:creationId xmlns:a16="http://schemas.microsoft.com/office/drawing/2014/main" xmlns="" id="{E24E90F1-1E85-B742-B117-58FD4BA6BD8E}"/>
              </a:ext>
            </a:extLst>
          </p:cNvPr>
          <p:cNvSpPr>
            <a:spLocks noGrp="1"/>
          </p:cNvSpPr>
          <p:nvPr>
            <p:ph idx="1"/>
          </p:nvPr>
        </p:nvSpPr>
        <p:spPr/>
        <p:txBody>
          <a:bodyPr>
            <a:normAutofit fontScale="77500" lnSpcReduction="20000"/>
          </a:bodyPr>
          <a:lstStyle/>
          <a:p>
            <a:r>
              <a:rPr lang="en-US" dirty="0"/>
              <a:t>MQTT was invented by Andy Stanford-Clark (IBM) and Arlen Nipper (</a:t>
            </a:r>
            <a:r>
              <a:rPr lang="en-US" dirty="0" err="1"/>
              <a:t>Arcom</a:t>
            </a:r>
            <a:r>
              <a:rPr lang="en-US" dirty="0"/>
              <a:t>, now Cirrus Link) back in 1999, where their use case was to create a protocol for minimal battery loss and minimal bandwidth connecting oil pipelines over satellite connections. They specified the following goals, which the future protocol should have:</a:t>
            </a:r>
          </a:p>
          <a:p>
            <a:pPr lvl="1"/>
            <a:r>
              <a:rPr lang="en-US" dirty="0"/>
              <a:t>Simple to implement</a:t>
            </a:r>
          </a:p>
          <a:p>
            <a:pPr lvl="1"/>
            <a:r>
              <a:rPr lang="en-US" dirty="0"/>
              <a:t>Provide a Quality of Service Data Delivery</a:t>
            </a:r>
          </a:p>
          <a:p>
            <a:pPr lvl="1"/>
            <a:r>
              <a:rPr lang="en-US" dirty="0"/>
              <a:t>Lightweight and Bandwidth Efficient</a:t>
            </a:r>
          </a:p>
          <a:p>
            <a:pPr lvl="1"/>
            <a:r>
              <a:rPr lang="en-US" dirty="0"/>
              <a:t>Data Agnostic</a:t>
            </a:r>
          </a:p>
          <a:p>
            <a:pPr lvl="1"/>
            <a:r>
              <a:rPr lang="en-US" dirty="0"/>
              <a:t>Continuous Session Awareness</a:t>
            </a:r>
          </a:p>
          <a:p>
            <a:endParaRPr lang="en-US" dirty="0"/>
          </a:p>
        </p:txBody>
      </p:sp>
    </p:spTree>
    <p:extLst>
      <p:ext uri="{BB962C8B-B14F-4D97-AF65-F5344CB8AC3E}">
        <p14:creationId xmlns:p14="http://schemas.microsoft.com/office/powerpoint/2010/main" val="16109189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11CFA3-B29B-DE46-88F5-12811805038E}"/>
              </a:ext>
            </a:extLst>
          </p:cNvPr>
          <p:cNvSpPr>
            <a:spLocks noGrp="1"/>
          </p:cNvSpPr>
          <p:nvPr>
            <p:ph type="title"/>
          </p:nvPr>
        </p:nvSpPr>
        <p:spPr/>
        <p:txBody>
          <a:bodyPr/>
          <a:lstStyle/>
          <a:p>
            <a:r>
              <a:rPr lang="en-US" dirty="0"/>
              <a:t>MQTT</a:t>
            </a:r>
          </a:p>
        </p:txBody>
      </p:sp>
      <p:sp>
        <p:nvSpPr>
          <p:cNvPr id="3" name="Content Placeholder 2">
            <a:extLst>
              <a:ext uri="{FF2B5EF4-FFF2-40B4-BE49-F238E27FC236}">
                <a16:creationId xmlns:a16="http://schemas.microsoft.com/office/drawing/2014/main" xmlns="" id="{9A1F16DB-1327-8E45-ACDB-0961BBE2C30B}"/>
              </a:ext>
            </a:extLst>
          </p:cNvPr>
          <p:cNvSpPr>
            <a:spLocks noGrp="1"/>
          </p:cNvSpPr>
          <p:nvPr>
            <p:ph idx="1"/>
          </p:nvPr>
        </p:nvSpPr>
        <p:spPr/>
        <p:txBody>
          <a:bodyPr>
            <a:normAutofit fontScale="92500" lnSpcReduction="20000"/>
          </a:bodyPr>
          <a:lstStyle/>
          <a:p>
            <a:r>
              <a:rPr lang="en-US" dirty="0"/>
              <a:t>Built for proprietary embedded systems; now shifting to IoT</a:t>
            </a:r>
          </a:p>
          <a:p>
            <a:r>
              <a:rPr lang="en-US" dirty="0"/>
              <a:t>You can send anything as a message; up to 256 MB </a:t>
            </a:r>
          </a:p>
          <a:p>
            <a:r>
              <a:rPr lang="en-US" dirty="0"/>
              <a:t>Built for unreliable networks</a:t>
            </a:r>
          </a:p>
          <a:p>
            <a:r>
              <a:rPr lang="en-US" dirty="0"/>
              <a:t>Enterprise scale implementations down to hobby projects </a:t>
            </a:r>
          </a:p>
          <a:p>
            <a:r>
              <a:rPr lang="en-US" dirty="0"/>
              <a:t>Decouples readers and writers</a:t>
            </a:r>
          </a:p>
          <a:p>
            <a:r>
              <a:rPr lang="en-US" dirty="0"/>
              <a:t>Message have a topic, quality of service, and retain status associated with them</a:t>
            </a:r>
          </a:p>
          <a:p>
            <a:endParaRPr lang="en-US" dirty="0"/>
          </a:p>
        </p:txBody>
      </p:sp>
    </p:spTree>
    <p:extLst>
      <p:ext uri="{BB962C8B-B14F-4D97-AF65-F5344CB8AC3E}">
        <p14:creationId xmlns:p14="http://schemas.microsoft.com/office/powerpoint/2010/main" val="32825981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E29F16-41DE-854F-B251-6A8A1961B0A2}"/>
              </a:ext>
            </a:extLst>
          </p:cNvPr>
          <p:cNvSpPr>
            <a:spLocks noGrp="1"/>
          </p:cNvSpPr>
          <p:nvPr>
            <p:ph type="title"/>
          </p:nvPr>
        </p:nvSpPr>
        <p:spPr/>
        <p:txBody>
          <a:bodyPr/>
          <a:lstStyle/>
          <a:p>
            <a:r>
              <a:rPr lang="en-US" dirty="0"/>
              <a:t>Publish/Subscribe Concept</a:t>
            </a:r>
          </a:p>
        </p:txBody>
      </p:sp>
      <p:sp>
        <p:nvSpPr>
          <p:cNvPr id="5" name="Content Placeholder 4">
            <a:extLst>
              <a:ext uri="{FF2B5EF4-FFF2-40B4-BE49-F238E27FC236}">
                <a16:creationId xmlns:a16="http://schemas.microsoft.com/office/drawing/2014/main" xmlns="" id="{C9424935-2A77-5849-854F-BEA48825F445}"/>
              </a:ext>
            </a:extLst>
          </p:cNvPr>
          <p:cNvSpPr>
            <a:spLocks noGrp="1"/>
          </p:cNvSpPr>
          <p:nvPr>
            <p:ph sz="half" idx="2"/>
          </p:nvPr>
        </p:nvSpPr>
        <p:spPr>
          <a:xfrm>
            <a:off x="5109210" y="1063229"/>
            <a:ext cx="3817620" cy="4114800"/>
          </a:xfrm>
        </p:spPr>
        <p:txBody>
          <a:bodyPr>
            <a:normAutofit fontScale="47500" lnSpcReduction="20000"/>
          </a:bodyPr>
          <a:lstStyle/>
          <a:p>
            <a:pPr marL="0" indent="0">
              <a:buNone/>
            </a:pPr>
            <a:r>
              <a:rPr lang="en-US" sz="2900" b="1" dirty="0">
                <a:solidFill>
                  <a:schemeClr val="tx1"/>
                </a:solidFill>
              </a:rPr>
              <a:t>Decoupled in space and time:</a:t>
            </a:r>
          </a:p>
          <a:p>
            <a:pPr marL="0" indent="0">
              <a:buNone/>
            </a:pPr>
            <a:r>
              <a:rPr lang="en-US" sz="3800" dirty="0">
                <a:solidFill>
                  <a:schemeClr val="tx1"/>
                </a:solidFill>
              </a:rPr>
              <a:t>The clients do not need each others </a:t>
            </a:r>
          </a:p>
          <a:p>
            <a:pPr marL="0" indent="0">
              <a:buNone/>
            </a:pPr>
            <a:r>
              <a:rPr lang="en-US" sz="3800" dirty="0">
                <a:solidFill>
                  <a:schemeClr val="tx1"/>
                </a:solidFill>
              </a:rPr>
              <a:t>IP address and port (space) and </a:t>
            </a:r>
          </a:p>
          <a:p>
            <a:pPr marL="0" indent="0">
              <a:buNone/>
            </a:pPr>
            <a:r>
              <a:rPr lang="en-US" sz="3800" dirty="0">
                <a:solidFill>
                  <a:schemeClr val="tx1"/>
                </a:solidFill>
              </a:rPr>
              <a:t>they do not need to be running at</a:t>
            </a:r>
          </a:p>
          <a:p>
            <a:pPr marL="0" indent="0">
              <a:buNone/>
            </a:pPr>
            <a:r>
              <a:rPr lang="en-US" sz="3800" dirty="0">
                <a:solidFill>
                  <a:schemeClr val="tx1"/>
                </a:solidFill>
              </a:rPr>
              <a:t>the same time (time).</a:t>
            </a:r>
          </a:p>
          <a:p>
            <a:pPr marL="0" indent="0">
              <a:buNone/>
            </a:pPr>
            <a:endParaRPr lang="en-US" sz="3800" dirty="0">
              <a:solidFill>
                <a:schemeClr val="tx1"/>
              </a:solidFill>
            </a:endParaRPr>
          </a:p>
          <a:p>
            <a:pPr marL="0" indent="0">
              <a:buNone/>
            </a:pPr>
            <a:r>
              <a:rPr lang="en-US" sz="3800" dirty="0">
                <a:solidFill>
                  <a:schemeClr val="tx1"/>
                </a:solidFill>
              </a:rPr>
              <a:t>The broker’s IP and port must be</a:t>
            </a:r>
          </a:p>
          <a:p>
            <a:pPr marL="0" indent="0">
              <a:buNone/>
            </a:pPr>
            <a:r>
              <a:rPr lang="en-US" sz="3800" dirty="0">
                <a:solidFill>
                  <a:schemeClr val="tx1"/>
                </a:solidFill>
              </a:rPr>
              <a:t>known by clients</a:t>
            </a:r>
          </a:p>
          <a:p>
            <a:pPr marL="0" indent="0">
              <a:buNone/>
            </a:pPr>
            <a:endParaRPr lang="en-US" sz="3800" dirty="0">
              <a:solidFill>
                <a:schemeClr val="tx1"/>
              </a:solidFill>
            </a:endParaRPr>
          </a:p>
          <a:p>
            <a:pPr marL="0" indent="0">
              <a:buNone/>
            </a:pPr>
            <a:r>
              <a:rPr lang="en-US" sz="3800" dirty="0">
                <a:solidFill>
                  <a:schemeClr val="tx1"/>
                </a:solidFill>
              </a:rPr>
              <a:t>Namespace hierarchy used for </a:t>
            </a:r>
          </a:p>
          <a:p>
            <a:pPr marL="0" indent="0">
              <a:buNone/>
            </a:pPr>
            <a:r>
              <a:rPr lang="en-US" sz="3800" dirty="0">
                <a:solidFill>
                  <a:schemeClr val="tx1"/>
                </a:solidFill>
              </a:rPr>
              <a:t>topic filtering</a:t>
            </a:r>
          </a:p>
          <a:p>
            <a:pPr marL="0" indent="0">
              <a:buNone/>
            </a:pPr>
            <a:endParaRPr lang="en-US" sz="3800" dirty="0">
              <a:solidFill>
                <a:schemeClr val="tx1"/>
              </a:solidFill>
            </a:endParaRPr>
          </a:p>
          <a:p>
            <a:pPr marL="0" indent="0">
              <a:buNone/>
            </a:pPr>
            <a:r>
              <a:rPr lang="en-US" sz="3800" dirty="0">
                <a:solidFill>
                  <a:schemeClr val="tx1"/>
                </a:solidFill>
              </a:rPr>
              <a:t>It may be the case that a published</a:t>
            </a:r>
          </a:p>
          <a:p>
            <a:pPr marL="0" indent="0">
              <a:buNone/>
            </a:pPr>
            <a:r>
              <a:rPr lang="en-US" sz="3800" dirty="0">
                <a:solidFill>
                  <a:schemeClr val="tx1"/>
                </a:solidFill>
              </a:rPr>
              <a:t>message is never consumed by any</a:t>
            </a:r>
          </a:p>
          <a:p>
            <a:pPr marL="0" indent="0">
              <a:buNone/>
            </a:pPr>
            <a:r>
              <a:rPr lang="en-US" sz="3800" dirty="0" smtClean="0">
                <a:solidFill>
                  <a:schemeClr val="tx1"/>
                </a:solidFill>
              </a:rPr>
              <a:t>Subscriber </a:t>
            </a:r>
            <a:endParaRPr lang="en-US" dirty="0"/>
          </a:p>
        </p:txBody>
      </p:sp>
      <p:pic>
        <p:nvPicPr>
          <p:cNvPr id="7" name="Picture 6">
            <a:extLst>
              <a:ext uri="{FF2B5EF4-FFF2-40B4-BE49-F238E27FC236}">
                <a16:creationId xmlns:a16="http://schemas.microsoft.com/office/drawing/2014/main" xmlns="" id="{96EF00B8-3A1F-474B-B98B-F1A15D65BF14}"/>
              </a:ext>
            </a:extLst>
          </p:cNvPr>
          <p:cNvPicPr>
            <a:picLocks noChangeAspect="1"/>
          </p:cNvPicPr>
          <p:nvPr/>
        </p:nvPicPr>
        <p:blipFill>
          <a:blip r:embed="rId3"/>
          <a:stretch>
            <a:fillRect/>
          </a:stretch>
        </p:blipFill>
        <p:spPr>
          <a:xfrm>
            <a:off x="217170" y="1063228"/>
            <a:ext cx="4629150" cy="3908821"/>
          </a:xfrm>
          <a:prstGeom prst="rect">
            <a:avLst/>
          </a:prstGeom>
        </p:spPr>
      </p:pic>
    </p:spTree>
    <p:extLst>
      <p:ext uri="{BB962C8B-B14F-4D97-AF65-F5344CB8AC3E}">
        <p14:creationId xmlns:p14="http://schemas.microsoft.com/office/powerpoint/2010/main" val="3781073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DAE5B3-01C9-1F4D-A2BE-347B92AEB915}"/>
              </a:ext>
            </a:extLst>
          </p:cNvPr>
          <p:cNvSpPr>
            <a:spLocks noGrp="1"/>
          </p:cNvSpPr>
          <p:nvPr>
            <p:ph type="title"/>
          </p:nvPr>
        </p:nvSpPr>
        <p:spPr/>
        <p:txBody>
          <a:bodyPr/>
          <a:lstStyle/>
          <a:p>
            <a:r>
              <a:rPr lang="en-US" dirty="0"/>
              <a:t>MQTT: Example</a:t>
            </a:r>
          </a:p>
        </p:txBody>
      </p:sp>
      <p:sp>
        <p:nvSpPr>
          <p:cNvPr id="3" name="Content Placeholder 2">
            <a:extLst>
              <a:ext uri="{FF2B5EF4-FFF2-40B4-BE49-F238E27FC236}">
                <a16:creationId xmlns:a16="http://schemas.microsoft.com/office/drawing/2014/main" xmlns="" id="{74C19938-A7CD-A940-ACCD-B852A5F3F22F}"/>
              </a:ext>
            </a:extLst>
          </p:cNvPr>
          <p:cNvSpPr>
            <a:spLocks noGrp="1"/>
          </p:cNvSpPr>
          <p:nvPr>
            <p:ph idx="1"/>
          </p:nvPr>
        </p:nvSpPr>
        <p:spPr>
          <a:xfrm>
            <a:off x="463715" y="1275736"/>
            <a:ext cx="5731346" cy="3502740"/>
          </a:xfrm>
        </p:spPr>
        <p:txBody>
          <a:bodyPr>
            <a:normAutofit fontScale="55000" lnSpcReduction="20000"/>
          </a:bodyPr>
          <a:lstStyle/>
          <a:p>
            <a:r>
              <a:rPr lang="en-US" dirty="0"/>
              <a:t>Clients connect to a “Broker”</a:t>
            </a:r>
          </a:p>
          <a:p>
            <a:r>
              <a:rPr lang="en-US" dirty="0"/>
              <a:t>Clients subscribe to topics e.g.,</a:t>
            </a:r>
          </a:p>
          <a:p>
            <a:pPr lvl="1"/>
            <a:r>
              <a:rPr lang="en-US" dirty="0" err="1"/>
              <a:t>client.subscribe</a:t>
            </a:r>
            <a:r>
              <a:rPr lang="en-US" dirty="0"/>
              <a:t>(‘</a:t>
            </a:r>
            <a:r>
              <a:rPr lang="en-US" dirty="0" err="1"/>
              <a:t>toggleLight</a:t>
            </a:r>
            <a:r>
              <a:rPr lang="en-US" dirty="0"/>
              <a:t>/1’)</a:t>
            </a:r>
          </a:p>
          <a:p>
            <a:pPr lvl="1"/>
            <a:r>
              <a:rPr lang="en-US" dirty="0" err="1"/>
              <a:t>client.subscribe</a:t>
            </a:r>
            <a:r>
              <a:rPr lang="en-US" dirty="0"/>
              <a:t>(‘</a:t>
            </a:r>
            <a:r>
              <a:rPr lang="en-US" dirty="0" err="1"/>
              <a:t>toggleLight</a:t>
            </a:r>
            <a:r>
              <a:rPr lang="en-US" dirty="0"/>
              <a:t>/2’)</a:t>
            </a:r>
          </a:p>
          <a:p>
            <a:pPr lvl="1"/>
            <a:r>
              <a:rPr lang="en-US" dirty="0" err="1"/>
              <a:t>client.subscribe</a:t>
            </a:r>
            <a:r>
              <a:rPr lang="en-US" dirty="0"/>
              <a:t>(‘</a:t>
            </a:r>
            <a:r>
              <a:rPr lang="en-US" dirty="0" err="1"/>
              <a:t>toggleLight</a:t>
            </a:r>
            <a:r>
              <a:rPr lang="en-US" dirty="0"/>
              <a:t>/3’)</a:t>
            </a:r>
          </a:p>
          <a:p>
            <a:r>
              <a:rPr lang="en-US" dirty="0"/>
              <a:t>Clients can publish messages to topics:</a:t>
            </a:r>
          </a:p>
          <a:p>
            <a:pPr lvl="1"/>
            <a:r>
              <a:rPr lang="en-US" dirty="0" err="1"/>
              <a:t>client.publish</a:t>
            </a:r>
            <a:r>
              <a:rPr lang="en-US" dirty="0"/>
              <a:t>(‘</a:t>
            </a:r>
            <a:r>
              <a:rPr lang="en-US" dirty="0" err="1"/>
              <a:t>toggleLight</a:t>
            </a:r>
            <a:r>
              <a:rPr lang="en-US" dirty="0"/>
              <a:t>/1’, ‘toggle’);</a:t>
            </a:r>
          </a:p>
          <a:p>
            <a:pPr lvl="1"/>
            <a:r>
              <a:rPr lang="en-US" dirty="0" err="1"/>
              <a:t>client.publish</a:t>
            </a:r>
            <a:r>
              <a:rPr lang="en-US" dirty="0"/>
              <a:t>(‘</a:t>
            </a:r>
            <a:r>
              <a:rPr lang="en-US" dirty="0" err="1"/>
              <a:t>toggleLight</a:t>
            </a:r>
            <a:r>
              <a:rPr lang="en-US" dirty="0"/>
              <a:t>/2’, ‘toggle’);</a:t>
            </a:r>
          </a:p>
          <a:p>
            <a:r>
              <a:rPr lang="en-US" dirty="0"/>
              <a:t>All clients receive all messages published to topics they subscribe </a:t>
            </a:r>
            <a:r>
              <a:rPr lang="en-US" dirty="0" smtClean="0"/>
              <a:t>to </a:t>
            </a:r>
            <a:r>
              <a:rPr lang="en-US" b="1" dirty="0" smtClean="0"/>
              <a:t>Messages </a:t>
            </a:r>
            <a:r>
              <a:rPr lang="en-US" b="1" dirty="0"/>
              <a:t>can be anything</a:t>
            </a:r>
          </a:p>
          <a:p>
            <a:pPr lvl="1"/>
            <a:r>
              <a:rPr lang="en-US" dirty="0"/>
              <a:t>Text</a:t>
            </a:r>
          </a:p>
          <a:p>
            <a:pPr lvl="1"/>
            <a:r>
              <a:rPr lang="en-US" dirty="0"/>
              <a:t>Images</a:t>
            </a:r>
          </a:p>
          <a:p>
            <a:pPr lvl="1"/>
            <a:r>
              <a:rPr lang="en-US" dirty="0"/>
              <a:t>etc.</a:t>
            </a:r>
          </a:p>
          <a:p>
            <a:endParaRPr lang="en-US" dirty="0"/>
          </a:p>
        </p:txBody>
      </p:sp>
      <p:pic>
        <p:nvPicPr>
          <p:cNvPr id="4" name="Picture 2" descr="Image result for mqtt diagram">
            <a:extLst>
              <a:ext uri="{FF2B5EF4-FFF2-40B4-BE49-F238E27FC236}">
                <a16:creationId xmlns:a16="http://schemas.microsoft.com/office/drawing/2014/main" xmlns="" id="{32211591-044F-9545-824D-193EBCBDA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5060" y="1108710"/>
            <a:ext cx="2663190" cy="379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5681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ABBECF-9C90-8C4C-BD5E-F347D6265A34}"/>
              </a:ext>
            </a:extLst>
          </p:cNvPr>
          <p:cNvSpPr>
            <a:spLocks noGrp="1"/>
          </p:cNvSpPr>
          <p:nvPr>
            <p:ph type="title"/>
          </p:nvPr>
        </p:nvSpPr>
        <p:spPr/>
        <p:txBody>
          <a:bodyPr/>
          <a:lstStyle/>
          <a:p>
            <a:r>
              <a:rPr lang="en-US" dirty="0"/>
              <a:t>Node.js Example</a:t>
            </a:r>
          </a:p>
        </p:txBody>
      </p:sp>
      <p:sp>
        <p:nvSpPr>
          <p:cNvPr id="3" name="Content Placeholder 2">
            <a:extLst>
              <a:ext uri="{FF2B5EF4-FFF2-40B4-BE49-F238E27FC236}">
                <a16:creationId xmlns:a16="http://schemas.microsoft.com/office/drawing/2014/main" xmlns="" id="{FDD1CA12-980F-CA43-8275-91F31A749F28}"/>
              </a:ext>
            </a:extLst>
          </p:cNvPr>
          <p:cNvSpPr>
            <a:spLocks noGrp="1"/>
          </p:cNvSpPr>
          <p:nvPr>
            <p:ph idx="1"/>
          </p:nvPr>
        </p:nvSpPr>
        <p:spPr>
          <a:xfrm>
            <a:off x="280835" y="1017360"/>
            <a:ext cx="6748616" cy="4023270"/>
          </a:xfrm>
        </p:spPr>
        <p:txBody>
          <a:bodyPr>
            <a:noAutofit/>
          </a:bodyPr>
          <a:lstStyle/>
          <a:p>
            <a:pPr marL="0" indent="0">
              <a:buNone/>
            </a:pPr>
            <a:r>
              <a:rPr lang="en-US" sz="1200" dirty="0" err="1"/>
              <a:t>var</a:t>
            </a:r>
            <a:r>
              <a:rPr lang="en-US" sz="1200" dirty="0"/>
              <a:t> </a:t>
            </a:r>
            <a:r>
              <a:rPr lang="en-US" sz="1200" dirty="0" err="1"/>
              <a:t>mqtt</a:t>
            </a:r>
            <a:r>
              <a:rPr lang="en-US" sz="1200" dirty="0"/>
              <a:t> = require('</a:t>
            </a:r>
            <a:r>
              <a:rPr lang="en-US" sz="1200" dirty="0" err="1"/>
              <a:t>mqtt</a:t>
            </a:r>
            <a:r>
              <a:rPr lang="en-US" sz="1200" dirty="0"/>
              <a:t>');</a:t>
            </a:r>
          </a:p>
          <a:p>
            <a:pPr marL="0" indent="0">
              <a:buNone/>
            </a:pPr>
            <a:r>
              <a:rPr lang="en-US" sz="1200" dirty="0" err="1"/>
              <a:t>var</a:t>
            </a:r>
            <a:r>
              <a:rPr lang="en-US" sz="1200" dirty="0"/>
              <a:t> client = </a:t>
            </a:r>
            <a:r>
              <a:rPr lang="en-US" sz="1200" dirty="0" err="1"/>
              <a:t>mqtt.createClient</a:t>
            </a:r>
            <a:r>
              <a:rPr lang="en-US" sz="1200" dirty="0"/>
              <a:t>('&lt;&lt;</a:t>
            </a:r>
            <a:r>
              <a:rPr lang="en-US" sz="1200" dirty="0" err="1"/>
              <a:t>PortNumber</a:t>
            </a:r>
            <a:r>
              <a:rPr lang="en-US" sz="1200" dirty="0"/>
              <a:t>&gt;&gt;', 'm11.cloudmqtt.com', {</a:t>
            </a:r>
          </a:p>
          <a:p>
            <a:pPr marL="0" indent="0">
              <a:buNone/>
            </a:pPr>
            <a:r>
              <a:rPr lang="en-US" sz="1200" dirty="0"/>
              <a:t>	username: '&lt;&lt;</a:t>
            </a:r>
            <a:r>
              <a:rPr lang="en-US" sz="1200" dirty="0" err="1"/>
              <a:t>UserName</a:t>
            </a:r>
            <a:r>
              <a:rPr lang="en-US" sz="1200" dirty="0"/>
              <a:t>&gt;&gt;’,</a:t>
            </a:r>
          </a:p>
          <a:p>
            <a:pPr marL="0" indent="0">
              <a:buNone/>
            </a:pPr>
            <a:r>
              <a:rPr lang="en-US" sz="1200" dirty="0"/>
              <a:t>	password: '&lt;&lt;Password&gt;&gt;'</a:t>
            </a:r>
          </a:p>
          <a:p>
            <a:pPr marL="0" indent="0">
              <a:buNone/>
            </a:pPr>
            <a:r>
              <a:rPr lang="en-US" sz="1200" dirty="0"/>
              <a:t>});</a:t>
            </a:r>
          </a:p>
          <a:p>
            <a:pPr marL="0" indent="0">
              <a:buNone/>
            </a:pPr>
            <a:r>
              <a:rPr lang="en-US" sz="1200" dirty="0" err="1"/>
              <a:t>client.on</a:t>
            </a:r>
            <a:r>
              <a:rPr lang="en-US" sz="1200" dirty="0"/>
              <a:t>('connect', function () { // When connected</a:t>
            </a:r>
          </a:p>
          <a:p>
            <a:pPr marL="0" indent="0">
              <a:buNone/>
            </a:pPr>
            <a:r>
              <a:rPr lang="en-US" sz="1200" dirty="0"/>
              <a:t>	// subscribe to a topic</a:t>
            </a:r>
          </a:p>
          <a:p>
            <a:pPr marL="0" indent="0">
              <a:buNone/>
            </a:pPr>
            <a:r>
              <a:rPr lang="en-US" sz="1200" dirty="0"/>
              <a:t>	</a:t>
            </a:r>
            <a:r>
              <a:rPr lang="en-US" sz="1200" dirty="0" err="1"/>
              <a:t>client.subscribe</a:t>
            </a:r>
            <a:r>
              <a:rPr lang="en-US" sz="1200" dirty="0"/>
              <a:t>('TEMPERATURE_READING', function () {</a:t>
            </a:r>
          </a:p>
          <a:p>
            <a:pPr marL="0" indent="0">
              <a:buNone/>
            </a:pPr>
            <a:r>
              <a:rPr lang="en-US" sz="1200" dirty="0"/>
              <a:t>		// when a message arrives, do something with it</a:t>
            </a:r>
          </a:p>
          <a:p>
            <a:pPr marL="0" indent="0">
              <a:buNone/>
            </a:pPr>
            <a:r>
              <a:rPr lang="en-US" sz="1200" dirty="0"/>
              <a:t>		</a:t>
            </a:r>
            <a:r>
              <a:rPr lang="en-US" sz="1200" dirty="0" err="1"/>
              <a:t>client.on</a:t>
            </a:r>
            <a:r>
              <a:rPr lang="en-US" sz="1200" dirty="0"/>
              <a:t>('message', function (topic, message, packet) {</a:t>
            </a:r>
          </a:p>
          <a:p>
            <a:pPr marL="0" indent="0">
              <a:buNone/>
            </a:pPr>
            <a:r>
              <a:rPr lang="en-US" sz="1200" dirty="0"/>
              <a:t>			</a:t>
            </a:r>
            <a:r>
              <a:rPr lang="en-US" sz="1200" dirty="0" err="1"/>
              <a:t>console.log</a:t>
            </a:r>
            <a:r>
              <a:rPr lang="en-US" sz="1200" dirty="0"/>
              <a:t>("Received '" + message + "' on '" + topic + "'");</a:t>
            </a:r>
          </a:p>
          <a:p>
            <a:pPr marL="0" indent="0">
              <a:buNone/>
            </a:pPr>
            <a:r>
              <a:rPr lang="en-US" sz="1200" dirty="0"/>
              <a:t>		});</a:t>
            </a:r>
          </a:p>
          <a:p>
            <a:pPr marL="0" indent="0">
              <a:buNone/>
            </a:pPr>
            <a:r>
              <a:rPr lang="en-US" sz="1200" dirty="0"/>
              <a:t>	});</a:t>
            </a:r>
          </a:p>
          <a:p>
            <a:pPr marL="0" indent="0">
              <a:buNone/>
            </a:pPr>
            <a:r>
              <a:rPr lang="en-US" sz="1200" dirty="0"/>
              <a:t>	// publish a message to a topic</a:t>
            </a:r>
          </a:p>
          <a:p>
            <a:pPr marL="0" indent="0">
              <a:buNone/>
            </a:pPr>
            <a:r>
              <a:rPr lang="en-US" sz="1200" dirty="0"/>
              <a:t>	</a:t>
            </a:r>
            <a:r>
              <a:rPr lang="en-US" sz="1200" dirty="0" err="1"/>
              <a:t>client.publish</a:t>
            </a:r>
            <a:r>
              <a:rPr lang="en-US" sz="1200" dirty="0"/>
              <a:t>('SET_TEMPERATURE', '24', function () {</a:t>
            </a:r>
          </a:p>
          <a:p>
            <a:pPr marL="0" indent="0">
              <a:buNone/>
            </a:pPr>
            <a:r>
              <a:rPr lang="en-US" sz="1200" dirty="0"/>
              <a:t>		</a:t>
            </a:r>
            <a:r>
              <a:rPr lang="en-US" sz="1200" dirty="0" err="1"/>
              <a:t>console.log</a:t>
            </a:r>
            <a:r>
              <a:rPr lang="en-US" sz="1200" dirty="0"/>
              <a:t>("Message is published");</a:t>
            </a:r>
          </a:p>
          <a:p>
            <a:pPr marL="0" indent="0">
              <a:buNone/>
            </a:pPr>
            <a:r>
              <a:rPr lang="en-US" sz="1200" dirty="0"/>
              <a:t>	});</a:t>
            </a:r>
          </a:p>
          <a:p>
            <a:pPr marL="0" indent="0">
              <a:buNone/>
            </a:pPr>
            <a:r>
              <a:rPr lang="en-US" sz="1200" dirty="0"/>
              <a:t>});</a:t>
            </a:r>
          </a:p>
        </p:txBody>
      </p:sp>
    </p:spTree>
    <p:extLst>
      <p:ext uri="{BB962C8B-B14F-4D97-AF65-F5344CB8AC3E}">
        <p14:creationId xmlns:p14="http://schemas.microsoft.com/office/powerpoint/2010/main" val="41687759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5D9225-D293-4A47-ACD7-15635B291C0B}"/>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xmlns="" id="{0FAFD303-C0A7-4F47-A92A-B59271DAEB17}"/>
              </a:ext>
            </a:extLst>
          </p:cNvPr>
          <p:cNvSpPr>
            <a:spLocks noGrp="1"/>
          </p:cNvSpPr>
          <p:nvPr>
            <p:ph idx="1"/>
          </p:nvPr>
        </p:nvSpPr>
        <p:spPr/>
        <p:txBody>
          <a:bodyPr/>
          <a:lstStyle/>
          <a:p>
            <a:r>
              <a:rPr lang="en-US" dirty="0"/>
              <a:t>Each published data specifies a topic</a:t>
            </a:r>
          </a:p>
          <a:p>
            <a:r>
              <a:rPr lang="en-US" dirty="0"/>
              <a:t>Each subscriber subscribed to that topic will receive it </a:t>
            </a:r>
          </a:p>
          <a:p>
            <a:r>
              <a:rPr lang="en-US" dirty="0"/>
              <a:t>Topic format:</a:t>
            </a:r>
          </a:p>
          <a:p>
            <a:endParaRPr lang="en-US" dirty="0"/>
          </a:p>
        </p:txBody>
      </p:sp>
      <p:sp>
        <p:nvSpPr>
          <p:cNvPr id="4" name="TextBox 3">
            <a:extLst>
              <a:ext uri="{FF2B5EF4-FFF2-40B4-BE49-F238E27FC236}">
                <a16:creationId xmlns:a16="http://schemas.microsoft.com/office/drawing/2014/main" xmlns="" id="{781457F4-9CE8-1442-A390-9AF4B3CFAC89}"/>
              </a:ext>
            </a:extLst>
          </p:cNvPr>
          <p:cNvSpPr txBox="1"/>
          <p:nvPr/>
        </p:nvSpPr>
        <p:spPr>
          <a:xfrm>
            <a:off x="2400300" y="3429000"/>
            <a:ext cx="4671856" cy="461665"/>
          </a:xfrm>
          <a:prstGeom prst="rect">
            <a:avLst/>
          </a:prstGeom>
          <a:noFill/>
        </p:spPr>
        <p:txBody>
          <a:bodyPr wrap="none" rtlCol="0">
            <a:spAutoFit/>
          </a:bodyPr>
          <a:lstStyle/>
          <a:p>
            <a:r>
              <a:rPr lang="en-US" sz="2400" dirty="0"/>
              <a:t>/home/rooms/kitchen/temperature</a:t>
            </a:r>
          </a:p>
        </p:txBody>
      </p:sp>
      <p:sp>
        <p:nvSpPr>
          <p:cNvPr id="5" name="TextBox 4">
            <a:extLst>
              <a:ext uri="{FF2B5EF4-FFF2-40B4-BE49-F238E27FC236}">
                <a16:creationId xmlns:a16="http://schemas.microsoft.com/office/drawing/2014/main" xmlns="" id="{2EFD9FEF-82C8-A941-87B5-09C960E48D2A}"/>
              </a:ext>
            </a:extLst>
          </p:cNvPr>
          <p:cNvSpPr txBox="1"/>
          <p:nvPr/>
        </p:nvSpPr>
        <p:spPr>
          <a:xfrm>
            <a:off x="2457450" y="4163199"/>
            <a:ext cx="840230" cy="300082"/>
          </a:xfrm>
          <a:prstGeom prst="rect">
            <a:avLst/>
          </a:prstGeom>
          <a:noFill/>
        </p:spPr>
        <p:txBody>
          <a:bodyPr wrap="none" rtlCol="0">
            <a:spAutoFit/>
          </a:bodyPr>
          <a:lstStyle/>
          <a:p>
            <a:r>
              <a:rPr lang="en-US" sz="1350" dirty="0"/>
              <a:t>sub-topic</a:t>
            </a:r>
          </a:p>
        </p:txBody>
      </p:sp>
      <p:sp>
        <p:nvSpPr>
          <p:cNvPr id="6" name="TextBox 5">
            <a:extLst>
              <a:ext uri="{FF2B5EF4-FFF2-40B4-BE49-F238E27FC236}">
                <a16:creationId xmlns:a16="http://schemas.microsoft.com/office/drawing/2014/main" xmlns="" id="{1B8D1C3F-3262-2B49-B002-2EE42F65094B}"/>
              </a:ext>
            </a:extLst>
          </p:cNvPr>
          <p:cNvSpPr txBox="1"/>
          <p:nvPr/>
        </p:nvSpPr>
        <p:spPr>
          <a:xfrm>
            <a:off x="3943350" y="2791599"/>
            <a:ext cx="860748" cy="300082"/>
          </a:xfrm>
          <a:prstGeom prst="rect">
            <a:avLst/>
          </a:prstGeom>
          <a:noFill/>
        </p:spPr>
        <p:txBody>
          <a:bodyPr wrap="none" rtlCol="0">
            <a:spAutoFit/>
          </a:bodyPr>
          <a:lstStyle/>
          <a:p>
            <a:r>
              <a:rPr lang="en-US" sz="1350" dirty="0"/>
              <a:t>separator</a:t>
            </a:r>
          </a:p>
        </p:txBody>
      </p:sp>
      <p:sp>
        <p:nvSpPr>
          <p:cNvPr id="7" name="Left Brace 6">
            <a:extLst>
              <a:ext uri="{FF2B5EF4-FFF2-40B4-BE49-F238E27FC236}">
                <a16:creationId xmlns:a16="http://schemas.microsoft.com/office/drawing/2014/main" xmlns="" id="{F354DDB7-4A65-D645-9D06-E7DDCE29312E}"/>
              </a:ext>
            </a:extLst>
          </p:cNvPr>
          <p:cNvSpPr/>
          <p:nvPr/>
        </p:nvSpPr>
        <p:spPr>
          <a:xfrm rot="16200000">
            <a:off x="2800350" y="3657600"/>
            <a:ext cx="257175" cy="600075"/>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sz="1350"/>
          </a:p>
        </p:txBody>
      </p:sp>
      <p:sp>
        <p:nvSpPr>
          <p:cNvPr id="8" name="Left Brace 7">
            <a:extLst>
              <a:ext uri="{FF2B5EF4-FFF2-40B4-BE49-F238E27FC236}">
                <a16:creationId xmlns:a16="http://schemas.microsoft.com/office/drawing/2014/main" xmlns="" id="{D5CF6AEC-EC61-744E-8A69-6DBCC2F0CB3D}"/>
              </a:ext>
            </a:extLst>
          </p:cNvPr>
          <p:cNvSpPr/>
          <p:nvPr/>
        </p:nvSpPr>
        <p:spPr>
          <a:xfrm rot="16200000">
            <a:off x="3729038" y="3586163"/>
            <a:ext cx="257175" cy="742950"/>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sz="1350"/>
          </a:p>
        </p:txBody>
      </p:sp>
      <p:sp>
        <p:nvSpPr>
          <p:cNvPr id="9" name="Left Brace 8">
            <a:extLst>
              <a:ext uri="{FF2B5EF4-FFF2-40B4-BE49-F238E27FC236}">
                <a16:creationId xmlns:a16="http://schemas.microsoft.com/office/drawing/2014/main" xmlns="" id="{4D7F69B8-FF42-B44B-9FCD-58B14E0549E6}"/>
              </a:ext>
            </a:extLst>
          </p:cNvPr>
          <p:cNvSpPr/>
          <p:nvPr/>
        </p:nvSpPr>
        <p:spPr>
          <a:xfrm rot="16200000">
            <a:off x="4757738" y="3471863"/>
            <a:ext cx="257175" cy="857250"/>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sz="1350"/>
          </a:p>
        </p:txBody>
      </p:sp>
      <p:sp>
        <p:nvSpPr>
          <p:cNvPr id="10" name="Left Brace 9">
            <a:extLst>
              <a:ext uri="{FF2B5EF4-FFF2-40B4-BE49-F238E27FC236}">
                <a16:creationId xmlns:a16="http://schemas.microsoft.com/office/drawing/2014/main" xmlns="" id="{4A7678A8-604D-D241-BD4E-54A6AA183F2C}"/>
              </a:ext>
            </a:extLst>
          </p:cNvPr>
          <p:cNvSpPr/>
          <p:nvPr/>
        </p:nvSpPr>
        <p:spPr>
          <a:xfrm rot="16200000">
            <a:off x="6186488" y="3243263"/>
            <a:ext cx="257175" cy="1428750"/>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sz="1350"/>
          </a:p>
        </p:txBody>
      </p:sp>
      <p:sp>
        <p:nvSpPr>
          <p:cNvPr id="11" name="TextBox 10">
            <a:extLst>
              <a:ext uri="{FF2B5EF4-FFF2-40B4-BE49-F238E27FC236}">
                <a16:creationId xmlns:a16="http://schemas.microsoft.com/office/drawing/2014/main" xmlns="" id="{849C64BC-2616-924B-8D9D-5DC18A3BA801}"/>
              </a:ext>
            </a:extLst>
          </p:cNvPr>
          <p:cNvSpPr txBox="1"/>
          <p:nvPr/>
        </p:nvSpPr>
        <p:spPr>
          <a:xfrm>
            <a:off x="3486150" y="4163199"/>
            <a:ext cx="840230" cy="300082"/>
          </a:xfrm>
          <a:prstGeom prst="rect">
            <a:avLst/>
          </a:prstGeom>
          <a:noFill/>
        </p:spPr>
        <p:txBody>
          <a:bodyPr wrap="none" rtlCol="0">
            <a:spAutoFit/>
          </a:bodyPr>
          <a:lstStyle/>
          <a:p>
            <a:r>
              <a:rPr lang="en-US" sz="1350" dirty="0"/>
              <a:t>sub-topic</a:t>
            </a:r>
          </a:p>
        </p:txBody>
      </p:sp>
      <p:sp>
        <p:nvSpPr>
          <p:cNvPr id="12" name="TextBox 11">
            <a:extLst>
              <a:ext uri="{FF2B5EF4-FFF2-40B4-BE49-F238E27FC236}">
                <a16:creationId xmlns:a16="http://schemas.microsoft.com/office/drawing/2014/main" xmlns="" id="{D23C8A68-15E5-EC4F-BC0F-3F24D09D8F11}"/>
              </a:ext>
            </a:extLst>
          </p:cNvPr>
          <p:cNvSpPr txBox="1"/>
          <p:nvPr/>
        </p:nvSpPr>
        <p:spPr>
          <a:xfrm>
            <a:off x="4514850" y="4163199"/>
            <a:ext cx="840230" cy="300082"/>
          </a:xfrm>
          <a:prstGeom prst="rect">
            <a:avLst/>
          </a:prstGeom>
          <a:noFill/>
        </p:spPr>
        <p:txBody>
          <a:bodyPr wrap="none" rtlCol="0">
            <a:spAutoFit/>
          </a:bodyPr>
          <a:lstStyle/>
          <a:p>
            <a:r>
              <a:rPr lang="en-US" sz="1350" dirty="0"/>
              <a:t>sub-topic</a:t>
            </a:r>
          </a:p>
        </p:txBody>
      </p:sp>
      <p:sp>
        <p:nvSpPr>
          <p:cNvPr id="13" name="TextBox 12">
            <a:extLst>
              <a:ext uri="{FF2B5EF4-FFF2-40B4-BE49-F238E27FC236}">
                <a16:creationId xmlns:a16="http://schemas.microsoft.com/office/drawing/2014/main" xmlns="" id="{1396D0D5-B902-B445-9584-5BA6ED768475}"/>
              </a:ext>
            </a:extLst>
          </p:cNvPr>
          <p:cNvSpPr txBox="1"/>
          <p:nvPr/>
        </p:nvSpPr>
        <p:spPr>
          <a:xfrm>
            <a:off x="5829300" y="4163199"/>
            <a:ext cx="840230" cy="300082"/>
          </a:xfrm>
          <a:prstGeom prst="rect">
            <a:avLst/>
          </a:prstGeom>
          <a:noFill/>
        </p:spPr>
        <p:txBody>
          <a:bodyPr wrap="none" rtlCol="0">
            <a:spAutoFit/>
          </a:bodyPr>
          <a:lstStyle/>
          <a:p>
            <a:r>
              <a:rPr lang="en-US" sz="1350" dirty="0"/>
              <a:t>sub-topic</a:t>
            </a:r>
          </a:p>
        </p:txBody>
      </p:sp>
      <p:cxnSp>
        <p:nvCxnSpPr>
          <p:cNvPr id="14" name="Straight Arrow Connector 13">
            <a:extLst>
              <a:ext uri="{FF2B5EF4-FFF2-40B4-BE49-F238E27FC236}">
                <a16:creationId xmlns:a16="http://schemas.microsoft.com/office/drawing/2014/main" xmlns="" id="{8A3D15E7-DB1B-6D41-A002-8FFBF8C658EC}"/>
              </a:ext>
            </a:extLst>
          </p:cNvPr>
          <p:cNvCxnSpPr/>
          <p:nvPr/>
        </p:nvCxnSpPr>
        <p:spPr>
          <a:xfrm flipV="1">
            <a:off x="2571750" y="3020199"/>
            <a:ext cx="1428750" cy="4572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xmlns="" id="{EC8ECA72-B35F-A648-992B-282EEBA021C4}"/>
              </a:ext>
            </a:extLst>
          </p:cNvPr>
          <p:cNvCxnSpPr/>
          <p:nvPr/>
        </p:nvCxnSpPr>
        <p:spPr>
          <a:xfrm flipV="1">
            <a:off x="3429000" y="3020199"/>
            <a:ext cx="742950" cy="4572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xmlns="" id="{66AC1677-E4C2-3C43-AE55-22B80544F15E}"/>
              </a:ext>
            </a:extLst>
          </p:cNvPr>
          <p:cNvCxnSpPr/>
          <p:nvPr/>
        </p:nvCxnSpPr>
        <p:spPr>
          <a:xfrm flipH="1" flipV="1">
            <a:off x="4286250" y="3020199"/>
            <a:ext cx="114300" cy="4572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xmlns="" id="{0B0126F4-6E2F-5044-966C-BCC339D4BF0C}"/>
              </a:ext>
            </a:extLst>
          </p:cNvPr>
          <p:cNvCxnSpPr/>
          <p:nvPr/>
        </p:nvCxnSpPr>
        <p:spPr>
          <a:xfrm flipH="1" flipV="1">
            <a:off x="4629150" y="3020199"/>
            <a:ext cx="857250" cy="4572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59428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125328"/>
            <a:ext cx="6172200" cy="1803654"/>
          </a:xfrm>
        </p:spPr>
        <p:txBody>
          <a:bodyPr>
            <a:normAutofit fontScale="70000" lnSpcReduction="20000"/>
          </a:bodyPr>
          <a:lstStyle/>
          <a:p>
            <a:r>
              <a:rPr lang="en-US" dirty="0"/>
              <a:t>Subscriptions</a:t>
            </a:r>
          </a:p>
          <a:p>
            <a:pPr lvl="1"/>
            <a:r>
              <a:rPr lang="en-US" dirty="0"/>
              <a:t>Durable</a:t>
            </a:r>
          </a:p>
          <a:p>
            <a:pPr lvl="2"/>
            <a:r>
              <a:rPr lang="en-US" dirty="0"/>
              <a:t>If the subscriber disconnect messages are buffered at the broker and delivered upon reconnection</a:t>
            </a:r>
          </a:p>
          <a:p>
            <a:pPr lvl="1"/>
            <a:r>
              <a:rPr lang="en-US" dirty="0"/>
              <a:t>Non-durable</a:t>
            </a:r>
          </a:p>
          <a:p>
            <a:pPr lvl="2"/>
            <a:r>
              <a:rPr lang="en-US" dirty="0"/>
              <a:t>Connection lifetime gives subscription lifetime</a:t>
            </a:r>
          </a:p>
        </p:txBody>
      </p:sp>
      <p:sp>
        <p:nvSpPr>
          <p:cNvPr id="3" name="Title 2"/>
          <p:cNvSpPr>
            <a:spLocks noGrp="1"/>
          </p:cNvSpPr>
          <p:nvPr>
            <p:ph type="title"/>
          </p:nvPr>
        </p:nvSpPr>
        <p:spPr/>
        <p:txBody>
          <a:bodyPr>
            <a:normAutofit/>
          </a:bodyPr>
          <a:lstStyle/>
          <a:p>
            <a:r>
              <a:rPr lang="en-US" sz="2700" dirty="0"/>
              <a:t>Durable/Transient Subscriptions	</a:t>
            </a:r>
          </a:p>
        </p:txBody>
      </p:sp>
      <p:sp>
        <p:nvSpPr>
          <p:cNvPr id="4" name="Down Arrow 3"/>
          <p:cNvSpPr/>
          <p:nvPr/>
        </p:nvSpPr>
        <p:spPr>
          <a:xfrm>
            <a:off x="2686050" y="3143250"/>
            <a:ext cx="171450" cy="285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Down Arrow 4"/>
          <p:cNvSpPr/>
          <p:nvPr/>
        </p:nvSpPr>
        <p:spPr>
          <a:xfrm>
            <a:off x="3200400" y="3143250"/>
            <a:ext cx="171450" cy="285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Down Arrow 5"/>
          <p:cNvSpPr/>
          <p:nvPr/>
        </p:nvSpPr>
        <p:spPr>
          <a:xfrm>
            <a:off x="3714750" y="3143250"/>
            <a:ext cx="171450" cy="285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Down Arrow 6"/>
          <p:cNvSpPr/>
          <p:nvPr/>
        </p:nvSpPr>
        <p:spPr>
          <a:xfrm>
            <a:off x="4286250" y="3143250"/>
            <a:ext cx="171450" cy="285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Down Arrow 7"/>
          <p:cNvSpPr/>
          <p:nvPr/>
        </p:nvSpPr>
        <p:spPr>
          <a:xfrm>
            <a:off x="4857750" y="3143250"/>
            <a:ext cx="171450" cy="285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Down Arrow 8"/>
          <p:cNvSpPr/>
          <p:nvPr/>
        </p:nvSpPr>
        <p:spPr>
          <a:xfrm>
            <a:off x="5486400" y="3143250"/>
            <a:ext cx="171450" cy="285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p:cNvSpPr txBox="1"/>
          <p:nvPr/>
        </p:nvSpPr>
        <p:spPr>
          <a:xfrm>
            <a:off x="3086100" y="2800350"/>
            <a:ext cx="420308" cy="300082"/>
          </a:xfrm>
          <a:prstGeom prst="rect">
            <a:avLst/>
          </a:prstGeom>
          <a:noFill/>
        </p:spPr>
        <p:txBody>
          <a:bodyPr wrap="none" rtlCol="0">
            <a:spAutoFit/>
          </a:bodyPr>
          <a:lstStyle/>
          <a:p>
            <a:r>
              <a:rPr lang="en-US" sz="1350" dirty="0"/>
              <a:t>M2</a:t>
            </a:r>
          </a:p>
        </p:txBody>
      </p:sp>
      <p:sp>
        <p:nvSpPr>
          <p:cNvPr id="11" name="TextBox 10"/>
          <p:cNvSpPr txBox="1"/>
          <p:nvPr/>
        </p:nvSpPr>
        <p:spPr>
          <a:xfrm>
            <a:off x="2571750" y="2800350"/>
            <a:ext cx="420308" cy="300082"/>
          </a:xfrm>
          <a:prstGeom prst="rect">
            <a:avLst/>
          </a:prstGeom>
          <a:noFill/>
        </p:spPr>
        <p:txBody>
          <a:bodyPr wrap="none" rtlCol="0">
            <a:spAutoFit/>
          </a:bodyPr>
          <a:lstStyle/>
          <a:p>
            <a:r>
              <a:rPr lang="en-US" sz="1350" dirty="0"/>
              <a:t>M1</a:t>
            </a:r>
          </a:p>
        </p:txBody>
      </p:sp>
      <p:sp>
        <p:nvSpPr>
          <p:cNvPr id="12" name="TextBox 11"/>
          <p:cNvSpPr txBox="1"/>
          <p:nvPr/>
        </p:nvSpPr>
        <p:spPr>
          <a:xfrm>
            <a:off x="3600450" y="2800350"/>
            <a:ext cx="420308" cy="300082"/>
          </a:xfrm>
          <a:prstGeom prst="rect">
            <a:avLst/>
          </a:prstGeom>
          <a:noFill/>
        </p:spPr>
        <p:txBody>
          <a:bodyPr wrap="none" rtlCol="0">
            <a:spAutoFit/>
          </a:bodyPr>
          <a:lstStyle/>
          <a:p>
            <a:r>
              <a:rPr lang="en-US" sz="1350" dirty="0"/>
              <a:t>M3</a:t>
            </a:r>
          </a:p>
        </p:txBody>
      </p:sp>
      <p:sp>
        <p:nvSpPr>
          <p:cNvPr id="13" name="TextBox 12"/>
          <p:cNvSpPr txBox="1"/>
          <p:nvPr/>
        </p:nvSpPr>
        <p:spPr>
          <a:xfrm>
            <a:off x="4171950" y="2800350"/>
            <a:ext cx="420308" cy="300082"/>
          </a:xfrm>
          <a:prstGeom prst="rect">
            <a:avLst/>
          </a:prstGeom>
          <a:noFill/>
        </p:spPr>
        <p:txBody>
          <a:bodyPr wrap="none" rtlCol="0">
            <a:spAutoFit/>
          </a:bodyPr>
          <a:lstStyle/>
          <a:p>
            <a:r>
              <a:rPr lang="en-US" sz="1350" dirty="0"/>
              <a:t>M4</a:t>
            </a:r>
          </a:p>
        </p:txBody>
      </p:sp>
      <p:sp>
        <p:nvSpPr>
          <p:cNvPr id="14" name="TextBox 13"/>
          <p:cNvSpPr txBox="1"/>
          <p:nvPr/>
        </p:nvSpPr>
        <p:spPr>
          <a:xfrm>
            <a:off x="4743450" y="2800350"/>
            <a:ext cx="420308" cy="300082"/>
          </a:xfrm>
          <a:prstGeom prst="rect">
            <a:avLst/>
          </a:prstGeom>
          <a:noFill/>
        </p:spPr>
        <p:txBody>
          <a:bodyPr wrap="none" rtlCol="0">
            <a:spAutoFit/>
          </a:bodyPr>
          <a:lstStyle/>
          <a:p>
            <a:r>
              <a:rPr lang="en-US" sz="1350" dirty="0"/>
              <a:t>M5</a:t>
            </a:r>
          </a:p>
        </p:txBody>
      </p:sp>
      <p:sp>
        <p:nvSpPr>
          <p:cNvPr id="15" name="TextBox 14"/>
          <p:cNvSpPr txBox="1"/>
          <p:nvPr/>
        </p:nvSpPr>
        <p:spPr>
          <a:xfrm>
            <a:off x="5372100" y="2800350"/>
            <a:ext cx="420308" cy="300082"/>
          </a:xfrm>
          <a:prstGeom prst="rect">
            <a:avLst/>
          </a:prstGeom>
          <a:noFill/>
        </p:spPr>
        <p:txBody>
          <a:bodyPr wrap="none" rtlCol="0">
            <a:spAutoFit/>
          </a:bodyPr>
          <a:lstStyle/>
          <a:p>
            <a:r>
              <a:rPr lang="en-US" sz="1350" dirty="0"/>
              <a:t>M6</a:t>
            </a:r>
          </a:p>
        </p:txBody>
      </p:sp>
      <p:sp>
        <p:nvSpPr>
          <p:cNvPr id="16" name="TextBox 15"/>
          <p:cNvSpPr txBox="1"/>
          <p:nvPr/>
        </p:nvSpPr>
        <p:spPr>
          <a:xfrm>
            <a:off x="1200150" y="3600450"/>
            <a:ext cx="1059906" cy="300082"/>
          </a:xfrm>
          <a:prstGeom prst="rect">
            <a:avLst/>
          </a:prstGeom>
          <a:noFill/>
        </p:spPr>
        <p:txBody>
          <a:bodyPr wrap="none" rtlCol="0">
            <a:spAutoFit/>
          </a:bodyPr>
          <a:lstStyle/>
          <a:p>
            <a:r>
              <a:rPr lang="en-US" sz="1350" dirty="0"/>
              <a:t>Subscription</a:t>
            </a:r>
          </a:p>
        </p:txBody>
      </p:sp>
      <p:sp>
        <p:nvSpPr>
          <p:cNvPr id="17" name="Rectangle 16"/>
          <p:cNvSpPr/>
          <p:nvPr/>
        </p:nvSpPr>
        <p:spPr>
          <a:xfrm>
            <a:off x="2514600" y="41148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Connected</a:t>
            </a:r>
          </a:p>
        </p:txBody>
      </p:sp>
      <p:sp>
        <p:nvSpPr>
          <p:cNvPr id="18" name="Rectangle 17"/>
          <p:cNvSpPr/>
          <p:nvPr/>
        </p:nvSpPr>
        <p:spPr>
          <a:xfrm>
            <a:off x="4743450" y="41148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Connected</a:t>
            </a:r>
          </a:p>
        </p:txBody>
      </p:sp>
      <p:sp>
        <p:nvSpPr>
          <p:cNvPr id="19" name="Rectangle 18"/>
          <p:cNvSpPr/>
          <p:nvPr/>
        </p:nvSpPr>
        <p:spPr>
          <a:xfrm>
            <a:off x="2514600" y="3600450"/>
            <a:ext cx="337185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Durable</a:t>
            </a:r>
          </a:p>
        </p:txBody>
      </p:sp>
      <p:sp>
        <p:nvSpPr>
          <p:cNvPr id="20" name="TextBox 19"/>
          <p:cNvSpPr txBox="1"/>
          <p:nvPr/>
        </p:nvSpPr>
        <p:spPr>
          <a:xfrm>
            <a:off x="1257301" y="4114800"/>
            <a:ext cx="992579" cy="300082"/>
          </a:xfrm>
          <a:prstGeom prst="rect">
            <a:avLst/>
          </a:prstGeom>
          <a:noFill/>
        </p:spPr>
        <p:txBody>
          <a:bodyPr wrap="none" rtlCol="0">
            <a:spAutoFit/>
          </a:bodyPr>
          <a:lstStyle/>
          <a:p>
            <a:r>
              <a:rPr lang="en-US" sz="1350" dirty="0"/>
              <a:t>Connection</a:t>
            </a:r>
          </a:p>
        </p:txBody>
      </p:sp>
    </p:spTree>
    <p:extLst>
      <p:ext uri="{BB962C8B-B14F-4D97-AF65-F5344CB8AC3E}">
        <p14:creationId xmlns:p14="http://schemas.microsoft.com/office/powerpoint/2010/main" val="32857194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Publications</a:t>
            </a:r>
          </a:p>
          <a:p>
            <a:pPr lvl="1"/>
            <a:r>
              <a:rPr lang="en-US" dirty="0"/>
              <a:t>Retained (“persistent” message)</a:t>
            </a:r>
          </a:p>
          <a:p>
            <a:pPr lvl="2"/>
            <a:r>
              <a:rPr lang="en-US" dirty="0"/>
              <a:t>The subscriber upon first connection receives the last good publication (i.e., does not have to wait for new publication)</a:t>
            </a:r>
          </a:p>
          <a:p>
            <a:pPr lvl="1"/>
            <a:r>
              <a:rPr lang="en-US" dirty="0"/>
              <a:t>One flag set both in the publish packet to the broker and in the published packet to the subscribers</a:t>
            </a:r>
          </a:p>
          <a:p>
            <a:pPr lvl="2"/>
            <a:r>
              <a:rPr lang="en-US" dirty="0"/>
              <a:t>Only the most recent persistent message is stored and distributed</a:t>
            </a:r>
          </a:p>
          <a:p>
            <a:pPr lvl="1"/>
            <a:endParaRPr lang="en-US" dirty="0"/>
          </a:p>
        </p:txBody>
      </p:sp>
      <p:sp>
        <p:nvSpPr>
          <p:cNvPr id="3" name="Title 2"/>
          <p:cNvSpPr>
            <a:spLocks noGrp="1"/>
          </p:cNvSpPr>
          <p:nvPr>
            <p:ph type="title"/>
          </p:nvPr>
        </p:nvSpPr>
        <p:spPr/>
        <p:txBody>
          <a:bodyPr/>
          <a:lstStyle/>
          <a:p>
            <a:r>
              <a:rPr lang="en-US" dirty="0"/>
              <a:t>State Retention	</a:t>
            </a:r>
          </a:p>
        </p:txBody>
      </p:sp>
    </p:spTree>
    <p:extLst>
      <p:ext uri="{BB962C8B-B14F-4D97-AF65-F5344CB8AC3E}">
        <p14:creationId xmlns:p14="http://schemas.microsoft.com/office/powerpoint/2010/main" val="15453915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Last Will and Testament (LWT) – topic published upon disconnecting a connection</a:t>
            </a:r>
          </a:p>
          <a:p>
            <a:r>
              <a:rPr lang="en-US" dirty="0"/>
              <a:t>Any client can register a LWT</a:t>
            </a:r>
          </a:p>
          <a:p>
            <a:r>
              <a:rPr lang="en-US" dirty="0"/>
              <a:t>Anybody subscribing to the LWT topic will know when a certain device (that registered a LWT) disconnected</a:t>
            </a:r>
          </a:p>
        </p:txBody>
      </p:sp>
      <p:sp>
        <p:nvSpPr>
          <p:cNvPr id="3" name="Title 2"/>
          <p:cNvSpPr>
            <a:spLocks noGrp="1"/>
          </p:cNvSpPr>
          <p:nvPr>
            <p:ph type="title"/>
          </p:nvPr>
        </p:nvSpPr>
        <p:spPr/>
        <p:txBody>
          <a:bodyPr/>
          <a:lstStyle/>
          <a:p>
            <a:r>
              <a:rPr lang="en-US" dirty="0"/>
              <a:t>Session Aware</a:t>
            </a:r>
          </a:p>
        </p:txBody>
      </p:sp>
    </p:spTree>
    <p:extLst>
      <p:ext uri="{BB962C8B-B14F-4D97-AF65-F5344CB8AC3E}">
        <p14:creationId xmlns:p14="http://schemas.microsoft.com/office/powerpoint/2010/main" val="12815035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Protocol Stack</a:t>
            </a:r>
          </a:p>
        </p:txBody>
      </p:sp>
      <p:sp>
        <p:nvSpPr>
          <p:cNvPr id="5" name="Rounded Rectangle 4"/>
          <p:cNvSpPr/>
          <p:nvPr/>
        </p:nvSpPr>
        <p:spPr>
          <a:xfrm>
            <a:off x="3507899" y="1885950"/>
            <a:ext cx="211455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MQTT</a:t>
            </a:r>
            <a:endParaRPr lang="en-US" sz="1350" dirty="0"/>
          </a:p>
        </p:txBody>
      </p:sp>
      <p:sp>
        <p:nvSpPr>
          <p:cNvPr id="6" name="Rounded Rectangle 5"/>
          <p:cNvSpPr/>
          <p:nvPr/>
        </p:nvSpPr>
        <p:spPr>
          <a:xfrm>
            <a:off x="3507899" y="3028950"/>
            <a:ext cx="211455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TCP</a:t>
            </a:r>
            <a:endParaRPr lang="en-US" sz="1350" dirty="0"/>
          </a:p>
        </p:txBody>
      </p:sp>
      <p:sp>
        <p:nvSpPr>
          <p:cNvPr id="7" name="Rounded Rectangle 6"/>
          <p:cNvSpPr/>
          <p:nvPr/>
        </p:nvSpPr>
        <p:spPr>
          <a:xfrm>
            <a:off x="3507899" y="3600450"/>
            <a:ext cx="211455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IP</a:t>
            </a:r>
            <a:endParaRPr lang="en-US" sz="1350" dirty="0"/>
          </a:p>
        </p:txBody>
      </p:sp>
      <p:sp>
        <p:nvSpPr>
          <p:cNvPr id="8" name="TextBox 7"/>
          <p:cNvSpPr txBox="1"/>
          <p:nvPr/>
        </p:nvSpPr>
        <p:spPr>
          <a:xfrm>
            <a:off x="2041003" y="4343400"/>
            <a:ext cx="3088474" cy="715581"/>
          </a:xfrm>
          <a:prstGeom prst="rect">
            <a:avLst/>
          </a:prstGeom>
          <a:noFill/>
        </p:spPr>
        <p:txBody>
          <a:bodyPr wrap="none" rtlCol="0">
            <a:spAutoFit/>
          </a:bodyPr>
          <a:lstStyle/>
          <a:p>
            <a:r>
              <a:rPr lang="en-US" sz="1350" dirty="0"/>
              <a:t>TCP/IP Port: 1883</a:t>
            </a:r>
          </a:p>
          <a:p>
            <a:r>
              <a:rPr lang="en-US" sz="1350" dirty="0"/>
              <a:t>When running over SSL, TCP/IP port 8883</a:t>
            </a:r>
          </a:p>
          <a:p>
            <a:r>
              <a:rPr lang="en-US" sz="1350" dirty="0"/>
              <a:t>SSL: Secure Socket Layer (encryption)</a:t>
            </a:r>
          </a:p>
        </p:txBody>
      </p:sp>
      <p:sp>
        <p:nvSpPr>
          <p:cNvPr id="9" name="Rounded Rectangle 8"/>
          <p:cNvSpPr/>
          <p:nvPr/>
        </p:nvSpPr>
        <p:spPr>
          <a:xfrm>
            <a:off x="3507899" y="1314450"/>
            <a:ext cx="211455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Application</a:t>
            </a:r>
            <a:endParaRPr lang="en-US" sz="1350" dirty="0"/>
          </a:p>
        </p:txBody>
      </p:sp>
      <p:sp>
        <p:nvSpPr>
          <p:cNvPr id="10" name="Rounded Rectangle 9"/>
          <p:cNvSpPr/>
          <p:nvPr/>
        </p:nvSpPr>
        <p:spPr>
          <a:xfrm>
            <a:off x="3507899" y="2457450"/>
            <a:ext cx="211455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SSL</a:t>
            </a:r>
          </a:p>
          <a:p>
            <a:pPr algn="ctr"/>
            <a:r>
              <a:rPr lang="en-US" sz="1500" dirty="0"/>
              <a:t>optional</a:t>
            </a:r>
            <a:endParaRPr lang="en-US" sz="900" dirty="0"/>
          </a:p>
        </p:txBody>
      </p:sp>
    </p:spTree>
    <p:extLst>
      <p:ext uri="{BB962C8B-B14F-4D97-AF65-F5344CB8AC3E}">
        <p14:creationId xmlns:p14="http://schemas.microsoft.com/office/powerpoint/2010/main" val="121085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536" y="988516"/>
            <a:ext cx="9046464" cy="4093428"/>
          </a:xfrm>
          <a:prstGeom prst="rect">
            <a:avLst/>
          </a:prstGeom>
        </p:spPr>
        <p:txBody>
          <a:bodyPr wrap="square">
            <a:spAutoFit/>
          </a:bodyPr>
          <a:lstStyle/>
          <a:p>
            <a:r>
              <a:rPr lang="en-US" sz="2400" b="1" dirty="0"/>
              <a:t>2) Cities: </a:t>
            </a:r>
            <a:endParaRPr lang="en-US" sz="2400" b="1" dirty="0" smtClean="0"/>
          </a:p>
          <a:p>
            <a:pPr marL="742950" lvl="1" indent="-285750" algn="just">
              <a:buFont typeface="Wingdings" panose="05000000000000000000" pitchFamily="2" charset="2"/>
              <a:buChar char="q"/>
            </a:pPr>
            <a:r>
              <a:rPr lang="en-US" sz="2000" dirty="0" smtClean="0"/>
              <a:t> </a:t>
            </a:r>
            <a:r>
              <a:rPr lang="en-US" dirty="0"/>
              <a:t>Smart Parking: make the search for parking space easier and convenient for drivers. Smart parking are powered by </a:t>
            </a:r>
            <a:r>
              <a:rPr lang="en-US" dirty="0" err="1"/>
              <a:t>IoT</a:t>
            </a:r>
            <a:r>
              <a:rPr lang="en-US" dirty="0"/>
              <a:t> systems that detect the no. of empty parking slots and send information over internet to smart application </a:t>
            </a:r>
            <a:r>
              <a:rPr lang="en-US" dirty="0" smtClean="0"/>
              <a:t>back ends</a:t>
            </a:r>
            <a:r>
              <a:rPr lang="en-US" dirty="0"/>
              <a:t>. </a:t>
            </a:r>
            <a:endParaRPr lang="en-US" dirty="0" smtClean="0"/>
          </a:p>
          <a:p>
            <a:pPr marL="742950" lvl="1" indent="-285750" algn="just">
              <a:buFont typeface="Wingdings" panose="05000000000000000000" pitchFamily="2" charset="2"/>
              <a:buChar char="q"/>
            </a:pPr>
            <a:r>
              <a:rPr lang="en-US" dirty="0" smtClean="0"/>
              <a:t>Smart </a:t>
            </a:r>
            <a:r>
              <a:rPr lang="en-US" dirty="0"/>
              <a:t>Lighting: for roads, parks and buildings can help in </a:t>
            </a:r>
            <a:r>
              <a:rPr lang="en-US" dirty="0" smtClean="0"/>
              <a:t>saving energy</a:t>
            </a:r>
            <a:r>
              <a:rPr lang="en-US" dirty="0"/>
              <a:t>. </a:t>
            </a:r>
            <a:endParaRPr lang="en-US" dirty="0" smtClean="0"/>
          </a:p>
          <a:p>
            <a:pPr marL="742950" lvl="1" indent="-285750" algn="just">
              <a:buFont typeface="Wingdings" panose="05000000000000000000" pitchFamily="2" charset="2"/>
              <a:buChar char="q"/>
            </a:pPr>
            <a:r>
              <a:rPr lang="en-US" dirty="0" smtClean="0"/>
              <a:t>Smart </a:t>
            </a:r>
            <a:r>
              <a:rPr lang="en-US" dirty="0"/>
              <a:t>Roads: Equipped with sensors can provide information on driving condition, travel time estimating and alert in case of poor driving conditions, traffic condition </a:t>
            </a:r>
            <a:r>
              <a:rPr lang="en-US" dirty="0" smtClean="0"/>
              <a:t>and accidents.</a:t>
            </a:r>
          </a:p>
          <a:p>
            <a:pPr marL="742950" lvl="1" indent="-285750" algn="just">
              <a:buFont typeface="Wingdings" panose="05000000000000000000" pitchFamily="2" charset="2"/>
              <a:buChar char="q"/>
            </a:pPr>
            <a:r>
              <a:rPr lang="en-US" dirty="0" smtClean="0"/>
              <a:t>Structural </a:t>
            </a:r>
            <a:r>
              <a:rPr lang="en-US" dirty="0"/>
              <a:t>Health Monitoring: uses a network of sensors to monitor the vibration levels in the structures such as bridges and buildings. </a:t>
            </a:r>
            <a:endParaRPr lang="en-US" dirty="0" smtClean="0"/>
          </a:p>
          <a:p>
            <a:pPr marL="742950" lvl="1" indent="-285750" algn="just">
              <a:buFont typeface="Wingdings" panose="05000000000000000000" pitchFamily="2" charset="2"/>
              <a:buChar char="q"/>
            </a:pPr>
            <a:r>
              <a:rPr lang="en-US" dirty="0" smtClean="0"/>
              <a:t> </a:t>
            </a:r>
            <a:r>
              <a:rPr lang="en-US" dirty="0"/>
              <a:t>Surveillance: The video feeds from surveillance cameras can be aggregated in cloud based scalable </a:t>
            </a:r>
            <a:r>
              <a:rPr lang="en-US" dirty="0" smtClean="0"/>
              <a:t>storage solution.</a:t>
            </a:r>
          </a:p>
          <a:p>
            <a:pPr marL="742950" lvl="1" indent="-285750" algn="just">
              <a:buFont typeface="Wingdings" panose="05000000000000000000" pitchFamily="2" charset="2"/>
              <a:buChar char="q"/>
            </a:pPr>
            <a:r>
              <a:rPr lang="en-US" dirty="0"/>
              <a:t>Emergency Response: </a:t>
            </a:r>
            <a:r>
              <a:rPr lang="en-US" dirty="0" err="1"/>
              <a:t>IoT</a:t>
            </a:r>
            <a:r>
              <a:rPr lang="en-US" dirty="0"/>
              <a:t> systems for fire detection, gas and water leakage detection can help in generating alerts and minimizing their effects on the critical infrastructures.</a:t>
            </a:r>
            <a:endParaRPr lang="en-IN" dirty="0"/>
          </a:p>
        </p:txBody>
      </p:sp>
      <p:sp>
        <p:nvSpPr>
          <p:cNvPr id="3" name="Rectangle 2"/>
          <p:cNvSpPr/>
          <p:nvPr/>
        </p:nvSpPr>
        <p:spPr>
          <a:xfrm>
            <a:off x="5130978" y="302252"/>
            <a:ext cx="4013022" cy="584775"/>
          </a:xfrm>
          <a:prstGeom prst="rect">
            <a:avLst/>
          </a:prstGeom>
        </p:spPr>
        <p:txBody>
          <a:bodyPr wrap="none">
            <a:spAutoFit/>
          </a:bodyPr>
          <a:lstStyle/>
          <a:p>
            <a:r>
              <a:rPr lang="en-US" sz="3200" b="1" dirty="0"/>
              <a:t>DOMAIN SPECIFIC </a:t>
            </a:r>
            <a:r>
              <a:rPr lang="en-US" sz="3200" b="1" dirty="0" err="1"/>
              <a:t>IoTs</a:t>
            </a:r>
            <a:endParaRPr lang="en-IN" sz="3200" b="1" dirty="0"/>
          </a:p>
        </p:txBody>
      </p:sp>
    </p:spTree>
    <p:extLst>
      <p:ext uri="{BB962C8B-B14F-4D97-AF65-F5344CB8AC3E}">
        <p14:creationId xmlns:p14="http://schemas.microsoft.com/office/powerpoint/2010/main" val="13662992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017360"/>
            <a:ext cx="4732020" cy="3886200"/>
          </a:xfrm>
        </p:spPr>
        <p:txBody>
          <a:bodyPr>
            <a:normAutofit/>
          </a:bodyPr>
          <a:lstStyle/>
          <a:p>
            <a:r>
              <a:rPr lang="en-US" dirty="0"/>
              <a:t>0 – unreliable  (aka “at most once”)</a:t>
            </a:r>
          </a:p>
          <a:p>
            <a:pPr lvl="1"/>
            <a:r>
              <a:rPr lang="en-US" dirty="0"/>
              <a:t>OK for continuous streams, least overhead (1 message)</a:t>
            </a:r>
          </a:p>
          <a:p>
            <a:pPr lvl="1"/>
            <a:r>
              <a:rPr lang="en-US" dirty="0"/>
              <a:t>“Fire and forget”</a:t>
            </a:r>
          </a:p>
          <a:p>
            <a:pPr lvl="1"/>
            <a:r>
              <a:rPr lang="en-US" dirty="0"/>
              <a:t>TCP will still provide reliability</a:t>
            </a:r>
          </a:p>
          <a:p>
            <a:pPr lvl="1"/>
            <a:endParaRPr lang="en-US" dirty="0"/>
          </a:p>
          <a:p>
            <a:pPr lvl="1"/>
            <a:endParaRPr lang="en-US" dirty="0"/>
          </a:p>
        </p:txBody>
      </p:sp>
      <p:sp>
        <p:nvSpPr>
          <p:cNvPr id="3" name="Title 2"/>
          <p:cNvSpPr>
            <a:spLocks noGrp="1"/>
          </p:cNvSpPr>
          <p:nvPr>
            <p:ph type="title"/>
          </p:nvPr>
        </p:nvSpPr>
        <p:spPr/>
        <p:txBody>
          <a:bodyPr>
            <a:normAutofit/>
          </a:bodyPr>
          <a:lstStyle/>
          <a:p>
            <a:r>
              <a:rPr lang="en-US" dirty="0"/>
              <a:t>Publishing “QoS” (Reliability)</a:t>
            </a:r>
          </a:p>
        </p:txBody>
      </p:sp>
      <p:pic>
        <p:nvPicPr>
          <p:cNvPr id="5" name="Picture 4">
            <a:extLst>
              <a:ext uri="{FF2B5EF4-FFF2-40B4-BE49-F238E27FC236}">
                <a16:creationId xmlns:a16="http://schemas.microsoft.com/office/drawing/2014/main" xmlns="" id="{0E00EF2C-07DC-CB4A-9E09-FB3DA322B07D}"/>
              </a:ext>
            </a:extLst>
          </p:cNvPr>
          <p:cNvPicPr>
            <a:picLocks noChangeAspect="1"/>
          </p:cNvPicPr>
          <p:nvPr/>
        </p:nvPicPr>
        <p:blipFill>
          <a:blip r:embed="rId3"/>
          <a:stretch>
            <a:fillRect/>
          </a:stretch>
        </p:blipFill>
        <p:spPr>
          <a:xfrm>
            <a:off x="4592156" y="1988820"/>
            <a:ext cx="4551844" cy="2194560"/>
          </a:xfrm>
          <a:prstGeom prst="rect">
            <a:avLst/>
          </a:prstGeom>
        </p:spPr>
      </p:pic>
    </p:spTree>
    <p:extLst>
      <p:ext uri="{BB962C8B-B14F-4D97-AF65-F5344CB8AC3E}">
        <p14:creationId xmlns:p14="http://schemas.microsoft.com/office/powerpoint/2010/main" val="39813536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1450" y="1165860"/>
            <a:ext cx="4892040" cy="3886200"/>
          </a:xfrm>
        </p:spPr>
        <p:txBody>
          <a:bodyPr>
            <a:normAutofit/>
          </a:bodyPr>
          <a:lstStyle/>
          <a:p>
            <a:r>
              <a:rPr lang="en-US" dirty="0"/>
              <a:t>1 – delivery “at least once” (duplicates possible)</a:t>
            </a:r>
          </a:p>
          <a:p>
            <a:pPr lvl="1"/>
            <a:r>
              <a:rPr lang="en-US" dirty="0"/>
              <a:t>Used for alarms – more overhead (2 messages)</a:t>
            </a:r>
          </a:p>
          <a:p>
            <a:pPr lvl="1"/>
            <a:r>
              <a:rPr lang="en-US" dirty="0"/>
              <a:t>Contains message ID (to match with </a:t>
            </a:r>
            <a:r>
              <a:rPr lang="en-US" dirty="0" err="1"/>
              <a:t>ACKed</a:t>
            </a:r>
            <a:r>
              <a:rPr lang="en-US" dirty="0"/>
              <a:t> message)</a:t>
            </a:r>
          </a:p>
          <a:p>
            <a:pPr lvl="1"/>
            <a:endParaRPr lang="en-US" dirty="0"/>
          </a:p>
          <a:p>
            <a:pPr lvl="1"/>
            <a:endParaRPr lang="en-US" dirty="0"/>
          </a:p>
        </p:txBody>
      </p:sp>
      <p:sp>
        <p:nvSpPr>
          <p:cNvPr id="3" name="Title 2"/>
          <p:cNvSpPr>
            <a:spLocks noGrp="1"/>
          </p:cNvSpPr>
          <p:nvPr>
            <p:ph type="title"/>
          </p:nvPr>
        </p:nvSpPr>
        <p:spPr/>
        <p:txBody>
          <a:bodyPr>
            <a:normAutofit/>
          </a:bodyPr>
          <a:lstStyle/>
          <a:p>
            <a:r>
              <a:rPr lang="en-US" dirty="0"/>
              <a:t>Publishing “QoS” (Reliability)</a:t>
            </a:r>
          </a:p>
        </p:txBody>
      </p:sp>
      <p:pic>
        <p:nvPicPr>
          <p:cNvPr id="7" name="Picture 6">
            <a:extLst>
              <a:ext uri="{FF2B5EF4-FFF2-40B4-BE49-F238E27FC236}">
                <a16:creationId xmlns:a16="http://schemas.microsoft.com/office/drawing/2014/main" xmlns="" id="{DA170B77-6A15-6346-B4FB-D431A6DD9A72}"/>
              </a:ext>
            </a:extLst>
          </p:cNvPr>
          <p:cNvPicPr>
            <a:picLocks noChangeAspect="1"/>
          </p:cNvPicPr>
          <p:nvPr/>
        </p:nvPicPr>
        <p:blipFill>
          <a:blip r:embed="rId3"/>
          <a:stretch>
            <a:fillRect/>
          </a:stretch>
        </p:blipFill>
        <p:spPr>
          <a:xfrm>
            <a:off x="4562168" y="1748790"/>
            <a:ext cx="4581832" cy="2011680"/>
          </a:xfrm>
          <a:prstGeom prst="rect">
            <a:avLst/>
          </a:prstGeom>
        </p:spPr>
      </p:pic>
    </p:spTree>
    <p:extLst>
      <p:ext uri="{BB962C8B-B14F-4D97-AF65-F5344CB8AC3E}">
        <p14:creationId xmlns:p14="http://schemas.microsoft.com/office/powerpoint/2010/main" val="24006282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165860"/>
            <a:ext cx="4480560" cy="3886200"/>
          </a:xfrm>
        </p:spPr>
        <p:txBody>
          <a:bodyPr>
            <a:normAutofit/>
          </a:bodyPr>
          <a:lstStyle/>
          <a:p>
            <a:r>
              <a:rPr lang="en-US" dirty="0"/>
              <a:t>2 – delivery “exactly once”</a:t>
            </a:r>
          </a:p>
          <a:p>
            <a:pPr lvl="1"/>
            <a:r>
              <a:rPr lang="en-US" dirty="0"/>
              <a:t>Utmost reliability is important – most overhead (4 messages) and slowest</a:t>
            </a:r>
          </a:p>
        </p:txBody>
      </p:sp>
      <p:sp>
        <p:nvSpPr>
          <p:cNvPr id="3" name="Title 2"/>
          <p:cNvSpPr>
            <a:spLocks noGrp="1"/>
          </p:cNvSpPr>
          <p:nvPr>
            <p:ph type="title"/>
          </p:nvPr>
        </p:nvSpPr>
        <p:spPr/>
        <p:txBody>
          <a:bodyPr>
            <a:normAutofit/>
          </a:bodyPr>
          <a:lstStyle/>
          <a:p>
            <a:r>
              <a:rPr lang="en-US" dirty="0"/>
              <a:t>Publishing “QoS” (Reliability)</a:t>
            </a:r>
          </a:p>
        </p:txBody>
      </p:sp>
      <p:pic>
        <p:nvPicPr>
          <p:cNvPr id="6" name="Picture 5">
            <a:extLst>
              <a:ext uri="{FF2B5EF4-FFF2-40B4-BE49-F238E27FC236}">
                <a16:creationId xmlns:a16="http://schemas.microsoft.com/office/drawing/2014/main" xmlns="" id="{E087BCA2-7668-DD47-9630-BDC791584083}"/>
              </a:ext>
            </a:extLst>
          </p:cNvPr>
          <p:cNvPicPr>
            <a:picLocks noChangeAspect="1"/>
          </p:cNvPicPr>
          <p:nvPr/>
        </p:nvPicPr>
        <p:blipFill>
          <a:blip r:embed="rId3"/>
          <a:stretch>
            <a:fillRect/>
          </a:stretch>
        </p:blipFill>
        <p:spPr>
          <a:xfrm>
            <a:off x="4105275" y="1794510"/>
            <a:ext cx="5338916" cy="2068830"/>
          </a:xfrm>
          <a:prstGeom prst="rect">
            <a:avLst/>
          </a:prstGeom>
        </p:spPr>
      </p:pic>
    </p:spTree>
    <p:extLst>
      <p:ext uri="{BB962C8B-B14F-4D97-AF65-F5344CB8AC3E}">
        <p14:creationId xmlns:p14="http://schemas.microsoft.com/office/powerpoint/2010/main" val="28524483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A9073C-F408-6A43-BB54-BF54E8C102FF}"/>
              </a:ext>
            </a:extLst>
          </p:cNvPr>
          <p:cNvSpPr>
            <a:spLocks noGrp="1"/>
          </p:cNvSpPr>
          <p:nvPr>
            <p:ph type="title"/>
          </p:nvPr>
        </p:nvSpPr>
        <p:spPr/>
        <p:txBody>
          <a:bodyPr/>
          <a:lstStyle/>
          <a:p>
            <a:r>
              <a:rPr lang="en-US" dirty="0"/>
              <a:t>Publishing “QoS” (Reliability)</a:t>
            </a:r>
            <a:endParaRPr lang="de-DE" dirty="0"/>
          </a:p>
        </p:txBody>
      </p:sp>
      <p:sp>
        <p:nvSpPr>
          <p:cNvPr id="3" name="Content Placeholder 2">
            <a:extLst>
              <a:ext uri="{FF2B5EF4-FFF2-40B4-BE49-F238E27FC236}">
                <a16:creationId xmlns:a16="http://schemas.microsoft.com/office/drawing/2014/main" xmlns="" id="{E9D3D7A9-0EB5-D14F-992A-2775EAEB892E}"/>
              </a:ext>
            </a:extLst>
          </p:cNvPr>
          <p:cNvSpPr>
            <a:spLocks noGrp="1"/>
          </p:cNvSpPr>
          <p:nvPr>
            <p:ph idx="1"/>
          </p:nvPr>
        </p:nvSpPr>
        <p:spPr/>
        <p:txBody>
          <a:bodyPr/>
          <a:lstStyle/>
          <a:p>
            <a:r>
              <a:rPr lang="en-US" dirty="0"/>
              <a:t>Reliability maintained even if the TCP connection breaks (intermittent connections)</a:t>
            </a:r>
          </a:p>
          <a:p>
            <a:r>
              <a:rPr lang="en-US" dirty="0"/>
              <a:t>Separate QoS for publishing and for subscribing</a:t>
            </a:r>
            <a:endParaRPr lang="de-DE" dirty="0"/>
          </a:p>
        </p:txBody>
      </p:sp>
    </p:spTree>
    <p:extLst>
      <p:ext uri="{BB962C8B-B14F-4D97-AF65-F5344CB8AC3E}">
        <p14:creationId xmlns:p14="http://schemas.microsoft.com/office/powerpoint/2010/main" val="25185491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MQTT Message Format</a:t>
            </a:r>
          </a:p>
        </p:txBody>
      </p:sp>
      <p:pic>
        <p:nvPicPr>
          <p:cNvPr id="3074" name="Picture 2" descr="http://www.rfwireless-world.com/images/MQTT-protocol-message-format.jpg"/>
          <p:cNvPicPr>
            <a:picLocks noChangeAspect="1" noChangeArrowheads="1"/>
          </p:cNvPicPr>
          <p:nvPr/>
        </p:nvPicPr>
        <p:blipFill>
          <a:blip r:embed="rId3" cstate="print"/>
          <a:srcRect/>
          <a:stretch>
            <a:fillRect/>
          </a:stretch>
        </p:blipFill>
        <p:spPr bwMode="auto">
          <a:xfrm>
            <a:off x="549307" y="1885950"/>
            <a:ext cx="8196487" cy="2766060"/>
          </a:xfrm>
          <a:prstGeom prst="rect">
            <a:avLst/>
          </a:prstGeom>
          <a:noFill/>
        </p:spPr>
      </p:pic>
      <p:sp>
        <p:nvSpPr>
          <p:cNvPr id="5" name="TextBox 4"/>
          <p:cNvSpPr txBox="1"/>
          <p:nvPr/>
        </p:nvSpPr>
        <p:spPr>
          <a:xfrm>
            <a:off x="1771650" y="1143000"/>
            <a:ext cx="3100913" cy="369332"/>
          </a:xfrm>
          <a:prstGeom prst="rect">
            <a:avLst/>
          </a:prstGeom>
          <a:noFill/>
        </p:spPr>
        <p:txBody>
          <a:bodyPr wrap="none" rtlCol="0">
            <a:spAutoFit/>
          </a:bodyPr>
          <a:lstStyle/>
          <a:p>
            <a:r>
              <a:rPr lang="en-US" b="1" dirty="0"/>
              <a:t>Shortest Message is Two Bytes</a:t>
            </a:r>
          </a:p>
        </p:txBody>
      </p:sp>
    </p:spTree>
    <p:extLst>
      <p:ext uri="{BB962C8B-B14F-4D97-AF65-F5344CB8AC3E}">
        <p14:creationId xmlns:p14="http://schemas.microsoft.com/office/powerpoint/2010/main" val="35264491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Message Types</a:t>
            </a:r>
          </a:p>
        </p:txBody>
      </p:sp>
      <p:pic>
        <p:nvPicPr>
          <p:cNvPr id="32770" name="Picture 2"/>
          <p:cNvPicPr>
            <a:picLocks noGrp="1" noChangeAspect="1" noChangeArrowheads="1"/>
          </p:cNvPicPr>
          <p:nvPr>
            <p:ph idx="1"/>
          </p:nvPr>
        </p:nvPicPr>
        <p:blipFill>
          <a:blip r:embed="rId2" cstate="print"/>
          <a:srcRect b="5263"/>
          <a:stretch>
            <a:fillRect/>
          </a:stretch>
        </p:blipFill>
        <p:spPr bwMode="auto">
          <a:xfrm>
            <a:off x="594360" y="0"/>
            <a:ext cx="4423410" cy="1417320"/>
          </a:xfrm>
          <a:prstGeom prst="rect">
            <a:avLst/>
          </a:prstGeom>
          <a:noFill/>
          <a:ln w="9525">
            <a:noFill/>
            <a:miter lim="800000"/>
            <a:headEnd/>
            <a:tailEnd/>
          </a:ln>
        </p:spPr>
      </p:pic>
      <p:pic>
        <p:nvPicPr>
          <p:cNvPr id="32771" name="Picture 3"/>
          <p:cNvPicPr>
            <a:picLocks noChangeAspect="1" noChangeArrowheads="1"/>
          </p:cNvPicPr>
          <p:nvPr/>
        </p:nvPicPr>
        <p:blipFill>
          <a:blip r:embed="rId3" cstate="print"/>
          <a:srcRect/>
          <a:stretch>
            <a:fillRect/>
          </a:stretch>
        </p:blipFill>
        <p:spPr bwMode="auto">
          <a:xfrm>
            <a:off x="594360" y="1417320"/>
            <a:ext cx="4411980" cy="3732371"/>
          </a:xfrm>
          <a:prstGeom prst="rect">
            <a:avLst/>
          </a:prstGeom>
          <a:noFill/>
          <a:ln w="9525">
            <a:noFill/>
            <a:miter lim="800000"/>
            <a:headEnd/>
            <a:tailEnd/>
          </a:ln>
        </p:spPr>
      </p:pic>
    </p:spTree>
    <p:extLst>
      <p:ext uri="{BB962C8B-B14F-4D97-AF65-F5344CB8AC3E}">
        <p14:creationId xmlns:p14="http://schemas.microsoft.com/office/powerpoint/2010/main" val="12925097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Message Types</a:t>
            </a:r>
          </a:p>
        </p:txBody>
      </p:sp>
      <p:pic>
        <p:nvPicPr>
          <p:cNvPr id="28674" name="Picture 2"/>
          <p:cNvPicPr>
            <a:picLocks noGrp="1" noChangeAspect="1" noChangeArrowheads="1"/>
          </p:cNvPicPr>
          <p:nvPr>
            <p:ph idx="1"/>
          </p:nvPr>
        </p:nvPicPr>
        <p:blipFill>
          <a:blip r:embed="rId3" cstate="print"/>
          <a:srcRect/>
          <a:stretch>
            <a:fillRect/>
          </a:stretch>
        </p:blipFill>
        <p:spPr bwMode="auto">
          <a:xfrm>
            <a:off x="684097" y="1017360"/>
            <a:ext cx="7156883" cy="3948454"/>
          </a:xfrm>
          <a:prstGeom prst="rect">
            <a:avLst/>
          </a:prstGeom>
          <a:noFill/>
          <a:ln w="9525">
            <a:noFill/>
            <a:miter lim="800000"/>
            <a:headEnd/>
            <a:tailEnd/>
          </a:ln>
        </p:spPr>
      </p:pic>
    </p:spTree>
    <p:extLst>
      <p:ext uri="{BB962C8B-B14F-4D97-AF65-F5344CB8AC3E}">
        <p14:creationId xmlns:p14="http://schemas.microsoft.com/office/powerpoint/2010/main" val="42718179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65E715-C265-6748-8BF0-D4243E833424}"/>
              </a:ext>
            </a:extLst>
          </p:cNvPr>
          <p:cNvSpPr>
            <a:spLocks noGrp="1"/>
          </p:cNvSpPr>
          <p:nvPr>
            <p:ph type="title"/>
          </p:nvPr>
        </p:nvSpPr>
        <p:spPr/>
        <p:txBody>
          <a:bodyPr/>
          <a:lstStyle/>
          <a:p>
            <a:r>
              <a:rPr lang="de-DE" dirty="0" err="1"/>
              <a:t>Comparison</a:t>
            </a:r>
            <a:r>
              <a:rPr lang="de-DE" dirty="0"/>
              <a:t> </a:t>
            </a:r>
            <a:r>
              <a:rPr lang="de-DE" dirty="0" err="1"/>
              <a:t>CoAP</a:t>
            </a:r>
            <a:r>
              <a:rPr lang="de-DE" dirty="0"/>
              <a:t> &amp; MQTT</a:t>
            </a:r>
          </a:p>
        </p:txBody>
      </p:sp>
      <p:sp>
        <p:nvSpPr>
          <p:cNvPr id="3" name="Content Placeholder 2">
            <a:extLst>
              <a:ext uri="{FF2B5EF4-FFF2-40B4-BE49-F238E27FC236}">
                <a16:creationId xmlns:a16="http://schemas.microsoft.com/office/drawing/2014/main" xmlns="" id="{D2366C33-7A7C-684A-B167-64D3FBFB026C}"/>
              </a:ext>
            </a:extLst>
          </p:cNvPr>
          <p:cNvSpPr>
            <a:spLocks noGrp="1"/>
          </p:cNvSpPr>
          <p:nvPr>
            <p:ph idx="1"/>
          </p:nvPr>
        </p:nvSpPr>
        <p:spPr>
          <a:xfrm>
            <a:off x="486695" y="1017360"/>
            <a:ext cx="8531575" cy="3966120"/>
          </a:xfrm>
        </p:spPr>
        <p:txBody>
          <a:bodyPr>
            <a:noAutofit/>
          </a:bodyPr>
          <a:lstStyle/>
          <a:p>
            <a:pPr marL="0" indent="0">
              <a:buNone/>
            </a:pPr>
            <a:r>
              <a:rPr lang="de-DE" sz="1600" b="1" dirty="0" err="1"/>
              <a:t>Both</a:t>
            </a:r>
            <a:r>
              <a:rPr lang="de-DE" sz="1600" b="1" dirty="0"/>
              <a:t> </a:t>
            </a:r>
            <a:r>
              <a:rPr lang="de-DE" sz="1600" b="1" dirty="0" err="1"/>
              <a:t>used</a:t>
            </a:r>
            <a:r>
              <a:rPr lang="de-DE" sz="1600" b="1" dirty="0"/>
              <a:t> in </a:t>
            </a:r>
            <a:r>
              <a:rPr lang="de-DE" sz="1600" b="1" dirty="0" err="1"/>
              <a:t>IoT</a:t>
            </a:r>
            <a:endParaRPr lang="de-DE" sz="1600" b="1" dirty="0"/>
          </a:p>
          <a:p>
            <a:endParaRPr lang="de-DE" sz="1600" b="1" dirty="0"/>
          </a:p>
          <a:p>
            <a:r>
              <a:rPr lang="de-DE" sz="1600" b="1" dirty="0" err="1"/>
              <a:t>CoAP</a:t>
            </a:r>
            <a:r>
              <a:rPr lang="de-DE" sz="1600" b="1" dirty="0"/>
              <a:t>:</a:t>
            </a:r>
          </a:p>
          <a:p>
            <a:pPr lvl="1"/>
            <a:r>
              <a:rPr lang="de-DE" sz="1600" b="1" dirty="0" err="1"/>
              <a:t>one-to-one</a:t>
            </a:r>
            <a:r>
              <a:rPr lang="de-DE" sz="1600" b="1" dirty="0"/>
              <a:t> </a:t>
            </a:r>
            <a:r>
              <a:rPr lang="de-DE" sz="1600" b="1" dirty="0" err="1"/>
              <a:t>communication</a:t>
            </a:r>
            <a:endParaRPr lang="de-DE" sz="1600" b="1" dirty="0"/>
          </a:p>
          <a:p>
            <a:pPr lvl="1"/>
            <a:r>
              <a:rPr lang="de-DE" sz="1600" b="1" dirty="0"/>
              <a:t>UDP/IP</a:t>
            </a:r>
          </a:p>
          <a:p>
            <a:pPr lvl="1"/>
            <a:r>
              <a:rPr lang="de-DE" sz="1600" b="1" dirty="0" err="1"/>
              <a:t>unreliable</a:t>
            </a:r>
            <a:endParaRPr lang="de-DE" sz="1600" b="1" dirty="0"/>
          </a:p>
          <a:p>
            <a:pPr lvl="1"/>
            <a:r>
              <a:rPr lang="de-DE" sz="1600" b="1" dirty="0" err="1"/>
              <a:t>lightweight</a:t>
            </a:r>
            <a:r>
              <a:rPr lang="de-DE" sz="1600" b="1" dirty="0"/>
              <a:t> </a:t>
            </a:r>
            <a:r>
              <a:rPr lang="de-DE" sz="1600" b="1" dirty="0" err="1"/>
              <a:t>and</a:t>
            </a:r>
            <a:r>
              <a:rPr lang="de-DE" sz="1600" b="1" dirty="0"/>
              <a:t> easy </a:t>
            </a:r>
            <a:r>
              <a:rPr lang="de-DE" sz="1600" b="1" dirty="0" err="1"/>
              <a:t>to</a:t>
            </a:r>
            <a:r>
              <a:rPr lang="de-DE" sz="1600" b="1" dirty="0"/>
              <a:t> </a:t>
            </a:r>
            <a:r>
              <a:rPr lang="de-DE" sz="1600" b="1" dirty="0" err="1"/>
              <a:t>implement</a:t>
            </a:r>
            <a:endParaRPr lang="de-DE" sz="1600" b="1" dirty="0"/>
          </a:p>
          <a:p>
            <a:endParaRPr lang="de-DE" sz="1600" b="1" dirty="0"/>
          </a:p>
          <a:p>
            <a:r>
              <a:rPr lang="de-DE" sz="1600" b="1" dirty="0"/>
              <a:t>MQTT:</a:t>
            </a:r>
          </a:p>
          <a:p>
            <a:pPr lvl="1"/>
            <a:r>
              <a:rPr lang="de-DE" sz="1600" b="1" dirty="0" err="1"/>
              <a:t>many-to-many</a:t>
            </a:r>
            <a:r>
              <a:rPr lang="de-DE" sz="1600" b="1" dirty="0"/>
              <a:t> </a:t>
            </a:r>
            <a:r>
              <a:rPr lang="de-DE" sz="1600" b="1" dirty="0" err="1"/>
              <a:t>communication</a:t>
            </a:r>
            <a:endParaRPr lang="de-DE" sz="1600" b="1" dirty="0"/>
          </a:p>
          <a:p>
            <a:pPr lvl="1"/>
            <a:r>
              <a:rPr lang="de-DE" sz="1600" b="1" dirty="0"/>
              <a:t>TCP/IP</a:t>
            </a:r>
          </a:p>
          <a:p>
            <a:pPr lvl="1"/>
            <a:r>
              <a:rPr lang="de-DE" sz="1600" b="1" dirty="0" err="1"/>
              <a:t>focus</a:t>
            </a:r>
            <a:r>
              <a:rPr lang="de-DE" sz="1600" b="1" dirty="0"/>
              <a:t> on </a:t>
            </a:r>
            <a:r>
              <a:rPr lang="de-DE" sz="1600" b="1" dirty="0" err="1"/>
              <a:t>message</a:t>
            </a:r>
            <a:r>
              <a:rPr lang="de-DE" sz="1600" b="1" dirty="0"/>
              <a:t> </a:t>
            </a:r>
            <a:r>
              <a:rPr lang="de-DE" sz="1600" b="1" dirty="0" err="1"/>
              <a:t>delivery</a:t>
            </a:r>
            <a:r>
              <a:rPr lang="de-DE" sz="1600" b="1" dirty="0"/>
              <a:t>; </a:t>
            </a:r>
            <a:r>
              <a:rPr lang="de-DE" sz="1600" b="1" dirty="0" err="1"/>
              <a:t>reliable</a:t>
            </a:r>
            <a:endParaRPr lang="de-DE" sz="1600" b="1" dirty="0"/>
          </a:p>
          <a:p>
            <a:pPr lvl="1"/>
            <a:r>
              <a:rPr lang="de-DE" sz="1600" b="1" dirty="0" err="1"/>
              <a:t>higher</a:t>
            </a:r>
            <a:r>
              <a:rPr lang="de-DE" sz="1600" b="1" dirty="0"/>
              <a:t> </a:t>
            </a:r>
            <a:r>
              <a:rPr lang="de-DE" sz="1600" b="1" dirty="0" err="1"/>
              <a:t>overheads</a:t>
            </a:r>
            <a:r>
              <a:rPr lang="de-DE" sz="1600" b="1" dirty="0"/>
              <a:t> (</a:t>
            </a:r>
            <a:r>
              <a:rPr lang="de-DE" sz="1600" b="1" dirty="0" err="1"/>
              <a:t>protocol</a:t>
            </a:r>
            <a:r>
              <a:rPr lang="de-DE" sz="1600" b="1" dirty="0"/>
              <a:t> </a:t>
            </a:r>
            <a:r>
              <a:rPr lang="de-DE" sz="1600" b="1" dirty="0" err="1"/>
              <a:t>data</a:t>
            </a:r>
            <a:r>
              <a:rPr lang="de-DE" sz="1600" b="1" dirty="0"/>
              <a:t>, </a:t>
            </a:r>
            <a:r>
              <a:rPr lang="de-DE" sz="1600" b="1" dirty="0" err="1"/>
              <a:t>processing</a:t>
            </a:r>
            <a:r>
              <a:rPr lang="de-DE" sz="1600" b="1" dirty="0"/>
              <a:t> </a:t>
            </a:r>
            <a:r>
              <a:rPr lang="de-DE" sz="1600" b="1" dirty="0" err="1"/>
              <a:t>costs</a:t>
            </a:r>
            <a:r>
              <a:rPr lang="de-DE" sz="1600" b="1" dirty="0"/>
              <a:t>)</a:t>
            </a:r>
          </a:p>
        </p:txBody>
      </p:sp>
    </p:spTree>
    <p:extLst>
      <p:ext uri="{BB962C8B-B14F-4D97-AF65-F5344CB8AC3E}">
        <p14:creationId xmlns:p14="http://schemas.microsoft.com/office/powerpoint/2010/main" val="1447720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496" y="1181594"/>
            <a:ext cx="8668512" cy="3847207"/>
          </a:xfrm>
          <a:prstGeom prst="rect">
            <a:avLst/>
          </a:prstGeom>
        </p:spPr>
        <p:txBody>
          <a:bodyPr wrap="square">
            <a:spAutoFit/>
          </a:bodyPr>
          <a:lstStyle/>
          <a:p>
            <a:r>
              <a:rPr lang="en-US" sz="2400" b="1" dirty="0"/>
              <a:t>3) Environment</a:t>
            </a:r>
            <a:r>
              <a:rPr lang="en-US" sz="2000" dirty="0"/>
              <a:t>: </a:t>
            </a:r>
            <a:endParaRPr lang="en-US" sz="2000" dirty="0" smtClean="0"/>
          </a:p>
          <a:p>
            <a:pPr marL="800100" lvl="1" indent="-342900" algn="just">
              <a:buFont typeface="Wingdings" panose="05000000000000000000" pitchFamily="2" charset="2"/>
              <a:buChar char="q"/>
            </a:pPr>
            <a:r>
              <a:rPr lang="en-US" sz="2000" dirty="0" smtClean="0"/>
              <a:t> </a:t>
            </a:r>
            <a:r>
              <a:rPr lang="en-US" sz="2000" dirty="0"/>
              <a:t>Weather Monitoring: Systems collect data from a no. of sensors attached and send the data to cloud based applications and storage back ends. The data collected in cloud can then be analyzed and visualized by cloud </a:t>
            </a:r>
            <a:r>
              <a:rPr lang="en-US" sz="2000" dirty="0" smtClean="0"/>
              <a:t>based applications.</a:t>
            </a:r>
          </a:p>
          <a:p>
            <a:pPr marL="800100" lvl="1" indent="-342900" algn="just">
              <a:buFont typeface="Wingdings" panose="05000000000000000000" pitchFamily="2" charset="2"/>
              <a:buChar char="q"/>
            </a:pPr>
            <a:r>
              <a:rPr lang="en-US" sz="2000" dirty="0" smtClean="0"/>
              <a:t>  </a:t>
            </a:r>
            <a:r>
              <a:rPr lang="en-US" sz="2000" dirty="0"/>
              <a:t>Air Pollution Monitoring: System can monitor emission of harmful gases(CO2, CO, NO, NO2 etc.,) by factories and automobiles using gaseous and meteorological sensors. The collected data can be analyzed to make informed decisions on pollutions </a:t>
            </a:r>
            <a:r>
              <a:rPr lang="en-US" sz="2000" dirty="0" smtClean="0"/>
              <a:t>control approaches.</a:t>
            </a:r>
          </a:p>
          <a:p>
            <a:pPr marL="800100" lvl="1" indent="-342900" algn="just">
              <a:buFont typeface="Wingdings" panose="05000000000000000000" pitchFamily="2" charset="2"/>
              <a:buChar char="q"/>
            </a:pPr>
            <a:r>
              <a:rPr lang="en-US" sz="2000" dirty="0" smtClean="0"/>
              <a:t> Noise </a:t>
            </a:r>
            <a:r>
              <a:rPr lang="en-US" sz="2000" dirty="0"/>
              <a:t>Pollution Monitoring: Due to growing urban development, noise levels in cities have increased and even become alarmingly high in some cities. </a:t>
            </a:r>
            <a:endParaRPr lang="en-IN" dirty="0"/>
          </a:p>
        </p:txBody>
      </p:sp>
      <p:sp>
        <p:nvSpPr>
          <p:cNvPr id="3" name="Rectangle 2"/>
          <p:cNvSpPr/>
          <p:nvPr/>
        </p:nvSpPr>
        <p:spPr>
          <a:xfrm>
            <a:off x="5000416" y="326636"/>
            <a:ext cx="4013022" cy="584775"/>
          </a:xfrm>
          <a:prstGeom prst="rect">
            <a:avLst/>
          </a:prstGeom>
        </p:spPr>
        <p:txBody>
          <a:bodyPr wrap="none">
            <a:spAutoFit/>
          </a:bodyPr>
          <a:lstStyle/>
          <a:p>
            <a:r>
              <a:rPr lang="en-US" sz="3200" b="1" dirty="0"/>
              <a:t>DOMAIN SPECIFIC </a:t>
            </a:r>
            <a:r>
              <a:rPr lang="en-US" sz="3200" b="1" dirty="0" err="1"/>
              <a:t>IoTs</a:t>
            </a:r>
            <a:endParaRPr lang="en-IN" sz="3200" b="1" dirty="0"/>
          </a:p>
        </p:txBody>
      </p:sp>
    </p:spTree>
    <p:extLst>
      <p:ext uri="{BB962C8B-B14F-4D97-AF65-F5344CB8AC3E}">
        <p14:creationId xmlns:p14="http://schemas.microsoft.com/office/powerpoint/2010/main" val="1440415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536" y="1357848"/>
            <a:ext cx="8619744" cy="3785652"/>
          </a:xfrm>
          <a:prstGeom prst="rect">
            <a:avLst/>
          </a:prstGeom>
        </p:spPr>
        <p:txBody>
          <a:bodyPr wrap="square">
            <a:spAutoFit/>
          </a:bodyPr>
          <a:lstStyle/>
          <a:p>
            <a:pPr marL="800100" lvl="1" indent="-342900" algn="just">
              <a:buFont typeface="Wingdings" panose="05000000000000000000" pitchFamily="2" charset="2"/>
              <a:buChar char="q"/>
            </a:pPr>
            <a:r>
              <a:rPr lang="en-US" sz="2000" dirty="0" err="1"/>
              <a:t>IoT</a:t>
            </a:r>
            <a:r>
              <a:rPr lang="en-US" sz="2000" dirty="0"/>
              <a:t> based noise pollution monitoring systems use a no. of noise monitoring systems that are deployed at different places in a city. The data on noise levels from the station is collected on servers or in the cloud. The collected data is then aggregated to generate noise maps. </a:t>
            </a:r>
            <a:endParaRPr lang="en-IN" sz="2000" dirty="0"/>
          </a:p>
          <a:p>
            <a:pPr marL="800100" lvl="1" indent="-342900" algn="just">
              <a:buFont typeface="Wingdings" panose="05000000000000000000" pitchFamily="2" charset="2"/>
              <a:buChar char="q"/>
            </a:pPr>
            <a:r>
              <a:rPr lang="en-US" sz="2000" dirty="0" smtClean="0"/>
              <a:t>Forest </a:t>
            </a:r>
            <a:r>
              <a:rPr lang="en-US" sz="2000" dirty="0"/>
              <a:t>Fire Detection: Forest fire can cause damage to natural resources, property and human life. Early detection of forest fire can help in </a:t>
            </a:r>
            <a:r>
              <a:rPr lang="en-US" sz="2000" dirty="0" smtClean="0"/>
              <a:t>minimizing damage</a:t>
            </a:r>
            <a:r>
              <a:rPr lang="en-US" sz="2000" dirty="0"/>
              <a:t>. </a:t>
            </a:r>
            <a:endParaRPr lang="en-US" sz="2000" dirty="0" smtClean="0"/>
          </a:p>
          <a:p>
            <a:pPr marL="800100" lvl="1" indent="-342900" algn="just">
              <a:buFont typeface="Wingdings" panose="05000000000000000000" pitchFamily="2" charset="2"/>
              <a:buChar char="q"/>
            </a:pPr>
            <a:r>
              <a:rPr lang="en-US" sz="2000" dirty="0" smtClean="0"/>
              <a:t> </a:t>
            </a:r>
            <a:r>
              <a:rPr lang="en-US" sz="2000" dirty="0"/>
              <a:t>River Flood Detection: River floods can cause damage to natural and human resources and human life. Early warnings of floods can be given by monitoring the water level and flow rate. </a:t>
            </a:r>
            <a:r>
              <a:rPr lang="en-US" sz="2000" dirty="0" err="1"/>
              <a:t>IoT</a:t>
            </a:r>
            <a:r>
              <a:rPr lang="en-US" sz="2000" dirty="0"/>
              <a:t> based river flood monitoring system uses a no. of sensor nodes that monitor the water level and flow </a:t>
            </a:r>
            <a:r>
              <a:rPr lang="en-US" sz="2000" dirty="0" smtClean="0"/>
              <a:t>rate sensors</a:t>
            </a:r>
            <a:r>
              <a:rPr lang="en-US" sz="2000" dirty="0"/>
              <a:t>.</a:t>
            </a:r>
            <a:endParaRPr lang="en-IN" sz="2000" dirty="0"/>
          </a:p>
        </p:txBody>
      </p:sp>
    </p:spTree>
    <p:extLst>
      <p:ext uri="{BB962C8B-B14F-4D97-AF65-F5344CB8AC3E}">
        <p14:creationId xmlns:p14="http://schemas.microsoft.com/office/powerpoint/2010/main" val="334961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536" y="712435"/>
            <a:ext cx="9241536" cy="4555093"/>
          </a:xfrm>
          <a:prstGeom prst="rect">
            <a:avLst/>
          </a:prstGeom>
        </p:spPr>
        <p:txBody>
          <a:bodyPr wrap="square">
            <a:spAutoFit/>
          </a:bodyPr>
          <a:lstStyle/>
          <a:p>
            <a:r>
              <a:rPr lang="en-US" sz="2000" b="1" dirty="0"/>
              <a:t>4) Energy: </a:t>
            </a:r>
            <a:endParaRPr lang="en-US" dirty="0"/>
          </a:p>
          <a:p>
            <a:pPr marL="742950" lvl="1" indent="-285750" algn="just">
              <a:buFont typeface="Wingdings" panose="05000000000000000000" pitchFamily="2" charset="2"/>
              <a:buChar char="q"/>
            </a:pPr>
            <a:r>
              <a:rPr lang="en-US" dirty="0" smtClean="0"/>
              <a:t> Smart </a:t>
            </a:r>
            <a:r>
              <a:rPr lang="en-US" dirty="0"/>
              <a:t>Grids: is a data communication network integrated with the electrical grids that collects and analyze data captured in near-real-time about power transmission, distribution and consumption. Smart grid technology provides predictive information and recommendations to utilities, their suppliers, and their customers on how best to manage power. By using </a:t>
            </a:r>
            <a:r>
              <a:rPr lang="en-US" dirty="0" err="1"/>
              <a:t>IoT</a:t>
            </a:r>
            <a:r>
              <a:rPr lang="en-US" dirty="0"/>
              <a:t> based sensing and measurement technologies, the health of equipment and integrity of the grid can </a:t>
            </a:r>
            <a:r>
              <a:rPr lang="en-US" dirty="0" smtClean="0"/>
              <a:t>be evaluated</a:t>
            </a:r>
            <a:r>
              <a:rPr lang="en-US" dirty="0"/>
              <a:t>. </a:t>
            </a:r>
            <a:endParaRPr lang="en-US" dirty="0" smtClean="0"/>
          </a:p>
          <a:p>
            <a:pPr marL="742950" lvl="1" indent="-285750" algn="just">
              <a:buFont typeface="Wingdings" panose="05000000000000000000" pitchFamily="2" charset="2"/>
              <a:buChar char="q"/>
            </a:pPr>
            <a:r>
              <a:rPr lang="en-US" dirty="0" smtClean="0"/>
              <a:t> </a:t>
            </a:r>
            <a:r>
              <a:rPr lang="en-US" dirty="0"/>
              <a:t>Renewable Energy Systems: </a:t>
            </a:r>
            <a:r>
              <a:rPr lang="en-US" dirty="0" err="1"/>
              <a:t>IoT</a:t>
            </a:r>
            <a:r>
              <a:rPr lang="en-US" dirty="0"/>
              <a:t> based systems integrated with the transformers at the point of interconnection measure the electrical variables and how much power is fed into the grid. For wind energy systems, closed-loop controls can be used to regulate the voltage at point of interconnection which coordinate wind turbine outputs and provides </a:t>
            </a:r>
            <a:r>
              <a:rPr lang="en-US" dirty="0" smtClean="0"/>
              <a:t>power support</a:t>
            </a:r>
            <a:r>
              <a:rPr lang="en-US" dirty="0"/>
              <a:t>. </a:t>
            </a:r>
            <a:endParaRPr lang="en-US" dirty="0" smtClean="0"/>
          </a:p>
          <a:p>
            <a:pPr marL="742950" lvl="1" indent="-285750" algn="just">
              <a:buFont typeface="Wingdings" panose="05000000000000000000" pitchFamily="2" charset="2"/>
              <a:buChar char="q"/>
            </a:pPr>
            <a:r>
              <a:rPr lang="en-US" dirty="0" smtClean="0"/>
              <a:t> </a:t>
            </a:r>
            <a:r>
              <a:rPr lang="en-US" dirty="0"/>
              <a:t>Prognostics: In systems such as power grids, real-time information is collected using specialized electrical sensors called </a:t>
            </a:r>
            <a:r>
              <a:rPr lang="en-US" dirty="0" err="1"/>
              <a:t>Phasor</a:t>
            </a:r>
            <a:r>
              <a:rPr lang="en-US" dirty="0"/>
              <a:t> </a:t>
            </a:r>
            <a:r>
              <a:rPr lang="en-US" dirty="0" err="1"/>
              <a:t>Measurment</a:t>
            </a:r>
            <a:r>
              <a:rPr lang="en-US" dirty="0"/>
              <a:t> Units(PMUs) at the substations. The information received from PMUs must be monitored in real-time for estimating the state of the system and for </a:t>
            </a:r>
            <a:r>
              <a:rPr lang="en-US" dirty="0" smtClean="0"/>
              <a:t>predicting failures</a:t>
            </a:r>
            <a:endParaRPr lang="en-IN" dirty="0"/>
          </a:p>
        </p:txBody>
      </p:sp>
    </p:spTree>
    <p:extLst>
      <p:ext uri="{BB962C8B-B14F-4D97-AF65-F5344CB8AC3E}">
        <p14:creationId xmlns:p14="http://schemas.microsoft.com/office/powerpoint/2010/main" val="2877660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1384429"/>
            <a:ext cx="8741664" cy="2339102"/>
          </a:xfrm>
          <a:prstGeom prst="rect">
            <a:avLst/>
          </a:prstGeom>
        </p:spPr>
        <p:txBody>
          <a:bodyPr wrap="square">
            <a:spAutoFit/>
          </a:bodyPr>
          <a:lstStyle/>
          <a:p>
            <a:r>
              <a:rPr lang="en-US" sz="2000" b="1" dirty="0"/>
              <a:t>5) Retail</a:t>
            </a:r>
            <a:r>
              <a:rPr lang="en-US" dirty="0"/>
              <a:t>: </a:t>
            </a:r>
            <a:endParaRPr lang="en-US" dirty="0" smtClean="0"/>
          </a:p>
          <a:p>
            <a:pPr marL="742950" lvl="1" indent="-285750" algn="just">
              <a:buFont typeface="Wingdings" panose="05000000000000000000" pitchFamily="2" charset="2"/>
              <a:buChar char="q"/>
            </a:pPr>
            <a:r>
              <a:rPr lang="en-US" dirty="0" smtClean="0"/>
              <a:t> </a:t>
            </a:r>
            <a:r>
              <a:rPr lang="en-US" dirty="0"/>
              <a:t>Inventory Management: </a:t>
            </a:r>
            <a:r>
              <a:rPr lang="en-US" dirty="0" err="1"/>
              <a:t>IoT</a:t>
            </a:r>
            <a:r>
              <a:rPr lang="en-US" dirty="0"/>
              <a:t> systems enable remote monitoring of inventory using data collected by </a:t>
            </a:r>
            <a:r>
              <a:rPr lang="en-US" dirty="0" smtClean="0"/>
              <a:t>RFID readers</a:t>
            </a:r>
            <a:r>
              <a:rPr lang="en-US" dirty="0"/>
              <a:t>. </a:t>
            </a:r>
          </a:p>
          <a:p>
            <a:pPr marL="742950" lvl="1" indent="-285750" algn="just">
              <a:buFont typeface="Wingdings" panose="05000000000000000000" pitchFamily="2" charset="2"/>
              <a:buChar char="q"/>
            </a:pPr>
            <a:r>
              <a:rPr lang="en-US" dirty="0" smtClean="0"/>
              <a:t> </a:t>
            </a:r>
            <a:r>
              <a:rPr lang="en-US" dirty="0"/>
              <a:t>Smart Payments: Solutions such as contact-less payments powered by technologies such as Near Field Communication(NFC) and Bluetooth. </a:t>
            </a:r>
          </a:p>
          <a:p>
            <a:pPr marL="742950" lvl="1" indent="-285750" algn="just">
              <a:buFont typeface="Wingdings" panose="05000000000000000000" pitchFamily="2" charset="2"/>
              <a:buChar char="q"/>
            </a:pPr>
            <a:r>
              <a:rPr lang="en-US" dirty="0" smtClean="0"/>
              <a:t> </a:t>
            </a:r>
            <a:r>
              <a:rPr lang="en-US" dirty="0"/>
              <a:t>Smart Vending Machines: Sensors in a smart vending machines monitors its operations and send the data to cloud which can be used for </a:t>
            </a:r>
            <a:r>
              <a:rPr lang="en-US" dirty="0" smtClean="0"/>
              <a:t>predictive maintenance</a:t>
            </a:r>
            <a:r>
              <a:rPr lang="en-US" dirty="0"/>
              <a:t>.</a:t>
            </a:r>
            <a:endParaRPr lang="en-IN" dirty="0"/>
          </a:p>
        </p:txBody>
      </p:sp>
    </p:spTree>
    <p:extLst>
      <p:ext uri="{BB962C8B-B14F-4D97-AF65-F5344CB8AC3E}">
        <p14:creationId xmlns:p14="http://schemas.microsoft.com/office/powerpoint/2010/main" val="2138934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2985</Words>
  <Application>Microsoft Office PowerPoint</Application>
  <PresentationFormat>On-screen Show (16:9)</PresentationFormat>
  <Paragraphs>436</Paragraphs>
  <Slides>57</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Courier New</vt:lpstr>
      <vt:lpstr>Helvetica</vt:lpstr>
      <vt:lpstr>Times New Roman</vt:lpstr>
      <vt:lpstr>Wingdings</vt:lpstr>
      <vt:lpstr>Office Theme</vt:lpstr>
      <vt:lpstr>Introduction to IOT</vt:lpstr>
      <vt:lpstr>Syllabus</vt:lpstr>
      <vt:lpstr>PowerPoint Presentation</vt:lpstr>
      <vt:lpstr>DOMAIN SPECIFIC IoTs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HyperText Transfer Protocol (HTTP)</vt:lpstr>
      <vt:lpstr>Web Content</vt:lpstr>
      <vt:lpstr>Static &amp; Dynamic Content</vt:lpstr>
      <vt:lpstr>URLs</vt:lpstr>
      <vt:lpstr>Anatomy of an HTTP Transaction</vt:lpstr>
      <vt:lpstr>HTTP Requests</vt:lpstr>
      <vt:lpstr>HTTP Requests</vt:lpstr>
      <vt:lpstr>HTTP Responses</vt:lpstr>
      <vt:lpstr>REST</vt:lpstr>
      <vt:lpstr>REST &amp; HTTP</vt:lpstr>
      <vt:lpstr>REST</vt:lpstr>
      <vt:lpstr>REST Main Concepts</vt:lpstr>
      <vt:lpstr>Resources</vt:lpstr>
      <vt:lpstr>Naming Resources</vt:lpstr>
      <vt:lpstr>Verbs</vt:lpstr>
      <vt:lpstr>HTTP GET</vt:lpstr>
      <vt:lpstr>HTTP PUT &amp; POST</vt:lpstr>
      <vt:lpstr>Representations</vt:lpstr>
      <vt:lpstr>Representations</vt:lpstr>
      <vt:lpstr>CoAP</vt:lpstr>
      <vt:lpstr>CoAP</vt:lpstr>
      <vt:lpstr>CoAP</vt:lpstr>
      <vt:lpstr>CoAP</vt:lpstr>
      <vt:lpstr>CoAP</vt:lpstr>
      <vt:lpstr>What CoAP Is</vt:lpstr>
      <vt:lpstr>MQTT</vt:lpstr>
      <vt:lpstr>MQTT</vt:lpstr>
      <vt:lpstr>MQTT</vt:lpstr>
      <vt:lpstr>MQTT</vt:lpstr>
      <vt:lpstr>Publish/Subscribe Concept</vt:lpstr>
      <vt:lpstr>MQTT: Example</vt:lpstr>
      <vt:lpstr>Node.js Example</vt:lpstr>
      <vt:lpstr>Topics</vt:lpstr>
      <vt:lpstr>Durable/Transient Subscriptions </vt:lpstr>
      <vt:lpstr>State Retention </vt:lpstr>
      <vt:lpstr>Session Aware</vt:lpstr>
      <vt:lpstr>Protocol Stack</vt:lpstr>
      <vt:lpstr>Publishing “QoS” (Reliability)</vt:lpstr>
      <vt:lpstr>Publishing “QoS” (Reliability)</vt:lpstr>
      <vt:lpstr>Publishing “QoS” (Reliability)</vt:lpstr>
      <vt:lpstr>Publishing “QoS” (Reliability)</vt:lpstr>
      <vt:lpstr>MQTT Message Format</vt:lpstr>
      <vt:lpstr>Message Types</vt:lpstr>
      <vt:lpstr>Message Types</vt:lpstr>
      <vt:lpstr>Comparison CoAP &amp; MQTT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2020-09-28T10:28:59Z</dcterms:modified>
</cp:coreProperties>
</file>