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314" r:id="rId4"/>
    <p:sldId id="261" r:id="rId5"/>
    <p:sldId id="262" r:id="rId6"/>
    <p:sldId id="257" r:id="rId7"/>
    <p:sldId id="266" r:id="rId8"/>
    <p:sldId id="258" r:id="rId9"/>
    <p:sldId id="263" r:id="rId10"/>
    <p:sldId id="260" r:id="rId11"/>
    <p:sldId id="264" r:id="rId12"/>
    <p:sldId id="370" r:id="rId13"/>
    <p:sldId id="308" r:id="rId14"/>
    <p:sldId id="31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88CC00"/>
    <a:srgbClr val="A1EA2B"/>
    <a:srgbClr val="00CC00"/>
    <a:srgbClr val="9EFF29"/>
    <a:srgbClr val="C80064"/>
    <a:srgbClr val="C33A1F"/>
    <a:srgbClr val="0000CC"/>
    <a:srgbClr val="FF254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8889" autoAdjust="0"/>
  </p:normalViewPr>
  <p:slideViewPr>
    <p:cSldViewPr snapToGrid="0">
      <p:cViewPr varScale="1">
        <p:scale>
          <a:sx n="78" d="100"/>
          <a:sy n="78" d="100"/>
        </p:scale>
        <p:origin x="100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62" y="60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3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the flow. Bulb without control, Bulb with human control, Bulb with  autonomous(self) control and final frame work with using IOT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9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Watch is normally meant for time indication however, smart watch will perform several autonomous activities using its sensors. We can treat as shadow companion of human.</a:t>
            </a:r>
            <a:r>
              <a:rPr lang="en-US" baseline="0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focus definition of Internet of things and how is work , what are the technologies and protocols involved. Finally</a:t>
            </a:r>
            <a:r>
              <a:rPr lang="en-US" baseline="0" dirty="0" smtClean="0"/>
              <a:t> we see the applications.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8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IOT has many definitions we can treat it as collection of devices, sensors, communication</a:t>
            </a:r>
            <a:r>
              <a:rPr lang="en-US" baseline="0" dirty="0" smtClean="0"/>
              <a:t> protocols and internet aimed for providing better quality of life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3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IOT</a:t>
            </a:r>
            <a:r>
              <a:rPr lang="en-US" baseline="0" dirty="0" smtClean="0"/>
              <a:t> uses wireless technologies such as Radio frequency Identifiers,  Blue tooth and protocols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, Long Term Evaluation (LTE) and peer to peer  protocols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IOT Application cover wider spectrum</a:t>
            </a:r>
            <a:r>
              <a:rPr lang="en-US" baseline="0" dirty="0" smtClean="0"/>
              <a:t> of applications ranging from Medical, Transportation, Environmental Monitoring. Manufacturing and Energy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IOT in infrastructure</a:t>
            </a:r>
            <a:r>
              <a:rPr lang="en-US" baseline="0" dirty="0" smtClean="0"/>
              <a:t> Management plays significant role in national building activities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696" y="1998408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3716591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9EFF29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5" y="253834"/>
            <a:ext cx="8259099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75736"/>
            <a:ext cx="8246071" cy="350274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536" y="539274"/>
            <a:ext cx="669535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284" y="1268361"/>
            <a:ext cx="6717891" cy="342013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4" y="227404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4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4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MC%20&amp;%20IOT_3_B.Tech\Intel%20IoT%20--%20What%20Does%20The%20Internet%20of%20Things%20Mean_%20(1).mp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E:\MC%20&amp;%20IOT_3_B.Tech\HOW_IOT_WORK.mp4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7148" y="2271254"/>
            <a:ext cx="4204189" cy="144533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IOT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184" y="3259391"/>
            <a:ext cx="8229600" cy="678426"/>
          </a:xfrm>
        </p:spPr>
        <p:txBody>
          <a:bodyPr/>
          <a:lstStyle/>
          <a:p>
            <a:r>
              <a:rPr lang="en-US" dirty="0" err="1" smtClean="0"/>
              <a:t>G.Mallikarjuna</a:t>
            </a:r>
            <a:r>
              <a:rPr lang="en-US" dirty="0" smtClean="0"/>
              <a:t> Rao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074" y="289933"/>
            <a:ext cx="3111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469" y="1297164"/>
            <a:ext cx="8285357" cy="3599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27017" algn="just" defTabSz="449251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tabLst>
                <a:tab pos="342891" algn="l"/>
                <a:tab pos="455602" algn="l"/>
                <a:tab pos="912791" algn="l"/>
                <a:tab pos="1369979" algn="l"/>
                <a:tab pos="1827168" algn="l"/>
                <a:tab pos="2284356" algn="l"/>
                <a:tab pos="2741545" algn="l"/>
                <a:tab pos="3198733" algn="l"/>
                <a:tab pos="3655922" algn="l"/>
                <a:tab pos="4113111" algn="l"/>
                <a:tab pos="4570299" algn="l"/>
                <a:tab pos="5027488" algn="l"/>
                <a:tab pos="5484676" algn="l"/>
                <a:tab pos="5941865" algn="l"/>
                <a:tab pos="6399053" algn="l"/>
                <a:tab pos="6856242" algn="l"/>
                <a:tab pos="7313430" algn="l"/>
                <a:tab pos="7770619" algn="l"/>
                <a:tab pos="8227808" algn="l"/>
                <a:tab pos="8684996" algn="l"/>
                <a:tab pos="9142185" algn="l"/>
              </a:tabLst>
            </a:pPr>
            <a:r>
              <a:rPr lang="en-IN" sz="2200" b="1" kern="0" dirty="0">
                <a:solidFill>
                  <a:srgbClr val="000000"/>
                </a:solidFill>
                <a:cs typeface="Arial Unicode MS"/>
              </a:rPr>
              <a:t>Medical Systems</a:t>
            </a:r>
            <a:r>
              <a:rPr lang="en-IN" sz="2200" kern="0" dirty="0" smtClean="0">
                <a:solidFill>
                  <a:srgbClr val="000000"/>
                </a:solidFill>
                <a:latin typeface="+mj-lt"/>
                <a:cs typeface="Arial Unicode MS"/>
              </a:rPr>
              <a:t>– </a:t>
            </a:r>
            <a:r>
              <a:rPr lang="en-IN" sz="2200" kern="0" dirty="0">
                <a:solidFill>
                  <a:srgbClr val="000000"/>
                </a:solidFill>
                <a:latin typeface="+mj-lt"/>
                <a:cs typeface="Arial Unicode MS"/>
              </a:rPr>
              <a:t>There are several </a:t>
            </a:r>
            <a:r>
              <a:rPr lang="en-IN" sz="2200" kern="0" dirty="0" err="1">
                <a:solidFill>
                  <a:srgbClr val="FF0000"/>
                </a:solidFill>
                <a:latin typeface="+mj-lt"/>
                <a:cs typeface="Arial Unicode MS"/>
              </a:rPr>
              <a:t>IoT</a:t>
            </a:r>
            <a:r>
              <a:rPr lang="en-IN" sz="2200" kern="0" dirty="0">
                <a:solidFill>
                  <a:srgbClr val="FF0000"/>
                </a:solidFill>
                <a:latin typeface="+mj-lt"/>
                <a:cs typeface="Arial Unicode MS"/>
              </a:rPr>
              <a:t> medical devices</a:t>
            </a:r>
            <a:r>
              <a:rPr lang="en-IN" sz="2200" kern="0" dirty="0">
                <a:solidFill>
                  <a:srgbClr val="000000"/>
                </a:solidFill>
                <a:latin typeface="+mj-lt"/>
                <a:cs typeface="Arial Unicode MS"/>
              </a:rPr>
              <a:t>, able to keep record of remote health monitoring, blood pressure, heart rate, sugar and major changes in your body.</a:t>
            </a:r>
          </a:p>
          <a:p>
            <a:pPr marL="342891" indent="-327017" algn="just" defTabSz="449251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tabLst>
                <a:tab pos="342891" algn="l"/>
                <a:tab pos="455602" algn="l"/>
                <a:tab pos="912791" algn="l"/>
                <a:tab pos="1369979" algn="l"/>
                <a:tab pos="1827168" algn="l"/>
                <a:tab pos="2284356" algn="l"/>
                <a:tab pos="2741545" algn="l"/>
                <a:tab pos="3198733" algn="l"/>
                <a:tab pos="3655922" algn="l"/>
                <a:tab pos="4113111" algn="l"/>
                <a:tab pos="4570299" algn="l"/>
                <a:tab pos="5027488" algn="l"/>
                <a:tab pos="5484676" algn="l"/>
                <a:tab pos="5941865" algn="l"/>
                <a:tab pos="6399053" algn="l"/>
                <a:tab pos="6856242" algn="l"/>
                <a:tab pos="7313430" algn="l"/>
                <a:tab pos="7770619" algn="l"/>
                <a:tab pos="8227808" algn="l"/>
                <a:tab pos="8684996" algn="l"/>
                <a:tab pos="9142185" algn="l"/>
              </a:tabLst>
            </a:pPr>
            <a:r>
              <a:rPr lang="en-IN" sz="2200" b="1" kern="0" dirty="0">
                <a:solidFill>
                  <a:srgbClr val="000000"/>
                </a:solidFill>
                <a:latin typeface="+mj-lt"/>
                <a:cs typeface="Arial Unicode MS"/>
              </a:rPr>
              <a:t>Transportation</a:t>
            </a:r>
            <a:r>
              <a:rPr lang="en-IN" sz="2200" kern="0" dirty="0">
                <a:solidFill>
                  <a:srgbClr val="000000"/>
                </a:solidFill>
                <a:latin typeface="+mj-lt"/>
                <a:cs typeface="Arial Unicode MS"/>
              </a:rPr>
              <a:t> – </a:t>
            </a:r>
            <a:r>
              <a:rPr lang="en-IN" sz="2200" kern="0" dirty="0" err="1">
                <a:solidFill>
                  <a:srgbClr val="000000"/>
                </a:solidFill>
                <a:latin typeface="+mj-lt"/>
                <a:cs typeface="Arial Unicode MS"/>
              </a:rPr>
              <a:t>IoT</a:t>
            </a:r>
            <a:r>
              <a:rPr lang="en-IN" sz="2200" kern="0" dirty="0">
                <a:solidFill>
                  <a:srgbClr val="000000"/>
                </a:solidFill>
                <a:latin typeface="+mj-lt"/>
                <a:cs typeface="Arial Unicode MS"/>
              </a:rPr>
              <a:t> enables </a:t>
            </a:r>
            <a:r>
              <a:rPr lang="en-IN" sz="2200" kern="0" dirty="0">
                <a:solidFill>
                  <a:srgbClr val="FF0000"/>
                </a:solidFill>
                <a:latin typeface="+mj-lt"/>
                <a:cs typeface="Arial Unicode MS"/>
              </a:rPr>
              <a:t>smart parking, smart traffic control</a:t>
            </a:r>
            <a:r>
              <a:rPr lang="en-IN" sz="2200" kern="0" dirty="0">
                <a:solidFill>
                  <a:srgbClr val="000000"/>
                </a:solidFill>
                <a:latin typeface="+mj-lt"/>
                <a:cs typeface="Arial Unicode MS"/>
              </a:rPr>
              <a:t>, electronic toll collection systems, vehicle control, logistic management and road safety assistance.</a:t>
            </a:r>
          </a:p>
          <a:p>
            <a:pPr marL="342891" indent="-327017" algn="just" defTabSz="449251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tabLst>
                <a:tab pos="342891" algn="l"/>
                <a:tab pos="455602" algn="l"/>
                <a:tab pos="912791" algn="l"/>
                <a:tab pos="1369979" algn="l"/>
                <a:tab pos="1827168" algn="l"/>
                <a:tab pos="2284356" algn="l"/>
                <a:tab pos="2741545" algn="l"/>
                <a:tab pos="3198733" algn="l"/>
                <a:tab pos="3655922" algn="l"/>
                <a:tab pos="4113111" algn="l"/>
                <a:tab pos="4570299" algn="l"/>
                <a:tab pos="5027488" algn="l"/>
                <a:tab pos="5484676" algn="l"/>
                <a:tab pos="5941865" algn="l"/>
                <a:tab pos="6399053" algn="l"/>
                <a:tab pos="6856242" algn="l"/>
                <a:tab pos="7313430" algn="l"/>
                <a:tab pos="7770619" algn="l"/>
                <a:tab pos="8227808" algn="l"/>
                <a:tab pos="8684996" algn="l"/>
                <a:tab pos="9142185" algn="l"/>
              </a:tabLst>
            </a:pPr>
            <a:r>
              <a:rPr lang="en-IN" sz="2200" b="1" kern="0" dirty="0" smtClean="0">
                <a:solidFill>
                  <a:srgbClr val="000000"/>
                </a:solidFill>
                <a:cs typeface="Arial Unicode MS"/>
              </a:rPr>
              <a:t>Environmental </a:t>
            </a:r>
            <a:r>
              <a:rPr lang="en-IN" sz="2200" b="1" kern="0" dirty="0">
                <a:solidFill>
                  <a:srgbClr val="000000"/>
                </a:solidFill>
                <a:cs typeface="Arial Unicode MS"/>
              </a:rPr>
              <a:t>Monitoring</a:t>
            </a:r>
            <a:r>
              <a:rPr lang="en-IN" sz="2200" kern="0" dirty="0">
                <a:solidFill>
                  <a:srgbClr val="000000"/>
                </a:solidFill>
                <a:cs typeface="Arial Unicode MS"/>
              </a:rPr>
              <a:t> </a:t>
            </a:r>
            <a:r>
              <a:rPr lang="en-IN" sz="2200" kern="0" dirty="0" smtClean="0">
                <a:solidFill>
                  <a:srgbClr val="000000"/>
                </a:solidFill>
                <a:latin typeface="+mj-lt"/>
                <a:cs typeface="Arial Unicode MS"/>
              </a:rPr>
              <a:t>– Used for more </a:t>
            </a:r>
            <a:r>
              <a:rPr lang="en-IN" sz="2200" kern="0" dirty="0">
                <a:solidFill>
                  <a:srgbClr val="FF0000"/>
                </a:solidFill>
                <a:latin typeface="+mj-lt"/>
                <a:cs typeface="Arial Unicode MS"/>
              </a:rPr>
              <a:t>accurate information of air quality, water quality</a:t>
            </a:r>
            <a:r>
              <a:rPr lang="en-IN" sz="2200" kern="0" dirty="0">
                <a:solidFill>
                  <a:srgbClr val="000000"/>
                </a:solidFill>
                <a:latin typeface="+mj-lt"/>
                <a:cs typeface="Arial Unicode MS"/>
              </a:rPr>
              <a:t>, soil conditions and atmospheric changes. </a:t>
            </a:r>
            <a:r>
              <a:rPr lang="en-IN" sz="2200" kern="0" dirty="0" err="1">
                <a:solidFill>
                  <a:srgbClr val="000000"/>
                </a:solidFill>
                <a:latin typeface="+mj-lt"/>
                <a:cs typeface="Arial Unicode MS"/>
              </a:rPr>
              <a:t>IoT</a:t>
            </a:r>
            <a:r>
              <a:rPr lang="en-IN" sz="2200" kern="0" dirty="0">
                <a:solidFill>
                  <a:srgbClr val="000000"/>
                </a:solidFill>
                <a:latin typeface="+mj-lt"/>
                <a:cs typeface="Arial Unicode MS"/>
              </a:rPr>
              <a:t> devices in this application typically span a large geographic area and can also be mobile.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8079" y="156842"/>
            <a:ext cx="29992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8420" y="1182440"/>
            <a:ext cx="8486076" cy="2818059"/>
          </a:xfrm>
          <a:prstGeom prst="rect">
            <a:avLst/>
          </a:prstGeom>
          <a:ln/>
        </p:spPr>
        <p:txBody>
          <a:bodyPr tIns="1944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27017" algn="just">
              <a:buNone/>
              <a:tabLst>
                <a:tab pos="342891" algn="l"/>
                <a:tab pos="455602" algn="l"/>
                <a:tab pos="912791" algn="l"/>
                <a:tab pos="1369979" algn="l"/>
                <a:tab pos="1827168" algn="l"/>
                <a:tab pos="2284356" algn="l"/>
                <a:tab pos="2741545" algn="l"/>
                <a:tab pos="3198733" algn="l"/>
                <a:tab pos="3655922" algn="l"/>
                <a:tab pos="4113111" algn="l"/>
                <a:tab pos="4570299" algn="l"/>
                <a:tab pos="5027488" algn="l"/>
                <a:tab pos="5484676" algn="l"/>
                <a:tab pos="5941865" algn="l"/>
                <a:tab pos="6399053" algn="l"/>
                <a:tab pos="6856242" algn="l"/>
                <a:tab pos="7313430" algn="l"/>
                <a:tab pos="7770619" algn="l"/>
                <a:tab pos="8227808" algn="l"/>
                <a:tab pos="8684996" algn="l"/>
                <a:tab pos="9142185" algn="l"/>
              </a:tabLst>
            </a:pPr>
            <a:r>
              <a:rPr lang="en-IN" sz="2200" b="1" dirty="0">
                <a:solidFill>
                  <a:srgbClr val="000000"/>
                </a:solidFill>
              </a:rPr>
              <a:t>Manufacturing</a:t>
            </a:r>
            <a:r>
              <a:rPr lang="en-IN" sz="2200" dirty="0">
                <a:solidFill>
                  <a:srgbClr val="000000"/>
                </a:solidFill>
              </a:rPr>
              <a:t> – </a:t>
            </a:r>
            <a:r>
              <a:rPr lang="en-IN" sz="2200" dirty="0" err="1">
                <a:solidFill>
                  <a:srgbClr val="000000"/>
                </a:solidFill>
              </a:rPr>
              <a:t>IoT</a:t>
            </a:r>
            <a:r>
              <a:rPr lang="en-IN" sz="2200" dirty="0">
                <a:solidFill>
                  <a:srgbClr val="000000"/>
                </a:solidFill>
              </a:rPr>
              <a:t> enable rapid manufacturing of new products, </a:t>
            </a:r>
            <a:r>
              <a:rPr lang="en-IN" sz="2200" dirty="0">
                <a:solidFill>
                  <a:srgbClr val="FF0000"/>
                </a:solidFill>
              </a:rPr>
              <a:t>real-time optimization of product manufacturing</a:t>
            </a:r>
            <a:r>
              <a:rPr lang="en-IN" sz="2200" dirty="0">
                <a:solidFill>
                  <a:srgbClr val="000000"/>
                </a:solidFill>
              </a:rPr>
              <a:t>, dynamic response of product demand.</a:t>
            </a:r>
          </a:p>
          <a:p>
            <a:pPr indent="-327017" algn="just">
              <a:buNone/>
              <a:tabLst>
                <a:tab pos="342891" algn="l"/>
                <a:tab pos="455602" algn="l"/>
                <a:tab pos="912791" algn="l"/>
                <a:tab pos="1369979" algn="l"/>
                <a:tab pos="1827168" algn="l"/>
                <a:tab pos="2284356" algn="l"/>
                <a:tab pos="2741545" algn="l"/>
                <a:tab pos="3198733" algn="l"/>
                <a:tab pos="3655922" algn="l"/>
                <a:tab pos="4113111" algn="l"/>
                <a:tab pos="4570299" algn="l"/>
                <a:tab pos="5027488" algn="l"/>
                <a:tab pos="5484676" algn="l"/>
                <a:tab pos="5941865" algn="l"/>
                <a:tab pos="6399053" algn="l"/>
                <a:tab pos="6856242" algn="l"/>
                <a:tab pos="7313430" algn="l"/>
                <a:tab pos="7770619" algn="l"/>
                <a:tab pos="8227808" algn="l"/>
                <a:tab pos="8684996" algn="l"/>
                <a:tab pos="9142185" algn="l"/>
              </a:tabLst>
            </a:pPr>
            <a:r>
              <a:rPr lang="en-IN" sz="2200" b="1" dirty="0">
                <a:solidFill>
                  <a:srgbClr val="000000"/>
                </a:solidFill>
              </a:rPr>
              <a:t>Energy Management</a:t>
            </a:r>
            <a:r>
              <a:rPr lang="en-IN" sz="2200" dirty="0">
                <a:solidFill>
                  <a:srgbClr val="000000"/>
                </a:solidFill>
              </a:rPr>
              <a:t> – With the help of </a:t>
            </a:r>
            <a:r>
              <a:rPr lang="en-IN" sz="2200" dirty="0" err="1">
                <a:solidFill>
                  <a:srgbClr val="000000"/>
                </a:solidFill>
              </a:rPr>
              <a:t>IoT</a:t>
            </a:r>
            <a:r>
              <a:rPr lang="en-IN" sz="2200" dirty="0">
                <a:solidFill>
                  <a:srgbClr val="000000"/>
                </a:solidFill>
              </a:rPr>
              <a:t> electronic appliances you can </a:t>
            </a:r>
            <a:r>
              <a:rPr lang="en-IN" sz="2200" dirty="0">
                <a:solidFill>
                  <a:srgbClr val="FF0000"/>
                </a:solidFill>
              </a:rPr>
              <a:t>save energy and reduce energy consumption </a:t>
            </a:r>
            <a:r>
              <a:rPr lang="en-IN" sz="2200" dirty="0">
                <a:solidFill>
                  <a:srgbClr val="000000"/>
                </a:solidFill>
              </a:rPr>
              <a:t>in your home or office.</a:t>
            </a:r>
          </a:p>
          <a:p>
            <a:pPr indent="-327017" algn="just">
              <a:buNone/>
              <a:tabLst>
                <a:tab pos="342891" algn="l"/>
                <a:tab pos="455602" algn="l"/>
                <a:tab pos="912791" algn="l"/>
                <a:tab pos="1369979" algn="l"/>
                <a:tab pos="1827168" algn="l"/>
                <a:tab pos="2284356" algn="l"/>
                <a:tab pos="2741545" algn="l"/>
                <a:tab pos="3198733" algn="l"/>
                <a:tab pos="3655922" algn="l"/>
                <a:tab pos="4113111" algn="l"/>
                <a:tab pos="4570299" algn="l"/>
                <a:tab pos="5027488" algn="l"/>
                <a:tab pos="5484676" algn="l"/>
                <a:tab pos="5941865" algn="l"/>
                <a:tab pos="6399053" algn="l"/>
                <a:tab pos="6856242" algn="l"/>
                <a:tab pos="7313430" algn="l"/>
                <a:tab pos="7770619" algn="l"/>
                <a:tab pos="8227808" algn="l"/>
                <a:tab pos="8684996" algn="l"/>
                <a:tab pos="9142185" algn="l"/>
              </a:tabLst>
            </a:pPr>
            <a:r>
              <a:rPr lang="en-IN" sz="2200" b="1" dirty="0">
                <a:solidFill>
                  <a:srgbClr val="000000"/>
                </a:solidFill>
              </a:rPr>
              <a:t>Infrastructure Management</a:t>
            </a:r>
            <a:r>
              <a:rPr lang="en-IN" sz="2200" dirty="0">
                <a:solidFill>
                  <a:srgbClr val="000000"/>
                </a:solidFill>
              </a:rPr>
              <a:t> – Big projects of urban and rural infrastructures like highways, bridges, railway tracks </a:t>
            </a:r>
            <a:r>
              <a:rPr lang="en-IN" sz="2200" dirty="0" err="1">
                <a:solidFill>
                  <a:srgbClr val="000000"/>
                </a:solidFill>
              </a:rPr>
              <a:t>IoT</a:t>
            </a:r>
            <a:r>
              <a:rPr lang="en-IN" sz="2200" dirty="0">
                <a:solidFill>
                  <a:srgbClr val="000000"/>
                </a:solidFill>
              </a:rPr>
              <a:t> can play an important </a:t>
            </a:r>
            <a:r>
              <a:rPr lang="en-IN" sz="2200" dirty="0" smtClean="0">
                <a:solidFill>
                  <a:srgbClr val="000000"/>
                </a:solidFill>
              </a:rPr>
              <a:t>role.</a:t>
            </a:r>
            <a:endParaRPr lang="en-IN" sz="2200" dirty="0">
              <a:solidFill>
                <a:srgbClr val="000000"/>
              </a:solidFill>
            </a:endParaRPr>
          </a:p>
        </p:txBody>
      </p:sp>
      <p:sp>
        <p:nvSpPr>
          <p:cNvPr id="5" name="Isosceles Triangle 4">
            <a:hlinkClick r:id="rId3" action="ppaction://hlinkfile"/>
          </p:cNvPr>
          <p:cNvSpPr/>
          <p:nvPr/>
        </p:nvSpPr>
        <p:spPr>
          <a:xfrm rot="5400000">
            <a:off x="7079457" y="4216556"/>
            <a:ext cx="607739" cy="691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</a:t>
            </a:r>
            <a:endParaRPr lang="en-IN" dirty="0"/>
          </a:p>
        </p:txBody>
      </p:sp>
      <p:sp>
        <p:nvSpPr>
          <p:cNvPr id="7" name="Horizontal Scroll 6"/>
          <p:cNvSpPr/>
          <p:nvPr/>
        </p:nvSpPr>
        <p:spPr>
          <a:xfrm>
            <a:off x="5292704" y="4256656"/>
            <a:ext cx="1694984" cy="71089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Summary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66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6624" y="2306293"/>
            <a:ext cx="5504732" cy="1476375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392170" y="2496649"/>
            <a:ext cx="51816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032" y="3240211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54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3000" dirty="0" err="1">
                <a:solidFill>
                  <a:srgbClr val="054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3000" dirty="0">
              <a:solidFill>
                <a:srgbClr val="054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884" y="0"/>
            <a:ext cx="333016" cy="51435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" descr="E:\IoT Book - Lecture Slides\IoT_Cover_Fro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4353" y="46164"/>
            <a:ext cx="4608555" cy="512041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99398" y="4935750"/>
            <a:ext cx="1705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897" y="4935751"/>
            <a:ext cx="3083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</a:p>
        </p:txBody>
      </p:sp>
    </p:spTree>
    <p:extLst>
      <p:ext uri="{BB962C8B-B14F-4D97-AF65-F5344CB8AC3E}">
        <p14:creationId xmlns:p14="http://schemas.microsoft.com/office/powerpoint/2010/main" val="11679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&amp; Self-Adapting</a:t>
            </a:r>
          </a:p>
          <a:p>
            <a:r>
              <a:rPr lang="en-US" dirty="0"/>
              <a:t>Self-Configuring</a:t>
            </a:r>
          </a:p>
          <a:p>
            <a:r>
              <a:rPr lang="en-US" dirty="0"/>
              <a:t>Interoperable Communication Protocols</a:t>
            </a:r>
          </a:p>
          <a:p>
            <a:r>
              <a:rPr lang="en-US" dirty="0"/>
              <a:t>Unique Identity</a:t>
            </a:r>
          </a:p>
          <a:p>
            <a:r>
              <a:rPr lang="en-US" dirty="0"/>
              <a:t>Integrated into Information Network</a:t>
            </a:r>
          </a:p>
        </p:txBody>
      </p:sp>
    </p:spTree>
    <p:extLst>
      <p:ext uri="{BB962C8B-B14F-4D97-AF65-F5344CB8AC3E}">
        <p14:creationId xmlns:p14="http://schemas.microsoft.com/office/powerpoint/2010/main" val="21270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322" y="1167309"/>
            <a:ext cx="84263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Dynamic &amp; Self Adapting: </a:t>
            </a:r>
            <a:r>
              <a:rPr lang="en-US" dirty="0" err="1"/>
              <a:t>IoT</a:t>
            </a:r>
            <a:r>
              <a:rPr lang="en-US" dirty="0"/>
              <a:t> devices and systems may have the capability to dynamically adapt with the changing contexts and take actions based on their operating conditions, user‘s context or </a:t>
            </a:r>
            <a:r>
              <a:rPr lang="en-US" dirty="0" smtClean="0"/>
              <a:t>sensed environment</a:t>
            </a:r>
            <a:r>
              <a:rPr lang="en-US" dirty="0"/>
              <a:t>. </a:t>
            </a:r>
            <a:r>
              <a:rPr lang="en-US" dirty="0" err="1"/>
              <a:t>Eg</a:t>
            </a:r>
            <a:r>
              <a:rPr lang="en-US" dirty="0"/>
              <a:t>: the surveillance system is adapting itself based on context and changing conditions.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) Self Configuring: allowing a large number of devices to work together to provide certain functionality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3) Inter Operable Communication Protocols: support a number of interoperable communication protocols </a:t>
            </a:r>
            <a:r>
              <a:rPr lang="en-US" dirty="0" smtClean="0"/>
              <a:t>and </a:t>
            </a:r>
            <a:r>
              <a:rPr lang="en-US" dirty="0"/>
              <a:t>can communicate with other devices and also with infrastructure.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) Unique Identity: Each </a:t>
            </a:r>
            <a:r>
              <a:rPr lang="en-US" dirty="0" err="1"/>
              <a:t>IoT</a:t>
            </a:r>
            <a:r>
              <a:rPr lang="en-US" dirty="0"/>
              <a:t> device has a unique identity and a unique identifier(IP address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5) Integrated into Information Network: that allow them to communicate and exchange data with other devices </a:t>
            </a:r>
            <a:r>
              <a:rPr lang="en-US" dirty="0" smtClean="0"/>
              <a:t>and systems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1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Unit III</a:t>
            </a:r>
          </a:p>
          <a:p>
            <a:pPr marL="0" indent="0">
              <a:buNone/>
            </a:pPr>
            <a:r>
              <a:rPr lang="en-US" dirty="0"/>
              <a:t>Introduction To Internet of Things: Introduction, Physical Design of </a:t>
            </a:r>
            <a:r>
              <a:rPr lang="en-US" dirty="0" err="1"/>
              <a:t>IoT</a:t>
            </a:r>
            <a:r>
              <a:rPr lang="en-US" dirty="0"/>
              <a:t>, Logical Design of </a:t>
            </a:r>
            <a:r>
              <a:rPr lang="en-US" dirty="0" err="1"/>
              <a:t>IoT</a:t>
            </a:r>
            <a:r>
              <a:rPr lang="en-US" dirty="0"/>
              <a:t>, </a:t>
            </a:r>
            <a:r>
              <a:rPr lang="en-US" dirty="0" err="1"/>
              <a:t>IoT</a:t>
            </a:r>
            <a:r>
              <a:rPr lang="en-US" dirty="0"/>
              <a:t> enabling Technologies, </a:t>
            </a:r>
            <a:r>
              <a:rPr lang="en-US" dirty="0" err="1"/>
              <a:t>IoT</a:t>
            </a:r>
            <a:r>
              <a:rPr lang="en-US" dirty="0"/>
              <a:t> Levels and Deployment </a:t>
            </a:r>
            <a:r>
              <a:rPr lang="en-US" dirty="0" smtClean="0"/>
              <a:t>Templates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Domain Specific </a:t>
            </a:r>
            <a:r>
              <a:rPr lang="en-US" dirty="0" err="1"/>
              <a:t>IoTs</a:t>
            </a:r>
            <a:r>
              <a:rPr lang="en-US" dirty="0"/>
              <a:t>: Introduction, Home Automation, Smart Cities, Environment, Energy, Retail, Logistics, Agriculture, Industry, Health and </a:t>
            </a:r>
            <a:r>
              <a:rPr lang="en-US" dirty="0" err="1"/>
              <a:t>LifeStyle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UNIT IV</a:t>
            </a:r>
          </a:p>
          <a:p>
            <a:pPr marL="0" indent="0">
              <a:buNone/>
            </a:pPr>
            <a:r>
              <a:rPr lang="en-IN" dirty="0" err="1"/>
              <a:t>IoT</a:t>
            </a:r>
            <a:r>
              <a:rPr lang="en-IN" dirty="0"/>
              <a:t> Systems- Logical Design Using Python: Introduction, Installing python, Python data types and data structures, Control Flow, Functions, Modules, Packages, File Handling, Date/ Time operations, Classes, Python Packages of Interest for </a:t>
            </a:r>
            <a:r>
              <a:rPr lang="en-IN" dirty="0" err="1"/>
              <a:t>IoT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err="1"/>
              <a:t>IoT</a:t>
            </a:r>
            <a:r>
              <a:rPr lang="en-IN" dirty="0"/>
              <a:t> Physical Devices And End Points: </a:t>
            </a:r>
            <a:r>
              <a:rPr lang="en-IN" dirty="0" err="1"/>
              <a:t>IoT</a:t>
            </a:r>
            <a:r>
              <a:rPr lang="en-IN" dirty="0"/>
              <a:t> Device, Exemplary Device: Raspberry Pi, About the board, Linux on Raspberry Pi, Raspberry Pi Interfaces, Programming Raspberry Pi with </a:t>
            </a:r>
            <a:r>
              <a:rPr lang="en-IN" dirty="0" smtClean="0"/>
              <a:t>Python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1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6624" y="2306293"/>
            <a:ext cx="5504732" cy="1476375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392170" y="2496649"/>
            <a:ext cx="51816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9032" y="3240211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54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3000" dirty="0" err="1">
                <a:solidFill>
                  <a:srgbClr val="054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3000" dirty="0">
              <a:solidFill>
                <a:srgbClr val="054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884" y="0"/>
            <a:ext cx="333016" cy="51435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" descr="E:\IoT Book - Lecture Slides\IoT_Cover_Fro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4353" y="46164"/>
            <a:ext cx="4608555" cy="512041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99398" y="4935750"/>
            <a:ext cx="1705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897" y="4935751"/>
            <a:ext cx="3083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</a:p>
        </p:txBody>
      </p:sp>
    </p:spTree>
    <p:extLst>
      <p:ext uri="{BB962C8B-B14F-4D97-AF65-F5344CB8AC3E}">
        <p14:creationId xmlns:p14="http://schemas.microsoft.com/office/powerpoint/2010/main" val="93210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INSIGHT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339" r="32074" b="-1"/>
          <a:stretch/>
        </p:blipFill>
        <p:spPr>
          <a:xfrm>
            <a:off x="365939" y="33456"/>
            <a:ext cx="2477623" cy="858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37" y="1235754"/>
            <a:ext cx="6788552" cy="37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/>
              <a:t>INSIGHT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503831" y="2260320"/>
            <a:ext cx="24998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Accelerometer sensor</a:t>
            </a:r>
            <a:br>
              <a:rPr lang="en-IN" sz="1600" b="1" dirty="0"/>
            </a:br>
            <a:r>
              <a:rPr lang="en-IN" sz="1600" b="1" dirty="0"/>
              <a:t>Gyroscope sensor</a:t>
            </a:r>
            <a:br>
              <a:rPr lang="en-IN" sz="1600" b="1" dirty="0"/>
            </a:br>
            <a:r>
              <a:rPr lang="en-IN" sz="1600" b="1" dirty="0"/>
              <a:t>Geomagnetic sensor</a:t>
            </a:r>
            <a:br>
              <a:rPr lang="en-IN" sz="1600" b="1" dirty="0"/>
            </a:br>
            <a:r>
              <a:rPr lang="en-IN" sz="1600" b="1" dirty="0"/>
              <a:t>Optical heart rate sensor</a:t>
            </a:r>
            <a:br>
              <a:rPr lang="en-IN" sz="1600" b="1" dirty="0"/>
            </a:br>
            <a:r>
              <a:rPr lang="en-IN" sz="1600" b="1" dirty="0"/>
              <a:t>Ambient light sensor</a:t>
            </a:r>
            <a:br>
              <a:rPr lang="en-IN" sz="1600" b="1" dirty="0"/>
            </a:br>
            <a:r>
              <a:rPr lang="en-IN" sz="1600" b="1" dirty="0"/>
              <a:t>Air pressure sensor</a:t>
            </a:r>
            <a:br>
              <a:rPr lang="en-IN" sz="1600" b="1" dirty="0"/>
            </a:br>
            <a:r>
              <a:rPr lang="en-IN" sz="1600" b="1" dirty="0"/>
              <a:t>Capacitive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4265" y="1890987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Sensors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15439" y="2260320"/>
            <a:ext cx="179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GPS Supported</a:t>
            </a:r>
            <a:endParaRPr lang="en-I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8" y="1284509"/>
            <a:ext cx="3536501" cy="35365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66147" y="1890988"/>
            <a:ext cx="203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Internet Provision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7519" y="2704196"/>
            <a:ext cx="262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Video Call Management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30535" y="3148073"/>
            <a:ext cx="196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Mailing Provision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6147" y="3649409"/>
            <a:ext cx="215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 List Storage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40015" y="1284509"/>
            <a:ext cx="2118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6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WATCH</a:t>
            </a:r>
            <a:endParaRPr lang="en-IN" sz="2000" b="1" dirty="0">
              <a:solidFill>
                <a:srgbClr val="0036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4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990" y="253834"/>
            <a:ext cx="3805804" cy="76352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7087" y="1833298"/>
            <a:ext cx="4675040" cy="2147688"/>
          </a:xfrm>
        </p:spPr>
        <p:txBody>
          <a:bodyPr>
            <a:noAutofit/>
          </a:bodyPr>
          <a:lstStyle/>
          <a:p>
            <a:r>
              <a:rPr lang="en-US" b="1" dirty="0"/>
              <a:t>Definition of IOT</a:t>
            </a:r>
          </a:p>
          <a:p>
            <a:r>
              <a:rPr lang="en-US" b="1" dirty="0"/>
              <a:t>How It Works</a:t>
            </a:r>
          </a:p>
          <a:p>
            <a:r>
              <a:rPr lang="en-US" b="1" dirty="0" smtClean="0"/>
              <a:t>Technologies - Protocols</a:t>
            </a:r>
            <a:endParaRPr lang="en-US" b="1" dirty="0"/>
          </a:p>
          <a:p>
            <a:r>
              <a:rPr lang="en-US" b="1" dirty="0"/>
              <a:t>Applications of IOT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 Definition</a:t>
            </a:r>
            <a:endParaRPr lang="en-IN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IOT is the collection of </a:t>
            </a:r>
            <a:r>
              <a:rPr lang="en-US" sz="2400" b="1" dirty="0" smtClean="0">
                <a:solidFill>
                  <a:srgbClr val="FF0000"/>
                </a:solidFill>
              </a:rPr>
              <a:t>devices </a:t>
            </a:r>
            <a:r>
              <a:rPr lang="en-US" sz="2400" b="1" dirty="0" smtClean="0">
                <a:solidFill>
                  <a:srgbClr val="000000"/>
                </a:solidFill>
              </a:rPr>
              <a:t>(that gather the information) </a:t>
            </a:r>
            <a:r>
              <a:rPr lang="en-US" sz="2400" b="1" dirty="0" smtClean="0">
                <a:solidFill>
                  <a:srgbClr val="FF0000"/>
                </a:solidFill>
              </a:rPr>
              <a:t>sensors, communication protocols </a:t>
            </a:r>
            <a:r>
              <a:rPr lang="en-US" sz="2400" b="1" dirty="0" smtClean="0">
                <a:solidFill>
                  <a:srgbClr val="000000"/>
                </a:solidFill>
              </a:rPr>
              <a:t>( D-D communication)  </a:t>
            </a:r>
            <a:r>
              <a:rPr lang="en-US" sz="2400" b="1" dirty="0" smtClean="0">
                <a:solidFill>
                  <a:srgbClr val="FF0000"/>
                </a:solidFill>
              </a:rPr>
              <a:t>and Internet </a:t>
            </a:r>
            <a:r>
              <a:rPr lang="en-US" sz="2400" b="1" dirty="0" smtClean="0">
                <a:solidFill>
                  <a:srgbClr val="000000"/>
                </a:solidFill>
              </a:rPr>
              <a:t>aimed for providing better experience and comfort to human. </a:t>
            </a:r>
          </a:p>
          <a:p>
            <a:r>
              <a:rPr lang="en-IN" sz="2400" b="1" dirty="0" err="1" smtClean="0">
                <a:solidFill>
                  <a:srgbClr val="000000"/>
                </a:solidFill>
              </a:rPr>
              <a:t>IoT</a:t>
            </a:r>
            <a:r>
              <a:rPr lang="en-IN" sz="2400" b="1" dirty="0" smtClean="0">
                <a:solidFill>
                  <a:srgbClr val="000000"/>
                </a:solidFill>
              </a:rPr>
              <a:t> </a:t>
            </a:r>
            <a:r>
              <a:rPr lang="en-IN" sz="2400" b="1" dirty="0">
                <a:solidFill>
                  <a:srgbClr val="000000"/>
                </a:solidFill>
              </a:rPr>
              <a:t>is a </a:t>
            </a:r>
            <a:r>
              <a:rPr lang="en-IN" sz="2400" b="1" dirty="0">
                <a:solidFill>
                  <a:srgbClr val="FF0000"/>
                </a:solidFill>
              </a:rPr>
              <a:t>network of physical objects which embedded with software, electronics, sensors and connectivity </a:t>
            </a:r>
            <a:r>
              <a:rPr lang="en-IN" sz="2400" b="1" dirty="0">
                <a:solidFill>
                  <a:srgbClr val="000000"/>
                </a:solidFill>
              </a:rPr>
              <a:t>to enable it to achieve greater value and services by exchanging data with the manufacturer, operator or connected with other devices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26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2" name="AutoShape 2" descr="Zigbee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07975" y="1266654"/>
            <a:ext cx="788792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q"/>
            </a:pPr>
            <a:r>
              <a:rPr lang="en-US" sz="2400" b="1" dirty="0"/>
              <a:t>The devices gather the information about the environment of the application domain using </a:t>
            </a:r>
            <a:r>
              <a:rPr lang="en-US" sz="2400" b="1" dirty="0" smtClean="0"/>
              <a:t>sensors. </a:t>
            </a:r>
            <a:endParaRPr lang="en-US" sz="2400" b="1" dirty="0"/>
          </a:p>
          <a:p>
            <a:pPr marL="285744" indent="-285744">
              <a:buFont typeface="Wingdings" panose="05000000000000000000" pitchFamily="2" charset="2"/>
              <a:buChar char="q"/>
            </a:pPr>
            <a:r>
              <a:rPr lang="en-US" sz="2400" b="1" dirty="0"/>
              <a:t>Exchange the gathered information through the associated networks using appropriate </a:t>
            </a:r>
            <a:r>
              <a:rPr lang="en-US" sz="2400" b="1" dirty="0" smtClean="0"/>
              <a:t>protocols.</a:t>
            </a:r>
            <a:endParaRPr lang="en-US" sz="2400" b="1" dirty="0"/>
          </a:p>
          <a:p>
            <a:pPr marL="285744" indent="-285744">
              <a:buFont typeface="Wingdings" panose="05000000000000000000" pitchFamily="2" charset="2"/>
              <a:buChar char="q"/>
            </a:pPr>
            <a:r>
              <a:rPr lang="en-US" sz="2400" b="1" dirty="0"/>
              <a:t>Use data analytics for taking appropriate </a:t>
            </a:r>
            <a:r>
              <a:rPr lang="en-US" sz="2400" b="1" dirty="0" smtClean="0"/>
              <a:t>decision.</a:t>
            </a:r>
            <a:endParaRPr lang="en-US" sz="2400" b="1" dirty="0"/>
          </a:p>
          <a:p>
            <a:pPr marL="285744" indent="-285744">
              <a:buFont typeface="Wingdings" panose="05000000000000000000" pitchFamily="2" charset="2"/>
              <a:buChar char="q"/>
            </a:pPr>
            <a:r>
              <a:rPr lang="en-US" sz="2400" b="1" dirty="0"/>
              <a:t>Implement actions using actuators ( controllers, devices, sensors and control </a:t>
            </a:r>
            <a:r>
              <a:rPr lang="en-US" sz="2400" b="1" dirty="0" smtClean="0"/>
              <a:t>programs). </a:t>
            </a:r>
            <a:endParaRPr lang="en-US" sz="2400" b="1" dirty="0"/>
          </a:p>
          <a:p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6910251" y="3780838"/>
            <a:ext cx="992459" cy="613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4" name="Isosceles Triangle 13">
            <a:hlinkClick r:id="rId2" action="ppaction://hlinkfile"/>
          </p:cNvPr>
          <p:cNvSpPr/>
          <p:nvPr/>
        </p:nvSpPr>
        <p:spPr>
          <a:xfrm rot="5400000">
            <a:off x="7144427" y="3847585"/>
            <a:ext cx="524107" cy="4798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883" y="0"/>
            <a:ext cx="4928840" cy="1200151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-Protocols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442" y="1852497"/>
            <a:ext cx="4038600" cy="2803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Technologies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NFC and RFID </a:t>
            </a:r>
            <a:endParaRPr lang="en-IN" sz="24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Low-Energy Bluetooth </a:t>
            </a:r>
            <a:endParaRPr lang="en-IN" sz="24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Low-Energy Wireless </a:t>
            </a:r>
            <a:endParaRPr lang="en-IN" sz="24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405" y="1852497"/>
            <a:ext cx="4728117" cy="2435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Protocols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smtClean="0"/>
              <a:t> </a:t>
            </a:r>
            <a:r>
              <a:rPr lang="en-IN" sz="2400" b="1" dirty="0" smtClean="0"/>
              <a:t>Radio protocols: </a:t>
            </a:r>
            <a:r>
              <a:rPr lang="en-IN" sz="2400" b="1" dirty="0" err="1" smtClean="0"/>
              <a:t>ZigBee</a:t>
            </a:r>
            <a:r>
              <a:rPr lang="en-IN" sz="2400" b="1" dirty="0"/>
              <a:t>, </a:t>
            </a:r>
            <a:r>
              <a:rPr lang="en-IN" sz="2400" b="1" dirty="0" smtClean="0"/>
              <a:t>Z-Wave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LTE : </a:t>
            </a:r>
            <a:r>
              <a:rPr lang="en-US" sz="2400" b="1" dirty="0" smtClean="0"/>
              <a:t>LTE 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 err="1"/>
              <a:t>WiFi</a:t>
            </a:r>
            <a:r>
              <a:rPr lang="en-IN" sz="2400" b="1" dirty="0"/>
              <a:t>-Direct </a:t>
            </a:r>
            <a:r>
              <a:rPr lang="en-IN" sz="2400" b="1" dirty="0" smtClean="0"/>
              <a:t>: P2P communication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906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859</Words>
  <Application>Microsoft Office PowerPoint</Application>
  <PresentationFormat>On-screen Show (16:9)</PresentationFormat>
  <Paragraphs>86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Calibri</vt:lpstr>
      <vt:lpstr>Wingdings</vt:lpstr>
      <vt:lpstr>Office Theme</vt:lpstr>
      <vt:lpstr>Introduction to IOT</vt:lpstr>
      <vt:lpstr>Syllabus</vt:lpstr>
      <vt:lpstr>PowerPoint Presentation</vt:lpstr>
      <vt:lpstr>                                  INSIGHT</vt:lpstr>
      <vt:lpstr>PowerPoint Presentation</vt:lpstr>
      <vt:lpstr>Contents</vt:lpstr>
      <vt:lpstr>IOT Definition</vt:lpstr>
      <vt:lpstr>How it Works</vt:lpstr>
      <vt:lpstr>Technologies -Protocols</vt:lpstr>
      <vt:lpstr>PowerPoint Presentation</vt:lpstr>
      <vt:lpstr>PowerPoint Presentation</vt:lpstr>
      <vt:lpstr>PowerPoint Presentation</vt:lpstr>
      <vt:lpstr>Characteristics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2020-09-28T10:17:08Z</dcterms:modified>
</cp:coreProperties>
</file>