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79CAA2-43D7-49A5-96AE-70EEA5D30E32}" v="376" dt="2023-10-18T06:43:17.8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>
        <p:scale>
          <a:sx n="79" d="100"/>
          <a:sy n="79" d="100"/>
        </p:scale>
        <p:origin x="3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8E770-44AE-47D5-B4B1-71BEC9A9D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63960"/>
            <a:ext cx="9456049" cy="3594112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A91C7-81A9-46F3-B0F4-D9AB88085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667581"/>
            <a:ext cx="9456049" cy="1197387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648C8-9681-4994-B52A-1A8BC791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102693"/>
            <a:ext cx="2743200" cy="365125"/>
          </a:xfrm>
        </p:spPr>
        <p:txBody>
          <a:bodyPr/>
          <a:lstStyle/>
          <a:p>
            <a:fld id="{AE3425CA-4B9D-4420-BB9E-C250DB30E421}" type="datetime1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7F203-CB10-488B-82DC-9D0571A5E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B2E9B-C8B7-4716-9D05-265A04246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D8031-DD67-43C6-94A0-646636C95560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368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3C3B3-C67F-4C48-A663-EF010429E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C4B3F-B3CB-4CF0-AEC8-1893A6A27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6D005-2B71-4325-A646-A2278C3A2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B861-3779-4E37-8DF0-E9EB3EA96210}" type="datetime1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56B01-AE16-42EF-B970-5CAF0C891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F9BE2-24F4-4F83-8E64-4307C979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684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601120-856A-4F01-B7C1-D87A1E5F8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874324" y="552782"/>
            <a:ext cx="2620891" cy="52947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62358-C84C-4947-B826-FF738422E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52782"/>
            <a:ext cx="6803155" cy="5294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71139-AA1A-46DB-B793-17FB8E6E8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8388-E864-4553-9937-AE9FC5E50CFC}" type="datetime1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E06F6-0FE2-40FB-BFEE-010C22293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A7B1B-13A1-41BA-B924-FD11450C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181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2B9A-9384-46B2-8B4F-B9C2035C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3CF4-CD0B-4F3C-A1CE-1BA3EFDEE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DE659-17B0-4F70-8F1C-93BF4DB64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1E1E-C50D-4FD4-8B1E-ECD78340D9AB}" type="datetime1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B0750-AB4E-4FCF-9B52-BC954760B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66B99-C716-4464-B695-623F4C5A9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661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2233A-AD59-4FB1-A1CA-AABFAE040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9538428" cy="371441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56964-650B-4E87-9541-0E659DEC0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9" y="4672584"/>
            <a:ext cx="9538428" cy="1143802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1BB50-DF4A-47B5-A3AD-18712A3AD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3AFB-9E54-459E-8C6D-0913AC3BA5D7}" type="datetime1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F59B3-D1B8-4A51-AD6E-868C5BF6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CA779-6272-4A15-A566-20C4E9A60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B86E8F-91EA-4626-BCA8-3B4973C7C9D6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651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52A00-5BBD-436C-BB6D-CE650FC4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3"/>
            <a:ext cx="9683871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B3E2E-F3C4-4CDD-9138-86AE7A1B5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1248" y="2108362"/>
            <a:ext cx="4507926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5CD01-B639-46B6-B53D-18FE1E39A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99171" y="2108362"/>
            <a:ext cx="4825948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E34C3-86AC-48F9-92A4-F17BFAF9E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44B6-0CA7-46BA-A00B-1E68E5C3ED0C}" type="datetime1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D6A29-C51F-4654-82AD-04056FA6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1EEB6-57E6-40E7-9702-1D5999B5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29C81A-4806-44FF-99D8-13A65B2D066F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8DDCF9-5353-4B5F-8565-8C27F795A4BF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601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D1A9-BF08-4C6D-805E-244B234EE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7784"/>
            <a:ext cx="943957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0C1D8-0907-4FDB-BFAD-36E14AF98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114185"/>
            <a:ext cx="4438887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A4441-5FC3-4F86-8ADE-ED90424DB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1248" y="2900451"/>
            <a:ext cx="4438887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CEB34D-DB36-47E0-AE2C-FBEBA2720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95090" y="2114185"/>
            <a:ext cx="4485728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056219-D498-410D-8F2C-03045AE48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95090" y="2900451"/>
            <a:ext cx="4485730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8DC9AD-F6B8-44D0-8169-84553C1F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F549-537C-41EC-B9CC-5B6A9AC2A6A7}" type="datetime1">
              <a:rPr lang="en-US" smtClean="0"/>
              <a:t>10/18/2023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9985ED-7382-4F00-845D-4F27841B5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A2CC25-9EC7-4706-9BD4-5E20C4B33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BC7D26-1B30-46B8-8221-09886FA3D030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186A75-E140-4995-A8BB-89B5ACE678D2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090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21C2-B85F-435F-8DF3-C714A5472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99FE38-24D5-4D5F-A92E-E4F8B23F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8D56-3D0E-48B8-8218-1F3A06A96C62}" type="datetime1">
              <a:rPr lang="en-US" smtClean="0"/>
              <a:t>10/18/2023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9DF69-BE29-4038-9744-17BFC57B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B9496F-64EC-46E7-97F0-BCB7E79F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31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9F19E0-8FE3-45E8-A227-D74EEF1A6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309E-27D4-401F-A74A-DEA16C7B51DC}" type="datetime1">
              <a:rPr lang="en-US" smtClean="0"/>
              <a:t>10/18/2023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B1926-56F3-40BC-A03F-62B969419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FE2B6-07A4-4AA0-9BCE-204E13DA4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11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6266A-CB24-44C5-B2E8-01142084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9283"/>
            <a:ext cx="4603963" cy="2572489"/>
          </a:xfrm>
        </p:spPr>
        <p:txBody>
          <a:bodyPr anchor="ctr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9DBD1-7133-47A5-A771-2CEA1853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0796" y="549283"/>
            <a:ext cx="4455517" cy="53197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A729F-B24D-424E-B067-003B0601F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8" y="3296498"/>
            <a:ext cx="4603963" cy="2572489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A7323-5497-426C-9DD9-3CF69E88E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2B81-2BC3-42D7-B67D-05C685AA80AD}" type="datetime1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D7667-4D25-40AF-9D6D-FCB2C21E8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50918-EDF8-47A5-BEA8-AC9A7A153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67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5D2B-FAFB-4BC9-A917-610FDCD0B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4608576" cy="2569464"/>
          </a:xfr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26A694-5302-42BE-8A7A-6007C10F8F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25952" y="552783"/>
            <a:ext cx="4663440" cy="530826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4481C-81D6-4329-8203-70B3FCC3F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9" y="3300984"/>
            <a:ext cx="4608576" cy="2569464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D6C12-26C4-4DF7-B013-56D0849AC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8F2B-E487-4905-B553-FB649F2B6F23}" type="datetime1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2F307-FB97-40EC-8517-E6F351B3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1B397-305A-42B7-A763-829634B9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33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4BD48A-4D17-4225-AC4D-67B4C686C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2"/>
            <a:ext cx="9489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14A2B-77AF-4E51-B0C1-0D361EF81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096199"/>
            <a:ext cx="9489000" cy="3747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9C2F5-57CA-4152-A766-8F877538F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1248" y="61026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EF7C3A7-D6F6-4D38-A7C3-B72967BB81A6}" type="datetime1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25FB5-D02B-4BB9-8B8B-D1A11CFE8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4260" y="24276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244FF-6F88-4090-A77F-499DF9AAE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5546" y="5878515"/>
            <a:ext cx="952229" cy="420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32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94AEDE-F25F-43E6-A2C4-7FFF41074990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793C08-EF4C-422B-A728-6C717C47DF6F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825BC6-56A8-46DE-8037-A9A577624B0D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367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F194AEDE-F25F-43E6-A2C4-7FFF41074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C793C08-EF4C-422B-A728-6C717C47D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E825BC6-56A8-46DE-8037-A9A577624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8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Black">
            <a:extLst>
              <a:ext uri="{FF2B5EF4-FFF2-40B4-BE49-F238E27FC236}">
                <a16:creationId xmlns:a16="http://schemas.microsoft.com/office/drawing/2014/main" id="{06F5F482-D021-433B-851C-B07B40E9B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ample being pipetted into a petri dish">
            <a:extLst>
              <a:ext uri="{FF2B5EF4-FFF2-40B4-BE49-F238E27FC236}">
                <a16:creationId xmlns:a16="http://schemas.microsoft.com/office/drawing/2014/main" id="{D56DF37A-8E8D-FDD0-5B86-1DE1838D61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2887" r="-1" b="1842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80" name="Main Frame">
            <a:extLst>
              <a:ext uri="{FF2B5EF4-FFF2-40B4-BE49-F238E27FC236}">
                <a16:creationId xmlns:a16="http://schemas.microsoft.com/office/drawing/2014/main" id="{8B3D301E-EEB6-4474-BFB1-FCD7A1F30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1248" y="821519"/>
            <a:ext cx="5254740" cy="47508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b="1">
                <a:solidFill>
                  <a:srgbClr val="FFFFFF"/>
                </a:solidFill>
              </a:rPr>
              <a:t>Diabetes Risk Prediction System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456490F-35AF-4D43-B301-FBCB19F2B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8900" y="334928"/>
            <a:ext cx="0" cy="5701553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99298" y="810563"/>
            <a:ext cx="3530949" cy="476123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Presented By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Gopireddy Manichandana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Sri Geetha Devi Vegi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Harshitha Chitturi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Pavan Kumar Kandulapati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82" name="Main Horizontal Connector">
            <a:extLst>
              <a:ext uri="{FF2B5EF4-FFF2-40B4-BE49-F238E27FC236}">
                <a16:creationId xmlns:a16="http://schemas.microsoft.com/office/drawing/2014/main" id="{85F2753B-199B-4FF0-838F-41E8D058E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Main Vertical Connector">
            <a:extLst>
              <a:ext uri="{FF2B5EF4-FFF2-40B4-BE49-F238E27FC236}">
                <a16:creationId xmlns:a16="http://schemas.microsoft.com/office/drawing/2014/main" id="{B0BDEAB7-0E83-4F55-90F4-098569F5A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6D48AA-B4BA-A23A-DEA9-56D859C1F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7024" y="552782"/>
            <a:ext cx="4423224" cy="1643663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Contents</a:t>
            </a:r>
          </a:p>
        </p:txBody>
      </p:sp>
      <p:pic>
        <p:nvPicPr>
          <p:cNvPr id="59" name="Picture 58" descr="A digital stock market graph">
            <a:extLst>
              <a:ext uri="{FF2B5EF4-FFF2-40B4-BE49-F238E27FC236}">
                <a16:creationId xmlns:a16="http://schemas.microsoft.com/office/drawing/2014/main" id="{8074939A-1277-5814-DA88-1622E3DEF7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99" r="8121" b="-4"/>
          <a:stretch/>
        </p:blipFill>
        <p:spPr>
          <a:xfrm>
            <a:off x="20" y="10"/>
            <a:ext cx="5210493" cy="6857990"/>
          </a:xfrm>
          <a:prstGeom prst="rect">
            <a:avLst/>
          </a:prstGeom>
        </p:spPr>
      </p:pic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F6D90871-CDC0-E7C5-85CA-578AF885F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024" y="2735229"/>
            <a:ext cx="4423224" cy="310835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latin typeface="Times New Roman"/>
                <a:cs typeface="Times New Roman"/>
              </a:rPr>
              <a:t>Introduction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latin typeface="Times New Roman"/>
                <a:cs typeface="Times New Roman"/>
              </a:rPr>
              <a:t>Charts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latin typeface="Times New Roman"/>
                <a:cs typeface="Times New Roman"/>
              </a:rPr>
              <a:t>Key Points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latin typeface="Times New Roman"/>
                <a:cs typeface="Times New Roman"/>
              </a:rPr>
              <a:t>Implementation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>
                <a:latin typeface="Times New Roman"/>
                <a:cs typeface="Times New Roman"/>
              </a:rPr>
              <a:t>Work Allocation</a:t>
            </a:r>
          </a:p>
        </p:txBody>
      </p:sp>
      <p:cxnSp>
        <p:nvCxnSpPr>
          <p:cNvPr id="60" name="Main Vertical Connector">
            <a:extLst>
              <a:ext uri="{FF2B5EF4-FFF2-40B4-BE49-F238E27FC236}">
                <a16:creationId xmlns:a16="http://schemas.microsoft.com/office/drawing/2014/main" id="{B0BDEAB7-0E83-4F55-90F4-098569F5A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Main Frame">
            <a:extLst>
              <a:ext uri="{FF2B5EF4-FFF2-40B4-BE49-F238E27FC236}">
                <a16:creationId xmlns:a16="http://schemas.microsoft.com/office/drawing/2014/main" id="{60B98957-D5C0-4FFC-8987-C5D8A06FD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60546" y="334928"/>
            <a:ext cx="6263710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B123B9E-16C1-47FC-BA6E-0B62BE4F2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62133" y="2400300"/>
            <a:ext cx="51865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Main Horizontal Connector">
            <a:extLst>
              <a:ext uri="{FF2B5EF4-FFF2-40B4-BE49-F238E27FC236}">
                <a16:creationId xmlns:a16="http://schemas.microsoft.com/office/drawing/2014/main" id="{51DA9589-40B0-4B65-A035-81057865F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60546" y="6047437"/>
            <a:ext cx="51881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237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1378B7-FACA-9813-F9A9-19CEF1C1A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1056" y="552782"/>
            <a:ext cx="5950081" cy="1154711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Introduction</a:t>
            </a:r>
          </a:p>
        </p:txBody>
      </p:sp>
      <p:pic>
        <p:nvPicPr>
          <p:cNvPr id="28" name="Picture 27" descr="A row of samples for medical testing">
            <a:extLst>
              <a:ext uri="{FF2B5EF4-FFF2-40B4-BE49-F238E27FC236}">
                <a16:creationId xmlns:a16="http://schemas.microsoft.com/office/drawing/2014/main" id="{37EB35DD-0F6B-1CF5-1F6C-6D8C71B5F7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896" r="5886" b="2"/>
          <a:stretch/>
        </p:blipFill>
        <p:spPr>
          <a:xfrm>
            <a:off x="367744" y="334928"/>
            <a:ext cx="3444167" cy="571250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1E05F-B91C-EA7F-392F-E443CE7D4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1057" y="2391995"/>
            <a:ext cx="5934684" cy="317478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latin typeface="Times New Roman"/>
                <a:ea typeface="+mn-lt"/>
                <a:cs typeface="+mn-lt"/>
              </a:rPr>
              <a:t>Diabetes is a most common disease in these world affecting major part of the  population. Although it is a global concern but still most part of population are unaware to deal with it. </a:t>
            </a:r>
            <a:endParaRPr lang="en-US" sz="1600" dirty="0"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</a:pPr>
            <a:r>
              <a:rPr lang="en-US" sz="1600" dirty="0">
                <a:latin typeface="Times New Roman"/>
                <a:cs typeface="Times New Roman"/>
              </a:rPr>
              <a:t>Inability of pancreas to produce required insulin or inability to use it  properly to convert glucose into energy is the cause of Diabetes 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Times New Roman"/>
                <a:ea typeface="+mn-lt"/>
                <a:cs typeface="+mn-lt"/>
              </a:rPr>
              <a:t>Diabetes majorly of 3 types : </a:t>
            </a:r>
          </a:p>
          <a:p>
            <a:pPr lvl="1">
              <a:lnSpc>
                <a:spcPct val="120000"/>
              </a:lnSpc>
            </a:pPr>
            <a:r>
              <a:rPr lang="en-US" sz="1600" dirty="0">
                <a:latin typeface="Times New Roman"/>
                <a:cs typeface="Times New Roman"/>
              </a:rPr>
              <a:t>Diabetes Mellitus </a:t>
            </a:r>
            <a:endParaRPr lang="en-US" sz="1600">
              <a:latin typeface="Times New Roman"/>
              <a:ea typeface="+mn-lt"/>
              <a:cs typeface="Times New Roman"/>
            </a:endParaRPr>
          </a:p>
          <a:p>
            <a:pPr lvl="1">
              <a:lnSpc>
                <a:spcPct val="120000"/>
              </a:lnSpc>
            </a:pPr>
            <a:r>
              <a:rPr lang="en-US" sz="1600" dirty="0">
                <a:latin typeface="Times New Roman"/>
                <a:ea typeface="+mn-lt"/>
                <a:cs typeface="+mn-lt"/>
              </a:rPr>
              <a:t>Gestational Diabetes </a:t>
            </a:r>
            <a:endParaRPr lang="en-US" sz="1600" dirty="0">
              <a:latin typeface="Times New Roman"/>
              <a:cs typeface="Times New Roman"/>
            </a:endParaRPr>
          </a:p>
          <a:p>
            <a:pPr lvl="1">
              <a:lnSpc>
                <a:spcPct val="120000"/>
              </a:lnSpc>
            </a:pPr>
            <a:r>
              <a:rPr lang="en-US" sz="1600" dirty="0">
                <a:latin typeface="Times New Roman"/>
                <a:cs typeface="Times New Roman"/>
              </a:rPr>
              <a:t>Diabetes Insipidus  </a:t>
            </a:r>
            <a:endParaRPr lang="en-US" sz="1600">
              <a:latin typeface="Univers Condensed"/>
              <a:cs typeface="Times New Roman"/>
            </a:endParaRPr>
          </a:p>
          <a:p>
            <a:pPr lvl="1">
              <a:lnSpc>
                <a:spcPct val="120000"/>
              </a:lnSpc>
            </a:pPr>
            <a:endParaRPr lang="en-US" sz="1300"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</a:pPr>
            <a:endParaRPr lang="en-US" sz="1300">
              <a:latin typeface="Univers Condensed"/>
              <a:cs typeface="Times New Roman"/>
            </a:endParaRPr>
          </a:p>
        </p:txBody>
      </p:sp>
      <p:sp>
        <p:nvSpPr>
          <p:cNvPr id="39" name="Main Frame">
            <a:extLst>
              <a:ext uri="{FF2B5EF4-FFF2-40B4-BE49-F238E27FC236}">
                <a16:creationId xmlns:a16="http://schemas.microsoft.com/office/drawing/2014/main" id="{8B3D301E-EEB6-4474-BFB1-FCD7A1F30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Main Horizontal Connector">
            <a:extLst>
              <a:ext uri="{FF2B5EF4-FFF2-40B4-BE49-F238E27FC236}">
                <a16:creationId xmlns:a16="http://schemas.microsoft.com/office/drawing/2014/main" id="{85F2753B-199B-4FF0-838F-41E8D058E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Main Vertical Connector">
            <a:extLst>
              <a:ext uri="{FF2B5EF4-FFF2-40B4-BE49-F238E27FC236}">
                <a16:creationId xmlns:a16="http://schemas.microsoft.com/office/drawing/2014/main" id="{B0BDEAB7-0E83-4F55-90F4-098569F5A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A245249-2F4C-4F85-AB62-095DBE524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1917" y="1911349"/>
            <a:ext cx="693678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43AC32E-AE77-4E1A-8AB2-CFF1D400E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1917" y="340659"/>
            <a:ext cx="0" cy="57015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623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122">
            <a:extLst>
              <a:ext uri="{FF2B5EF4-FFF2-40B4-BE49-F238E27FC236}">
                <a16:creationId xmlns:a16="http://schemas.microsoft.com/office/drawing/2014/main" id="{F194AEDE-F25F-43E6-A2C4-7FFF41074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4C793C08-EF4C-422B-A728-6C717C47D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FE825BC6-56A8-46DE-8037-A9A577624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9EED8031-DD67-43C6-94A0-646636C9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1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2FDFF6-B956-5520-2321-E42ECF767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663960"/>
            <a:ext cx="2656818" cy="33101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Gantt Chart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71FAFD8-2265-35A6-0AA2-2A517D0310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8131" y="906309"/>
            <a:ext cx="6208088" cy="4665488"/>
          </a:xfrm>
          <a:prstGeom prst="rect">
            <a:avLst/>
          </a:prstGeom>
        </p:spPr>
      </p:pic>
      <p:sp>
        <p:nvSpPr>
          <p:cNvPr id="133" name="Main Frame">
            <a:extLst>
              <a:ext uri="{FF2B5EF4-FFF2-40B4-BE49-F238E27FC236}">
                <a16:creationId xmlns:a16="http://schemas.microsoft.com/office/drawing/2014/main" id="{9502469D-C562-48E3-ABA2-3CFA55C52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5" name="Main Horizontal Connector">
            <a:extLst>
              <a:ext uri="{FF2B5EF4-FFF2-40B4-BE49-F238E27FC236}">
                <a16:creationId xmlns:a16="http://schemas.microsoft.com/office/drawing/2014/main" id="{4D594499-F983-4364-8ABC-5BCDC2E90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10A37E3E-52D3-44C9-B418-2D26B214C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848100" y="334928"/>
            <a:ext cx="0" cy="57125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7A74BE92-BA24-4F82-94AC-ED4A58B2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4502926"/>
            <a:ext cx="34803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Main Vertical Connector">
            <a:extLst>
              <a:ext uri="{FF2B5EF4-FFF2-40B4-BE49-F238E27FC236}">
                <a16:creationId xmlns:a16="http://schemas.microsoft.com/office/drawing/2014/main" id="{6D4C177C-581F-4CC8-A686-0B6D25DC6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6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3641FE-C5D5-3EDF-1CB7-99E31D235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1056" y="552782"/>
            <a:ext cx="5950081" cy="1154711"/>
          </a:xfrm>
        </p:spPr>
        <p:txBody>
          <a:bodyPr>
            <a:normAutofit/>
          </a:bodyPr>
          <a:lstStyle/>
          <a:p>
            <a:r>
              <a:rPr lang="en-US"/>
              <a:t>Key Points</a:t>
            </a:r>
            <a:endParaRPr lang="en-US" dirty="0"/>
          </a:p>
        </p:txBody>
      </p:sp>
      <p:pic>
        <p:nvPicPr>
          <p:cNvPr id="22" name="Picture 21" descr="Magnifying glass showing decling performance">
            <a:extLst>
              <a:ext uri="{FF2B5EF4-FFF2-40B4-BE49-F238E27FC236}">
                <a16:creationId xmlns:a16="http://schemas.microsoft.com/office/drawing/2014/main" id="{87F73D76-AB15-BAA7-CBDE-DB1F6F3F42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34" r="45121" b="-1"/>
          <a:stretch/>
        </p:blipFill>
        <p:spPr>
          <a:xfrm>
            <a:off x="367744" y="334928"/>
            <a:ext cx="3444167" cy="571250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D301E-99CA-8E3A-0F17-CE0D7BD80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1057" y="2115206"/>
            <a:ext cx="5934684" cy="345157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latin typeface="Times New Roman"/>
                <a:ea typeface="+mn-lt"/>
                <a:cs typeface="+mn-lt"/>
              </a:rPr>
              <a:t>Diabetes is a prevalent and widespread disease affecting a significant portion of the global population.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Times New Roman"/>
                <a:ea typeface="+mn-lt"/>
                <a:cs typeface="+mn-lt"/>
              </a:rPr>
              <a:t>The project aims to develop a Data Science solution to predict whether a given individual is diabetic or not based on relevant data.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Times New Roman"/>
                <a:ea typeface="+mn-lt"/>
                <a:cs typeface="+mn-lt"/>
              </a:rPr>
              <a:t>The model is built using various classification algorithms, with a focus on K-Nearest Neighbors (KNN) and Support Vector Machine (SVM).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Times New Roman"/>
                <a:ea typeface="+mn-lt"/>
                <a:cs typeface="+mn-lt"/>
              </a:rPr>
              <a:t>Creating a user-friendly interface for individuals to easily input their data and receive risk predictions.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Times New Roman"/>
                <a:ea typeface="+mn-lt"/>
                <a:cs typeface="+mn-lt"/>
              </a:rPr>
              <a:t>Discuss strategies for keeping the data up-to-date and maintaining the model's accuracy over time.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56" name="Main Frame">
            <a:extLst>
              <a:ext uri="{FF2B5EF4-FFF2-40B4-BE49-F238E27FC236}">
                <a16:creationId xmlns:a16="http://schemas.microsoft.com/office/drawing/2014/main" id="{8B3D301E-EEB6-4474-BFB1-FCD7A1F30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Main Horizontal Connector">
            <a:extLst>
              <a:ext uri="{FF2B5EF4-FFF2-40B4-BE49-F238E27FC236}">
                <a16:creationId xmlns:a16="http://schemas.microsoft.com/office/drawing/2014/main" id="{85F2753B-199B-4FF0-838F-41E8D058E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Main Vertical Connector">
            <a:extLst>
              <a:ext uri="{FF2B5EF4-FFF2-40B4-BE49-F238E27FC236}">
                <a16:creationId xmlns:a16="http://schemas.microsoft.com/office/drawing/2014/main" id="{B0BDEAB7-0E83-4F55-90F4-098569F5A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A245249-2F4C-4F85-AB62-095DBE524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1917" y="1911349"/>
            <a:ext cx="693678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43AC32E-AE77-4E1A-8AB2-CFF1D400E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1917" y="340659"/>
            <a:ext cx="0" cy="57015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734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BF8EB5-D9D1-CEF4-D074-B8CC640B1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1056" y="552782"/>
            <a:ext cx="5950081" cy="1154711"/>
          </a:xfrm>
        </p:spPr>
        <p:txBody>
          <a:bodyPr>
            <a:normAutofit/>
          </a:bodyPr>
          <a:lstStyle/>
          <a:p>
            <a:r>
              <a:rPr lang="en-US"/>
              <a:t>Implementation</a:t>
            </a:r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D4F1D272-1B15-9B7B-E5D4-F2B00FF75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96" r="45159" b="-1"/>
          <a:stretch/>
        </p:blipFill>
        <p:spPr>
          <a:xfrm>
            <a:off x="367744" y="334928"/>
            <a:ext cx="3444167" cy="571250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43DEC-D8C4-8E1D-5562-01885245B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1057" y="2391995"/>
            <a:ext cx="5934684" cy="317478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latin typeface="Times New Roman"/>
                <a:ea typeface="+mn-lt"/>
                <a:cs typeface="+mn-lt"/>
              </a:rPr>
              <a:t>Collect a dataset containing relevant features such as age, weight, family history, diet, physical activity, and genetic factors. Ensure the dataset includes labels indicating whether individuals are diabetic or not.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Times New Roman"/>
                <a:ea typeface="+mn-lt"/>
                <a:cs typeface="+mn-lt"/>
              </a:rPr>
              <a:t>Split the dataset  and testing subsets.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Times New Roman"/>
                <a:ea typeface="+mn-lt"/>
                <a:cs typeface="+mn-lt"/>
              </a:rPr>
              <a:t>Choose classification algorithms for the project, such as K-Nearest Neighbors (KNN) and Support Vector Machine (SVM).</a:t>
            </a:r>
            <a:endParaRPr lang="en-US" sz="1600" dirty="0"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</a:pPr>
            <a:r>
              <a:rPr lang="en-US" sz="1600" dirty="0">
                <a:latin typeface="Times New Roman"/>
                <a:ea typeface="+mn-lt"/>
                <a:cs typeface="+mn-lt"/>
              </a:rPr>
              <a:t>Compare the performance of different models and select the one that provides the highest accuracy in predicting diabetes risk.</a:t>
            </a:r>
            <a:endParaRPr lang="en-US" sz="1600" dirty="0"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</a:pPr>
            <a:r>
              <a:rPr lang="en-US" sz="1600" dirty="0">
                <a:latin typeface="Times New Roman"/>
                <a:ea typeface="+mn-lt"/>
                <a:cs typeface="+mn-lt"/>
              </a:rPr>
              <a:t>Ensure that your data is  privacy.</a:t>
            </a:r>
            <a:endParaRPr lang="en-US" sz="1600" dirty="0">
              <a:latin typeface="Times New Roman"/>
              <a:cs typeface="Times New Roman"/>
            </a:endParaRPr>
          </a:p>
          <a:p>
            <a:pPr>
              <a:lnSpc>
                <a:spcPct val="120000"/>
              </a:lnSpc>
            </a:pPr>
            <a:endParaRPr lang="en-US" sz="1400" dirty="0"/>
          </a:p>
          <a:p>
            <a:pPr>
              <a:lnSpc>
                <a:spcPct val="120000"/>
              </a:lnSpc>
            </a:pPr>
            <a:endParaRPr lang="en-US" sz="1400" dirty="0"/>
          </a:p>
        </p:txBody>
      </p:sp>
      <p:sp>
        <p:nvSpPr>
          <p:cNvPr id="24" name="Main Frame">
            <a:extLst>
              <a:ext uri="{FF2B5EF4-FFF2-40B4-BE49-F238E27FC236}">
                <a16:creationId xmlns:a16="http://schemas.microsoft.com/office/drawing/2014/main" id="{8B3D301E-EEB6-4474-BFB1-FCD7A1F30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Main Horizontal Connector">
            <a:extLst>
              <a:ext uri="{FF2B5EF4-FFF2-40B4-BE49-F238E27FC236}">
                <a16:creationId xmlns:a16="http://schemas.microsoft.com/office/drawing/2014/main" id="{85F2753B-199B-4FF0-838F-41E8D058E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Main Vertical Connector">
            <a:extLst>
              <a:ext uri="{FF2B5EF4-FFF2-40B4-BE49-F238E27FC236}">
                <a16:creationId xmlns:a16="http://schemas.microsoft.com/office/drawing/2014/main" id="{B0BDEAB7-0E83-4F55-90F4-098569F5A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A245249-2F4C-4F85-AB62-095DBE524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1917" y="1911349"/>
            <a:ext cx="693678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43AC32E-AE77-4E1A-8AB2-CFF1D400E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1917" y="340659"/>
            <a:ext cx="0" cy="57015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232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F194AEDE-F25F-43E6-A2C4-7FFF41074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C793C08-EF4C-422B-A728-6C717C47D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E825BC6-56A8-46DE-8037-A9A577624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EED8031-DD67-43C6-94A0-646636C9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3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 descr="Magnifying glass on clear background">
            <a:extLst>
              <a:ext uri="{FF2B5EF4-FFF2-40B4-BE49-F238E27FC236}">
                <a16:creationId xmlns:a16="http://schemas.microsoft.com/office/drawing/2014/main" id="{0A8E770C-FF99-41ED-DC8F-A59D94B497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6" b="15712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F4EC6B62-8D18-47C6-815A-17919789F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50443" y="-1383557"/>
            <a:ext cx="6858000" cy="9625112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55000">
                <a:srgbClr val="000000">
                  <a:alpha val="46000"/>
                </a:srgbClr>
              </a:gs>
              <a:gs pos="0">
                <a:srgbClr val="000000">
                  <a:alpha val="62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F1B00A1-15D3-42C2-B2D9-578BAF9AE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145" y="4991100"/>
            <a:ext cx="10381553" cy="0"/>
          </a:xfrm>
          <a:prstGeom prst="line">
            <a:avLst/>
          </a:prstGeom>
          <a:ln w="12700">
            <a:solidFill>
              <a:srgbClr val="FFFFFF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Main Frame">
            <a:extLst>
              <a:ext uri="{FF2B5EF4-FFF2-40B4-BE49-F238E27FC236}">
                <a16:creationId xmlns:a16="http://schemas.microsoft.com/office/drawing/2014/main" id="{9502469D-C562-48E3-ABA2-3CFA55C52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D3CB97-E713-8D25-77B3-F7EE77FA8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742" y="663960"/>
            <a:ext cx="5502555" cy="35941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5400">
                <a:solidFill>
                  <a:srgbClr val="FFFFFF"/>
                </a:solidFill>
              </a:rPr>
              <a:t>Thank You</a:t>
            </a:r>
          </a:p>
        </p:txBody>
      </p:sp>
      <p:cxnSp>
        <p:nvCxnSpPr>
          <p:cNvPr id="58" name="Main Horizontal Connector">
            <a:extLst>
              <a:ext uri="{FF2B5EF4-FFF2-40B4-BE49-F238E27FC236}">
                <a16:creationId xmlns:a16="http://schemas.microsoft.com/office/drawing/2014/main" id="{4D594499-F983-4364-8ABC-5BCDC2E90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Main Vertical Connector">
            <a:extLst>
              <a:ext uri="{FF2B5EF4-FFF2-40B4-BE49-F238E27FC236}">
                <a16:creationId xmlns:a16="http://schemas.microsoft.com/office/drawing/2014/main" id="{6D4C177C-581F-4CC8-A686-0B6D25DC6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8854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MimeoVTI">
  <a:themeElements>
    <a:clrScheme name="AnalogousFromDarkSeedLeftStep">
      <a:dk1>
        <a:srgbClr val="000000"/>
      </a:dk1>
      <a:lt1>
        <a:srgbClr val="FFFFFF"/>
      </a:lt1>
      <a:dk2>
        <a:srgbClr val="1C2732"/>
      </a:dk2>
      <a:lt2>
        <a:srgbClr val="F0F3F1"/>
      </a:lt2>
      <a:accent1>
        <a:srgbClr val="C34DB2"/>
      </a:accent1>
      <a:accent2>
        <a:srgbClr val="913BB1"/>
      </a:accent2>
      <a:accent3>
        <a:srgbClr val="714DC3"/>
      </a:accent3>
      <a:accent4>
        <a:srgbClr val="3D4AB2"/>
      </a:accent4>
      <a:accent5>
        <a:srgbClr val="4D8BC3"/>
      </a:accent5>
      <a:accent6>
        <a:srgbClr val="3BAAB1"/>
      </a:accent6>
      <a:hlink>
        <a:srgbClr val="3F6DBF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meoVTI" id="{63E3BFD8-7F9C-46D1-A4F3-04054403C108}" vid="{C505C190-EE38-45FD-8294-6454536D04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325</TotalTime>
  <Words>291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Elephant</vt:lpstr>
      <vt:lpstr>Times New Roman</vt:lpstr>
      <vt:lpstr>Univers Condensed</vt:lpstr>
      <vt:lpstr>Wingdings</vt:lpstr>
      <vt:lpstr>MimeoVTI</vt:lpstr>
      <vt:lpstr>Diabetes Risk Prediction System</vt:lpstr>
      <vt:lpstr>Contents</vt:lpstr>
      <vt:lpstr>Introduction</vt:lpstr>
      <vt:lpstr>Gantt Chart</vt:lpstr>
      <vt:lpstr>Key Points</vt:lpstr>
      <vt:lpstr>Implementation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Manichandana Gopireddy</cp:lastModifiedBy>
  <cp:revision>177</cp:revision>
  <dcterms:created xsi:type="dcterms:W3CDTF">2023-10-18T03:17:01Z</dcterms:created>
  <dcterms:modified xsi:type="dcterms:W3CDTF">2023-10-18T21:30:16Z</dcterms:modified>
</cp:coreProperties>
</file>