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notesMasterIdLst>
    <p:notesMasterId r:id="rId29"/>
  </p:notesMasterIdLst>
  <p:sldIdLst>
    <p:sldId id="256" r:id="rId3"/>
    <p:sldId id="268" r:id="rId4"/>
    <p:sldId id="266" r:id="rId5"/>
    <p:sldId id="269" r:id="rId6"/>
    <p:sldId id="267" r:id="rId7"/>
    <p:sldId id="270" r:id="rId8"/>
    <p:sldId id="257" r:id="rId9"/>
    <p:sldId id="271" r:id="rId10"/>
    <p:sldId id="259" r:id="rId11"/>
    <p:sldId id="272" r:id="rId12"/>
    <p:sldId id="258" r:id="rId13"/>
    <p:sldId id="260" r:id="rId14"/>
    <p:sldId id="261" r:id="rId15"/>
    <p:sldId id="276" r:id="rId16"/>
    <p:sldId id="263" r:id="rId17"/>
    <p:sldId id="273" r:id="rId18"/>
    <p:sldId id="277" r:id="rId19"/>
    <p:sldId id="275" r:id="rId20"/>
    <p:sldId id="264" r:id="rId21"/>
    <p:sldId id="278" r:id="rId22"/>
    <p:sldId id="283" r:id="rId23"/>
    <p:sldId id="279" r:id="rId24"/>
    <p:sldId id="282" r:id="rId25"/>
    <p:sldId id="281" r:id="rId26"/>
    <p:sldId id="280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30"/>
  </p:normalViewPr>
  <p:slideViewPr>
    <p:cSldViewPr snapToGrid="0">
      <p:cViewPr varScale="1">
        <p:scale>
          <a:sx n="104" d="100"/>
          <a:sy n="104" d="100"/>
        </p:scale>
        <p:origin x="25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4F5E3-B296-B040-BD56-2F562DFCAB5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580FC-FCB9-1045-95A4-DD9FE0F9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580FC-FCB9-1045-95A4-DD9FE0F98C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C89F-96AF-3398-341B-47FAD0A59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48ECC-05AB-B651-9468-14DE35BF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AA27-C71D-F9D5-EFF4-32F19BC2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3F9C-5BF6-AE23-BD19-5AD44504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9431-B33B-587E-471F-B1324789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20CA-3531-D9D3-98F8-57212666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B62C-F2A3-FDDF-5E6D-BE43F81F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1978-224A-85FC-65B5-B412F772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F78E-C923-15B6-6E41-D467B43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F96-9787-DCEA-9C5D-602676F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FFA71-895C-2010-86F0-92044860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73E32-EB11-F432-7A81-72066A18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C5E4-3197-B5BE-F4F8-990C885F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5DEC-C232-CC16-FC77-67E36D65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479D-EEF7-6C18-0ABD-74C87DA1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3974485"/>
            <a:ext cx="961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36236" y="992932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881331" y="4860133"/>
            <a:ext cx="1440000" cy="1326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2"/>
          <p:cNvCxnSpPr/>
          <p:nvPr/>
        </p:nvCxnSpPr>
        <p:spPr>
          <a:xfrm>
            <a:off x="11062324" y="3066475"/>
            <a:ext cx="0" cy="276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6034269" y="-1725157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9621739" y="2518247"/>
            <a:ext cx="1860000" cy="1714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695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6036236" y="-734013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926767" y="1315428"/>
            <a:ext cx="1326800" cy="1421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11153733" y="1793733"/>
            <a:ext cx="0" cy="22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6034269" y="-2845348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9397567" y="3822540"/>
            <a:ext cx="1714000" cy="1836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28267" y="2012275"/>
            <a:ext cx="9607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264752" y="4145092"/>
            <a:ext cx="47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884800" y="3288800"/>
            <a:ext cx="8422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3200" b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5272588" y="1437725"/>
            <a:ext cx="1616141" cy="1544724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2400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633" y="1500000"/>
            <a:ext cx="11054400" cy="4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61037" y="1653071"/>
            <a:ext cx="5326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308508" y="1653071"/>
            <a:ext cx="5326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09600" y="1645524"/>
            <a:ext cx="3509200" cy="4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298619" y="1645524"/>
            <a:ext cx="3509200" cy="4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7987636" y="1645524"/>
            <a:ext cx="3509200" cy="4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2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00BF-0993-A4FF-CDE5-BBCA102A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9D83-B55F-622B-CFA6-469554F7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226D-612B-285A-8127-28EB2E3C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A66F-232B-94FE-365D-97D5DF99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D0CF0-EA3D-6B05-37AD-B69971BB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9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2699-808E-03D5-6734-732A40DB9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934A0-A16B-76D3-63A7-97DF301A8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7158-29F1-DCB3-D38E-59543BFE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F310-778F-394E-8D8A-A599A5B438E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3BB6-5436-88B0-E3DC-EB74C7E3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7302-EC9A-8EA1-589A-20AEEC27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8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2B12-888B-1D8E-7360-BB88A8DA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287F-0A0F-DFE9-86D8-6580A9C3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12E9-FCD7-F4DF-87FA-94FB97C9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F310-778F-394E-8D8A-A599A5B438E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7EF6B-F53C-C17C-7CC0-945E72F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D70B-E416-F2FD-278B-45A605BD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34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8C6-A79C-5A41-E01D-3AA08D76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BF57E-576D-5601-8F98-A7BACB5C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CF310-778F-394E-8D8A-A599A5B438E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4947E-BAF8-0328-AF6E-74DD259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ACF18-3887-A5CB-A137-6FDF0E64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333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B9BC-E17B-4269-3B49-D1A619F3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B0CA-A8FB-3E62-F8A5-C87E6459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F940-7484-7D8C-F78E-1BE5BB12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3BD9-8B74-913A-3EE5-D688E2A2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8022-6372-B426-4B19-37AD364D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CE4E-A68F-B327-A313-859D19A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C957-1876-A97F-8FD5-85C11C9C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C6A48-EC9B-268D-F0C8-653C8B79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6037-C579-343D-BE94-20554941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DDDC-5852-341F-0270-12DA969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5C21-6A2F-EAD8-428F-439A250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60AD-0AC2-ADDC-56DA-D56F1A3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440D9-D289-14EA-29B6-B9C7E2DD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C6F1-2DBF-F6BC-82C4-3558E13C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91365-FB5C-E35B-6C1D-EE1ABB0F7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7B5C7-E540-C343-C91E-D0C9ED3A6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2009A-1499-2756-D10D-F8D28777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6BBF2-A7B5-F909-27C9-95D2FED2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EED62-BC20-CE47-3D56-1CE59744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F615-C5C2-E89F-DAF9-68D64FE1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EFFDC-1C5F-53D1-F3D2-B5143578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A4BC9-65C2-CBD6-1C64-EB6ABC4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AB162-0A1C-564D-3374-88C366DB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B5837-138B-3B92-35E3-6B9CA849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C1437-0ED4-9710-9449-B689E240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9965F-72B3-79E1-6586-B50C9320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E4DB-DB07-3FC1-B5BF-98E49E5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D941-B56B-BF61-076E-52DD7C54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E97D-F6D5-2B13-DF1D-000B6CC5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8E81-60DE-44D6-F595-775DEFDD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7B877-6FE8-1768-A52E-BF019D95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1160B-5FBA-8F24-C743-2C8B8BE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D9F2-2006-3DCB-DFF0-4670480D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9260E-146C-A06E-8D0B-6F0A5711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14C7-6DE0-B945-141B-3E325B0A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0849-A0E3-433E-8914-54210357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62277-D04D-CC04-4F11-BC2FC4F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15BB-7DF1-7E20-B96B-6329EA4B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509F0-038C-2A8A-6028-19DAFD8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59154-6194-E042-132E-610D0944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9C22-2E59-150F-A151-03E9B2C9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C760-A4BD-BE43-9966-B2696F8631E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AFE8-0B8C-2071-09C2-588A9DF8F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ADEA-ABFE-F942-919E-E9C9B1EBC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824B-8D42-2345-BE75-5806C9B5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89" y="0"/>
            <a:ext cx="121890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2267" y="128400"/>
            <a:ext cx="11954800" cy="659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585DC76-C6BD-1649-8216-B416304E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88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0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about/" TargetMode="External"/><Relationship Id="rId2" Type="http://schemas.openxmlformats.org/officeDocument/2006/relationships/hyperlink" Target="https://google.github.io/googletest/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github.com/UgiR/gradescope-autograde-cpp" TargetMode="External"/><Relationship Id="rId4" Type="http://schemas.openxmlformats.org/officeDocument/2006/relationships/hyperlink" Target="https://www.dock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12FA-AB25-A4DF-B9C9-88AC701E7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Autograding C++ Assignments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733C7-263D-DD46-9AB2-D62D12E94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George Mattingly</a:t>
            </a:r>
          </a:p>
        </p:txBody>
      </p:sp>
    </p:spTree>
    <p:extLst>
      <p:ext uri="{BB962C8B-B14F-4D97-AF65-F5344CB8AC3E}">
        <p14:creationId xmlns:p14="http://schemas.microsoft.com/office/powerpoint/2010/main" val="307827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D4F7-1632-A521-D049-BCE2379D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did I use GradeScope?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67D-09C4-1530-39F1-E7177482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to go with this platform because it is used in the CS and SFE departments.</a:t>
            </a:r>
          </a:p>
          <a:p>
            <a:r>
              <a:rPr lang="en-US" dirty="0"/>
              <a:t>There may have been better options but this one had resources readily available for getting started on building and integrating </a:t>
            </a:r>
            <a:r>
              <a:rPr lang="en-US" dirty="0" err="1"/>
              <a:t>autograders</a:t>
            </a:r>
            <a:r>
              <a:rPr lang="en-US" dirty="0"/>
              <a:t> on the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2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11E1-E2EF-FC9B-2431-120AAE5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429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is like a virtual machine but is less resource intensive and faster to get up and running.</a:t>
            </a:r>
          </a:p>
          <a:p>
            <a:r>
              <a:rPr lang="en-US" dirty="0">
                <a:solidFill>
                  <a:schemeClr val="tx1"/>
                </a:solidFill>
              </a:rPr>
              <a:t>It is widely used in application development because of the stability and speed they provide in development.</a:t>
            </a:r>
          </a:p>
          <a:p>
            <a:r>
              <a:rPr lang="en-US" dirty="0">
                <a:solidFill>
                  <a:schemeClr val="tx1"/>
                </a:solidFill>
              </a:rPr>
              <a:t>It helps one avoid the issue of software only working on specific operating systems while also not using as many resources as a virtual machine.</a:t>
            </a:r>
          </a:p>
          <a:p>
            <a:pPr marL="762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7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9771-93A0-73FA-D288-71AB784B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400" dirty="0" err="1"/>
              <a:t>GoogleTest</a:t>
            </a:r>
            <a:r>
              <a:rPr lang="en-US" sz="4400" dirty="0"/>
              <a:t> vs. Catch2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B0F1-4D00-38B1-E9F4-B6466998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GoogleTest</a:t>
            </a:r>
            <a:r>
              <a:rPr lang="en-US" dirty="0"/>
              <a:t> and Catch2 are both C++ frameworks that help one write C++ unit tests faster.</a:t>
            </a:r>
          </a:p>
          <a:p>
            <a:r>
              <a:rPr lang="en-US" dirty="0" err="1"/>
              <a:t>GoogleTest</a:t>
            </a:r>
            <a:r>
              <a:rPr lang="en-US" dirty="0"/>
              <a:t> is a bit more complex and needs </a:t>
            </a:r>
            <a:r>
              <a:rPr lang="en-US" dirty="0" err="1"/>
              <a:t>CMake</a:t>
            </a:r>
            <a:r>
              <a:rPr lang="en-US" dirty="0"/>
              <a:t> to get working but allows for some more complex tests.</a:t>
            </a:r>
          </a:p>
          <a:p>
            <a:r>
              <a:rPr lang="en-US" dirty="0"/>
              <a:t>Catch2 is good because it is simple to setup and use with minimal effort and does not require </a:t>
            </a:r>
            <a:r>
              <a:rPr lang="en-US" dirty="0" err="1"/>
              <a:t>CMake</a:t>
            </a:r>
            <a:r>
              <a:rPr lang="en-US" dirty="0"/>
              <a:t>.</a:t>
            </a:r>
          </a:p>
          <a:p>
            <a:r>
              <a:rPr lang="en-US" dirty="0"/>
              <a:t>In testing, I tried both frameworks to compare how each faired.</a:t>
            </a:r>
          </a:p>
          <a:p>
            <a:r>
              <a:rPr lang="en-US" dirty="0"/>
              <a:t>Went with </a:t>
            </a:r>
            <a:r>
              <a:rPr lang="en-US" dirty="0" err="1"/>
              <a:t>GoogleTest</a:t>
            </a:r>
            <a:r>
              <a:rPr lang="en-US" dirty="0"/>
              <a:t> because I found </a:t>
            </a:r>
            <a:r>
              <a:rPr lang="en-US" dirty="0" err="1"/>
              <a:t>GoogleTest</a:t>
            </a:r>
            <a:r>
              <a:rPr lang="en-US" dirty="0"/>
              <a:t>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23514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47FF-6230-A129-F0DC-9C61CC1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B557-1023-5308-C63B-B5E9EA1F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is a way to build applications in a clean manner</a:t>
            </a:r>
          </a:p>
          <a:p>
            <a:r>
              <a:rPr lang="en-US" dirty="0"/>
              <a:t>I use it in my project to build the </a:t>
            </a:r>
            <a:r>
              <a:rPr lang="en-US" dirty="0" err="1"/>
              <a:t>googletest</a:t>
            </a:r>
            <a:r>
              <a:rPr lang="en-US" dirty="0"/>
              <a:t> framework and allow it to be used in the execution of the tests I’ve written.</a:t>
            </a:r>
          </a:p>
        </p:txBody>
      </p:sp>
    </p:spTree>
    <p:extLst>
      <p:ext uri="{BB962C8B-B14F-4D97-AF65-F5344CB8AC3E}">
        <p14:creationId xmlns:p14="http://schemas.microsoft.com/office/powerpoint/2010/main" val="167926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D53B-9ABC-A005-A4B9-77FD8650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Using a premade </a:t>
            </a:r>
            <a:r>
              <a:rPr lang="en-US" sz="4000" dirty="0" err="1"/>
              <a:t>Autograder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06FB-7412-F5B3-5341-3EAD5D8C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a premade </a:t>
            </a:r>
            <a:r>
              <a:rPr lang="en-US" dirty="0" err="1"/>
              <a:t>autograder</a:t>
            </a:r>
            <a:r>
              <a:rPr lang="en-US" dirty="0"/>
              <a:t> that used Catch2 testing </a:t>
            </a:r>
            <a:r>
              <a:rPr lang="en-US" dirty="0" err="1"/>
              <a:t>framwork</a:t>
            </a:r>
            <a:endParaRPr lang="en-US" dirty="0"/>
          </a:p>
          <a:p>
            <a:r>
              <a:rPr lang="en-US" dirty="0"/>
              <a:t>Problem with autograder was that it only accepted 1 header file for C++</a:t>
            </a:r>
          </a:p>
          <a:p>
            <a:r>
              <a:rPr lang="en-US" dirty="0"/>
              <a:t>Tried adding capability to add more files but ran into issues with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8046-C994-370A-E096-98AC71AE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Running an Autograder on </a:t>
            </a:r>
            <a:r>
              <a:rPr lang="en-US" sz="4000" dirty="0" err="1"/>
              <a:t>GradeScope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A567-421A-60E0-5578-A842D849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successful initially with getting the autograder to run</a:t>
            </a:r>
          </a:p>
          <a:p>
            <a:r>
              <a:rPr lang="en-US" dirty="0"/>
              <a:t>Problems started occurring when I tried to add more files to the tests such as other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I decided as well that I wanted to use </a:t>
            </a:r>
            <a:r>
              <a:rPr lang="en-US" dirty="0" err="1"/>
              <a:t>GoogleTest</a:t>
            </a:r>
            <a:r>
              <a:rPr lang="en-US" dirty="0"/>
              <a:t> instead of Catch2 because I had become more familiar with it.</a:t>
            </a:r>
          </a:p>
        </p:txBody>
      </p:sp>
    </p:spTree>
    <p:extLst>
      <p:ext uri="{BB962C8B-B14F-4D97-AF65-F5344CB8AC3E}">
        <p14:creationId xmlns:p14="http://schemas.microsoft.com/office/powerpoint/2010/main" val="367615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D8CA-D61B-42B7-FB3C-755B77C8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Changing the Autograder for </a:t>
            </a:r>
            <a:r>
              <a:rPr lang="en-US" sz="4000" dirty="0" err="1"/>
              <a:t>GoogleTest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3AB7-70FF-A528-B683-686A590A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</a:t>
            </a:r>
            <a:r>
              <a:rPr lang="en-US" dirty="0" err="1"/>
              <a:t>immiediately</a:t>
            </a:r>
            <a:r>
              <a:rPr lang="en-US" dirty="0"/>
              <a:t> ran into problems when reconfiguring the code to work with </a:t>
            </a:r>
            <a:r>
              <a:rPr lang="en-US" dirty="0" err="1"/>
              <a:t>GoogleTest</a:t>
            </a:r>
            <a:endParaRPr lang="en-US" dirty="0"/>
          </a:p>
          <a:p>
            <a:r>
              <a:rPr lang="en-US" dirty="0"/>
              <a:t>Had to write all the </a:t>
            </a:r>
            <a:r>
              <a:rPr lang="en-US" dirty="0" err="1"/>
              <a:t>CMakeList.txt</a:t>
            </a:r>
            <a:r>
              <a:rPr lang="en-US" dirty="0"/>
              <a:t> files to setup the project from scratch since </a:t>
            </a:r>
            <a:r>
              <a:rPr lang="en-US" dirty="0" err="1"/>
              <a:t>Cmake</a:t>
            </a:r>
            <a:r>
              <a:rPr lang="en-US" dirty="0"/>
              <a:t> wasn’t being used in the original project</a:t>
            </a:r>
          </a:p>
          <a:p>
            <a:r>
              <a:rPr lang="en-US" dirty="0"/>
              <a:t>Many of the python scripts either didn’t work properly or were setup for Catch2’s framework.</a:t>
            </a:r>
          </a:p>
        </p:txBody>
      </p:sp>
    </p:spTree>
    <p:extLst>
      <p:ext uri="{BB962C8B-B14F-4D97-AF65-F5344CB8AC3E}">
        <p14:creationId xmlns:p14="http://schemas.microsoft.com/office/powerpoint/2010/main" val="414543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6AFE-3415-727D-20E2-AA427CF8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3"/>
            <a:ext cx="10972800" cy="719420"/>
          </a:xfrm>
        </p:spPr>
        <p:txBody>
          <a:bodyPr/>
          <a:lstStyle/>
          <a:p>
            <a:r>
              <a:rPr lang="en-US" sz="4000" dirty="0"/>
              <a:t>Using the prebuild still saved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A9FE-E95F-ACED-1E16-4966D8F6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0000"/>
            <a:ext cx="5486400" cy="4852000"/>
          </a:xfrm>
        </p:spPr>
        <p:txBody>
          <a:bodyPr/>
          <a:lstStyle/>
          <a:p>
            <a:r>
              <a:rPr lang="en-US" dirty="0"/>
              <a:t>While several parts weren’t helpful, there were a couple big python files that helped tremendously in the project.</a:t>
            </a:r>
          </a:p>
          <a:p>
            <a:r>
              <a:rPr lang="en-US" dirty="0"/>
              <a:t>Some aspects that were supposed to make subdirectories however were busted and I needed to use a bash script inside the </a:t>
            </a:r>
            <a:r>
              <a:rPr lang="en-US" dirty="0" err="1"/>
              <a:t>run_test</a:t>
            </a:r>
            <a:r>
              <a:rPr lang="en-US" dirty="0"/>
              <a:t> file instead.</a:t>
            </a:r>
          </a:p>
        </p:txBody>
      </p:sp>
    </p:spTree>
    <p:extLst>
      <p:ext uri="{BB962C8B-B14F-4D97-AF65-F5344CB8AC3E}">
        <p14:creationId xmlns:p14="http://schemas.microsoft.com/office/powerpoint/2010/main" val="237239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8220-494C-A587-83FB-CB0756B4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Setup.sh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972D-1C5B-A86E-BB95-A62BF7CF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0000"/>
            <a:ext cx="4150290" cy="4852000"/>
          </a:xfrm>
        </p:spPr>
        <p:txBody>
          <a:bodyPr/>
          <a:lstStyle/>
          <a:p>
            <a:r>
              <a:rPr lang="en-US" dirty="0"/>
              <a:t>This file setup all the dependencies in the project.</a:t>
            </a:r>
          </a:p>
          <a:p>
            <a:r>
              <a:rPr lang="en-US" dirty="0"/>
              <a:t>This is what was used to make sure the docker container was generated with all the needed tools.</a:t>
            </a:r>
          </a:p>
          <a:p>
            <a:r>
              <a:rPr lang="en-US" dirty="0"/>
              <a:t>Without this, nothing would run, because it’s a new machine on creation.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614008-0262-4731-05FE-37F4B666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90" y="341377"/>
            <a:ext cx="7281710" cy="58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5C3-0BA3-20C6-E212-B836E13E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Taking a look at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00EF-31E3-4898-FE8E-FC44F0D6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00000"/>
            <a:ext cx="11218607" cy="2600052"/>
          </a:xfrm>
        </p:spPr>
        <p:txBody>
          <a:bodyPr/>
          <a:lstStyle/>
          <a:p>
            <a:r>
              <a:rPr lang="en-US" dirty="0"/>
              <a:t>I used a very basic example of what a student submission would be.</a:t>
            </a:r>
          </a:p>
          <a:p>
            <a:r>
              <a:rPr lang="en-US" dirty="0"/>
              <a:t>In practice, there would be many functions, classes, and more files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D9D9B1-B1F4-ADB9-047E-CED380E6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43" y="2979175"/>
            <a:ext cx="9547913" cy="34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DEF-2035-78EC-95B0-37522592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727445"/>
          </a:xfrm>
        </p:spPr>
        <p:txBody>
          <a:bodyPr/>
          <a:lstStyle/>
          <a:p>
            <a:r>
              <a:rPr lang="en-US" sz="4000" dirty="0"/>
              <a:t>What is an Autograder?</a:t>
            </a:r>
          </a:p>
        </p:txBody>
      </p:sp>
      <p:pic>
        <p:nvPicPr>
          <p:cNvPr id="6" name="Picture 5" descr="A screenshot of a computer test&#10;&#10;Description automatically generated">
            <a:extLst>
              <a:ext uri="{FF2B5EF4-FFF2-40B4-BE49-F238E27FC236}">
                <a16:creationId xmlns:a16="http://schemas.microsoft.com/office/drawing/2014/main" id="{A7AD8209-1E14-2EE0-91EB-E68C81D9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862" y="400658"/>
            <a:ext cx="4483002" cy="6056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F2C9A-8332-B616-7786-4B760BEB4515}"/>
              </a:ext>
            </a:extLst>
          </p:cNvPr>
          <p:cNvSpPr txBox="1"/>
          <p:nvPr/>
        </p:nvSpPr>
        <p:spPr>
          <a:xfrm>
            <a:off x="539107" y="1643063"/>
            <a:ext cx="62337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autograder is a piece of software that takes student homework submissions and automatically checks for accuracy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then returns a grade based on all the tests a submission passes or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187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F3E9-636A-A2B1-66EC-5E5110E1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Results of Autograder: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150E-1E9E-1CA6-C473-15E6538F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11" y="1499999"/>
            <a:ext cx="11514381" cy="4852000"/>
          </a:xfrm>
        </p:spPr>
        <p:txBody>
          <a:bodyPr/>
          <a:lstStyle/>
          <a:p>
            <a:r>
              <a:rPr lang="en-US" dirty="0"/>
              <a:t>After several trials and patches, the autograder successful ran</a:t>
            </a:r>
          </a:p>
          <a:p>
            <a:r>
              <a:rPr lang="en-US" dirty="0"/>
              <a:t>The autograder successfully gave each test a score that I assigned to it and posted it in the overall grade report for the student’s view.</a:t>
            </a:r>
          </a:p>
        </p:txBody>
      </p:sp>
    </p:spTree>
    <p:extLst>
      <p:ext uri="{BB962C8B-B14F-4D97-AF65-F5344CB8AC3E}">
        <p14:creationId xmlns:p14="http://schemas.microsoft.com/office/powerpoint/2010/main" val="297444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B4EE-6FA0-0E11-62A5-61D6F97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test&#10;&#10;Description automatically generated">
            <a:extLst>
              <a:ext uri="{FF2B5EF4-FFF2-40B4-BE49-F238E27FC236}">
                <a16:creationId xmlns:a16="http://schemas.microsoft.com/office/drawing/2014/main" id="{DAEB2B2E-30F2-DA53-D4DB-21CDBE87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79" y="195943"/>
            <a:ext cx="11746024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A8E-1BE8-A402-485B-A72CF447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3"/>
            <a:ext cx="10972800" cy="726220"/>
          </a:xfrm>
        </p:spPr>
        <p:txBody>
          <a:bodyPr/>
          <a:lstStyle/>
          <a:p>
            <a:r>
              <a:rPr lang="en-US" sz="4000" dirty="0"/>
              <a:t>Adding more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33EE-6811-4277-8375-9C05665B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0000"/>
            <a:ext cx="5486400" cy="4852000"/>
          </a:xfrm>
        </p:spPr>
        <p:txBody>
          <a:bodyPr/>
          <a:lstStyle/>
          <a:p>
            <a:r>
              <a:rPr lang="en-US" dirty="0"/>
              <a:t>In the current version, a test can be added by making a new folder in the test directory and copying over the files from the other tests folders.</a:t>
            </a:r>
          </a:p>
          <a:p>
            <a:r>
              <a:rPr lang="en-US" dirty="0"/>
              <a:t>The </a:t>
            </a:r>
            <a:r>
              <a:rPr lang="en-US" dirty="0" err="1"/>
              <a:t>test.yml</a:t>
            </a:r>
            <a:r>
              <a:rPr lang="en-US" dirty="0"/>
              <a:t> file needs to have a new name for the test and how many points it will be worth.</a:t>
            </a:r>
          </a:p>
          <a:p>
            <a:r>
              <a:rPr lang="en-US" dirty="0"/>
              <a:t>Then it’s as easy as deleting the </a:t>
            </a:r>
            <a:r>
              <a:rPr lang="en-US" dirty="0" err="1"/>
              <a:t>ExampleTests.cpp</a:t>
            </a:r>
            <a:r>
              <a:rPr lang="en-US" dirty="0"/>
              <a:t> and adding the tests to the folder!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C26806-575E-D234-44D0-7C1CF746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462"/>
            <a:ext cx="5556893" cy="63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0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7F8-F288-3FC8-70ED-4FC816A8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3"/>
            <a:ext cx="10972800" cy="700094"/>
          </a:xfrm>
        </p:spPr>
        <p:txBody>
          <a:bodyPr/>
          <a:lstStyle/>
          <a:p>
            <a:r>
              <a:rPr lang="en-US" sz="4000" dirty="0"/>
              <a:t>Making new Tests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410B-047F-C24E-A02B-13008792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0000"/>
            <a:ext cx="5934891" cy="4852000"/>
          </a:xfrm>
        </p:spPr>
        <p:txBody>
          <a:bodyPr/>
          <a:lstStyle/>
          <a:p>
            <a:r>
              <a:rPr lang="en-US" dirty="0"/>
              <a:t>The professor using this autograder can specify which files the autograder expects from the student by putting it in the </a:t>
            </a:r>
            <a:r>
              <a:rPr lang="en-US" dirty="0" err="1"/>
              <a:t>config.yml</a:t>
            </a:r>
            <a:r>
              <a:rPr lang="en-US" dirty="0"/>
              <a:t> file.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3F496F5A-40FD-EDCA-AE1C-A70CCDC2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467" y="2238209"/>
            <a:ext cx="3314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4C7C-88F5-7921-6513-6A9A7643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713157"/>
          </a:xfrm>
        </p:spPr>
        <p:txBody>
          <a:bodyPr/>
          <a:lstStyle/>
          <a:p>
            <a:r>
              <a:rPr lang="en-US" sz="4000" dirty="0"/>
              <a:t>Updates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518D-C05C-F95A-D90C-C620AB29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so that the student can submit any number of files instead of needing to specify in the </a:t>
            </a:r>
            <a:r>
              <a:rPr lang="en-US" dirty="0" err="1"/>
              <a:t>config.yml</a:t>
            </a:r>
            <a:r>
              <a:rPr lang="en-US" dirty="0"/>
              <a:t> which ones are allowed to be submitted.</a:t>
            </a:r>
          </a:p>
          <a:p>
            <a:r>
              <a:rPr lang="en-US" dirty="0"/>
              <a:t>Clean up all the unused code in the project.</a:t>
            </a:r>
          </a:p>
          <a:p>
            <a:r>
              <a:rPr lang="en-US" dirty="0"/>
              <a:t>Update the repository with better explanations of setting up new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3BE-1AD0-3B65-FF50-76907C3B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pPr algn="ctr"/>
            <a:r>
              <a:rPr lang="en-US" sz="4000" dirty="0"/>
              <a:t>Acknowledgements: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E94-6103-C02B-3112-0907EB3B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Dr. </a:t>
            </a:r>
            <a:r>
              <a:rPr lang="en-US" sz="4000" dirty="0" err="1"/>
              <a:t>Frezza</a:t>
            </a:r>
            <a:r>
              <a:rPr lang="en-US" sz="4000" dirty="0"/>
              <a:t> </a:t>
            </a:r>
          </a:p>
          <a:p>
            <a:r>
              <a:rPr lang="en-US" sz="4000" dirty="0"/>
              <a:t>Doug Reynolds</a:t>
            </a:r>
          </a:p>
        </p:txBody>
      </p:sp>
    </p:spTree>
    <p:extLst>
      <p:ext uri="{BB962C8B-B14F-4D97-AF65-F5344CB8AC3E}">
        <p14:creationId xmlns:p14="http://schemas.microsoft.com/office/powerpoint/2010/main" val="77940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0AA6-A2A1-DAC5-6868-F6E55611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739283"/>
          </a:xfrm>
        </p:spPr>
        <p:txBody>
          <a:bodyPr/>
          <a:lstStyle/>
          <a:p>
            <a:r>
              <a:rPr lang="en-US" sz="4000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546C-6B27-819A-AF86-E1321CA9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https://google.github.io/googletest/</a:t>
            </a:r>
            <a:endParaRPr lang="en-US" dirty="0"/>
          </a:p>
          <a:p>
            <a:r>
              <a:rPr lang="en-US" dirty="0">
                <a:hlinkClick r:id="rId3"/>
              </a:rPr>
              <a:t>https://cmake.org/about/</a:t>
            </a:r>
            <a:endParaRPr lang="en-US" dirty="0"/>
          </a:p>
          <a:p>
            <a:r>
              <a:rPr lang="en-US" dirty="0">
                <a:hlinkClick r:id="rId4"/>
              </a:rPr>
              <a:t>https://www.docker.com/</a:t>
            </a:r>
            <a:endParaRPr lang="en-US" dirty="0"/>
          </a:p>
          <a:p>
            <a:r>
              <a:rPr lang="en-US" dirty="0">
                <a:hlinkClick r:id="rId5"/>
              </a:rPr>
              <a:t>https://github.com/UgiR/gradescope-autograde-cpp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3EF5-5F78-7AD2-2F3D-B3F36881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FBD0-F3AF-BB50-7C0D-8F23A708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Autograder’s provide many quality-of-life improvements such as:</a:t>
            </a:r>
          </a:p>
          <a:p>
            <a:r>
              <a:rPr lang="en-US" dirty="0"/>
              <a:t>Wanted to make professor’s lives easier for grading. (mention time at UMD)</a:t>
            </a:r>
          </a:p>
          <a:p>
            <a:r>
              <a:rPr lang="en-US" dirty="0"/>
              <a:t>Replacing the need for most manual grading</a:t>
            </a:r>
          </a:p>
          <a:p>
            <a:r>
              <a:rPr lang="en-US" dirty="0"/>
              <a:t>Provide immediate feedback to students</a:t>
            </a:r>
          </a:p>
          <a:p>
            <a:r>
              <a:rPr lang="en-US" dirty="0"/>
              <a:t>Encourages more testing on code</a:t>
            </a:r>
          </a:p>
          <a:p>
            <a:r>
              <a:rPr lang="en-US" dirty="0"/>
              <a:t>Encourages clean and efficient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9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3F24-2A0E-0C81-B23C-3F86FEB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Downsides of Using an </a:t>
            </a:r>
            <a:r>
              <a:rPr lang="en-US" sz="4000" dirty="0" err="1"/>
              <a:t>Autograder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AB52-7A6C-7CCE-2380-1F477E30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getting specific feedback on your homework</a:t>
            </a:r>
          </a:p>
          <a:p>
            <a:r>
              <a:rPr lang="en-US" dirty="0"/>
              <a:t>Would need updating anytime companies changed their codebase</a:t>
            </a:r>
          </a:p>
          <a:p>
            <a:r>
              <a:rPr lang="en-US" dirty="0"/>
              <a:t>Could be tedious to update assignments if classes change</a:t>
            </a:r>
          </a:p>
          <a:p>
            <a:r>
              <a:rPr lang="en-US" dirty="0"/>
              <a:t>If the programming language for the course changes, the entire </a:t>
            </a:r>
            <a:r>
              <a:rPr lang="en-US" dirty="0" err="1"/>
              <a:t>autograder</a:t>
            </a:r>
            <a:r>
              <a:rPr lang="en-US" dirty="0"/>
              <a:t> would be useless</a:t>
            </a:r>
          </a:p>
        </p:txBody>
      </p:sp>
    </p:spTree>
    <p:extLst>
      <p:ext uri="{BB962C8B-B14F-4D97-AF65-F5344CB8AC3E}">
        <p14:creationId xmlns:p14="http://schemas.microsoft.com/office/powerpoint/2010/main" val="28237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C481-25E8-68A8-4081-63057EEE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C8E3-497B-66D1-EF8E-E9D1AEBD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autograder should be able to:</a:t>
            </a:r>
          </a:p>
          <a:p>
            <a:r>
              <a:rPr lang="en-US" dirty="0"/>
              <a:t>Tests should easily be able to be added by the professor for any given assignment.</a:t>
            </a:r>
          </a:p>
          <a:p>
            <a:r>
              <a:rPr lang="en-US" dirty="0"/>
              <a:t>Tests should be ran when the student submits their code to GradeScope</a:t>
            </a:r>
          </a:p>
          <a:p>
            <a:r>
              <a:rPr lang="en-US" dirty="0"/>
              <a:t>Tests should be given a score on pass/fail.</a:t>
            </a:r>
          </a:p>
        </p:txBody>
      </p:sp>
    </p:spTree>
    <p:extLst>
      <p:ext uri="{BB962C8B-B14F-4D97-AF65-F5344CB8AC3E}">
        <p14:creationId xmlns:p14="http://schemas.microsoft.com/office/powerpoint/2010/main" val="40891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495-7815-292A-38EA-DAE4E738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717775"/>
          </a:xfrm>
        </p:spPr>
        <p:txBody>
          <a:bodyPr/>
          <a:lstStyle/>
          <a:p>
            <a:r>
              <a:rPr lang="en-US" sz="4000" dirty="0"/>
              <a:t>Goals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87E2-084F-480B-8517-F09ECEFF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score should then be posted in GradeScope.</a:t>
            </a:r>
          </a:p>
          <a:p>
            <a:r>
              <a:rPr lang="en-US" dirty="0"/>
              <a:t>Students should be able to see which tests they passed or failed.</a:t>
            </a:r>
          </a:p>
          <a:p>
            <a:r>
              <a:rPr lang="en-US" dirty="0"/>
              <a:t>Tests should give some feedback for students to fix</a:t>
            </a:r>
          </a:p>
        </p:txBody>
      </p:sp>
    </p:spTree>
    <p:extLst>
      <p:ext uri="{BB962C8B-B14F-4D97-AF65-F5344CB8AC3E}">
        <p14:creationId xmlns:p14="http://schemas.microsoft.com/office/powerpoint/2010/main" val="30910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BB41-9B4C-7A42-4DDC-D0BDDAC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841557"/>
          </a:xfrm>
        </p:spPr>
        <p:txBody>
          <a:bodyPr/>
          <a:lstStyle/>
          <a:p>
            <a:r>
              <a:rPr lang="en-US" sz="4000" dirty="0"/>
              <a:t>Roadmap: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7FF8-7A83-EE1C-F7E2-D6C72D64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moving parts working in unison</a:t>
            </a:r>
          </a:p>
          <a:p>
            <a:r>
              <a:rPr lang="en-US" dirty="0"/>
              <a:t>First step is picking a platform. I chose GradeScope because that is used by Franciscan.</a:t>
            </a:r>
          </a:p>
          <a:p>
            <a:r>
              <a:rPr lang="en-US" dirty="0"/>
              <a:t>Next step is to decide on a language to build the autograder for since the </a:t>
            </a:r>
            <a:r>
              <a:rPr lang="en-US" dirty="0" err="1"/>
              <a:t>requirments</a:t>
            </a:r>
            <a:r>
              <a:rPr lang="en-US" dirty="0"/>
              <a:t> will change depending on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425866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ACAB-051B-F9FD-4F70-3398884F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7" y="658442"/>
            <a:ext cx="10972800" cy="708539"/>
          </a:xfrm>
        </p:spPr>
        <p:txBody>
          <a:bodyPr/>
          <a:lstStyle/>
          <a:p>
            <a:r>
              <a:rPr lang="en-US" sz="4000" dirty="0"/>
              <a:t>Roadmap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FF33-95AC-0FB7-980A-24EF6C64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C++ as the language for the </a:t>
            </a:r>
            <a:r>
              <a:rPr lang="en-US" dirty="0" err="1"/>
              <a:t>autograder</a:t>
            </a:r>
            <a:r>
              <a:rPr lang="en-US" dirty="0"/>
              <a:t> because Franciscan recently switched back to C++ from Python</a:t>
            </a:r>
          </a:p>
          <a:p>
            <a:r>
              <a:rPr lang="en-US" dirty="0"/>
              <a:t>For Unit testing, C++ requires a testing framework. I had two reasonable choices: </a:t>
            </a:r>
            <a:r>
              <a:rPr lang="en-US" dirty="0" err="1"/>
              <a:t>GoogleTest</a:t>
            </a:r>
            <a:r>
              <a:rPr lang="en-US" dirty="0"/>
              <a:t> and Catch2.</a:t>
            </a:r>
          </a:p>
          <a:p>
            <a:r>
              <a:rPr lang="en-US" dirty="0"/>
              <a:t>For the application to be uploaded to GradeScope, Docker is used to contain the required software in a version of Ubuntu Linux for it to work every time the same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B5B0-1DF0-D53A-A4E6-92EEE70E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GradeScope?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1E72-549F-2215-12B1-8A76FC40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0000"/>
            <a:ext cx="6059055" cy="4852000"/>
          </a:xfrm>
        </p:spPr>
        <p:txBody>
          <a:bodyPr/>
          <a:lstStyle/>
          <a:p>
            <a:r>
              <a:rPr lang="en-US" dirty="0"/>
              <a:t>GradeScope is a platform to post grades for students.</a:t>
            </a:r>
          </a:p>
          <a:p>
            <a:r>
              <a:rPr lang="en-US" dirty="0"/>
              <a:t>It is used in the CS and SFE departments because of it’s ability to setup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3679514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1141</Words>
  <Application>Microsoft Office PowerPoint</Application>
  <PresentationFormat>Widescreen</PresentationFormat>
  <Paragraphs>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Cousine</vt:lpstr>
      <vt:lpstr>Custom Design</vt:lpstr>
      <vt:lpstr>Valentine template</vt:lpstr>
      <vt:lpstr>Autograding C++ Assignments</vt:lpstr>
      <vt:lpstr>What is an Autograder?</vt:lpstr>
      <vt:lpstr>Motivation</vt:lpstr>
      <vt:lpstr>Downsides of Using an Autograder:</vt:lpstr>
      <vt:lpstr>Goals</vt:lpstr>
      <vt:lpstr>Goals Cont.</vt:lpstr>
      <vt:lpstr>Roadmap:</vt:lpstr>
      <vt:lpstr>Roadmap Cont.</vt:lpstr>
      <vt:lpstr>What is GradeScope?</vt:lpstr>
      <vt:lpstr>Why did I use GradeScope?</vt:lpstr>
      <vt:lpstr>PowerPoint Presentation</vt:lpstr>
      <vt:lpstr>GoogleTest vs. Catch2</vt:lpstr>
      <vt:lpstr>CMake</vt:lpstr>
      <vt:lpstr>Using a premade Autograder</vt:lpstr>
      <vt:lpstr>Running an Autograder on GradeScope</vt:lpstr>
      <vt:lpstr>Changing the Autograder for GoogleTest</vt:lpstr>
      <vt:lpstr>Using the prebuild still saved time</vt:lpstr>
      <vt:lpstr>Setup.sh file</vt:lpstr>
      <vt:lpstr>Taking a look at the code:</vt:lpstr>
      <vt:lpstr>Results of Autograder:</vt:lpstr>
      <vt:lpstr>PowerPoint Presentation</vt:lpstr>
      <vt:lpstr>Adding more tests</vt:lpstr>
      <vt:lpstr>Making new Tests Cont.</vt:lpstr>
      <vt:lpstr>Updates going forward</vt:lpstr>
      <vt:lpstr>Acknowledgements: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Autograding Assignments</dc:title>
  <dc:creator>Mattingly, George</dc:creator>
  <cp:lastModifiedBy>George Mattingly</cp:lastModifiedBy>
  <cp:revision>7</cp:revision>
  <dcterms:created xsi:type="dcterms:W3CDTF">2023-12-09T21:05:43Z</dcterms:created>
  <dcterms:modified xsi:type="dcterms:W3CDTF">2023-12-16T17:53:27Z</dcterms:modified>
</cp:coreProperties>
</file>